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2" r:id="rId38"/>
    <p:sldId id="313" r:id="rId39"/>
    <p:sldId id="314" r:id="rId40"/>
    <p:sldId id="315" r:id="rId4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3813" y="798513"/>
            <a:ext cx="4270375" cy="3203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4346575"/>
            <a:ext cx="5029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4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97AA3-36EC-4C70-9950-063B6B5DB63F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4AF7F-D094-425E-9B86-90254D69811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09556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124700" y="661987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 40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46438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Overview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OOP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2843" y="3434294"/>
            <a:ext cx="6781800" cy="78105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Overview of </a:t>
            </a:r>
            <a:r>
              <a:rPr lang="en-US" altLang="en-US" sz="3200" dirty="0" smtClean="0">
                <a:solidFill>
                  <a:schemeClr val="tx1"/>
                </a:solidFill>
              </a:rPr>
              <a:t>OOP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4215344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with Java classes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318072" y="169513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/>
              <a:t>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</a:t>
            </a:r>
            <a:r>
              <a:rPr lang="en-US" sz="1400"/>
              <a:t>VC1</a:t>
            </a:r>
            <a:r>
              <a:rPr lang="en-US" sz="140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71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229600" cy="4927600"/>
          </a:xfrm>
        </p:spPr>
        <p:txBody>
          <a:bodyPr/>
          <a:lstStyle/>
          <a:p>
            <a:r>
              <a:rPr lang="en-US" altLang="en-US" sz="2800"/>
              <a:t>Example: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length;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width;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void getData (int x, int y)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length = x;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width  = y;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13427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821363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en-US" sz="2800"/>
              <a:t>Example: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800"/>
              <a:t>Assume we want to compute the area of the rectangle.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class Rectangle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length, width;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void getData (int x, int y)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length = x;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width  = y;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rectArea( 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int area = length * width;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return (area);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31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Objects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Creating an object is also referred </a:t>
            </a:r>
            <a:r>
              <a:rPr lang="en-US" altLang="en-US" dirty="0" smtClean="0"/>
              <a:t>to as </a:t>
            </a:r>
            <a:r>
              <a:rPr lang="en-US" altLang="en-US" dirty="0"/>
              <a:t>instantiating an object.</a:t>
            </a:r>
          </a:p>
          <a:p>
            <a:r>
              <a:rPr lang="en-US" altLang="en-US" dirty="0"/>
              <a:t>Objects in Java are created using the </a:t>
            </a:r>
            <a:r>
              <a:rPr lang="en-US" altLang="en-US" dirty="0">
                <a:solidFill>
                  <a:srgbClr val="0000FF"/>
                </a:solidFill>
              </a:rPr>
              <a:t>new</a:t>
            </a:r>
            <a:r>
              <a:rPr lang="en-US" altLang="en-US" dirty="0"/>
              <a:t> operator.</a:t>
            </a:r>
          </a:p>
          <a:p>
            <a:r>
              <a:rPr lang="en-US" altLang="en-US" dirty="0"/>
              <a:t>The new operator creates an object of the specified class and returns a reference to the object.</a:t>
            </a:r>
          </a:p>
        </p:txBody>
      </p:sp>
    </p:spTree>
    <p:extLst>
      <p:ext uri="{BB962C8B-B14F-4D97-AF65-F5344CB8AC3E}">
        <p14:creationId xmlns:p14="http://schemas.microsoft.com/office/powerpoint/2010/main" val="256063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71600"/>
            <a:ext cx="8229600" cy="4851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Rectangle rect1;          // declare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rect1 = new Rectangle( ); // instantiate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OR</a:t>
            </a:r>
          </a:p>
          <a:p>
            <a:pPr>
              <a:buFontTx/>
              <a:buNone/>
            </a:pPr>
            <a:endParaRPr lang="en-US" alt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Rectangle rect1 = new Rectangle ( );</a:t>
            </a:r>
          </a:p>
        </p:txBody>
      </p:sp>
    </p:spTree>
    <p:extLst>
      <p:ext uri="{BB962C8B-B14F-4D97-AF65-F5344CB8AC3E}">
        <p14:creationId xmlns:p14="http://schemas.microsoft.com/office/powerpoint/2010/main" val="215242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class members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general form: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objectname. variable name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objectname. methodname (parameter-list);</a:t>
            </a:r>
          </a:p>
        </p:txBody>
      </p:sp>
    </p:spTree>
    <p:extLst>
      <p:ext uri="{BB962C8B-B14F-4D97-AF65-F5344CB8AC3E}">
        <p14:creationId xmlns:p14="http://schemas.microsoft.com/office/powerpoint/2010/main" val="18085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Accessing instance variables: Example</a:t>
            </a:r>
            <a:endParaRPr lang="en-US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instance variables of the Rectangle class may be accessed and assigned values as follows:</a:t>
            </a:r>
          </a:p>
          <a:p>
            <a:pPr lvl="2">
              <a:buFontTx/>
              <a:buNone/>
            </a:pPr>
            <a:r>
              <a:rPr lang="en-US" altLang="en-US" sz="2800" dirty="0"/>
              <a:t>rect1.length = 15;</a:t>
            </a:r>
          </a:p>
          <a:p>
            <a:pPr lvl="2">
              <a:buFontTx/>
              <a:buNone/>
            </a:pPr>
            <a:r>
              <a:rPr lang="en-US" altLang="en-US" sz="2800" dirty="0"/>
              <a:t>rect1.width  = 10;</a:t>
            </a:r>
          </a:p>
          <a:p>
            <a:pPr lvl="2">
              <a:buFontTx/>
              <a:buNone/>
            </a:pPr>
            <a:r>
              <a:rPr lang="en-US" altLang="en-US" sz="2800" dirty="0"/>
              <a:t>rect2.length = 20;</a:t>
            </a:r>
          </a:p>
          <a:p>
            <a:pPr lvl="2">
              <a:buFontTx/>
              <a:buNone/>
            </a:pPr>
            <a:r>
              <a:rPr lang="en-US" altLang="en-US" sz="2800" dirty="0"/>
              <a:t>rect2.width  = 12;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466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Assigning values to instance variables</a:t>
            </a:r>
            <a:endParaRPr lang="en-US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97038"/>
            <a:ext cx="8763000" cy="4525962"/>
          </a:xfrm>
        </p:spPr>
        <p:txBody>
          <a:bodyPr/>
          <a:lstStyle/>
          <a:p>
            <a:r>
              <a:rPr lang="en-US" altLang="en-US"/>
              <a:t>Another convenient way of assigning values to the instance variables is to use a method that is declared inside the class.</a:t>
            </a:r>
          </a:p>
          <a:p>
            <a:pPr>
              <a:buFontTx/>
              <a:buNone/>
            </a:pPr>
            <a:r>
              <a:rPr lang="en-US" altLang="en-US"/>
              <a:t>Example: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Rectangle rect1 = new Rectangle( ); //creating an object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rect1.getData(15,10); // calling the method using the object</a:t>
            </a:r>
          </a:p>
          <a:p>
            <a:pPr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4791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instance variables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compute the area of the rectangle represented by rect1 can be done in two ways.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int area1 = rect1.length * rect1.width;</a:t>
            </a:r>
          </a:p>
          <a:p>
            <a:pPr>
              <a:buFontTx/>
              <a:buNone/>
            </a:pPr>
            <a:r>
              <a:rPr lang="en-US" altLang="en-US"/>
              <a:t>OR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itchFamily="49" charset="0"/>
              </a:rPr>
              <a:t>int area1 = rect1.rectArea();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98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classes and objects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546746"/>
            <a:ext cx="8229600" cy="500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class Rectangle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length,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void </a:t>
            </a:r>
            <a:r>
              <a:rPr lang="en-US" altLang="en-US" sz="2000" dirty="0" err="1">
                <a:latin typeface="Courier New" pitchFamily="49" charset="0"/>
              </a:rPr>
              <a:t>getData</a:t>
            </a:r>
            <a:r>
              <a:rPr lang="en-US" altLang="en-US" sz="2000" dirty="0">
                <a:latin typeface="Courier New" pitchFamily="49" charset="0"/>
              </a:rPr>
              <a:t>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x,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length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width 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rectArea</a:t>
            </a:r>
            <a:r>
              <a:rPr lang="en-US" altLang="en-US" sz="2000" dirty="0">
                <a:latin typeface="Courier New" pitchFamily="49" charset="0"/>
              </a:rPr>
              <a:t>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area = length *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	return (area);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(contd. on next page)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241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772" y="542498"/>
            <a:ext cx="8229600" cy="599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class </a:t>
            </a:r>
            <a:r>
              <a:rPr lang="en-US" altLang="en-US" sz="1800" dirty="0" err="1" smtClean="0">
                <a:latin typeface="Courier New" pitchFamily="49" charset="0"/>
              </a:rPr>
              <a:t>RectArea</a:t>
            </a:r>
            <a:r>
              <a:rPr lang="en-US" altLang="en-US" sz="1800" dirty="0" smtClean="0">
                <a:latin typeface="Courier New" pitchFamily="49" charset="0"/>
              </a:rPr>
              <a:t> {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public static void main (String </a:t>
            </a:r>
            <a:r>
              <a:rPr lang="en-US" altLang="en-US" sz="1800" dirty="0" err="1">
                <a:latin typeface="Courier New" pitchFamily="49" charset="0"/>
              </a:rPr>
              <a:t>args</a:t>
            </a:r>
            <a:r>
              <a:rPr lang="en-US" altLang="en-US" sz="1800" dirty="0">
                <a:latin typeface="Courier New" pitchFamily="49" charset="0"/>
              </a:rPr>
              <a:t>[ </a:t>
            </a:r>
            <a:r>
              <a:rPr lang="en-US" altLang="en-US" sz="1800" dirty="0" smtClean="0">
                <a:latin typeface="Courier New" pitchFamily="49" charset="0"/>
              </a:rPr>
              <a:t>]) 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area1,area2;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Rectangle rect1 = new Rectangle();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Rectangle rect2 = new Rectangle();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rect1.length = 15;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rect1.width = 10;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area1 = rect1.length * rect1.width;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rect2.getData(20,12);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area2 = rect2.rectArea();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(“Area1 = “ + area1);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(“Area2 = “ + area2);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Objects</a:t>
            </a:r>
          </a:p>
          <a:p>
            <a:r>
              <a:rPr lang="en-US" altLang="en-US" dirty="0" smtClean="0"/>
              <a:t>Methods</a:t>
            </a:r>
          </a:p>
          <a:p>
            <a:r>
              <a:rPr lang="en-US" altLang="en-US" dirty="0" err="1" smtClean="0"/>
              <a:t>Accessors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Mutators</a:t>
            </a:r>
            <a:endParaRPr lang="en-US" altLang="en-US" dirty="0"/>
          </a:p>
          <a:p>
            <a:r>
              <a:rPr lang="en-US" altLang="en-US" dirty="0" smtClean="0"/>
              <a:t>Constructors</a:t>
            </a:r>
          </a:p>
          <a:p>
            <a:r>
              <a:rPr lang="en-US" altLang="en-US" dirty="0" smtClean="0"/>
              <a:t>Static members</a:t>
            </a:r>
          </a:p>
          <a:p>
            <a:r>
              <a:rPr lang="en-US" altLang="en-US" dirty="0" smtClean="0"/>
              <a:t>Visibility modifiers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0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0" y="433317"/>
            <a:ext cx="830580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14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Accessor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Methods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15" y="1464860"/>
            <a:ext cx="8229600" cy="5003800"/>
          </a:xfrm>
        </p:spPr>
        <p:txBody>
          <a:bodyPr/>
          <a:lstStyle/>
          <a:p>
            <a:r>
              <a:rPr lang="en-US" altLang="en-US" dirty="0" smtClean="0"/>
              <a:t>Enforce data encapsulation</a:t>
            </a:r>
          </a:p>
          <a:p>
            <a:r>
              <a:rPr lang="en-US" altLang="en-US" dirty="0" smtClean="0"/>
              <a:t>Hide data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Able to change how data is handled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Allows values set in attributes to be validated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Also known as setter and getter methods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4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Accessor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Methods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15" y="1437564"/>
            <a:ext cx="8229600" cy="5003800"/>
          </a:xfrm>
        </p:spPr>
        <p:txBody>
          <a:bodyPr/>
          <a:lstStyle/>
          <a:p>
            <a:r>
              <a:rPr lang="en-US" altLang="en-US" dirty="0" err="1" smtClean="0"/>
              <a:t>Accessor</a:t>
            </a:r>
            <a:r>
              <a:rPr lang="en-US" altLang="en-US" dirty="0" smtClean="0"/>
              <a:t> method:</a:t>
            </a:r>
          </a:p>
          <a:p>
            <a:pPr lvl="1"/>
            <a:r>
              <a:rPr lang="en-US" altLang="en-US" dirty="0" smtClean="0"/>
              <a:t>Returns/obtains value of a private attribute/variable</a:t>
            </a:r>
          </a:p>
          <a:p>
            <a:pPr lvl="1"/>
            <a:r>
              <a:rPr lang="en-US" altLang="en-US" dirty="0" smtClean="0"/>
              <a:t>Method name starts with the prefix “get”</a:t>
            </a:r>
          </a:p>
          <a:p>
            <a:pPr lvl="1"/>
            <a:r>
              <a:rPr lang="en-US" altLang="en-US" dirty="0"/>
              <a:t>Example: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    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color;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/>
              <a:t>To access the value:</a:t>
            </a: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 Jerry = new Person();</a:t>
            </a:r>
          </a:p>
          <a:p>
            <a:pPr marL="857250" lvl="2" indent="0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Jerry.getColor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4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Accessor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Methods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15" y="1437564"/>
            <a:ext cx="8229600" cy="5003800"/>
          </a:xfrm>
        </p:spPr>
        <p:txBody>
          <a:bodyPr/>
          <a:lstStyle/>
          <a:p>
            <a:r>
              <a:rPr lang="en-US" altLang="en-US" dirty="0" err="1" smtClean="0"/>
              <a:t>Mutator</a:t>
            </a:r>
            <a:r>
              <a:rPr lang="en-US" altLang="en-US" dirty="0" smtClean="0"/>
              <a:t> method:</a:t>
            </a:r>
          </a:p>
          <a:p>
            <a:pPr lvl="1"/>
            <a:r>
              <a:rPr lang="en-US" altLang="en-US" dirty="0" smtClean="0"/>
              <a:t>Sets/assigns the value of a private attribute/variable</a:t>
            </a:r>
          </a:p>
          <a:p>
            <a:pPr lvl="1"/>
            <a:r>
              <a:rPr lang="en-US" altLang="en-US" dirty="0" smtClean="0"/>
              <a:t>Method name starts with the prefix “set”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c)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 = c;</a:t>
            </a:r>
          </a:p>
          <a:p>
            <a:pPr marL="857250" lvl="2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 smtClean="0"/>
              <a:t>To set the value: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Jerry = new Person();</a:t>
            </a:r>
          </a:p>
          <a:p>
            <a:pPr marL="857250" lvl="2" indent="0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Jerry.setColor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(“Blue”);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marL="857250" lvl="2" indent="0"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5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15" y="1437564"/>
            <a:ext cx="8229600" cy="5003800"/>
          </a:xfrm>
        </p:spPr>
        <p:txBody>
          <a:bodyPr/>
          <a:lstStyle/>
          <a:p>
            <a:r>
              <a:rPr lang="en-US" altLang="en-US" dirty="0"/>
              <a:t>Java supports a special type of method called a constructor.</a:t>
            </a:r>
          </a:p>
          <a:p>
            <a:r>
              <a:rPr lang="en-US" altLang="en-US" dirty="0"/>
              <a:t>It enables an object to initialize itself when </a:t>
            </a:r>
            <a:r>
              <a:rPr lang="en-US" altLang="en-US" dirty="0" smtClean="0"/>
              <a:t>it is </a:t>
            </a:r>
            <a:r>
              <a:rPr lang="en-US" altLang="en-US" dirty="0"/>
              <a:t>created.</a:t>
            </a:r>
          </a:p>
          <a:p>
            <a:r>
              <a:rPr lang="en-US" altLang="en-US" dirty="0" smtClean="0"/>
              <a:t>A constructor has </a:t>
            </a:r>
            <a:r>
              <a:rPr lang="en-US" altLang="en-US" dirty="0"/>
              <a:t>the same name as the class itself.</a:t>
            </a:r>
          </a:p>
          <a:p>
            <a:r>
              <a:rPr lang="en-US" altLang="en-US" dirty="0" smtClean="0"/>
              <a:t>Do not have a </a:t>
            </a:r>
            <a:r>
              <a:rPr lang="en-US" altLang="en-US" dirty="0"/>
              <a:t>return </a:t>
            </a:r>
            <a:r>
              <a:rPr lang="en-US" altLang="en-US" dirty="0" smtClean="0"/>
              <a:t>type </a:t>
            </a:r>
            <a:r>
              <a:rPr lang="en-US" altLang="en-US" dirty="0"/>
              <a:t>because they return instances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5322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 dirty="0"/>
              <a:t>Consider the Rectangle class again. Replace the </a:t>
            </a:r>
            <a:r>
              <a:rPr lang="en-US" altLang="en-US" sz="2400" b="1" dirty="0" err="1"/>
              <a:t>getData</a:t>
            </a:r>
            <a:r>
              <a:rPr lang="en-US" altLang="en-US" sz="2400" dirty="0"/>
              <a:t> method by a constructor.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class Rectangle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length,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Rectangle (int x, int y) // constructor method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length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width 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int rectArea(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return (length * width);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0169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Members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Used </a:t>
            </a:r>
            <a:r>
              <a:rPr lang="en-US" altLang="en-US" dirty="0" smtClean="0"/>
              <a:t>to </a:t>
            </a:r>
            <a:r>
              <a:rPr lang="en-US" altLang="en-US" dirty="0"/>
              <a:t>define a member that is common to all the objects and accessed without using a particular object </a:t>
            </a:r>
          </a:p>
          <a:p>
            <a:pPr lvl="1"/>
            <a:r>
              <a:rPr lang="en-US" altLang="en-US" dirty="0"/>
              <a:t>member belongs to the class as a whole rather than the objects </a:t>
            </a:r>
            <a:r>
              <a:rPr lang="en-US" altLang="en-US" dirty="0" smtClean="0"/>
              <a:t>that were created </a:t>
            </a:r>
            <a:r>
              <a:rPr lang="en-US" altLang="en-US" dirty="0"/>
              <a:t>from the class</a:t>
            </a:r>
          </a:p>
          <a:p>
            <a:r>
              <a:rPr lang="en-US" altLang="en-US" dirty="0"/>
              <a:t>Such members can be defined as follows:</a:t>
            </a:r>
          </a:p>
          <a:p>
            <a:pPr lvl="1">
              <a:buFontTx/>
              <a:buNone/>
            </a:pPr>
            <a:r>
              <a:rPr lang="en-US" altLang="en-US" dirty="0"/>
              <a:t>static </a:t>
            </a:r>
            <a:r>
              <a:rPr lang="en-US" altLang="en-US" dirty="0" err="1"/>
              <a:t>int</a:t>
            </a:r>
            <a:r>
              <a:rPr lang="en-US" altLang="en-US" dirty="0"/>
              <a:t> count;</a:t>
            </a:r>
          </a:p>
          <a:p>
            <a:pPr lvl="1">
              <a:buFontTx/>
              <a:buNone/>
            </a:pPr>
            <a:r>
              <a:rPr lang="en-US" altLang="en-US" dirty="0"/>
              <a:t>static </a:t>
            </a:r>
            <a:r>
              <a:rPr lang="en-US" altLang="en-US" dirty="0" err="1"/>
              <a:t>int</a:t>
            </a:r>
            <a:r>
              <a:rPr lang="en-US" altLang="en-US" dirty="0"/>
              <a:t> max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x, </a:t>
            </a:r>
            <a:r>
              <a:rPr lang="en-US" altLang="en-US" dirty="0" err="1"/>
              <a:t>int</a:t>
            </a:r>
            <a:r>
              <a:rPr lang="en-US" altLang="en-US" dirty="0"/>
              <a:t> y);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74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 variables are often referred to as </a:t>
            </a:r>
            <a:r>
              <a:rPr lang="en-US" altLang="en-US">
                <a:solidFill>
                  <a:srgbClr val="A50021"/>
                </a:solidFill>
              </a:rPr>
              <a:t>class variables </a:t>
            </a:r>
          </a:p>
          <a:p>
            <a:r>
              <a:rPr lang="en-US" altLang="en-US"/>
              <a:t>static methods are often referred to as </a:t>
            </a:r>
            <a:r>
              <a:rPr lang="en-US" altLang="en-US">
                <a:solidFill>
                  <a:srgbClr val="A50021"/>
                </a:solidFill>
              </a:rPr>
              <a:t>class methods</a:t>
            </a:r>
          </a:p>
          <a:p>
            <a:r>
              <a:rPr lang="en-US" altLang="en-US"/>
              <a:t>static variables and static methods can be called without using objects - are called using class names</a:t>
            </a:r>
          </a:p>
          <a:p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586"/>
            <a:ext cx="6991350" cy="1249362"/>
          </a:xfrm>
        </p:spPr>
        <p:txBody>
          <a:bodyPr/>
          <a:lstStyle/>
          <a:p>
            <a:r>
              <a:rPr lang="en-US" altLang="en-US" dirty="0"/>
              <a:t>Static </a:t>
            </a:r>
            <a:r>
              <a:rPr lang="en-US" altLang="en-US" dirty="0" smtClean="0"/>
              <a:t>Members </a:t>
            </a:r>
            <a:r>
              <a:rPr lang="en-US" altLang="en-US" sz="2800" dirty="0" smtClean="0"/>
              <a:t>contd.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64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76280"/>
            <a:ext cx="8229600" cy="60960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class </a:t>
            </a:r>
            <a:r>
              <a:rPr lang="en-US" altLang="en-US" sz="2400" dirty="0" err="1" smtClean="0"/>
              <a:t>MathOperation</a:t>
            </a:r>
            <a:r>
              <a:rPr lang="en-US" altLang="en-US" sz="2400" dirty="0" smtClean="0"/>
              <a:t> {</a:t>
            </a:r>
            <a:r>
              <a:rPr lang="en-US" altLang="en-US" sz="2400" dirty="0"/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static float </a:t>
            </a:r>
            <a:r>
              <a:rPr lang="en-US" altLang="en-US" sz="2400" dirty="0" err="1"/>
              <a:t>mul</a:t>
            </a:r>
            <a:r>
              <a:rPr lang="en-US" altLang="en-US" sz="2400" dirty="0"/>
              <a:t> (float a, float b</a:t>
            </a:r>
            <a:r>
              <a:rPr lang="en-US" altLang="en-US" sz="2400" dirty="0" smtClean="0"/>
              <a:t>) {</a:t>
            </a:r>
            <a:r>
              <a:rPr lang="en-US" altLang="en-US" sz="2400" dirty="0"/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	return a*b;   </a:t>
            </a:r>
            <a:r>
              <a:rPr lang="en-US" altLang="en-US" sz="2400" dirty="0" smtClean="0"/>
              <a:t> }</a:t>
            </a:r>
            <a:endParaRPr lang="en-US" alt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static float divide (float a, float b</a:t>
            </a:r>
            <a:r>
              <a:rPr lang="en-US" altLang="en-US" sz="2400" dirty="0" smtClean="0"/>
              <a:t>) {</a:t>
            </a:r>
            <a:r>
              <a:rPr lang="en-US" altLang="en-US" sz="2400" dirty="0"/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return a/b;   </a:t>
            </a:r>
            <a:r>
              <a:rPr lang="en-US" altLang="en-US" sz="2400" dirty="0" smtClean="0"/>
              <a:t>}</a:t>
            </a:r>
            <a:endParaRPr lang="en-US" alt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};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class </a:t>
            </a:r>
            <a:r>
              <a:rPr lang="en-US" altLang="en-US" sz="2400" dirty="0" err="1" smtClean="0"/>
              <a:t>MathApplication</a:t>
            </a:r>
            <a:r>
              <a:rPr lang="en-US" altLang="en-US" sz="2400" dirty="0" smtClean="0"/>
              <a:t> {</a:t>
            </a:r>
            <a:endParaRPr lang="en-US" alt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public static void main (String [] </a:t>
            </a:r>
            <a:r>
              <a:rPr lang="en-US" altLang="en-US" sz="2400" dirty="0" err="1"/>
              <a:t>args</a:t>
            </a:r>
            <a:r>
              <a:rPr lang="en-US" altLang="en-US" sz="2400" dirty="0" smtClean="0"/>
              <a:t>) {</a:t>
            </a:r>
            <a:endParaRPr lang="en-US" alt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	float a = </a:t>
            </a:r>
            <a:r>
              <a:rPr lang="en-US" altLang="en-US" sz="2400" dirty="0" err="1"/>
              <a:t>MathOperation.mul</a:t>
            </a:r>
            <a:r>
              <a:rPr lang="en-US" altLang="en-US" sz="2400" dirty="0"/>
              <a:t> (4.0, 5.0);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	float b = </a:t>
            </a:r>
            <a:r>
              <a:rPr lang="en-US" altLang="en-US" sz="2400" dirty="0" err="1"/>
              <a:t>MathOperation.divide</a:t>
            </a:r>
            <a:r>
              <a:rPr lang="en-US" altLang="en-US" sz="2400" dirty="0"/>
              <a:t>(a, 2.0);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System.out.println</a:t>
            </a:r>
            <a:r>
              <a:rPr lang="en-US" altLang="en-US" sz="2400" dirty="0"/>
              <a:t> (“b=“ +b);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6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36427"/>
            <a:ext cx="8229600" cy="5537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Note: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Static methods are called using class names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No objects </a:t>
            </a:r>
            <a:r>
              <a:rPr lang="en-US" altLang="en-US" dirty="0" smtClean="0"/>
              <a:t>are </a:t>
            </a:r>
            <a:r>
              <a:rPr lang="en-US" altLang="en-US" dirty="0"/>
              <a:t>created for use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609600" indent="-609600">
              <a:buFontTx/>
              <a:buNone/>
            </a:pPr>
            <a:r>
              <a:rPr lang="en-US" altLang="en-US" dirty="0"/>
              <a:t>Restrictions: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They can only call other static methods.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They </a:t>
            </a:r>
            <a:r>
              <a:rPr lang="en-US" altLang="en-US" dirty="0"/>
              <a:t>can only access static data.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586"/>
            <a:ext cx="6991350" cy="1249362"/>
          </a:xfrm>
        </p:spPr>
        <p:txBody>
          <a:bodyPr/>
          <a:lstStyle/>
          <a:p>
            <a:r>
              <a:rPr lang="en-US" altLang="en-US" dirty="0"/>
              <a:t>Static </a:t>
            </a:r>
            <a:r>
              <a:rPr lang="en-US" altLang="en-US" dirty="0" smtClean="0"/>
              <a:t>Members </a:t>
            </a:r>
            <a:r>
              <a:rPr lang="en-US" altLang="en-US" sz="2800" dirty="0" smtClean="0"/>
              <a:t>contd.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0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At the end of this lecture you should be able to:</a:t>
            </a:r>
          </a:p>
          <a:p>
            <a:r>
              <a:rPr lang="en-US" altLang="en-US" dirty="0" smtClean="0"/>
              <a:t>Understand  the process of implementing </a:t>
            </a:r>
            <a:r>
              <a:rPr lang="en-US" altLang="en-US" dirty="0"/>
              <a:t>Java classes </a:t>
            </a:r>
          </a:p>
          <a:p>
            <a:r>
              <a:rPr lang="en-US" altLang="en-US" dirty="0" smtClean="0"/>
              <a:t>Understand </a:t>
            </a:r>
            <a:r>
              <a:rPr lang="en-US" altLang="en-US" dirty="0"/>
              <a:t>and implement the concept of methods</a:t>
            </a:r>
          </a:p>
        </p:txBody>
      </p:sp>
    </p:spTree>
    <p:extLst>
      <p:ext uri="{BB962C8B-B14F-4D97-AF65-F5344CB8AC3E}">
        <p14:creationId xmlns:p14="http://schemas.microsoft.com/office/powerpoint/2010/main" val="30658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Visibility modifiers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also known as </a:t>
            </a:r>
            <a:r>
              <a:rPr lang="en-US" altLang="en-US">
                <a:solidFill>
                  <a:srgbClr val="CC0000"/>
                </a:solidFill>
              </a:rPr>
              <a:t>access modifiers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are applied to the instance variables and methods to restrict the access to these variables and methods from outside the class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3 types: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public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private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protected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Access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2296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any variable or method that is visible to all classes outside this class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declared </a:t>
            </a:r>
            <a:r>
              <a:rPr lang="en-US" altLang="en-US" dirty="0" smtClean="0"/>
              <a:t>as: </a:t>
            </a:r>
            <a:endParaRPr lang="en-US" alt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sum ( 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has the widest possible visibility and accessible </a:t>
            </a:r>
            <a:r>
              <a:rPr lang="en-US" altLang="en-US" dirty="0" smtClean="0"/>
              <a:t>everywhere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classes </a:t>
            </a:r>
            <a:r>
              <a:rPr lang="en-US" altLang="en-US" dirty="0" smtClean="0">
                <a:cs typeface="Courier New" panose="02070309020205020404" pitchFamily="49" charset="0"/>
              </a:rPr>
              <a:t>usually define methods to be </a:t>
            </a:r>
            <a:r>
              <a:rPr lang="en-US" altLang="en-US" dirty="0">
                <a:cs typeface="Courier New" panose="02070309020205020404" pitchFamily="49" charset="0"/>
              </a:rPr>
              <a:t>public </a:t>
            </a:r>
            <a:r>
              <a:rPr lang="en-US" altLang="en-US" dirty="0" smtClean="0">
                <a:cs typeface="Courier New" panose="02070309020205020404" pitchFamily="49" charset="0"/>
              </a:rPr>
              <a:t>so that the client program (</a:t>
            </a:r>
            <a:r>
              <a:rPr lang="en-US" altLang="en-US" dirty="0" err="1" smtClean="0">
                <a:cs typeface="Courier New" panose="02070309020205020404" pitchFamily="49" charset="0"/>
              </a:rPr>
              <a:t>eg</a:t>
            </a:r>
            <a:r>
              <a:rPr lang="en-US" altLang="en-US" dirty="0" smtClean="0">
                <a:cs typeface="Courier New" panose="02070309020205020404" pitchFamily="49" charset="0"/>
              </a:rPr>
              <a:t>. main method) is able to “set” or “get” private </a:t>
            </a:r>
            <a:r>
              <a:rPr lang="en-US" altLang="en-US" dirty="0">
                <a:cs typeface="Courier New" panose="02070309020205020404" pitchFamily="49" charset="0"/>
              </a:rPr>
              <a:t>instance variables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64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friendly Access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60144"/>
            <a:ext cx="8229600" cy="5003800"/>
          </a:xfrm>
        </p:spPr>
        <p:txBody>
          <a:bodyPr/>
          <a:lstStyle/>
          <a:p>
            <a:r>
              <a:rPr lang="en-US" altLang="en-US" dirty="0"/>
              <a:t>when </a:t>
            </a:r>
            <a:r>
              <a:rPr lang="en-US" altLang="en-US" dirty="0" smtClean="0">
                <a:solidFill>
                  <a:srgbClr val="FF0000"/>
                </a:solidFill>
              </a:rPr>
              <a:t>NO</a:t>
            </a:r>
            <a:r>
              <a:rPr lang="en-US" altLang="en-US" dirty="0" smtClean="0"/>
              <a:t> </a:t>
            </a:r>
            <a:r>
              <a:rPr lang="en-US" altLang="en-US" dirty="0"/>
              <a:t>access modifier is specified, the member defaults to a limited version of </a:t>
            </a:r>
            <a:r>
              <a:rPr lang="en-US" altLang="en-US" dirty="0">
                <a:solidFill>
                  <a:srgbClr val="CC0000"/>
                </a:solidFill>
              </a:rPr>
              <a:t>public accessibility</a:t>
            </a:r>
            <a:r>
              <a:rPr lang="en-US" altLang="en-US" dirty="0">
                <a:solidFill>
                  <a:srgbClr val="A50021"/>
                </a:solidFill>
              </a:rPr>
              <a:t> </a:t>
            </a:r>
            <a:r>
              <a:rPr lang="en-US" altLang="en-US" dirty="0"/>
              <a:t>known as </a:t>
            </a:r>
            <a:r>
              <a:rPr lang="en-US" altLang="en-US" dirty="0">
                <a:solidFill>
                  <a:srgbClr val="CC0000"/>
                </a:solidFill>
              </a:rPr>
              <a:t>friendly level</a:t>
            </a:r>
            <a:r>
              <a:rPr lang="en-US" altLang="en-US" dirty="0">
                <a:solidFill>
                  <a:srgbClr val="A50021"/>
                </a:solidFill>
              </a:rPr>
              <a:t> </a:t>
            </a:r>
            <a:r>
              <a:rPr lang="en-US" altLang="en-US" dirty="0"/>
              <a:t>of access</a:t>
            </a:r>
          </a:p>
          <a:p>
            <a:r>
              <a:rPr lang="en-US" altLang="en-US" dirty="0"/>
              <a:t>makes fields visible in all classes </a:t>
            </a:r>
            <a:r>
              <a:rPr lang="en-US" altLang="en-US" dirty="0">
                <a:solidFill>
                  <a:srgbClr val="CC0000"/>
                </a:solidFill>
              </a:rPr>
              <a:t>but only</a:t>
            </a:r>
            <a:r>
              <a:rPr lang="en-US" altLang="en-US" dirty="0">
                <a:solidFill>
                  <a:srgbClr val="A50021"/>
                </a:solidFill>
              </a:rPr>
              <a:t> </a:t>
            </a:r>
            <a:r>
              <a:rPr lang="en-US" altLang="en-US" dirty="0">
                <a:solidFill>
                  <a:srgbClr val="CC0000"/>
                </a:solidFill>
              </a:rPr>
              <a:t>in the same package</a:t>
            </a:r>
            <a:r>
              <a:rPr lang="en-US" altLang="en-US" dirty="0"/>
              <a:t> but not in other packages</a:t>
            </a:r>
          </a:p>
          <a:p>
            <a:pPr lvl="1"/>
            <a:r>
              <a:rPr lang="en-US" altLang="en-US" dirty="0"/>
              <a:t>a package </a:t>
            </a:r>
          </a:p>
          <a:p>
            <a:pPr lvl="2"/>
            <a:r>
              <a:rPr lang="en-US" altLang="en-US" dirty="0"/>
              <a:t> is a group of related classes stored separately 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protected Access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visibility level lies between the public access and friendly access</a:t>
            </a:r>
          </a:p>
          <a:p>
            <a:r>
              <a:rPr lang="en-US" altLang="en-US"/>
              <a:t>makes the </a:t>
            </a:r>
            <a:r>
              <a:rPr lang="en-US" altLang="en-US">
                <a:solidFill>
                  <a:srgbClr val="CC0000"/>
                </a:solidFill>
              </a:rPr>
              <a:t>fields visible not only to all classes and subclasses in the same package but also to subclasses in other packages</a:t>
            </a:r>
          </a:p>
          <a:p>
            <a:r>
              <a:rPr lang="en-US" altLang="en-US"/>
              <a:t>non-subclasses in other packages cannot access the protected members</a:t>
            </a:r>
            <a:endParaRPr lang="en-US" altLang="en-US">
              <a:solidFill>
                <a:srgbClr val="A50021"/>
              </a:solidFill>
            </a:endParaRP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2851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Access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19200"/>
            <a:ext cx="8229600" cy="500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private access fields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have highest degree of protection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are accessible only within their own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cannot be inherited by subclass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is not accessible in subclass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private access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behaves like a method declared as final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prevents the method from being </a:t>
            </a:r>
            <a:r>
              <a:rPr lang="en-US" altLang="en-US" dirty="0" err="1"/>
              <a:t>subclassed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cannot override a non-private method in a subclass and then make it </a:t>
            </a:r>
            <a:r>
              <a:rPr lang="en-US" altLang="en-US" dirty="0" smtClean="0"/>
              <a:t>private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Data hiding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84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076" y="207348"/>
            <a:ext cx="6991350" cy="1249362"/>
          </a:xfrm>
        </p:spPr>
        <p:txBody>
          <a:bodyPr/>
          <a:lstStyle/>
          <a:p>
            <a:r>
              <a:rPr lang="en-US" altLang="en-US" dirty="0" smtClean="0"/>
              <a:t>Class Diagram </a:t>
            </a:r>
            <a:r>
              <a:rPr lang="en-US" altLang="en-US" sz="2800" dirty="0" smtClean="0"/>
              <a:t>revisited</a:t>
            </a:r>
            <a:endParaRPr lang="en-US" altLang="en-US" sz="28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57202" y="1979751"/>
            <a:ext cx="3819523" cy="3473450"/>
            <a:chOff x="1153" y="1447"/>
            <a:chExt cx="2406" cy="21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3" y="1447"/>
              <a:ext cx="2406" cy="21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49" y="1489"/>
              <a:ext cx="5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Professor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3" y="1664"/>
              <a:ext cx="2406" cy="197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3" y="2739"/>
              <a:ext cx="2406" cy="89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84" y="1685"/>
              <a:ext cx="84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name : String</a:t>
              </a:r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84" y="1840"/>
              <a:ext cx="10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>
                  <a:solidFill>
                    <a:srgbClr val="000000"/>
                  </a:solidFill>
                </a:rPr>
                <a:t>employeeID</a:t>
              </a:r>
              <a:r>
                <a:rPr lang="en-US" sz="1600" dirty="0">
                  <a:solidFill>
                    <a:srgbClr val="000000"/>
                  </a:solidFill>
                </a:rPr>
                <a:t> :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int</a:t>
              </a:r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84" y="1995"/>
              <a:ext cx="10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hireDate</a:t>
              </a:r>
              <a:r>
                <a:rPr lang="en-US" sz="1600" dirty="0" smtClean="0">
                  <a:solidFill>
                    <a:srgbClr val="000000"/>
                  </a:solidFill>
                </a:rPr>
                <a:t> : String</a:t>
              </a:r>
              <a:endParaRPr lang="en-US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84" y="2150"/>
              <a:ext cx="9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status : String </a:t>
              </a:r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84" y="2305"/>
              <a:ext cx="10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discipline : String </a:t>
              </a:r>
              <a:endParaRPr lang="en-US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84" y="2460"/>
              <a:ext cx="9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maxLoad</a:t>
              </a:r>
              <a:r>
                <a:rPr lang="en-US" sz="1600" dirty="0" smtClean="0">
                  <a:solidFill>
                    <a:srgbClr val="000000"/>
                  </a:solidFill>
                </a:rPr>
                <a:t> : float</a:t>
              </a:r>
              <a:endParaRPr lang="en-US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84" y="2770"/>
              <a:ext cx="22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submitFinalGrade</a:t>
              </a:r>
              <a:r>
                <a:rPr lang="en-US" sz="1600" dirty="0" smtClean="0">
                  <a:solidFill>
                    <a:srgbClr val="000000"/>
                  </a:solidFill>
                </a:rPr>
                <a:t>(grade: float) : void</a:t>
              </a:r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84" y="2925"/>
              <a:ext cx="14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acceptCourseOffering</a:t>
              </a:r>
              <a:r>
                <a:rPr lang="en-US" sz="1600" dirty="0" smtClean="0">
                  <a:solidFill>
                    <a:srgbClr val="000000"/>
                  </a:solidFill>
                </a:rPr>
                <a:t>()</a:t>
              </a:r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84" y="3080"/>
              <a:ext cx="18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setMaxLoad</a:t>
              </a:r>
              <a:r>
                <a:rPr lang="en-US" sz="1600" dirty="0" smtClean="0">
                  <a:solidFill>
                    <a:srgbClr val="000000"/>
                  </a:solidFill>
                </a:rPr>
                <a:t>(load : float) : void</a:t>
              </a:r>
              <a:endParaRPr lang="en-US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84" y="3235"/>
              <a:ext cx="129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takeSabbatical</a:t>
              </a:r>
              <a:r>
                <a:rPr lang="en-US" sz="1600" dirty="0" smtClean="0">
                  <a:solidFill>
                    <a:srgbClr val="000000"/>
                  </a:solidFill>
                </a:rPr>
                <a:t>() :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int</a:t>
              </a:r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teachClass</a:t>
              </a:r>
              <a:r>
                <a:rPr lang="en-US" sz="1600" dirty="0" smtClean="0">
                  <a:solidFill>
                    <a:srgbClr val="000000"/>
                  </a:solidFill>
                </a:rPr>
                <a:t>() : String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87154" y="19972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The class name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structure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attributes)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behavior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operations)</a:t>
            </a:r>
          </a:p>
        </p:txBody>
      </p:sp>
      <p:sp>
        <p:nvSpPr>
          <p:cNvPr id="4" name="Oval Callout 3"/>
          <p:cNvSpPr/>
          <p:nvPr/>
        </p:nvSpPr>
        <p:spPr>
          <a:xfrm flipH="1">
            <a:off x="2470243" y="1310185"/>
            <a:ext cx="1136170" cy="788079"/>
          </a:xfrm>
          <a:prstGeom prst="wedgeEllipseCallout">
            <a:avLst>
              <a:gd name="adj1" fmla="val -56139"/>
              <a:gd name="adj2" fmla="val 930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private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2470243" y="5310326"/>
            <a:ext cx="1002911" cy="612802"/>
          </a:xfrm>
          <a:prstGeom prst="wedgeEllipseCallout">
            <a:avLst>
              <a:gd name="adj1" fmla="val 66259"/>
              <a:gd name="adj2" fmla="val -106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public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160302" y="1392073"/>
            <a:ext cx="1850938" cy="545911"/>
          </a:xfrm>
          <a:prstGeom prst="wedgeRoundRectCallout">
            <a:avLst>
              <a:gd name="adj1" fmla="val -64276"/>
              <a:gd name="adj2" fmla="val 452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parameters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91618" y="5616727"/>
            <a:ext cx="1460310" cy="674891"/>
          </a:xfrm>
          <a:prstGeom prst="wedgeRoundRectCallout">
            <a:avLst>
              <a:gd name="adj1" fmla="val -50739"/>
              <a:gd name="adj2" fmla="val -1692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return type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076" y="207348"/>
            <a:ext cx="6991350" cy="1249362"/>
          </a:xfrm>
        </p:spPr>
        <p:txBody>
          <a:bodyPr/>
          <a:lstStyle/>
          <a:p>
            <a:r>
              <a:rPr lang="en-US" altLang="en-US" dirty="0" smtClean="0"/>
              <a:t>Class Diagram </a:t>
            </a:r>
            <a:r>
              <a:rPr lang="en-US" altLang="en-US" sz="2800" dirty="0" smtClean="0"/>
              <a:t>revisited</a:t>
            </a:r>
            <a:endParaRPr lang="en-US" altLang="en-US" sz="28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614" y="1851164"/>
            <a:ext cx="3819523" cy="3473450"/>
            <a:chOff x="1153" y="1447"/>
            <a:chExt cx="2406" cy="21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3" y="1447"/>
              <a:ext cx="2406" cy="21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49" y="1489"/>
              <a:ext cx="5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Professor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3" y="1664"/>
              <a:ext cx="2406" cy="197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3" y="2739"/>
              <a:ext cx="2406" cy="89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84" y="1685"/>
              <a:ext cx="84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name : String</a:t>
              </a:r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84" y="1840"/>
              <a:ext cx="10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>
                  <a:solidFill>
                    <a:srgbClr val="000000"/>
                  </a:solidFill>
                </a:rPr>
                <a:t>employeeID</a:t>
              </a:r>
              <a:r>
                <a:rPr lang="en-US" sz="1600" dirty="0">
                  <a:solidFill>
                    <a:srgbClr val="000000"/>
                  </a:solidFill>
                </a:rPr>
                <a:t> :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int</a:t>
              </a:r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84" y="1995"/>
              <a:ext cx="10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hireDate</a:t>
              </a:r>
              <a:r>
                <a:rPr lang="en-US" sz="1600" dirty="0" smtClean="0">
                  <a:solidFill>
                    <a:srgbClr val="000000"/>
                  </a:solidFill>
                </a:rPr>
                <a:t> : String</a:t>
              </a:r>
              <a:endParaRPr lang="en-US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84" y="2150"/>
              <a:ext cx="9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status : String </a:t>
              </a:r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84" y="2305"/>
              <a:ext cx="10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smtClean="0">
                  <a:solidFill>
                    <a:srgbClr val="000000"/>
                  </a:solidFill>
                </a:rPr>
                <a:t>discipline : String </a:t>
              </a:r>
              <a:endParaRPr lang="en-US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84" y="2460"/>
              <a:ext cx="9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-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maxLoad</a:t>
              </a:r>
              <a:r>
                <a:rPr lang="en-US" sz="1600" dirty="0" smtClean="0">
                  <a:solidFill>
                    <a:srgbClr val="000000"/>
                  </a:solidFill>
                </a:rPr>
                <a:t> : float</a:t>
              </a:r>
              <a:endParaRPr lang="en-US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84" y="2770"/>
              <a:ext cx="22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submitFinalGrade</a:t>
              </a:r>
              <a:r>
                <a:rPr lang="en-US" sz="1600" dirty="0" smtClean="0">
                  <a:solidFill>
                    <a:srgbClr val="000000"/>
                  </a:solidFill>
                </a:rPr>
                <a:t>(grade: float) : void</a:t>
              </a:r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84" y="2925"/>
              <a:ext cx="14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acceptCourseOffering</a:t>
              </a:r>
              <a:r>
                <a:rPr lang="en-US" sz="1600" dirty="0" smtClean="0">
                  <a:solidFill>
                    <a:srgbClr val="000000"/>
                  </a:solidFill>
                </a:rPr>
                <a:t>()</a:t>
              </a:r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84" y="3080"/>
              <a:ext cx="18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setMaxLoad</a:t>
              </a:r>
              <a:r>
                <a:rPr lang="en-US" sz="1600" dirty="0" smtClean="0">
                  <a:solidFill>
                    <a:srgbClr val="000000"/>
                  </a:solidFill>
                </a:rPr>
                <a:t>(load : float) : void</a:t>
              </a:r>
              <a:endParaRPr lang="en-US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84" y="3235"/>
              <a:ext cx="129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takeSabbatical</a:t>
              </a:r>
              <a:r>
                <a:rPr lang="en-US" sz="1600" dirty="0" smtClean="0">
                  <a:solidFill>
                    <a:srgbClr val="000000"/>
                  </a:solidFill>
                </a:rPr>
                <a:t>() :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int</a:t>
              </a:r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+ </a:t>
              </a:r>
              <a:r>
                <a:rPr lang="en-US" sz="1600" dirty="0" err="1">
                  <a:solidFill>
                    <a:srgbClr val="000000"/>
                  </a:solidFill>
                </a:rPr>
                <a:t>teachClass</a:t>
              </a:r>
              <a:r>
                <a:rPr lang="en-US" sz="1600" dirty="0" smtClean="0">
                  <a:solidFill>
                    <a:srgbClr val="000000"/>
                  </a:solidFill>
                </a:rPr>
                <a:t>() : String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107773" y="1827292"/>
            <a:ext cx="53364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Professor {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private String name;</a:t>
            </a:r>
          </a:p>
          <a:p>
            <a:r>
              <a:rPr lang="en-US" dirty="0"/>
              <a:t> </a:t>
            </a: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employeeID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</a:t>
            </a:r>
            <a:r>
              <a:rPr lang="en-US" dirty="0" err="1" smtClean="0"/>
              <a:t>hireDate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status;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discipline;</a:t>
            </a:r>
          </a:p>
          <a:p>
            <a:r>
              <a:rPr lang="en-US" dirty="0"/>
              <a:t> </a:t>
            </a:r>
            <a:r>
              <a:rPr lang="en-US" dirty="0" smtClean="0"/>
              <a:t>  private float </a:t>
            </a:r>
            <a:r>
              <a:rPr lang="en-US" dirty="0" err="1" smtClean="0"/>
              <a:t>maxLoad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public void </a:t>
            </a:r>
            <a:r>
              <a:rPr lang="en-US" dirty="0" err="1" smtClean="0"/>
              <a:t>submitFinalGrade</a:t>
            </a:r>
            <a:r>
              <a:rPr lang="en-US" dirty="0" smtClean="0"/>
              <a:t>(float grade) {}</a:t>
            </a:r>
          </a:p>
          <a:p>
            <a:r>
              <a:rPr lang="en-US" dirty="0"/>
              <a:t> </a:t>
            </a:r>
            <a:r>
              <a:rPr lang="en-US" dirty="0" smtClean="0"/>
              <a:t>  public void </a:t>
            </a:r>
            <a:r>
              <a:rPr lang="en-US" dirty="0" err="1" smtClean="0"/>
              <a:t>acceptCourseOffering</a:t>
            </a:r>
            <a:r>
              <a:rPr lang="en-US" dirty="0" smtClean="0"/>
              <a:t>() {}</a:t>
            </a:r>
          </a:p>
          <a:p>
            <a:r>
              <a:rPr lang="en-US" dirty="0"/>
              <a:t> </a:t>
            </a:r>
            <a:r>
              <a:rPr lang="en-US" dirty="0" smtClean="0"/>
              <a:t>  public void </a:t>
            </a:r>
            <a:r>
              <a:rPr lang="en-US" dirty="0" err="1" smtClean="0"/>
              <a:t>setMaxLoad</a:t>
            </a:r>
            <a:r>
              <a:rPr lang="en-US" dirty="0" smtClean="0"/>
              <a:t>(float load) {}</a:t>
            </a:r>
          </a:p>
          <a:p>
            <a:r>
              <a:rPr lang="en-US" dirty="0"/>
              <a:t> </a:t>
            </a: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takeSabbatical</a:t>
            </a:r>
            <a:r>
              <a:rPr lang="en-US" dirty="0" smtClean="0"/>
              <a:t>() {}</a:t>
            </a:r>
          </a:p>
          <a:p>
            <a:r>
              <a:rPr lang="en-US" dirty="0"/>
              <a:t> </a:t>
            </a:r>
            <a:r>
              <a:rPr lang="en-US" dirty="0" smtClean="0"/>
              <a:t>  public String </a:t>
            </a:r>
            <a:r>
              <a:rPr lang="en-US" dirty="0" err="1" smtClean="0"/>
              <a:t>teachClass</a:t>
            </a:r>
            <a:r>
              <a:rPr lang="en-US" dirty="0" smtClean="0"/>
              <a:t>() {}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Quick Review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81780"/>
            <a:ext cx="8229600" cy="4525962"/>
          </a:xfrm>
        </p:spPr>
        <p:txBody>
          <a:bodyPr/>
          <a:lstStyle/>
          <a:p>
            <a:r>
              <a:rPr lang="en-US" dirty="0" smtClean="0"/>
              <a:t>How to define a class?</a:t>
            </a:r>
          </a:p>
          <a:p>
            <a:r>
              <a:rPr lang="en-US" dirty="0" smtClean="0"/>
              <a:t>How to define an object?</a:t>
            </a:r>
          </a:p>
          <a:p>
            <a:r>
              <a:rPr lang="en-US" dirty="0" smtClean="0"/>
              <a:t>How to create and call variables?</a:t>
            </a:r>
          </a:p>
          <a:p>
            <a:r>
              <a:rPr lang="en-US" dirty="0" smtClean="0"/>
              <a:t>How to create and call methods</a:t>
            </a:r>
          </a:p>
          <a:p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 descr="clipboar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04" y="4755242"/>
            <a:ext cx="172561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73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854047" y="1795979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Class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Objects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Variables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Methods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err="1" smtClean="0"/>
              <a:t>Accessors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Mutators</a:t>
            </a:r>
            <a:endParaRPr lang="en-US" sz="2800" b="1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Access </a:t>
            </a:r>
            <a:r>
              <a:rPr lang="en-US" sz="2800" b="1" dirty="0" err="1" smtClean="0"/>
              <a:t>Specifiers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525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/>
              <a:t>Objects</a:t>
            </a:r>
          </a:p>
          <a:p>
            <a:r>
              <a:rPr lang="en-US" altLang="en-US" dirty="0"/>
              <a:t>Classes</a:t>
            </a:r>
          </a:p>
          <a:p>
            <a:r>
              <a:rPr lang="en-US" altLang="en-US" dirty="0"/>
              <a:t>Dynamic Binding</a:t>
            </a:r>
          </a:p>
          <a:p>
            <a:r>
              <a:rPr lang="en-US" altLang="en-US" dirty="0"/>
              <a:t>Message Passing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680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447800" y="1619250"/>
            <a:ext cx="6477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r>
              <a:rPr lang="en-US" sz="2400" b="1" dirty="0" smtClean="0"/>
              <a:t>Inheritance</a:t>
            </a:r>
          </a:p>
          <a:p>
            <a:pPr lvl="1">
              <a:buFontTx/>
              <a:buChar char="•"/>
            </a:pPr>
            <a:endParaRPr lang="en-US" sz="2400" b="1" dirty="0"/>
          </a:p>
          <a:p>
            <a:pPr lvl="1">
              <a:buFontTx/>
              <a:buChar char="•"/>
            </a:pPr>
            <a:r>
              <a:rPr lang="en-US" sz="2400" b="1" dirty="0" smtClean="0"/>
              <a:t> </a:t>
            </a:r>
            <a:r>
              <a:rPr lang="en-US" altLang="en-US" sz="3600" dirty="0"/>
              <a:t>Single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Multiple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Multi-level inheritance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Inheriting Methods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58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12544"/>
            <a:ext cx="8229600" cy="4851400"/>
          </a:xfrm>
        </p:spPr>
        <p:txBody>
          <a:bodyPr/>
          <a:lstStyle/>
          <a:p>
            <a:r>
              <a:rPr lang="en-US" altLang="en-US" dirty="0"/>
              <a:t>In a Java </a:t>
            </a:r>
            <a:r>
              <a:rPr lang="en-US" altLang="en-US" dirty="0" smtClean="0"/>
              <a:t>program, </a:t>
            </a:r>
            <a:r>
              <a:rPr lang="en-US" altLang="en-US" dirty="0"/>
              <a:t>everything is encapsulated in a </a:t>
            </a:r>
            <a:r>
              <a:rPr lang="en-US" altLang="en-US" dirty="0" smtClean="0"/>
              <a:t>class</a:t>
            </a:r>
            <a:endParaRPr lang="en-US" altLang="en-US" dirty="0"/>
          </a:p>
          <a:p>
            <a:r>
              <a:rPr lang="en-US" altLang="en-US" dirty="0"/>
              <a:t>A class is a user defined data </a:t>
            </a:r>
            <a:r>
              <a:rPr lang="en-US" altLang="en-US" dirty="0" smtClean="0"/>
              <a:t>type</a:t>
            </a:r>
            <a:endParaRPr lang="en-US" altLang="en-US" dirty="0"/>
          </a:p>
          <a:p>
            <a:r>
              <a:rPr lang="en-US" altLang="en-US" dirty="0"/>
              <a:t>Class defines the state and behavior of  </a:t>
            </a:r>
            <a:r>
              <a:rPr lang="en-US" altLang="en-US" dirty="0" smtClean="0"/>
              <a:t>objects</a:t>
            </a:r>
            <a:endParaRPr lang="en-US" altLang="en-US" dirty="0"/>
          </a:p>
          <a:p>
            <a:r>
              <a:rPr lang="en-US" altLang="en-US" dirty="0"/>
              <a:t>Once class type has been defined, we can create “variables” of that </a:t>
            </a:r>
            <a:r>
              <a:rPr lang="en-US" altLang="en-US" dirty="0" smtClean="0"/>
              <a:t>type</a:t>
            </a:r>
            <a:endParaRPr lang="en-US" altLang="en-US" dirty="0"/>
          </a:p>
          <a:p>
            <a:r>
              <a:rPr lang="en-US" altLang="en-US" dirty="0"/>
              <a:t>These are known as instances of a </a:t>
            </a:r>
            <a:r>
              <a:rPr lang="en-US" altLang="en-US" dirty="0" smtClean="0"/>
              <a:t>class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9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a class</a:t>
            </a:r>
            <a:endParaRPr lang="en-US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basic form of class definition is:</a:t>
            </a:r>
          </a:p>
          <a:p>
            <a:pPr>
              <a:buFontTx/>
              <a:buNone/>
            </a:pPr>
            <a:r>
              <a:rPr lang="en-US" altLang="en-US" sz="2600">
                <a:latin typeface="Courier New" pitchFamily="49" charset="0"/>
              </a:rPr>
              <a:t>class classname [extends superclassname]</a:t>
            </a:r>
          </a:p>
          <a:p>
            <a:pPr>
              <a:buFontTx/>
              <a:buNone/>
            </a:pPr>
            <a:r>
              <a:rPr lang="en-US" altLang="en-US" sz="260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600">
                <a:latin typeface="Courier New" pitchFamily="49" charset="0"/>
              </a:rPr>
              <a:t>	[ variable declaration; ]</a:t>
            </a:r>
          </a:p>
          <a:p>
            <a:pPr>
              <a:buFontTx/>
              <a:buNone/>
            </a:pPr>
            <a:r>
              <a:rPr lang="en-US" altLang="en-US" sz="2600">
                <a:latin typeface="Courier New" pitchFamily="49" charset="0"/>
              </a:rPr>
              <a:t>	[ methods declaration; ]</a:t>
            </a:r>
          </a:p>
          <a:p>
            <a:pPr>
              <a:buFontTx/>
              <a:buNone/>
            </a:pPr>
            <a:r>
              <a:rPr lang="en-US" altLang="en-US" sz="2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99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variables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Instance variables are created whenever an object of the class is instantiated.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class Rectangle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		int 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		int width;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methods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class without methods that operate on data has no “life”.</a:t>
            </a:r>
          </a:p>
          <a:p>
            <a:r>
              <a:rPr lang="en-US" altLang="en-US"/>
              <a:t>The objects created by such a class cannot respond to any messages.</a:t>
            </a:r>
          </a:p>
          <a:p>
            <a:r>
              <a:rPr lang="en-US" altLang="en-US"/>
              <a:t>Therefore add methods that are necessary for manipulating data contained in the class.</a:t>
            </a:r>
          </a:p>
        </p:txBody>
      </p:sp>
    </p:spTree>
    <p:extLst>
      <p:ext uri="{BB962C8B-B14F-4D97-AF65-F5344CB8AC3E}">
        <p14:creationId xmlns:p14="http://schemas.microsoft.com/office/powerpoint/2010/main" val="147223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295400"/>
            <a:ext cx="8229600" cy="4927600"/>
          </a:xfrm>
        </p:spPr>
        <p:txBody>
          <a:bodyPr/>
          <a:lstStyle/>
          <a:p>
            <a:r>
              <a:rPr lang="en-US" altLang="en-US" dirty="0"/>
              <a:t>The general form of method declaration is: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type </a:t>
            </a:r>
            <a:r>
              <a:rPr lang="en-US" altLang="en-US" dirty="0" err="1">
                <a:latin typeface="Courier New" pitchFamily="49" charset="0"/>
              </a:rPr>
              <a:t>methodname</a:t>
            </a:r>
            <a:r>
              <a:rPr lang="en-US" altLang="en-US" dirty="0">
                <a:latin typeface="Courier New" pitchFamily="49" charset="0"/>
              </a:rPr>
              <a:t> (</a:t>
            </a:r>
            <a:r>
              <a:rPr lang="en-US" altLang="en-US" dirty="0" smtClean="0">
                <a:latin typeface="Courier New" pitchFamily="49" charset="0"/>
              </a:rPr>
              <a:t>parameter-list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		method-body;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73203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35</TotalTime>
  <Pages>11</Pages>
  <Words>1260</Words>
  <Application>Microsoft Office PowerPoint</Application>
  <PresentationFormat>On-screen Show (4:3)</PresentationFormat>
  <Paragraphs>352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UCTI-Template-foundation-level</vt:lpstr>
      <vt:lpstr>Overview of OOP</vt:lpstr>
      <vt:lpstr>Topic &amp; Structure of the lesson</vt:lpstr>
      <vt:lpstr>Learning outcomes</vt:lpstr>
      <vt:lpstr>Key terms you must be able to use</vt:lpstr>
      <vt:lpstr>Defining a class</vt:lpstr>
      <vt:lpstr>Defining a class</vt:lpstr>
      <vt:lpstr>Adding variables</vt:lpstr>
      <vt:lpstr>Adding methods</vt:lpstr>
      <vt:lpstr>PowerPoint Presentation</vt:lpstr>
      <vt:lpstr>PowerPoint Presentation</vt:lpstr>
      <vt:lpstr>PowerPoint Presentation</vt:lpstr>
      <vt:lpstr>Creating Objects</vt:lpstr>
      <vt:lpstr>PowerPoint Presentation</vt:lpstr>
      <vt:lpstr>Accessing class members</vt:lpstr>
      <vt:lpstr>Accessing instance variables: Example</vt:lpstr>
      <vt:lpstr>Assigning values to instance variables</vt:lpstr>
      <vt:lpstr>Using instance variables</vt:lpstr>
      <vt:lpstr>Application of classes and objects</vt:lpstr>
      <vt:lpstr>PowerPoint Presentation</vt:lpstr>
      <vt:lpstr>PowerPoint Presentation</vt:lpstr>
      <vt:lpstr>Accessor &amp; Mutator Methods</vt:lpstr>
      <vt:lpstr>Accessor &amp; Mutator Methods</vt:lpstr>
      <vt:lpstr>Accessor &amp; Mutator Methods</vt:lpstr>
      <vt:lpstr>Constructors</vt:lpstr>
      <vt:lpstr>Consider the Rectangle class again. Replace the getData method by a constructor.</vt:lpstr>
      <vt:lpstr>Static Members</vt:lpstr>
      <vt:lpstr>Static Members contd.</vt:lpstr>
      <vt:lpstr>PowerPoint Presentation</vt:lpstr>
      <vt:lpstr>Static Members contd.</vt:lpstr>
      <vt:lpstr>Visibility modifiers</vt:lpstr>
      <vt:lpstr>public Access</vt:lpstr>
      <vt:lpstr>friendly Access</vt:lpstr>
      <vt:lpstr>protected Access</vt:lpstr>
      <vt:lpstr>private Access</vt:lpstr>
      <vt:lpstr>Class Diagram revisited</vt:lpstr>
      <vt:lpstr>Class Diagram revisited</vt:lpstr>
      <vt:lpstr>Quick Review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2019-06-17T02:16:28Z</dcterms:modified>
</cp:coreProperties>
</file>