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75" r:id="rId2"/>
    <p:sldId id="276" r:id="rId3"/>
    <p:sldId id="277" r:id="rId4"/>
    <p:sldId id="30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3" r:id="rId29"/>
    <p:sldId id="304" r:id="rId3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8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797AA3-36EC-4C70-9950-063B6B5DB63F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4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4AF7F-D094-425E-9B86-90254D698115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0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1987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 29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46438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Inheritance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341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96044" y="661987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362325" y="66357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Inheritance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031037" y="66357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29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744468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Inheritance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665544" y="1914589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4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Example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6" y="1480061"/>
            <a:ext cx="9841423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balance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deposit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amount)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balance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balance + amount;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withdraw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amount)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balance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amount;</a:t>
            </a:r>
            <a:r>
              <a:rPr lang="en-US" altLang="en-US" sz="2000" dirty="0" smtClean="0"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anose="02070309020205020404" pitchFamily="49" charset="0"/>
              </a:rPr>
              <a:t>//more methods here </a:t>
            </a:r>
            <a:r>
              <a:rPr lang="en-US" alt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ie</a:t>
            </a:r>
            <a:r>
              <a:rPr lang="en-US" altLang="en-US" sz="2000" dirty="0" smtClean="0">
                <a:latin typeface="Courier New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getBalance</a:t>
            </a:r>
            <a:r>
              <a:rPr lang="en-US" altLang="en-US" sz="2000" dirty="0" smtClean="0">
                <a:latin typeface="Courier New" pitchFamily="49" charset="0"/>
                <a:cs typeface="Courier New" panose="02070309020205020404" pitchFamily="49" charset="0"/>
              </a:rPr>
              <a:t>() and transfer()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Example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2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 extends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(double rate)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{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</a:t>
            </a:r>
            <a:r>
              <a:rPr lang="en-US" altLang="en-US" sz="2000" dirty="0" err="1">
                <a:latin typeface="Courier New" pitchFamily="49" charset="0"/>
              </a:rPr>
              <a:t>interestRate</a:t>
            </a:r>
            <a:r>
              <a:rPr lang="en-US" altLang="en-US" sz="2000" dirty="0">
                <a:latin typeface="Courier New" pitchFamily="49" charset="0"/>
              </a:rPr>
              <a:t> = rate;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void </a:t>
            </a:r>
            <a:r>
              <a:rPr lang="en-US" altLang="en-US" sz="2000" dirty="0" err="1">
                <a:latin typeface="Courier New" pitchFamily="49" charset="0"/>
              </a:rPr>
              <a:t>addInterest</a:t>
            </a:r>
            <a:r>
              <a:rPr lang="en-US" altLang="en-US" sz="2000" dirty="0">
                <a:latin typeface="Courier New" pitchFamily="49" charset="0"/>
              </a:rPr>
              <a:t>()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{ 	double interest = </a:t>
            </a:r>
            <a:r>
              <a:rPr lang="en-US" altLang="en-US" sz="2000" dirty="0" err="1">
                <a:latin typeface="Courier New" pitchFamily="49" charset="0"/>
              </a:rPr>
              <a:t>getBalance</a:t>
            </a:r>
            <a:r>
              <a:rPr lang="en-US" altLang="en-US" sz="2000" dirty="0">
                <a:latin typeface="Courier New" pitchFamily="49" charset="0"/>
              </a:rPr>
              <a:t>() * </a:t>
            </a:r>
            <a:r>
              <a:rPr lang="en-US" altLang="en-US" sz="2000" dirty="0" err="1">
                <a:latin typeface="Courier New" pitchFamily="49" charset="0"/>
              </a:rPr>
              <a:t>interestRate</a:t>
            </a:r>
            <a:r>
              <a:rPr lang="en-US" altLang="en-US" sz="2000" dirty="0">
                <a:latin typeface="Courier New" pitchFamily="49" charset="0"/>
              </a:rPr>
              <a:t> / 100; 	</a:t>
            </a:r>
            <a:r>
              <a:rPr lang="en-US" altLang="en-US" sz="2000" dirty="0" smtClean="0">
                <a:latin typeface="Courier New" pitchFamily="49" charset="0"/>
              </a:rPr>
              <a:t>deposit(interest</a:t>
            </a:r>
            <a:r>
              <a:rPr lang="en-US" altLang="en-US" sz="2000" dirty="0">
                <a:latin typeface="Courier New" pitchFamily="49" charset="0"/>
              </a:rPr>
              <a:t>);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private double </a:t>
            </a:r>
            <a:r>
              <a:rPr lang="en-US" altLang="en-US" sz="2000" dirty="0" err="1">
                <a:latin typeface="Courier New" pitchFamily="49" charset="0"/>
              </a:rPr>
              <a:t>interestRate</a:t>
            </a:r>
            <a:r>
              <a:rPr lang="en-US" altLang="en-US" sz="2000" dirty="0">
                <a:latin typeface="Courier New" pitchFamily="49" charset="0"/>
              </a:rPr>
              <a:t>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406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7038"/>
            <a:ext cx="91440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collegeFund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(10); //Savings account with 10% interest </a:t>
            </a:r>
            <a:r>
              <a:rPr lang="en-US" altLang="en-US" sz="2000" dirty="0" err="1">
                <a:latin typeface="Courier New" pitchFamily="49" charset="0"/>
              </a:rPr>
              <a:t>collegeFund.deposit</a:t>
            </a:r>
            <a:r>
              <a:rPr lang="en-US" altLang="en-US" sz="2000" dirty="0">
                <a:latin typeface="Courier New" pitchFamily="49" charset="0"/>
              </a:rPr>
              <a:t>(500);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// OK to use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 with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 object</a:t>
            </a:r>
            <a:r>
              <a:rPr lang="en-US" altLang="en-US" sz="2000" dirty="0"/>
              <a:t> 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3200" dirty="0" err="1"/>
              <a:t>SavingsAccount</a:t>
            </a:r>
            <a:r>
              <a:rPr lang="en-US" altLang="en-US" sz="3200" dirty="0"/>
              <a:t> automatically inherits all methods and instance fields of </a:t>
            </a:r>
            <a:r>
              <a:rPr lang="en-US" altLang="en-US" sz="3200" dirty="0" err="1" smtClean="0"/>
              <a:t>BankAccount</a:t>
            </a:r>
            <a:endParaRPr lang="en-US" altLang="en-US" sz="3200" dirty="0" smtClean="0"/>
          </a:p>
          <a:p>
            <a:r>
              <a:rPr lang="en-US" altLang="en-US" sz="3200" dirty="0"/>
              <a:t>A superclass has state and behavior, and the subclass inherits them.</a:t>
            </a:r>
          </a:p>
          <a:p>
            <a:r>
              <a:rPr lang="en-US" altLang="en-US" sz="3200" dirty="0"/>
              <a:t>One advantage of inheritance is </a:t>
            </a:r>
            <a:r>
              <a:rPr lang="en-US" altLang="en-US" sz="3200" dirty="0">
                <a:solidFill>
                  <a:srgbClr val="FF0000"/>
                </a:solidFill>
              </a:rPr>
              <a:t>code </a:t>
            </a:r>
            <a:r>
              <a:rPr lang="en-US" altLang="en-US" sz="3200" dirty="0" smtClean="0">
                <a:solidFill>
                  <a:srgbClr val="FF0000"/>
                </a:solidFill>
              </a:rPr>
              <a:t>reuse</a:t>
            </a:r>
            <a:endParaRPr lang="en-US" altLang="en-US" sz="3200" dirty="0"/>
          </a:p>
          <a:p>
            <a:r>
              <a:rPr lang="en-US" altLang="en-US" sz="3200" dirty="0" smtClean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97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/>
              <a:t>Inheritance may take the following forms:</a:t>
            </a:r>
          </a:p>
          <a:p>
            <a:pPr lvl="1"/>
            <a:r>
              <a:rPr lang="en-US" altLang="en-US" sz="3600" dirty="0" smtClean="0"/>
              <a:t> single </a:t>
            </a:r>
            <a:r>
              <a:rPr lang="en-US" altLang="en-US" sz="3600" dirty="0"/>
              <a:t>inheritance</a:t>
            </a:r>
          </a:p>
          <a:p>
            <a:pPr lvl="1"/>
            <a:r>
              <a:rPr lang="en-US" altLang="en-US" sz="3600" dirty="0" smtClean="0"/>
              <a:t> multiple inheritance</a:t>
            </a:r>
          </a:p>
          <a:p>
            <a:pPr lvl="1"/>
            <a:r>
              <a:rPr lang="en-US" altLang="en-US" sz="3600" dirty="0" smtClean="0"/>
              <a:t> multi-level inheritance</a:t>
            </a:r>
            <a:endParaRPr lang="en-US" altLang="en-US" sz="3600" dirty="0"/>
          </a:p>
          <a:p>
            <a:endParaRPr lang="en-US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 smtClean="0"/>
              <a:t>Forms of Inheritance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314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Single </a:t>
            </a:r>
            <a:r>
              <a:rPr lang="en-US" altLang="en-US" b="1" dirty="0" smtClean="0"/>
              <a:t>Inheritance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Only one </a:t>
            </a:r>
            <a:r>
              <a:rPr lang="en-US" altLang="en-US" sz="3200" dirty="0" smtClean="0"/>
              <a:t>superclass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class Employee </a:t>
            </a:r>
            <a:r>
              <a:rPr lang="en-US" altLang="en-US" sz="2400" dirty="0" smtClean="0">
                <a:latin typeface="Courier New" pitchFamily="49" charset="0"/>
              </a:rPr>
              <a:t>//superclass</a:t>
            </a: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{	</a:t>
            </a:r>
          </a:p>
          <a:p>
            <a:pPr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}</a:t>
            </a: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class Manager extends Employee </a:t>
            </a:r>
            <a:r>
              <a:rPr lang="en-US" altLang="en-US" sz="2400" dirty="0" smtClean="0">
                <a:latin typeface="Courier New" pitchFamily="49" charset="0"/>
              </a:rPr>
              <a:t>//subclass</a:t>
            </a: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}</a:t>
            </a: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Multiple </a:t>
            </a:r>
            <a:r>
              <a:rPr lang="en-US" altLang="en-US" b="1" dirty="0" smtClean="0"/>
              <a:t>Inheritance</a:t>
            </a:r>
            <a:endParaRPr lang="en-US" altLang="en-US" b="1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Several </a:t>
            </a:r>
            <a:r>
              <a:rPr lang="en-US" altLang="en-US" sz="3200" dirty="0" err="1" smtClean="0"/>
              <a:t>superclasses</a:t>
            </a:r>
            <a:endParaRPr lang="en-US" altLang="en-US" sz="3200" dirty="0"/>
          </a:p>
          <a:p>
            <a:r>
              <a:rPr lang="en-US" altLang="en-US" sz="3200" dirty="0" smtClean="0"/>
              <a:t>Not explicitly supported by Java</a:t>
            </a:r>
          </a:p>
          <a:p>
            <a:r>
              <a:rPr lang="en-US" altLang="en-US" sz="3200" dirty="0" smtClean="0"/>
              <a:t>Cannot </a:t>
            </a:r>
            <a:r>
              <a:rPr lang="en-US" altLang="en-US" sz="3200" dirty="0"/>
              <a:t>use keyword </a:t>
            </a:r>
            <a:r>
              <a:rPr lang="en-US" altLang="en-US" sz="3200" dirty="0">
                <a:solidFill>
                  <a:srgbClr val="FF0000"/>
                </a:solidFill>
              </a:rPr>
              <a:t>extends</a:t>
            </a:r>
          </a:p>
          <a:p>
            <a:r>
              <a:rPr lang="en-US" altLang="en-US" sz="3200" dirty="0"/>
              <a:t>Need to use Interface – keyword </a:t>
            </a:r>
            <a:r>
              <a:rPr lang="en-US" altLang="en-US" sz="3200" i="1" dirty="0">
                <a:solidFill>
                  <a:srgbClr val="FF0000"/>
                </a:solidFill>
              </a:rPr>
              <a:t>implements</a:t>
            </a:r>
          </a:p>
          <a:p>
            <a:pPr lvl="1"/>
            <a:r>
              <a:rPr lang="en-US" altLang="en-US" sz="3200" dirty="0"/>
              <a:t>will be discussed in </a:t>
            </a:r>
            <a:r>
              <a:rPr lang="en-US" altLang="en-US" sz="3200" dirty="0" smtClean="0"/>
              <a:t>another lecture</a:t>
            </a:r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706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841" y="843451"/>
            <a:ext cx="8345488" cy="4525963"/>
          </a:xfrm>
        </p:spPr>
        <p:txBody>
          <a:bodyPr/>
          <a:lstStyle/>
          <a:p>
            <a:r>
              <a:rPr lang="en-US" altLang="en-US" sz="3200" dirty="0"/>
              <a:t>Format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class </a:t>
            </a:r>
            <a:r>
              <a:rPr lang="en-US" altLang="en-US" dirty="0" err="1">
                <a:solidFill>
                  <a:srgbClr val="A50021"/>
                </a:solidFill>
              </a:rPr>
              <a:t>Abc</a:t>
            </a:r>
            <a:r>
              <a:rPr lang="en-US" altLang="en-US" dirty="0">
                <a:solidFill>
                  <a:srgbClr val="A50021"/>
                </a:solidFill>
              </a:rPr>
              <a:t> extends One implements Two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	....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</a:t>
            </a:r>
            <a:r>
              <a:rPr lang="en-US" altLang="en-US" dirty="0" smtClean="0">
                <a:solidFill>
                  <a:srgbClr val="A50021"/>
                </a:solidFill>
              </a:rPr>
              <a:t>}</a:t>
            </a:r>
            <a:endParaRPr lang="en-US" altLang="en-US" dirty="0">
              <a:solidFill>
                <a:srgbClr val="A50021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class One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	...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</a:t>
            </a:r>
            <a:r>
              <a:rPr lang="en-US" altLang="en-US" dirty="0" smtClean="0">
                <a:solidFill>
                  <a:srgbClr val="A50021"/>
                </a:solidFill>
              </a:rPr>
              <a:t>}</a:t>
            </a:r>
            <a:endParaRPr lang="en-US" altLang="en-US" dirty="0">
              <a:solidFill>
                <a:srgbClr val="A50021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class Two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	...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A50021"/>
                </a:solidFill>
              </a:rPr>
              <a:t>	</a:t>
            </a:r>
            <a:r>
              <a:rPr lang="en-US" altLang="en-US" dirty="0" smtClean="0">
                <a:solidFill>
                  <a:srgbClr val="A50021"/>
                </a:solidFill>
              </a:rPr>
              <a:t>}</a:t>
            </a:r>
            <a:endParaRPr lang="en-US" altLang="en-US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966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Multiple </a:t>
            </a:r>
            <a:r>
              <a:rPr lang="en-US" altLang="en-US" b="1" dirty="0" smtClean="0"/>
              <a:t>Inheritance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52778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Example: </a:t>
            </a:r>
            <a:br>
              <a:rPr lang="en-US" altLang="en-US" b="1" dirty="0"/>
            </a:br>
            <a:r>
              <a:rPr lang="en-US" altLang="en-US" b="1" dirty="0"/>
              <a:t>Hierarchy of Bank Accounts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Consider a bank that offers its customers the following account types: </a:t>
            </a:r>
          </a:p>
          <a:p>
            <a:r>
              <a:rPr lang="en-US" altLang="en-US" sz="3200" dirty="0"/>
              <a:t>Checking account: </a:t>
            </a:r>
            <a:endParaRPr lang="en-US" altLang="en-US" sz="3200" dirty="0" smtClean="0"/>
          </a:p>
          <a:p>
            <a:pPr lvl="1"/>
            <a:r>
              <a:rPr lang="en-US" altLang="en-US" dirty="0" smtClean="0"/>
              <a:t>no interest </a:t>
            </a:r>
          </a:p>
          <a:p>
            <a:pPr lvl="1"/>
            <a:r>
              <a:rPr lang="en-US" altLang="en-US" dirty="0" smtClean="0"/>
              <a:t>small </a:t>
            </a:r>
            <a:r>
              <a:rPr lang="en-US" altLang="en-US" dirty="0"/>
              <a:t>number of free transactions per </a:t>
            </a:r>
            <a:r>
              <a:rPr lang="en-US" altLang="en-US" dirty="0" smtClean="0"/>
              <a:t>month </a:t>
            </a:r>
          </a:p>
          <a:p>
            <a:pPr lvl="1"/>
            <a:r>
              <a:rPr lang="en-US" altLang="en-US" dirty="0" smtClean="0"/>
              <a:t>additional </a:t>
            </a:r>
            <a:r>
              <a:rPr lang="en-US" altLang="en-US" dirty="0"/>
              <a:t>transactions are charged a small fee </a:t>
            </a:r>
          </a:p>
          <a:p>
            <a:r>
              <a:rPr lang="en-US" altLang="en-US" sz="3200" dirty="0"/>
              <a:t>Savings account: </a:t>
            </a:r>
            <a:endParaRPr lang="en-US" altLang="en-US" sz="3200" dirty="0" smtClean="0"/>
          </a:p>
          <a:p>
            <a:pPr lvl="1"/>
            <a:r>
              <a:rPr lang="en-US" altLang="en-US" dirty="0" smtClean="0"/>
              <a:t>earns </a:t>
            </a:r>
            <a:r>
              <a:rPr lang="en-US" altLang="en-US" dirty="0"/>
              <a:t>interest that compounds monthly</a:t>
            </a:r>
          </a:p>
        </p:txBody>
      </p:sp>
    </p:spTree>
    <p:extLst>
      <p:ext uri="{BB962C8B-B14F-4D97-AF65-F5344CB8AC3E}">
        <p14:creationId xmlns:p14="http://schemas.microsoft.com/office/powerpoint/2010/main" val="324734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1825"/>
            <a:ext cx="8345488" cy="4525963"/>
          </a:xfrm>
        </p:spPr>
        <p:txBody>
          <a:bodyPr/>
          <a:lstStyle/>
          <a:p>
            <a:r>
              <a:rPr lang="en-US" altLang="en-US" sz="3200" dirty="0"/>
              <a:t>Inheritance hierarchy: </a:t>
            </a:r>
            <a:r>
              <a:rPr lang="en-US" altLang="en-US" sz="3200" dirty="0" smtClean="0"/>
              <a:t>  </a:t>
            </a:r>
            <a:endParaRPr lang="en-US" altLang="en-US" sz="3200" dirty="0"/>
          </a:p>
          <a:p>
            <a:pPr lvl="1"/>
            <a:r>
              <a:rPr lang="en-US" altLang="en-US" sz="3200" dirty="0"/>
              <a:t>All bank accounts support the </a:t>
            </a:r>
            <a:r>
              <a:rPr lang="en-US" altLang="en-US" sz="3200" dirty="0" err="1"/>
              <a:t>getBalance</a:t>
            </a:r>
            <a:r>
              <a:rPr lang="en-US" altLang="en-US" sz="3200" dirty="0"/>
              <a:t> method </a:t>
            </a:r>
          </a:p>
          <a:p>
            <a:pPr lvl="1"/>
            <a:r>
              <a:rPr lang="en-US" altLang="en-US" sz="3200" dirty="0"/>
              <a:t>All bank accounts support the deposit and withdraw methods, but the implementations differ </a:t>
            </a:r>
          </a:p>
          <a:p>
            <a:pPr lvl="1"/>
            <a:r>
              <a:rPr lang="en-US" altLang="en-US" sz="3200" dirty="0"/>
              <a:t>Checking account needs a method </a:t>
            </a:r>
            <a:r>
              <a:rPr lang="en-US" altLang="en-US" sz="3200" dirty="0" err="1" smtClean="0"/>
              <a:t>deductFees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 </a:t>
            </a:r>
            <a:r>
              <a:rPr lang="en-US" altLang="en-US" sz="3200" dirty="0"/>
              <a:t>savings account needs a method </a:t>
            </a:r>
            <a:r>
              <a:rPr lang="en-US" altLang="en-US" sz="3200" dirty="0" err="1"/>
              <a:t>addInterest</a:t>
            </a:r>
            <a:r>
              <a:rPr lang="en-US" altLang="en-US" sz="3200" dirty="0"/>
              <a:t> </a:t>
            </a:r>
          </a:p>
          <a:p>
            <a:endParaRPr lang="en-US" altLang="en-US" sz="32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436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/>
              <a:t>Example: </a:t>
            </a:r>
            <a:br>
              <a:rPr lang="en-US" altLang="en-US" b="1" dirty="0"/>
            </a:br>
            <a:r>
              <a:rPr lang="en-US" altLang="en-US" b="1" dirty="0"/>
              <a:t>Hierarchy of Bank Accounts</a:t>
            </a:r>
            <a:br>
              <a:rPr lang="en-US" altLang="en-US" b="1" dirty="0"/>
            </a:b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4711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b="1" dirty="0" smtClean="0"/>
              <a:t>Multi-level Inheritance</a:t>
            </a:r>
            <a:endParaRPr lang="en-US" altLang="en-US" b="1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97001"/>
            <a:ext cx="8345488" cy="4525963"/>
          </a:xfrm>
        </p:spPr>
        <p:txBody>
          <a:bodyPr/>
          <a:lstStyle/>
          <a:p>
            <a:r>
              <a:rPr lang="en-US" altLang="en-US" sz="3200" dirty="0" smtClean="0"/>
              <a:t>Multiple levels of sharing</a:t>
            </a:r>
          </a:p>
          <a:p>
            <a:r>
              <a:rPr lang="en-US" altLang="en-US" sz="3200" dirty="0" smtClean="0"/>
              <a:t>Supervisor inherits from both Manager and Employee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class Employee //superclass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	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  <a:endParaRPr lang="en-US" alt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class Manager extends Employee //subclass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	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class Supervisor extends Manager //</a:t>
            </a:r>
            <a:r>
              <a:rPr lang="en-US" altLang="en-US" sz="1800" dirty="0" err="1" smtClean="0">
                <a:latin typeface="Courier New" pitchFamily="49" charset="0"/>
              </a:rPr>
              <a:t>subsubclass</a:t>
            </a:r>
            <a:endParaRPr lang="en-US" alt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  <a:endParaRPr lang="en-US" altLang="en-US" sz="1800" dirty="0">
              <a:latin typeface="Courier New" pitchFamily="49" charset="0"/>
            </a:endParaRP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3" y="2862229"/>
            <a:ext cx="2070729" cy="36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/>
              <a:t>Introduction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Single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Multiple </a:t>
            </a:r>
            <a:r>
              <a:rPr lang="en-US" altLang="en-US" sz="3600" dirty="0" smtClean="0"/>
              <a:t>inheritance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Multi-level inheritance</a:t>
            </a:r>
            <a:endParaRPr lang="en-US" altLang="en-US" sz="3600" dirty="0"/>
          </a:p>
          <a:p>
            <a:pPr lvl="1">
              <a:buFontTx/>
              <a:buChar char="•"/>
            </a:pPr>
            <a:r>
              <a:rPr lang="en-US" altLang="en-US" sz="3600" dirty="0"/>
              <a:t>Inheriting Methods</a:t>
            </a:r>
            <a:br>
              <a:rPr lang="en-US" altLang="en-US" sz="3600" dirty="0"/>
            </a:br>
            <a:endParaRPr lang="en-US" altLang="en-US" sz="3600" dirty="0"/>
          </a:p>
          <a:p>
            <a:pPr lvl="1">
              <a:buFontTx/>
              <a:buChar char="•"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Multi-level Inheritance</a:t>
            </a:r>
            <a:br>
              <a:rPr lang="en-US" altLang="en-US" b="1" dirty="0" smtClean="0"/>
            </a:br>
            <a:r>
              <a:rPr lang="en-US" altLang="en-US" b="1" dirty="0" smtClean="0"/>
              <a:t>Class Diagram</a:t>
            </a:r>
            <a:endParaRPr lang="en-US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9" y="1622582"/>
            <a:ext cx="7174545" cy="44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Override </a:t>
            </a:r>
            <a:r>
              <a:rPr lang="en-US" altLang="en-US" b="1" dirty="0" smtClean="0"/>
              <a:t>Method 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Supply a different implementation of a method that exists in the superclass </a:t>
            </a:r>
          </a:p>
          <a:p>
            <a:r>
              <a:rPr lang="en-US" altLang="en-US" sz="3200" dirty="0"/>
              <a:t>Must have same name and same parameter types</a:t>
            </a:r>
          </a:p>
          <a:p>
            <a:r>
              <a:rPr lang="en-US" altLang="en-US" sz="3200" dirty="0"/>
              <a:t>If method is applied to an object of the subclass type, the overriding method is executed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411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Override </a:t>
            </a:r>
            <a:r>
              <a:rPr lang="en-US" altLang="en-US" b="1" dirty="0" smtClean="0"/>
              <a:t>Method 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449452" y="1556960"/>
            <a:ext cx="7889576" cy="47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9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042150" cy="1143000"/>
          </a:xfrm>
        </p:spPr>
        <p:txBody>
          <a:bodyPr/>
          <a:lstStyle/>
          <a:p>
            <a:pPr algn="ctr"/>
            <a:r>
              <a:rPr lang="en-US" altLang="en-US" b="1" dirty="0"/>
              <a:t>Example: </a:t>
            </a:r>
            <a:br>
              <a:rPr lang="en-US" altLang="en-US" b="1" dirty="0"/>
            </a:br>
            <a:r>
              <a:rPr lang="en-US" altLang="en-US" b="1" dirty="0"/>
              <a:t>Implementing the </a:t>
            </a:r>
            <a:r>
              <a:rPr lang="en-US" altLang="en-US" b="1" dirty="0" err="1"/>
              <a:t>CheckingAccount</a:t>
            </a:r>
            <a:r>
              <a:rPr lang="en-US" altLang="en-US" b="1" dirty="0"/>
              <a:t> Class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089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</a:rPr>
              <a:t>CheckingAccount</a:t>
            </a:r>
            <a:r>
              <a:rPr lang="en-US" altLang="en-US" sz="2000" dirty="0">
                <a:latin typeface="Courier New" pitchFamily="49" charset="0"/>
              </a:rPr>
              <a:t> extends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void deposit(double amount){ . . . 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void withdraw(double amount) { . . . } public void </a:t>
            </a:r>
            <a:r>
              <a:rPr lang="en-US" altLang="en-US" sz="2000" dirty="0" err="1">
                <a:latin typeface="Courier New" pitchFamily="49" charset="0"/>
              </a:rPr>
              <a:t>deductFees</a:t>
            </a:r>
            <a:r>
              <a:rPr lang="en-US" altLang="en-US" sz="2000" dirty="0">
                <a:latin typeface="Courier New" pitchFamily="49" charset="0"/>
              </a:rPr>
              <a:t>() { . . . } // new method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transactionCount</a:t>
            </a:r>
            <a:r>
              <a:rPr lang="en-US" altLang="en-US" sz="2000" dirty="0">
                <a:latin typeface="Courier New" pitchFamily="49" charset="0"/>
              </a:rPr>
              <a:t>; // new instance field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8155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27132"/>
            <a:ext cx="8345488" cy="4525963"/>
          </a:xfrm>
        </p:spPr>
        <p:txBody>
          <a:bodyPr/>
          <a:lstStyle/>
          <a:p>
            <a:r>
              <a:rPr lang="en-US" altLang="en-US" sz="3200" dirty="0"/>
              <a:t>Each </a:t>
            </a:r>
            <a:r>
              <a:rPr lang="en-US" altLang="en-US" sz="3200" dirty="0" err="1"/>
              <a:t>CheckingAccount</a:t>
            </a:r>
            <a:r>
              <a:rPr lang="en-US" altLang="en-US" sz="3200" dirty="0"/>
              <a:t> object has two instance fields: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balance (inherited from </a:t>
            </a:r>
            <a:r>
              <a:rPr lang="en-US" altLang="en-US" sz="2400" dirty="0" err="1">
                <a:latin typeface="Courier New" pitchFamily="49" charset="0"/>
              </a:rPr>
              <a:t>BankAccount</a:t>
            </a:r>
            <a:r>
              <a:rPr lang="en-US" altLang="en-US" sz="2400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 err="1">
                <a:latin typeface="Courier New" pitchFamily="49" charset="0"/>
              </a:rPr>
              <a:t>transactionCount</a:t>
            </a:r>
            <a:r>
              <a:rPr lang="en-US" altLang="en-US" sz="2400" dirty="0">
                <a:latin typeface="Courier New" pitchFamily="49" charset="0"/>
              </a:rPr>
              <a:t> (new to </a:t>
            </a:r>
            <a:r>
              <a:rPr lang="en-US" altLang="en-US" sz="2400" dirty="0" err="1">
                <a:latin typeface="Courier New" pitchFamily="49" charset="0"/>
              </a:rPr>
              <a:t>CheckingAccount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042150" cy="1143000"/>
          </a:xfrm>
        </p:spPr>
        <p:txBody>
          <a:bodyPr/>
          <a:lstStyle/>
          <a:p>
            <a:pPr algn="ctr"/>
            <a:r>
              <a:rPr lang="en-US" altLang="en-US" b="1" dirty="0"/>
              <a:t>Example: </a:t>
            </a:r>
            <a:br>
              <a:rPr lang="en-US" altLang="en-US" b="1" dirty="0"/>
            </a:br>
            <a:r>
              <a:rPr lang="en-US" altLang="en-US" b="1" dirty="0"/>
              <a:t>Implementing the </a:t>
            </a:r>
            <a:r>
              <a:rPr lang="en-US" altLang="en-US" b="1" dirty="0" err="1"/>
              <a:t>CheckingAccount</a:t>
            </a:r>
            <a:r>
              <a:rPr lang="en-US" altLang="en-US" b="1" dirty="0"/>
              <a:t> Class</a:t>
            </a:r>
            <a:br>
              <a:rPr lang="en-US" altLang="en-US" b="1" dirty="0"/>
            </a:b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5118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91500"/>
            <a:ext cx="8763000" cy="4525962"/>
          </a:xfrm>
        </p:spPr>
        <p:txBody>
          <a:bodyPr/>
          <a:lstStyle/>
          <a:p>
            <a:r>
              <a:rPr lang="en-US" altLang="en-US" sz="3200" dirty="0"/>
              <a:t>Can apply four methods to </a:t>
            </a:r>
            <a:r>
              <a:rPr lang="en-US" altLang="en-US" sz="3200" dirty="0" err="1"/>
              <a:t>CheckingAccount</a:t>
            </a:r>
            <a:r>
              <a:rPr lang="en-US" altLang="en-US" sz="3200" dirty="0"/>
              <a:t> objects: 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getBalance</a:t>
            </a:r>
            <a:r>
              <a:rPr lang="en-US" altLang="en-US" sz="2000" dirty="0">
                <a:latin typeface="Courier New" pitchFamily="49" charset="0"/>
              </a:rPr>
              <a:t>() (inherited from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deposit(double amount) (overrides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withdraw(double amount) (overrides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method) 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deductFees</a:t>
            </a:r>
            <a:r>
              <a:rPr lang="en-US" altLang="en-US" sz="2000" dirty="0">
                <a:latin typeface="Courier New" pitchFamily="49" charset="0"/>
              </a:rPr>
              <a:t>() (new to </a:t>
            </a:r>
            <a:r>
              <a:rPr lang="en-US" altLang="en-US" sz="2000" dirty="0" err="1">
                <a:latin typeface="Courier New" pitchFamily="49" charset="0"/>
              </a:rPr>
              <a:t>CheckingAccount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8310"/>
            <a:ext cx="7042150" cy="1143000"/>
          </a:xfrm>
        </p:spPr>
        <p:txBody>
          <a:bodyPr/>
          <a:lstStyle/>
          <a:p>
            <a:pPr algn="ctr"/>
            <a:r>
              <a:rPr lang="en-US" altLang="en-US" b="1" dirty="0"/>
              <a:t>Example: </a:t>
            </a:r>
            <a:br>
              <a:rPr lang="en-US" altLang="en-US" b="1" dirty="0"/>
            </a:br>
            <a:r>
              <a:rPr lang="en-US" altLang="en-US" b="1" dirty="0"/>
              <a:t>Implementing the </a:t>
            </a:r>
            <a:r>
              <a:rPr lang="en-US" altLang="en-US" b="1" dirty="0" err="1"/>
              <a:t>CheckingAccount</a:t>
            </a:r>
            <a:r>
              <a:rPr lang="en-US" altLang="en-US" b="1" dirty="0"/>
              <a:t> Class</a:t>
            </a:r>
            <a:br>
              <a:rPr lang="en-US" altLang="en-US" b="1" dirty="0"/>
            </a:b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2610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inheritance?</a:t>
            </a:r>
          </a:p>
          <a:p>
            <a:r>
              <a:rPr lang="en-US" dirty="0" smtClean="0"/>
              <a:t>What are the three forms of inheritance?</a:t>
            </a:r>
          </a:p>
          <a:p>
            <a:r>
              <a:rPr lang="en-US" dirty="0" smtClean="0"/>
              <a:t>Show an example of overriding a superclass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9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854047" y="1795979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Inheritance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Single Inheritance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Multilevel Inheritance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Override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9906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447799" y="1619250"/>
            <a:ext cx="72555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/>
              <a:t>Polymorphism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Abstract Classes &amp; Methods</a:t>
            </a:r>
          </a:p>
          <a:p>
            <a:pPr marL="1314450" lvl="2" indent="-457200"/>
            <a:r>
              <a:rPr lang="en-US" altLang="en-US" sz="3200" dirty="0"/>
              <a:t>Example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Interfaces</a:t>
            </a:r>
          </a:p>
          <a:p>
            <a:pPr lvl="2"/>
            <a:r>
              <a:rPr lang="en-US" altLang="en-US" sz="3200" dirty="0"/>
              <a:t>Example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Interfaces vs.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698741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r>
              <a:rPr lang="en-US" altLang="en-US" dirty="0"/>
              <a:t>Implement inheritance </a:t>
            </a:r>
          </a:p>
          <a:p>
            <a:r>
              <a:rPr lang="en-US" altLang="en-US" dirty="0"/>
              <a:t>Understand how to inherit and override superclass methods 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135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r>
              <a:rPr lang="en-US" altLang="en-US" dirty="0" smtClean="0"/>
              <a:t>Inheritance</a:t>
            </a:r>
          </a:p>
          <a:p>
            <a:r>
              <a:rPr lang="en-US" altLang="en-US" dirty="0" smtClean="0"/>
              <a:t>Single inheritance</a:t>
            </a:r>
          </a:p>
          <a:p>
            <a:r>
              <a:rPr lang="en-US" altLang="en-US" dirty="0" smtClean="0"/>
              <a:t>Multilevel Inheritance</a:t>
            </a:r>
          </a:p>
          <a:p>
            <a:r>
              <a:rPr lang="en-US" altLang="en-US" dirty="0" smtClean="0"/>
              <a:t>Overriding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811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Introduction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2384"/>
            <a:ext cx="8229600" cy="4953000"/>
          </a:xfrm>
        </p:spPr>
        <p:txBody>
          <a:bodyPr/>
          <a:lstStyle/>
          <a:p>
            <a:r>
              <a:rPr lang="en-US" altLang="en-US" sz="3200" dirty="0" smtClean="0"/>
              <a:t>Allows methods and fields to be shared amongst different objects</a:t>
            </a:r>
          </a:p>
          <a:p>
            <a:r>
              <a:rPr lang="en-US" sz="3200" dirty="0" err="1" smtClean="0"/>
              <a:t>Eg</a:t>
            </a:r>
            <a:r>
              <a:rPr lang="en-US" sz="3200" dirty="0" smtClean="0"/>
              <a:t>: Vehicles include </a:t>
            </a:r>
            <a:r>
              <a:rPr lang="en-US" sz="3200" dirty="0"/>
              <a:t>bicycles, skateboards, </a:t>
            </a:r>
            <a:r>
              <a:rPr lang="en-US" sz="3200" dirty="0" smtClean="0"/>
              <a:t>cars, jets (etc.) share </a:t>
            </a:r>
            <a:r>
              <a:rPr lang="en-US" sz="3200" dirty="0"/>
              <a:t>some common features and </a:t>
            </a:r>
            <a:r>
              <a:rPr lang="en-US" sz="3200" dirty="0" smtClean="0"/>
              <a:t>some that </a:t>
            </a:r>
            <a:r>
              <a:rPr lang="en-US" sz="3200" dirty="0"/>
              <a:t>are unique to each particular </a:t>
            </a:r>
            <a:r>
              <a:rPr lang="en-US" sz="3200" dirty="0" smtClean="0"/>
              <a:t>type</a:t>
            </a:r>
          </a:p>
          <a:p>
            <a:r>
              <a:rPr lang="en-US" sz="3200" dirty="0" smtClean="0"/>
              <a:t>Shared </a:t>
            </a:r>
            <a:r>
              <a:rPr lang="en-US" sz="3200" dirty="0"/>
              <a:t>features are collected in a single class known as the parent or </a:t>
            </a:r>
            <a:r>
              <a:rPr lang="en-US" sz="3200" i="1" dirty="0"/>
              <a:t>superclass 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Unique </a:t>
            </a:r>
            <a:r>
              <a:rPr lang="en-US" sz="3200" dirty="0"/>
              <a:t>features are separated into the child or </a:t>
            </a:r>
            <a:r>
              <a:rPr lang="en-US" sz="3200" i="1" dirty="0" smtClean="0"/>
              <a:t>subclasses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00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Introduction</a:t>
            </a:r>
            <a:br>
              <a:rPr lang="en-US" altLang="en-US" b="1" dirty="0"/>
            </a:b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37" y="1794033"/>
            <a:ext cx="6527926" cy="326993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308037" y="5346700"/>
            <a:ext cx="6527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subclasses inherit </a:t>
            </a:r>
            <a:r>
              <a:rPr lang="en-US" altLang="en-US" sz="2400" dirty="0"/>
              <a:t>all the variables and methods of their parent classes</a:t>
            </a:r>
          </a:p>
        </p:txBody>
      </p:sp>
    </p:spTree>
    <p:extLst>
      <p:ext uri="{BB962C8B-B14F-4D97-AF65-F5344CB8AC3E}">
        <p14:creationId xmlns:p14="http://schemas.microsoft.com/office/powerpoint/2010/main" val="7642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Introduction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altLang="en-US" sz="3200" dirty="0" smtClean="0"/>
              <a:t>Inheritance</a:t>
            </a:r>
            <a:r>
              <a:rPr lang="en-US" altLang="en-US" sz="3200" dirty="0"/>
              <a:t>: extend existing classes by adding methods and </a:t>
            </a:r>
            <a:r>
              <a:rPr lang="en-US" altLang="en-US" sz="3200" dirty="0" smtClean="0"/>
              <a:t>fields</a:t>
            </a:r>
            <a:endParaRPr lang="en-US" altLang="en-US" sz="3200" dirty="0"/>
          </a:p>
          <a:p>
            <a:r>
              <a:rPr lang="en-US" altLang="en-US" sz="3200" dirty="0"/>
              <a:t>mechanism of deriving a new class from an old one</a:t>
            </a:r>
          </a:p>
          <a:p>
            <a:pPr lvl="1"/>
            <a:r>
              <a:rPr lang="en-US" altLang="en-US" sz="3200" dirty="0"/>
              <a:t>old class = base class / super class / parent class</a:t>
            </a:r>
          </a:p>
          <a:p>
            <a:pPr lvl="1"/>
            <a:r>
              <a:rPr lang="en-US" altLang="en-US" sz="3200" dirty="0"/>
              <a:t>new class = sub class / derived class / child class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1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Syntax : Inheritance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class </a:t>
            </a:r>
            <a:r>
              <a:rPr lang="en-US" altLang="en-US" sz="2800" i="1" dirty="0" err="1">
                <a:latin typeface="Courier New" pitchFamily="49" charset="0"/>
              </a:rPr>
              <a:t>SubclassName</a:t>
            </a:r>
            <a:r>
              <a:rPr lang="en-US" altLang="en-US" sz="2800" dirty="0">
                <a:latin typeface="Courier New" pitchFamily="49" charset="0"/>
              </a:rPr>
              <a:t> extends </a:t>
            </a:r>
            <a:r>
              <a:rPr lang="en-US" altLang="en-US" sz="2800" i="1" dirty="0" err="1">
                <a:latin typeface="Courier New" pitchFamily="49" charset="0"/>
              </a:rPr>
              <a:t>SuperclassName</a:t>
            </a:r>
            <a:r>
              <a:rPr lang="en-US" altLang="en-US" sz="2800" dirty="0">
                <a:latin typeface="Courier New" pitchFamily="49" charset="0"/>
              </a:rPr>
              <a:t/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{ 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   </a:t>
            </a:r>
            <a:r>
              <a:rPr lang="en-US" altLang="en-US" sz="2800" i="1" dirty="0">
                <a:latin typeface="Courier New" pitchFamily="49" charset="0"/>
              </a:rPr>
              <a:t>methods </a:t>
            </a:r>
            <a:br>
              <a:rPr lang="en-US" altLang="en-US" sz="2800" i="1" dirty="0">
                <a:latin typeface="Courier New" pitchFamily="49" charset="0"/>
              </a:rPr>
            </a:br>
            <a:r>
              <a:rPr lang="en-US" altLang="en-US" sz="2800" i="1" dirty="0">
                <a:latin typeface="Courier New" pitchFamily="49" charset="0"/>
              </a:rPr>
              <a:t>   instance fields </a:t>
            </a:r>
            <a:r>
              <a:rPr lang="en-US" altLang="en-US" sz="2800" dirty="0">
                <a:latin typeface="Courier New" pitchFamily="49" charset="0"/>
              </a:rPr>
              <a:t/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072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Example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7038"/>
            <a:ext cx="91440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>
                <a:latin typeface="Courier New" pitchFamily="49" charset="0"/>
              </a:rPr>
              <a:t>class SavingsAccount </a:t>
            </a:r>
            <a:r>
              <a:rPr lang="en-US" altLang="en-US" sz="2800" b="1">
                <a:latin typeface="Courier New" pitchFamily="49" charset="0"/>
              </a:rPr>
              <a:t>extends</a:t>
            </a:r>
            <a:r>
              <a:rPr lang="en-US" altLang="en-US" sz="2800">
                <a:latin typeface="Courier New" pitchFamily="49" charset="0"/>
              </a:rPr>
              <a:t> BankAccount 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itchFamily="49" charset="0"/>
              </a:rPr>
              <a:t>	</a:t>
            </a:r>
            <a:r>
              <a:rPr lang="en-US" altLang="en-US" sz="2800" i="1">
                <a:latin typeface="Courier New" pitchFamily="49" charset="0"/>
              </a:rPr>
              <a:t>new methods </a:t>
            </a:r>
          </a:p>
          <a:p>
            <a:pPr>
              <a:buFontTx/>
              <a:buNone/>
            </a:pPr>
            <a:r>
              <a:rPr lang="en-US" altLang="en-US" sz="2800" i="1">
                <a:latin typeface="Courier New" pitchFamily="49" charset="0"/>
              </a:rPr>
              <a:t>	new instance fields</a:t>
            </a:r>
            <a:r>
              <a:rPr lang="en-US" altLang="en-US" sz="280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481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37</TotalTime>
  <Pages>11</Pages>
  <Words>576</Words>
  <Application>Microsoft Office PowerPoint</Application>
  <PresentationFormat>On-screen Show (4:3)</PresentationFormat>
  <Paragraphs>188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UCTI-Template-foundation-level</vt:lpstr>
      <vt:lpstr>Inheritance</vt:lpstr>
      <vt:lpstr>Topic &amp; Structure of the lesson</vt:lpstr>
      <vt:lpstr>Learning outcomes</vt:lpstr>
      <vt:lpstr>Key terms you must be able to use</vt:lpstr>
      <vt:lpstr>Introduction </vt:lpstr>
      <vt:lpstr>Introduction </vt:lpstr>
      <vt:lpstr>Introduction </vt:lpstr>
      <vt:lpstr>Syntax : Inheritance </vt:lpstr>
      <vt:lpstr>Example </vt:lpstr>
      <vt:lpstr>Example </vt:lpstr>
      <vt:lpstr>Example </vt:lpstr>
      <vt:lpstr>Example</vt:lpstr>
      <vt:lpstr>Forms of Inheritance </vt:lpstr>
      <vt:lpstr>Single Inheritance </vt:lpstr>
      <vt:lpstr>Multiple Inheritance</vt:lpstr>
      <vt:lpstr>Multiple Inheritance</vt:lpstr>
      <vt:lpstr>Example:  Hierarchy of Bank Accounts </vt:lpstr>
      <vt:lpstr>Example:  Hierarchy of Bank Accounts </vt:lpstr>
      <vt:lpstr>Multi-level Inheritance</vt:lpstr>
      <vt:lpstr>Multi-level Inheritance Class Diagram</vt:lpstr>
      <vt:lpstr>Override Method  </vt:lpstr>
      <vt:lpstr>Override Method  </vt:lpstr>
      <vt:lpstr>Example:  Implementing the CheckingAccount Class </vt:lpstr>
      <vt:lpstr>Example:  Implementing the CheckingAccount Class </vt:lpstr>
      <vt:lpstr>Example:  Implementing the CheckingAccount Class </vt:lpstr>
      <vt:lpstr>Quick Review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12</cp:revision>
  <cp:lastPrinted>1995-11-02T09:23:42Z</cp:lastPrinted>
  <dcterms:created xsi:type="dcterms:W3CDTF">2017-10-11T09:20:11Z</dcterms:created>
  <dcterms:modified xsi:type="dcterms:W3CDTF">2019-06-17T02:16:50Z</dcterms:modified>
</cp:coreProperties>
</file>