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75" r:id="rId2"/>
    <p:sldId id="276" r:id="rId3"/>
    <p:sldId id="277" r:id="rId4"/>
    <p:sldId id="30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1" r:id="rId26"/>
    <p:sldId id="299" r:id="rId27"/>
    <p:sldId id="302" r:id="rId2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5/abstract-class-vs-interface-in-java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IandI/abstract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5/abstract-class-vs-interface-in-java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IandI/abstr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Source: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http://beginnersbook.com/2013/05/abstract-class-vs-interface-in-java/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https://docs.oracle.com/javase/tutorial/java/IandI/abstract.html</a:t>
            </a:r>
            <a:endParaRPr lang="en-US" sz="1200" kern="120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Source: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http://beginnersbook.com/2013/05/abstract-class-vs-interface-in-java/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https://docs.oracle.com/javase/tutorial/java/IandI/abstract.html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341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Object-Oriented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357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27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62325" y="66357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Abstraction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loneable.html" TargetMode="External"/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490048"/>
            <a:ext cx="6781800" cy="1136522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Abstract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Classes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Interfaces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33388" y="1845882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VC1)</a:t>
            </a:r>
          </a:p>
          <a:p>
            <a:pPr algn="r" eaLnBrk="1" hangingPunct="1"/>
            <a:endParaRPr lang="en-US" sz="1400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341688" y="4837136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411"/>
            <a:ext cx="86868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// return x from coordinate pair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4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  <a:cs typeface="Times New Roman" pitchFamily="18" charset="0"/>
              </a:rPr>
              <a:t>getX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() {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  return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Arial" charset="0"/>
              </a:rPr>
              <a:t>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set y in coordinate pair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void </a:t>
            </a:r>
            <a:r>
              <a:rPr lang="en-US" altLang="en-US" sz="1400" dirty="0" err="1" smtClean="0">
                <a:latin typeface="Courier New" pitchFamily="49" charset="0"/>
                <a:cs typeface="Times New Roman" pitchFamily="18" charset="0"/>
              </a:rPr>
              <a:t>setY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4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  <a:cs typeface="Times New Roman" pitchFamily="18" charset="0"/>
              </a:rPr>
              <a:t>yValue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) {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   y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yValue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;  // no need for validation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Arial" charset="0"/>
              </a:rPr>
              <a:t>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return y from coordinate pair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getY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() {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   return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override abstract method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to return "Point"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String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() </a:t>
            </a:r>
            <a:r>
              <a:rPr lang="en-US" altLang="en-US" sz="14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{                                                 </a:t>
            </a:r>
            <a:endParaRPr lang="en-US" altLang="en-US" sz="1400" b="1" dirty="0">
              <a:solidFill>
                <a:srgbClr val="002060"/>
              </a:solidFill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  return 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"Point";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                                            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Arial" charset="0"/>
              </a:rPr>
              <a:t>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override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to return String representation of Point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String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   return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"[" +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getX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 + ", " +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getY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 + "]";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} </a:t>
            </a:r>
            <a:r>
              <a:rPr lang="en-US" altLang="en-US" sz="14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 smtClean="0">
                <a:latin typeface="Courier New" pitchFamily="49" charset="0"/>
                <a:cs typeface="Times New Roman" pitchFamily="18" charset="0"/>
              </a:rPr>
              <a:t>} 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// end class Point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4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</a:t>
            </a:r>
            <a:r>
              <a:rPr lang="en-US" altLang="en-US" b="1" dirty="0" smtClean="0"/>
              <a:t>Classes &amp; Methods 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881966" y="4293031"/>
            <a:ext cx="2030278" cy="216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4719" y="4014061"/>
            <a:ext cx="1859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Override abstract method from superclass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8312"/>
            <a:ext cx="8345488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Circle.java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Circle class inherits from Point.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class Circle extends Point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private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double radius;  // Circle's radius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no-argument constructor; radius defaults to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Circle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(){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implicit call to Point constructor occurs 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Circle(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x,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y, double 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) {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super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 x, y );  // call Point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setRadius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set radius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void 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setRadius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(double 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radius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&lt; 0.0 ? 0.0 : 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);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</a:t>
            </a:r>
            <a:r>
              <a:rPr lang="en-US" altLang="en-US" b="1" dirty="0" smtClean="0"/>
              <a:t>Classes &amp; Methods 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8649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return radius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(){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radius;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calculate and return diameter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getDiameter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() {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2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calculate and return circumference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getCircumference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(){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Math.PI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getDiameter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override method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getArea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to return Circle area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getArea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() {                                                  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Math.PI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                                                   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rgbClr val="5F5F5F"/>
                </a:solidFill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solidFill>
                <a:srgbClr val="5F5F5F"/>
              </a:solidFill>
              <a:latin typeface="Courier New" pitchFamily="49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</a:t>
            </a:r>
            <a:r>
              <a:rPr lang="en-US" altLang="en-US" b="1" dirty="0" smtClean="0"/>
              <a:t>Classes &amp; Methods 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5725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// override abstract method 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to return "Circle"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String 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6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(){                                                     </a:t>
            </a:r>
            <a:endParaRPr lang="en-US" altLang="en-US" sz="1600" b="1" dirty="0">
              <a:solidFill>
                <a:srgbClr val="00206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"Circle";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}                                                     </a:t>
            </a:r>
            <a:endParaRPr lang="en-US" altLang="en-US" sz="1600" b="1" dirty="0">
              <a:solidFill>
                <a:srgbClr val="00206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override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to return String representation of Circle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String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(){                                                                  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"Center = " +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super.toString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 + "; Radius = " + 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             </a:t>
            </a: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                                                                 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end class Circle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Classes </a:t>
            </a:r>
            <a:r>
              <a:rPr lang="en-US" altLang="en-US" b="1" dirty="0" smtClean="0"/>
              <a:t>&amp; Methods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62034" y="1859797"/>
            <a:ext cx="2030278" cy="278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24787" y="1859797"/>
            <a:ext cx="1859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Override abstract method from superclass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851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HierarchyRelationshipTest1.java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Assigning superclass and subclass references to superclass-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subclass-type </a:t>
            </a:r>
            <a:r>
              <a:rPr lang="en-US" altLang="en-US" sz="1400" dirty="0" smtClean="0">
                <a:latin typeface="Courier New" pitchFamily="49" charset="0"/>
              </a:rPr>
              <a:t>variables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import </a:t>
            </a:r>
            <a:r>
              <a:rPr lang="en-US" altLang="en-US" sz="1600" dirty="0" err="1">
                <a:latin typeface="Courier New" pitchFamily="49" charset="0"/>
              </a:rPr>
              <a:t>javax.swing.JOptionPane</a:t>
            </a:r>
            <a:r>
              <a:rPr lang="en-US" alt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</a:t>
            </a:r>
            <a:r>
              <a:rPr lang="en-US" altLang="en-US" sz="1600" dirty="0">
                <a:latin typeface="Courier New" pitchFamily="49" charset="0"/>
              </a:rPr>
              <a:t>class HierarchyRelationshipTest1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</a:t>
            </a:r>
            <a:r>
              <a:rPr lang="en-US" altLang="en-US" sz="1600" dirty="0">
                <a:latin typeface="Courier New" pitchFamily="49" charset="0"/>
              </a:rPr>
              <a:t>static void </a:t>
            </a:r>
            <a:r>
              <a:rPr lang="en-US" altLang="en-US" sz="1600" dirty="0" smtClean="0">
                <a:latin typeface="Courier New" pitchFamily="49" charset="0"/>
              </a:rPr>
              <a:t>main(String</a:t>
            </a:r>
            <a:r>
              <a:rPr lang="en-US" altLang="en-US" sz="1600" dirty="0">
                <a:latin typeface="Courier New" pitchFamily="49" charset="0"/>
              </a:rPr>
              <a:t>[] </a:t>
            </a:r>
            <a:r>
              <a:rPr lang="en-US" altLang="en-US" sz="1600" dirty="0" err="1" smtClean="0">
                <a:latin typeface="Courier New" pitchFamily="49" charset="0"/>
              </a:rPr>
              <a:t>args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assign superclass reference to superclass-type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Point3 </a:t>
            </a:r>
            <a:r>
              <a:rPr lang="en-US" altLang="en-US" sz="1600" dirty="0">
                <a:latin typeface="Courier New" pitchFamily="49" charset="0"/>
              </a:rPr>
              <a:t>point = new Point3( 30, 50 );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assign subclass reference to subclass-type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Circle4 </a:t>
            </a:r>
            <a:r>
              <a:rPr lang="en-US" altLang="en-US" sz="1600" dirty="0">
                <a:latin typeface="Courier New" pitchFamily="49" charset="0"/>
              </a:rPr>
              <a:t>circle = new Circle4( 120, 89, 2.7 );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invoke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on superclass object using superclass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String </a:t>
            </a:r>
            <a:r>
              <a:rPr lang="en-US" altLang="en-US" sz="1600" dirty="0">
                <a:latin typeface="Courier New" pitchFamily="49" charset="0"/>
              </a:rPr>
              <a:t>output = "Call Point3's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with superclass"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" </a:t>
            </a:r>
            <a:r>
              <a:rPr lang="en-US" altLang="en-US" sz="1600" dirty="0">
                <a:latin typeface="Courier New" pitchFamily="49" charset="0"/>
              </a:rPr>
              <a:t>reference to superclass object: \n" + </a:t>
            </a:r>
            <a:r>
              <a:rPr lang="en-US" altLang="en-US" sz="1600" dirty="0" err="1">
                <a:latin typeface="Courier New" pitchFamily="49" charset="0"/>
              </a:rPr>
              <a:t>point.toString</a:t>
            </a:r>
            <a:r>
              <a:rPr lang="en-US" alt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invoke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on subclass object using subclass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output </a:t>
            </a:r>
            <a:r>
              <a:rPr lang="en-US" altLang="en-US" sz="1600" dirty="0">
                <a:latin typeface="Courier New" pitchFamily="49" charset="0"/>
              </a:rPr>
              <a:t>+= "\n\</a:t>
            </a:r>
            <a:r>
              <a:rPr lang="en-US" altLang="en-US" sz="1600" dirty="0" err="1">
                <a:latin typeface="Courier New" pitchFamily="49" charset="0"/>
              </a:rPr>
              <a:t>nCall</a:t>
            </a:r>
            <a:r>
              <a:rPr lang="en-US" altLang="en-US" sz="1600" dirty="0">
                <a:latin typeface="Courier New" pitchFamily="49" charset="0"/>
              </a:rPr>
              <a:t> Circle4's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with subclass"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" </a:t>
            </a:r>
            <a:r>
              <a:rPr lang="en-US" altLang="en-US" sz="1600" dirty="0">
                <a:latin typeface="Courier New" pitchFamily="49" charset="0"/>
              </a:rPr>
              <a:t>reference to subclass object: \n" + </a:t>
            </a:r>
            <a:r>
              <a:rPr lang="en-US" altLang="en-US" sz="1600" dirty="0" err="1">
                <a:latin typeface="Courier New" pitchFamily="49" charset="0"/>
              </a:rPr>
              <a:t>circle.toString</a:t>
            </a:r>
            <a:r>
              <a:rPr lang="en-US" alt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4709657" y="3471625"/>
            <a:ext cx="4279360" cy="511439"/>
            <a:chOff x="2640" y="1218"/>
            <a:chExt cx="2064" cy="1418"/>
          </a:xfrm>
        </p:grpSpPr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3120" y="1218"/>
              <a:ext cx="1584" cy="14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dirty="0">
                  <a:latin typeface="Times New Roman" pitchFamily="18" charset="0"/>
                  <a:cs typeface="Times New Roman" pitchFamily="18" charset="0"/>
                </a:rPr>
                <a:t>Assign superclass reference to superclass-type variable</a:t>
              </a:r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 flipH="1">
              <a:off x="2640" y="14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5791337" y="4189223"/>
            <a:ext cx="3352664" cy="522936"/>
            <a:chOff x="2659" y="1218"/>
            <a:chExt cx="2045" cy="374"/>
          </a:xfrm>
        </p:grpSpPr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3120" y="1218"/>
              <a:ext cx="1584" cy="3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dirty="0">
                  <a:latin typeface="Times New Roman" pitchFamily="18" charset="0"/>
                  <a:cs typeface="Times New Roman" pitchFamily="18" charset="0"/>
                </a:rPr>
                <a:t>Assign subclass reference to subclass-type variable</a:t>
              </a:r>
            </a:p>
          </p:txBody>
        </p:sp>
        <p:sp>
          <p:nvSpPr>
            <p:cNvPr id="166923" name="Line 11"/>
            <p:cNvSpPr>
              <a:spLocks noChangeShapeType="1"/>
            </p:cNvSpPr>
            <p:nvPr/>
          </p:nvSpPr>
          <p:spPr bwMode="auto">
            <a:xfrm flipH="1" flipV="1">
              <a:off x="2659" y="1353"/>
              <a:ext cx="461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Classes </a:t>
            </a:r>
            <a:r>
              <a:rPr lang="en-US" altLang="en-US" b="1" dirty="0" smtClean="0"/>
              <a:t>&amp; Methods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6898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invoke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on subclass object using superclass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Point3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pointRef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 circle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output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+= "\n\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nCall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Circle4's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with superclass"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reference to subclass object: \n" +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pointRef.toString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JOptionPane.showMessageDialog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 null, output );  // display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Times New Roman" pitchFamily="18" charset="0"/>
              </a:rPr>
              <a:t>System.exit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( 0 );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end main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}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end class HierarchyRelationshipTest1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Classes </a:t>
            </a:r>
            <a:r>
              <a:rPr lang="en-US" altLang="en-US" b="1" dirty="0" smtClean="0"/>
              <a:t>&amp; Methods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299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Interfaces</a:t>
            </a:r>
            <a:endParaRPr lang="en-US" altLang="en-US" b="1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80086"/>
            <a:ext cx="8229600" cy="4851400"/>
          </a:xfrm>
        </p:spPr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i="1" dirty="0"/>
              <a:t>interface types</a:t>
            </a:r>
            <a:r>
              <a:rPr lang="en-US" altLang="en-US" dirty="0"/>
              <a:t> to make code more reusable </a:t>
            </a:r>
          </a:p>
          <a:p>
            <a:r>
              <a:rPr lang="en-US" altLang="en-US" dirty="0"/>
              <a:t>In Java, an </a:t>
            </a:r>
            <a:r>
              <a:rPr lang="en-US" altLang="en-US" i="1" dirty="0"/>
              <a:t>interface type</a:t>
            </a:r>
            <a:r>
              <a:rPr lang="en-US" altLang="en-US" dirty="0"/>
              <a:t> is used to specify required operations</a:t>
            </a:r>
          </a:p>
          <a:p>
            <a:r>
              <a:rPr lang="en-US" altLang="en-US" dirty="0"/>
              <a:t>Interface declaration lists all methods that the interface type requires </a:t>
            </a:r>
            <a:endParaRPr lang="en-US" altLang="en-US" dirty="0" smtClean="0"/>
          </a:p>
          <a:p>
            <a:r>
              <a:rPr lang="en-US" dirty="0" smtClean="0"/>
              <a:t>Contain </a:t>
            </a:r>
            <a:r>
              <a:rPr lang="en-US" i="1" dirty="0"/>
              <a:t>only</a:t>
            </a:r>
            <a:r>
              <a:rPr lang="en-US" dirty="0"/>
              <a:t> constants, method signatures, default methods, static methods, and nested </a:t>
            </a:r>
            <a:r>
              <a:rPr lang="en-US" dirty="0" smtClean="0"/>
              <a:t>types</a:t>
            </a:r>
          </a:p>
          <a:p>
            <a:r>
              <a:rPr lang="en-US" altLang="en-US" dirty="0"/>
              <a:t>Use </a:t>
            </a:r>
            <a:r>
              <a:rPr lang="en-US" altLang="en-US" dirty="0">
                <a:latin typeface="Courier New" pitchFamily="49" charset="0"/>
              </a:rPr>
              <a:t>interface </a:t>
            </a:r>
            <a:r>
              <a:rPr lang="en-US" altLang="en-US" dirty="0"/>
              <a:t>keyword to create an interface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3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Interfaces</a:t>
            </a:r>
            <a:endParaRPr lang="en-US" altLang="en-US" b="1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80086"/>
            <a:ext cx="8229600" cy="4851400"/>
          </a:xfrm>
        </p:spPr>
        <p:txBody>
          <a:bodyPr/>
          <a:lstStyle/>
          <a:p>
            <a:r>
              <a:rPr lang="en-US" altLang="en-US" dirty="0" smtClean="0"/>
              <a:t>May be </a:t>
            </a:r>
            <a:r>
              <a:rPr lang="en-US" altLang="en-US" i="1" dirty="0" smtClean="0"/>
              <a:t>implemented</a:t>
            </a:r>
            <a:r>
              <a:rPr lang="en-US" altLang="en-US" dirty="0" smtClean="0"/>
              <a:t> by classes or </a:t>
            </a:r>
            <a:r>
              <a:rPr lang="en-US" altLang="en-US" i="1" dirty="0" smtClean="0"/>
              <a:t>extended</a:t>
            </a:r>
            <a:r>
              <a:rPr lang="en-US" altLang="en-US" dirty="0" smtClean="0"/>
              <a:t> by other interfaces </a:t>
            </a:r>
          </a:p>
          <a:p>
            <a:r>
              <a:rPr lang="en-US" dirty="0" smtClean="0"/>
              <a:t>A </a:t>
            </a:r>
            <a:r>
              <a:rPr lang="en-US" dirty="0"/>
              <a:t>class that implements an interface must implement </a:t>
            </a:r>
            <a:r>
              <a:rPr lang="en-US" b="1" i="1" dirty="0">
                <a:solidFill>
                  <a:srgbClr val="FF0000"/>
                </a:solidFill>
              </a:rPr>
              <a:t>all</a:t>
            </a:r>
            <a:r>
              <a:rPr lang="en-US" dirty="0"/>
              <a:t> of the interface's </a:t>
            </a:r>
            <a:r>
              <a:rPr lang="en-US" dirty="0" smtClean="0"/>
              <a:t>methods, unless if the class is defined as </a:t>
            </a:r>
            <a:r>
              <a:rPr lang="en-US" i="1" dirty="0" smtClean="0"/>
              <a:t>abstract</a:t>
            </a:r>
          </a:p>
          <a:p>
            <a:r>
              <a:rPr lang="en-US" altLang="en-US" dirty="0"/>
              <a:t>Use </a:t>
            </a:r>
            <a:r>
              <a:rPr lang="en-US" altLang="en-US" dirty="0">
                <a:latin typeface="Courier New" pitchFamily="49" charset="0"/>
              </a:rPr>
              <a:t>implements</a:t>
            </a:r>
            <a:r>
              <a:rPr lang="en-US" altLang="en-US" dirty="0"/>
              <a:t> keyword to indicate that a class implements an interface </a:t>
            </a:r>
            <a:r>
              <a:rPr lang="en-US" altLang="en-US" dirty="0" smtClean="0"/>
              <a:t>type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5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1333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Interfaces vs. Classes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06" y="85064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An interface type is similar to a class, but there are several important differences: </a:t>
            </a:r>
          </a:p>
          <a:p>
            <a:r>
              <a:rPr lang="en-US" altLang="en-US" dirty="0"/>
              <a:t>All methods in an interface type are abstract; they don't have an implementation </a:t>
            </a:r>
          </a:p>
          <a:p>
            <a:r>
              <a:rPr lang="en-US" altLang="en-US" dirty="0"/>
              <a:t>All methods in an interface type are automatically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Attribute of interface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An interface type does not have instance </a:t>
            </a:r>
            <a:r>
              <a:rPr lang="en-US" altLang="en-US" dirty="0" smtClean="0"/>
              <a:t>fields (no constructor) </a:t>
            </a:r>
          </a:p>
          <a:p>
            <a:r>
              <a:rPr lang="en-US" dirty="0"/>
              <a:t>An interface can’t extend any class but it can extend another interface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47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Syntax: Defining an Interface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5709" y="2022764"/>
            <a:ext cx="75184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 public interface </a:t>
            </a:r>
            <a:r>
              <a:rPr lang="en-US" altLang="en-US" sz="2400" i="1" dirty="0" err="1">
                <a:latin typeface="Courier New" pitchFamily="49" charset="0"/>
              </a:rPr>
              <a:t>InterfaceName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{ </a:t>
            </a:r>
            <a:r>
              <a:rPr lang="en-US" altLang="en-US" sz="2400" dirty="0">
                <a:latin typeface="Courier New" pitchFamily="49" charset="0"/>
              </a:rPr>
              <a:t/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 // </a:t>
            </a:r>
            <a:r>
              <a:rPr lang="en-US" altLang="en-US" sz="2400" i="1" dirty="0">
                <a:latin typeface="Courier New" pitchFamily="49" charset="0"/>
              </a:rPr>
              <a:t>method</a:t>
            </a: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  public interface Measurable </a:t>
            </a:r>
            <a:r>
              <a:rPr lang="en-US" altLang="en-US" sz="2400" dirty="0" smtClean="0">
                <a:latin typeface="Courier New" pitchFamily="49" charset="0"/>
              </a:rPr>
              <a:t>{ </a:t>
            </a:r>
            <a:r>
              <a:rPr lang="en-US" altLang="en-US" sz="2400" dirty="0">
                <a:latin typeface="Courier New" pitchFamily="49" charset="0"/>
              </a:rPr>
              <a:t/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 double </a:t>
            </a:r>
            <a:r>
              <a:rPr lang="en-US" altLang="en-US" sz="2400" dirty="0" err="1">
                <a:latin typeface="Courier New" pitchFamily="49" charset="0"/>
              </a:rPr>
              <a:t>getMeasure</a:t>
            </a:r>
            <a:r>
              <a:rPr lang="en-US" altLang="en-US" sz="2400" dirty="0">
                <a:latin typeface="Courier New" pitchFamily="49" charset="0"/>
              </a:rPr>
              <a:t>(); 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Purpose: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To define an interface and its method.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The methods are automatically public. </a:t>
            </a:r>
          </a:p>
        </p:txBody>
      </p:sp>
    </p:spTree>
    <p:extLst>
      <p:ext uri="{BB962C8B-B14F-4D97-AF65-F5344CB8AC3E}">
        <p14:creationId xmlns:p14="http://schemas.microsoft.com/office/powerpoint/2010/main" val="37904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 smtClean="0"/>
              <a:t>Abstract </a:t>
            </a:r>
            <a:r>
              <a:rPr lang="en-US" altLang="en-US" sz="3600" dirty="0"/>
              <a:t>Classes </a:t>
            </a:r>
            <a:r>
              <a:rPr lang="en-US" altLang="en-US" sz="3600" dirty="0" smtClean="0"/>
              <a:t>&amp; Methods</a:t>
            </a:r>
          </a:p>
          <a:p>
            <a:pPr marL="1314450" lvl="2" indent="-457200"/>
            <a:r>
              <a:rPr lang="en-US" altLang="en-US" sz="3200" dirty="0" smtClean="0"/>
              <a:t>Example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Interfaces</a:t>
            </a:r>
          </a:p>
          <a:p>
            <a:pPr lvl="2"/>
            <a:r>
              <a:rPr lang="en-US" altLang="en-US" sz="3200" dirty="0" smtClean="0"/>
              <a:t>Example</a:t>
            </a:r>
            <a:endParaRPr lang="en-US" altLang="en-US" sz="3200" dirty="0"/>
          </a:p>
          <a:p>
            <a:pPr lvl="1">
              <a:buFontTx/>
              <a:buChar char="•"/>
            </a:pPr>
            <a:r>
              <a:rPr lang="en-US" altLang="en-US" sz="3600" dirty="0" smtClean="0"/>
              <a:t>Interfaces vs. Abstract Classes</a:t>
            </a:r>
            <a:endParaRPr lang="en-US" altLang="en-US" sz="3600" dirty="0"/>
          </a:p>
          <a:p>
            <a:pPr marL="457200" lvl="1" indent="0">
              <a:buNone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42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375525" cy="1143000"/>
          </a:xfrm>
        </p:spPr>
        <p:txBody>
          <a:bodyPr/>
          <a:lstStyle/>
          <a:p>
            <a:pPr algn="ctr"/>
            <a:r>
              <a:rPr lang="en-US" altLang="en-US" b="1" dirty="0"/>
              <a:t>Syntax: Implementing an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491" y="1630075"/>
            <a:ext cx="856672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i="1" dirty="0" err="1">
                <a:latin typeface="Courier New" pitchFamily="49" charset="0"/>
              </a:rPr>
              <a:t>ClassName</a:t>
            </a:r>
            <a:r>
              <a:rPr lang="en-US" altLang="en-US" sz="2000" dirty="0">
                <a:latin typeface="Courier New" pitchFamily="49" charset="0"/>
              </a:rPr>
              <a:t> implements </a:t>
            </a:r>
            <a:r>
              <a:rPr lang="en-US" altLang="en-US" sz="2000" i="1" dirty="0" err="1">
                <a:latin typeface="Courier New" pitchFamily="49" charset="0"/>
              </a:rPr>
              <a:t>InterfaceName</a:t>
            </a:r>
            <a:r>
              <a:rPr lang="en-US" altLang="en-US" sz="2000" i="1" dirty="0">
                <a:latin typeface="Courier New" pitchFamily="49" charset="0"/>
              </a:rPr>
              <a:t>, </a:t>
            </a:r>
            <a:r>
              <a:rPr lang="en-US" altLang="en-US" sz="2000" i="1" dirty="0" err="1">
                <a:latin typeface="Courier New" pitchFamily="49" charset="0"/>
              </a:rPr>
              <a:t>InterfaceName</a:t>
            </a:r>
            <a:r>
              <a:rPr lang="en-US" altLang="en-US" sz="2000" i="1" dirty="0">
                <a:latin typeface="Courier New" pitchFamily="49" charset="0"/>
              </a:rPr>
              <a:t>, ...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</a:t>
            </a:r>
            <a:r>
              <a:rPr lang="en-US" altLang="en-US" sz="2000" i="1" dirty="0">
                <a:latin typeface="Courier New" pitchFamily="49" charset="0"/>
              </a:rPr>
              <a:t>// methods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i="1" dirty="0">
                <a:latin typeface="Courier New" pitchFamily="49" charset="0"/>
              </a:rPr>
              <a:t>       // instance variables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implements Measurable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// Other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double </a:t>
            </a:r>
            <a:r>
              <a:rPr lang="en-US" altLang="en-US" sz="2000" dirty="0" err="1">
                <a:latin typeface="Courier New" pitchFamily="49" charset="0"/>
              </a:rPr>
              <a:t>getMeasure</a:t>
            </a:r>
            <a:r>
              <a:rPr lang="en-US" altLang="en-US" sz="2000" dirty="0">
                <a:latin typeface="Courier New" pitchFamily="49" charset="0"/>
              </a:rPr>
              <a:t>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// Method implementation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Purpose: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To define a new class that implements the methods of an interface </a:t>
            </a:r>
          </a:p>
        </p:txBody>
      </p:sp>
    </p:spTree>
    <p:extLst>
      <p:ext uri="{BB962C8B-B14F-4D97-AF65-F5344CB8AC3E}">
        <p14:creationId xmlns:p14="http://schemas.microsoft.com/office/powerpoint/2010/main" val="33110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702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Interfaces vs. </a:t>
            </a:r>
            <a:r>
              <a:rPr lang="en-US" altLang="en-US" b="1" dirty="0" smtClean="0"/>
              <a:t>Abstract Classes</a:t>
            </a:r>
            <a:endParaRPr lang="en-US" alt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50927" y="1875293"/>
          <a:ext cx="7997126" cy="1737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98563"/>
                <a:gridCol w="3998563"/>
              </a:tblGrid>
              <a:tr h="417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Abstract Classes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Interfaces</a:t>
                      </a:r>
                      <a:endParaRPr lang="en-US" sz="2400" dirty="0"/>
                    </a:p>
                  </a:txBody>
                  <a:tcPr/>
                </a:tc>
              </a:tr>
              <a:tr h="41776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Both 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2400" dirty="0" smtClean="0"/>
                        <a:t> be instantiated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519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Both may contain a mix of methods declared with or without an implementation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702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Interfaces vs. </a:t>
            </a:r>
            <a:r>
              <a:rPr lang="en-US" altLang="en-US" b="1" dirty="0" smtClean="0"/>
              <a:t>Abstract Classes</a:t>
            </a:r>
            <a:endParaRPr lang="en-US" alt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1960" y="1517700"/>
          <a:ext cx="7997126" cy="5105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98563"/>
                <a:gridCol w="3998563"/>
              </a:tblGrid>
              <a:tr h="417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Abstract Classes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Interfaces</a:t>
                      </a:r>
                      <a:endParaRPr lang="en-US" sz="2400" dirty="0"/>
                    </a:p>
                  </a:txBody>
                  <a:tcPr/>
                </a:tc>
              </a:tr>
              <a:tr h="12011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Can declare fields that are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dirty="0" smtClean="0">
                          <a:latin typeface="+mn-lt"/>
                        </a:rPr>
                        <a:t> static and final, and define public, protected, and private concrete methods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All fields are automatically public, static, and final, and all methods that you declare or define (as default methods) are public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666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Can extend only one class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Any number of interfaces may be implemented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926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Abstract class can be inherited by a class or an 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Interfaces can be extended only by interfaces. Classes has to implement them instead of extend</a:t>
                      </a:r>
                    </a:p>
                  </a:txBody>
                  <a:tcPr/>
                </a:tc>
              </a:tr>
              <a:tr h="926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keyword ‘abstract’ is mandatory to declare a method as an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keyword ‘abstract’ is optional to declare a method as an abstract because all the methods are abstract by default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702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Interfaces vs. </a:t>
            </a:r>
            <a:r>
              <a:rPr lang="en-US" altLang="en-US" b="1" dirty="0" smtClean="0"/>
              <a:t>Abstract Classes</a:t>
            </a:r>
            <a:br>
              <a:rPr lang="en-US" altLang="en-US" b="1" dirty="0" smtClean="0"/>
            </a:br>
            <a:r>
              <a:rPr lang="en-US" altLang="en-US" b="1" dirty="0" smtClean="0"/>
              <a:t>When to use?</a:t>
            </a:r>
            <a:endParaRPr lang="en-US" alt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19930" y="1627322"/>
          <a:ext cx="7997126" cy="492536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59080"/>
                <a:gridCol w="4138046"/>
              </a:tblGrid>
              <a:tr h="417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Abstract Classes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Interfaces</a:t>
                      </a:r>
                      <a:endParaRPr lang="en-US" sz="2400" dirty="0"/>
                    </a:p>
                  </a:txBody>
                  <a:tcPr/>
                </a:tc>
              </a:tr>
              <a:tr h="154208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share code among several closely related classes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Unrelated classes implement your interface. For example, the interfaces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Comparable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Cloneable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are implemented by many unrelated classes</a:t>
                      </a:r>
                      <a:endParaRPr lang="en-US" sz="1800" dirty="0"/>
                    </a:p>
                  </a:txBody>
                  <a:tcPr/>
                </a:tc>
              </a:tr>
              <a:tr h="134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that extend the abstract class have many common methods or fields, or require access modifiers other than public (such as protected and private).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specify the behavior of a particular data type, but not concerned about who implements its behavior.</a:t>
                      </a:r>
                      <a:endParaRPr lang="en-US" sz="1800" dirty="0"/>
                    </a:p>
                  </a:txBody>
                  <a:tcPr/>
                </a:tc>
              </a:tr>
              <a:tr h="926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using non-static or non-final fields. This enables you to define methods that can access and modify the state of the object to which they belong.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take advantage of multiple inheritance.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60407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What is an abstract class?</a:t>
            </a:r>
          </a:p>
          <a:p>
            <a:r>
              <a:rPr lang="en-US" altLang="en-US" kern="0" dirty="0" smtClean="0"/>
              <a:t>What is an interface?</a:t>
            </a:r>
          </a:p>
          <a:p>
            <a:r>
              <a:rPr lang="en-US" altLang="en-US" kern="0" dirty="0" smtClean="0"/>
              <a:t>Discuss the similarities and differences between interfaces and abstract classes</a:t>
            </a:r>
          </a:p>
          <a:p>
            <a:r>
              <a:rPr lang="en-US" altLang="en-US" kern="0" dirty="0" smtClean="0"/>
              <a:t>When would it be more appropriate to use interfaces and abstract classes?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668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854047" y="1795979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Abstract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Interface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718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1923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Polymorphism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-Overloading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-Overriding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Encapsulation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2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marL="685800" lvl="1"/>
            <a:r>
              <a:rPr lang="en-SG" dirty="0" smtClean="0"/>
              <a:t>Understand the concept of abstract classes</a:t>
            </a:r>
          </a:p>
          <a:p>
            <a:pPr marL="685800" lvl="1"/>
            <a:r>
              <a:rPr lang="en-SG" dirty="0" smtClean="0"/>
              <a:t>Understand the concept of interfaces</a:t>
            </a:r>
          </a:p>
          <a:p>
            <a:pPr marL="685800" lvl="1"/>
            <a:r>
              <a:rPr lang="en-SG" dirty="0" smtClean="0"/>
              <a:t>Distinguish between abstract classes and interfaces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01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r>
              <a:rPr lang="en-US" altLang="en-US" dirty="0" smtClean="0"/>
              <a:t>Interface</a:t>
            </a:r>
          </a:p>
          <a:p>
            <a:r>
              <a:rPr lang="en-US" altLang="en-US" dirty="0" smtClean="0"/>
              <a:t>abstract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469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Abstract </a:t>
            </a:r>
            <a:r>
              <a:rPr lang="en-US" altLang="en-US" b="1" dirty="0" smtClean="0"/>
              <a:t>Classes </a:t>
            </a:r>
            <a:br>
              <a:rPr lang="en-US" altLang="en-US" b="1" dirty="0" smtClean="0"/>
            </a:br>
            <a:r>
              <a:rPr lang="en-US" altLang="en-US" b="1" dirty="0" smtClean="0"/>
              <a:t>vs. </a:t>
            </a:r>
            <a:br>
              <a:rPr lang="en-US" altLang="en-US" b="1" dirty="0" smtClean="0"/>
            </a:br>
            <a:r>
              <a:rPr lang="en-US" altLang="en-US" b="1" dirty="0" smtClean="0"/>
              <a:t>Concrete Classes</a:t>
            </a:r>
            <a:endParaRPr lang="en-US" altLang="en-US" b="1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7172"/>
            <a:ext cx="8345488" cy="4525963"/>
          </a:xfrm>
        </p:spPr>
        <p:txBody>
          <a:bodyPr/>
          <a:lstStyle/>
          <a:p>
            <a:r>
              <a:rPr lang="en-US" altLang="en-US" sz="2800" dirty="0"/>
              <a:t>Abstract classes  </a:t>
            </a:r>
          </a:p>
          <a:p>
            <a:pPr lvl="1"/>
            <a:r>
              <a:rPr lang="en-US" altLang="en-US" sz="2400" dirty="0" smtClean="0"/>
              <a:t>Are </a:t>
            </a:r>
            <a:r>
              <a:rPr lang="en-US" altLang="en-US" sz="2400" dirty="0" err="1"/>
              <a:t>superclasses</a:t>
            </a:r>
            <a:r>
              <a:rPr lang="en-US" altLang="en-US" sz="2400" dirty="0"/>
              <a:t> (called abstract </a:t>
            </a:r>
            <a:r>
              <a:rPr lang="en-US" altLang="en-US" sz="2400" dirty="0" err="1"/>
              <a:t>superclasses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Cannot</a:t>
            </a:r>
            <a:r>
              <a:rPr lang="en-US" altLang="en-US" sz="2400" dirty="0"/>
              <a:t> be instantiated </a:t>
            </a:r>
            <a:r>
              <a:rPr lang="en-US" altLang="en-US" dirty="0" smtClean="0"/>
              <a:t>(but can be </a:t>
            </a:r>
            <a:r>
              <a:rPr lang="en-US" altLang="en-US" dirty="0" err="1" smtClean="0"/>
              <a:t>subclassed</a:t>
            </a:r>
            <a:r>
              <a:rPr lang="en-US" altLang="en-US" dirty="0" smtClean="0"/>
              <a:t>)</a:t>
            </a:r>
            <a:endParaRPr lang="en-US" altLang="en-US" sz="2400" dirty="0"/>
          </a:p>
          <a:p>
            <a:pPr lvl="1"/>
            <a:r>
              <a:rPr lang="en-US" altLang="en-US" sz="2400" dirty="0"/>
              <a:t>Incomplete</a:t>
            </a:r>
          </a:p>
          <a:p>
            <a:pPr lvl="2"/>
            <a:r>
              <a:rPr lang="en-US" altLang="en-US" sz="2000" dirty="0"/>
              <a:t>subclasses fill in "missing pieces"</a:t>
            </a:r>
          </a:p>
          <a:p>
            <a:r>
              <a:rPr lang="en-US" altLang="en-US" sz="2800" dirty="0"/>
              <a:t>Concrete classes</a:t>
            </a:r>
          </a:p>
          <a:p>
            <a:pPr lvl="1"/>
            <a:r>
              <a:rPr lang="en-US" altLang="en-US" sz="2400" dirty="0"/>
              <a:t>Can be instantiated</a:t>
            </a:r>
          </a:p>
          <a:p>
            <a:pPr lvl="1"/>
            <a:r>
              <a:rPr lang="en-US" altLang="en-US" sz="2400" dirty="0"/>
              <a:t>Implement every method they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declare</a:t>
            </a:r>
            <a:endParaRPr lang="en-US" altLang="en-US" sz="2400" dirty="0"/>
          </a:p>
          <a:p>
            <a:pPr lvl="1"/>
            <a:r>
              <a:rPr lang="en-US" altLang="en-US" sz="2400" dirty="0"/>
              <a:t>Provide specifics</a:t>
            </a:r>
          </a:p>
          <a:p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55" y="4901046"/>
            <a:ext cx="35909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Abstract classes not required, but reduce client code dependencies</a:t>
            </a:r>
          </a:p>
          <a:p>
            <a:r>
              <a:rPr lang="en-US" altLang="en-US" dirty="0"/>
              <a:t>To make a class abstract</a:t>
            </a:r>
          </a:p>
          <a:p>
            <a:pPr lvl="1"/>
            <a:r>
              <a:rPr lang="en-US" altLang="en-US" dirty="0"/>
              <a:t>Declare with keyword </a:t>
            </a:r>
            <a:r>
              <a:rPr lang="en-US" altLang="en-US" dirty="0" smtClean="0">
                <a:latin typeface="Lucida Console" pitchFamily="49" charset="0"/>
              </a:rPr>
              <a:t>abstract</a:t>
            </a:r>
          </a:p>
          <a:p>
            <a:r>
              <a:rPr lang="en-US" altLang="en-US" dirty="0"/>
              <a:t>Application example</a:t>
            </a:r>
          </a:p>
          <a:p>
            <a:pPr lvl="1"/>
            <a:r>
              <a:rPr lang="en-US" altLang="en-US" dirty="0"/>
              <a:t>Abstract class </a:t>
            </a:r>
            <a:r>
              <a:rPr lang="en-US" altLang="en-US" dirty="0">
                <a:latin typeface="Lucida Console" pitchFamily="49" charset="0"/>
              </a:rPr>
              <a:t>Shape</a:t>
            </a:r>
            <a:endParaRPr lang="en-US" altLang="en-US" dirty="0"/>
          </a:p>
          <a:p>
            <a:pPr lvl="2"/>
            <a:r>
              <a:rPr lang="en-US" altLang="en-US" dirty="0"/>
              <a:t>Declares </a:t>
            </a:r>
            <a:r>
              <a:rPr lang="en-US" altLang="en-US" dirty="0">
                <a:latin typeface="Lucida Console" pitchFamily="49" charset="0"/>
              </a:rPr>
              <a:t>draw</a:t>
            </a:r>
            <a:r>
              <a:rPr lang="en-US" altLang="en-US" dirty="0"/>
              <a:t> as abstract method</a:t>
            </a:r>
          </a:p>
          <a:p>
            <a:pPr lvl="1"/>
            <a:r>
              <a:rPr lang="en-US" altLang="en-US" dirty="0">
                <a:latin typeface="Lucida Console" pitchFamily="49" charset="0"/>
              </a:rPr>
              <a:t>Circle</a:t>
            </a:r>
            <a:r>
              <a:rPr lang="en-US" altLang="en-US" dirty="0"/>
              <a:t>, </a:t>
            </a:r>
            <a:r>
              <a:rPr lang="en-US" altLang="en-US" dirty="0">
                <a:latin typeface="Lucida Console" pitchFamily="49" charset="0"/>
              </a:rPr>
              <a:t>Triangle</a:t>
            </a:r>
            <a:r>
              <a:rPr lang="en-US" altLang="en-US" dirty="0"/>
              <a:t>, </a:t>
            </a:r>
            <a:r>
              <a:rPr lang="en-US" altLang="en-US" dirty="0">
                <a:latin typeface="Lucida Console" pitchFamily="49" charset="0"/>
              </a:rPr>
              <a:t>Rectangle</a:t>
            </a:r>
            <a:r>
              <a:rPr lang="en-US" altLang="en-US" dirty="0"/>
              <a:t> extends </a:t>
            </a:r>
            <a:r>
              <a:rPr lang="en-US" altLang="en-US" dirty="0">
                <a:latin typeface="Lucida Console" pitchFamily="49" charset="0"/>
              </a:rPr>
              <a:t>Shape</a:t>
            </a:r>
          </a:p>
          <a:p>
            <a:pPr lvl="2"/>
            <a:r>
              <a:rPr lang="en-US" altLang="en-US" dirty="0"/>
              <a:t>Each must implement </a:t>
            </a:r>
            <a:r>
              <a:rPr lang="en-US" altLang="en-US" dirty="0">
                <a:latin typeface="Lucida Console" pitchFamily="49" charset="0"/>
              </a:rPr>
              <a:t>draw</a:t>
            </a:r>
          </a:p>
          <a:p>
            <a:pPr lvl="1"/>
            <a:r>
              <a:rPr lang="en-US" altLang="en-US" dirty="0"/>
              <a:t>Each object can draw itself</a:t>
            </a:r>
          </a:p>
          <a:p>
            <a:pPr marL="457200" lvl="1" indent="0">
              <a:buNone/>
            </a:pPr>
            <a:endParaRPr lang="en-US" altLang="en-US" dirty="0">
              <a:latin typeface="Lucida Console" pitchFamily="49" charset="0"/>
            </a:endParaRPr>
          </a:p>
          <a:p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436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</a:t>
            </a:r>
            <a:r>
              <a:rPr lang="en-US" altLang="en-US" b="1" dirty="0" smtClean="0"/>
              <a:t>Classes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4887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 abstract class may or may not contain </a:t>
            </a:r>
            <a:r>
              <a:rPr lang="en-US" altLang="en-US" i="1" dirty="0" smtClean="0"/>
              <a:t>abstract </a:t>
            </a:r>
            <a:r>
              <a:rPr lang="en-US" altLang="en-US" i="1" dirty="0"/>
              <a:t>methods</a:t>
            </a:r>
          </a:p>
          <a:p>
            <a:pPr lvl="2"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public abstract void draw</a:t>
            </a:r>
            <a:r>
              <a:rPr lang="en-US" altLang="en-US" dirty="0" smtClean="0">
                <a:latin typeface="Lucida Console" pitchFamily="49" charset="0"/>
              </a:rPr>
              <a:t>();</a:t>
            </a:r>
          </a:p>
          <a:p>
            <a:r>
              <a:rPr lang="en-US" altLang="en-US" dirty="0" smtClean="0"/>
              <a:t>Abstract methods are declared without </a:t>
            </a:r>
            <a:r>
              <a:rPr lang="en-US" altLang="en-US" dirty="0"/>
              <a:t>an implementation </a:t>
            </a:r>
            <a:r>
              <a:rPr lang="en-US" altLang="en-US" dirty="0" smtClean="0"/>
              <a:t>(</a:t>
            </a:r>
            <a:r>
              <a:rPr lang="en-US" altLang="en-US" dirty="0" err="1"/>
              <a:t>ie</a:t>
            </a:r>
            <a:r>
              <a:rPr lang="en-US" altLang="en-US" dirty="0"/>
              <a:t>. no method body), must be </a:t>
            </a:r>
            <a:r>
              <a:rPr lang="en-US" altLang="en-US" dirty="0" smtClean="0"/>
              <a:t>overridden</a:t>
            </a:r>
          </a:p>
          <a:p>
            <a:r>
              <a:rPr lang="en-US" altLang="en-US" dirty="0"/>
              <a:t>An abstract method cannot exist without an abstract class </a:t>
            </a:r>
            <a:endParaRPr lang="en-US" altLang="en-US" dirty="0" smtClean="0"/>
          </a:p>
          <a:p>
            <a:pPr lvl="0"/>
            <a:r>
              <a:rPr lang="en-US" altLang="en-US" dirty="0" smtClean="0">
                <a:latin typeface="Arial" panose="020B0604020202020204" pitchFamily="34" charset="0"/>
              </a:rPr>
              <a:t>A </a:t>
            </a:r>
            <a:r>
              <a:rPr lang="en-US" altLang="en-US" dirty="0" err="1" smtClean="0">
                <a:latin typeface="Arial" panose="020B0604020202020204" pitchFamily="34" charset="0"/>
              </a:rPr>
              <a:t>subclassed</a:t>
            </a:r>
            <a:r>
              <a:rPr lang="en-US" altLang="en-US" dirty="0" smtClean="0">
                <a:latin typeface="Arial" panose="020B0604020202020204" pitchFamily="34" charset="0"/>
              </a:rPr>
              <a:t> abstract class must provide implementation </a:t>
            </a:r>
            <a:r>
              <a:rPr lang="en-US" altLang="en-US" dirty="0">
                <a:latin typeface="Arial" panose="020B0604020202020204" pitchFamily="34" charset="0"/>
              </a:rPr>
              <a:t>for </a:t>
            </a:r>
            <a:r>
              <a:rPr lang="en-US" altLang="en-US" dirty="0" smtClean="0">
                <a:latin typeface="Arial" panose="020B0604020202020204" pitchFamily="34" charset="0"/>
              </a:rPr>
              <a:t>abstract methods </a:t>
            </a:r>
            <a:r>
              <a:rPr lang="en-US" altLang="en-US" dirty="0">
                <a:latin typeface="Arial" panose="020B0604020202020204" pitchFamily="34" charset="0"/>
              </a:rPr>
              <a:t>in </a:t>
            </a:r>
            <a:r>
              <a:rPr lang="en-US" altLang="en-US" dirty="0" smtClean="0">
                <a:latin typeface="Arial" panose="020B0604020202020204" pitchFamily="34" charset="0"/>
              </a:rPr>
              <a:t>parent class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Abstract Methods</a:t>
            </a:r>
            <a:br>
              <a:rPr lang="en-US" altLang="en-US" b="1" dirty="0" smtClean="0"/>
            </a:br>
            <a:endParaRPr lang="en-US" alt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935853" y="2704454"/>
            <a:ext cx="612181" cy="23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48034" y="2271818"/>
            <a:ext cx="243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Abstract classes have a ; instead of a { 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363" y="1447800"/>
            <a:ext cx="8229600" cy="4775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Shape.java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Shape abstract-superclass declaration.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</a:t>
            </a:r>
            <a:r>
              <a:rPr lang="en-US" altLang="en-US" sz="1600" dirty="0">
                <a:latin typeface="Courier New" pitchFamily="49" charset="0"/>
              </a:rPr>
              <a:t>abstract class Shape extends Object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return area of shape; 0.0 by default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</a:t>
            </a:r>
            <a:r>
              <a:rPr lang="en-US" altLang="en-US" sz="1600" dirty="0">
                <a:latin typeface="Courier New" pitchFamily="49" charset="0"/>
              </a:rPr>
              <a:t>double </a:t>
            </a:r>
            <a:r>
              <a:rPr lang="en-US" altLang="en-US" sz="1600" dirty="0" err="1">
                <a:latin typeface="Courier New" pitchFamily="49" charset="0"/>
              </a:rPr>
              <a:t>getArea</a:t>
            </a:r>
            <a:r>
              <a:rPr lang="en-US" altLang="en-US" sz="1600" dirty="0" smtClean="0">
                <a:latin typeface="Courier New" pitchFamily="49" charset="0"/>
              </a:rPr>
              <a:t>(){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	return </a:t>
            </a:r>
            <a:r>
              <a:rPr lang="en-US" altLang="en-US" sz="1600" dirty="0">
                <a:latin typeface="Courier New" pitchFamily="49" charset="0"/>
              </a:rPr>
              <a:t>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}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return volume of shape; 0.0 by default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</a:t>
            </a:r>
            <a:r>
              <a:rPr lang="en-US" altLang="en-US" sz="1600" dirty="0">
                <a:latin typeface="Courier New" pitchFamily="49" charset="0"/>
              </a:rPr>
              <a:t>double </a:t>
            </a:r>
            <a:r>
              <a:rPr lang="en-US" altLang="en-US" sz="1600" dirty="0" err="1">
                <a:latin typeface="Courier New" pitchFamily="49" charset="0"/>
              </a:rPr>
              <a:t>getVolume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	return </a:t>
            </a:r>
            <a:r>
              <a:rPr lang="en-US" altLang="en-US" sz="1600" dirty="0">
                <a:latin typeface="Courier New" pitchFamily="49" charset="0"/>
              </a:rPr>
              <a:t>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}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// </a:t>
            </a:r>
            <a:r>
              <a:rPr lang="en-US" altLang="en-US" sz="1600" dirty="0">
                <a:latin typeface="Courier New" pitchFamily="49" charset="0"/>
              </a:rPr>
              <a:t>abstract method, overridden by subclasses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</a:t>
            </a:r>
            <a:r>
              <a:rPr lang="en-US" altLang="en-US" sz="1600" dirty="0">
                <a:latin typeface="Courier New" pitchFamily="49" charset="0"/>
              </a:rPr>
              <a:t>abstract String </a:t>
            </a:r>
            <a:r>
              <a:rPr lang="en-US" altLang="en-US" sz="1600" dirty="0" err="1">
                <a:latin typeface="Courier New" pitchFamily="49" charset="0"/>
              </a:rPr>
              <a:t>getName</a:t>
            </a:r>
            <a:r>
              <a:rPr lang="en-US" altLang="en-US" sz="1600" dirty="0">
                <a:latin typeface="Courier New" pitchFamily="49" charset="0"/>
              </a:rPr>
              <a:t>();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</a:t>
            </a:r>
            <a:endParaRPr lang="en-US" alt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} </a:t>
            </a:r>
            <a:r>
              <a:rPr lang="en-US" altLang="en-US" sz="1600" dirty="0">
                <a:latin typeface="Courier New" pitchFamily="49" charset="0"/>
              </a:rPr>
              <a:t>// end abstract class Shape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</a:t>
            </a:r>
            <a:r>
              <a:rPr lang="en-US" altLang="en-US" b="1" dirty="0" smtClean="0"/>
              <a:t>Classes &amp; Methods 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21740" y="1911926"/>
            <a:ext cx="646546" cy="295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74507" y="1743163"/>
            <a:ext cx="14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Abstract class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27961" y="5186231"/>
            <a:ext cx="646546" cy="295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9161" y="4955322"/>
            <a:ext cx="14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Abstract method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363" y="1457036"/>
            <a:ext cx="8229600" cy="4775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Point.java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Point class declaration inherits from Shape.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public </a:t>
            </a:r>
            <a:r>
              <a:rPr lang="en-US" altLang="en-US" sz="1400" dirty="0">
                <a:latin typeface="Courier New" pitchFamily="49" charset="0"/>
              </a:rPr>
              <a:t>class Point extends Shape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private 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x;  // x part of coordinate pair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private 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y;  // y part of coordinate pair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no-argument constructor; x and y default to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public </a:t>
            </a:r>
            <a:r>
              <a:rPr lang="en-US" altLang="en-US" sz="1400" dirty="0">
                <a:latin typeface="Courier New" pitchFamily="49" charset="0"/>
              </a:rPr>
              <a:t>Point</a:t>
            </a:r>
            <a:r>
              <a:rPr lang="en-US" altLang="en-US" sz="1400" dirty="0" smtClean="0">
                <a:latin typeface="Courier New" pitchFamily="49" charset="0"/>
              </a:rPr>
              <a:t>() {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implicit call to Object constructor occurs 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} 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public Point(</a:t>
            </a:r>
            <a:r>
              <a:rPr lang="en-US" altLang="en-US" sz="1400" dirty="0" err="1" smtClean="0">
                <a:latin typeface="Courier New" pitchFamily="49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</a:rPr>
              <a:t> </a:t>
            </a:r>
            <a:r>
              <a:rPr lang="en-US" altLang="en-US" sz="1400" dirty="0" err="1">
                <a:latin typeface="Courier New" pitchFamily="49" charset="0"/>
              </a:rPr>
              <a:t>xValue</a:t>
            </a:r>
            <a:r>
              <a:rPr lang="en-US" altLang="en-US" sz="1400" dirty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</a:rPr>
              <a:t>yValue</a:t>
            </a:r>
            <a:r>
              <a:rPr lang="en-US" altLang="en-US" sz="1400" dirty="0" smtClean="0">
                <a:latin typeface="Courier New" pitchFamily="49" charset="0"/>
              </a:rPr>
              <a:t>) {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implicit call to Object constructor occurs here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x </a:t>
            </a:r>
            <a:r>
              <a:rPr lang="en-US" altLang="en-US" sz="1400" dirty="0">
                <a:latin typeface="Courier New" pitchFamily="49" charset="0"/>
              </a:rPr>
              <a:t>= </a:t>
            </a:r>
            <a:r>
              <a:rPr lang="en-US" altLang="en-US" sz="1400" dirty="0" err="1">
                <a:latin typeface="Courier New" pitchFamily="49" charset="0"/>
              </a:rPr>
              <a:t>xValue</a:t>
            </a:r>
            <a:r>
              <a:rPr lang="en-US" altLang="en-US" sz="1400" dirty="0">
                <a:latin typeface="Courier New" pitchFamily="49" charset="0"/>
              </a:rPr>
              <a:t>;  // no need for validation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y </a:t>
            </a:r>
            <a:r>
              <a:rPr lang="en-US" altLang="en-US" sz="1400" dirty="0">
                <a:latin typeface="Courier New" pitchFamily="49" charset="0"/>
              </a:rPr>
              <a:t>= </a:t>
            </a:r>
            <a:r>
              <a:rPr lang="en-US" altLang="en-US" sz="1400" dirty="0" err="1">
                <a:latin typeface="Courier New" pitchFamily="49" charset="0"/>
              </a:rPr>
              <a:t>yValue</a:t>
            </a:r>
            <a:r>
              <a:rPr lang="en-US" altLang="en-US" sz="1400" dirty="0">
                <a:latin typeface="Courier New" pitchFamily="49" charset="0"/>
              </a:rPr>
              <a:t>;  // no need for validation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} 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// </a:t>
            </a:r>
            <a:r>
              <a:rPr lang="en-US" altLang="en-US" sz="1400" dirty="0">
                <a:latin typeface="Courier New" pitchFamily="49" charset="0"/>
              </a:rPr>
              <a:t>set x in coordinate pair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public </a:t>
            </a:r>
            <a:r>
              <a:rPr lang="en-US" altLang="en-US" sz="1400" dirty="0">
                <a:latin typeface="Courier New" pitchFamily="49" charset="0"/>
              </a:rPr>
              <a:t>void </a:t>
            </a:r>
            <a:r>
              <a:rPr lang="en-US" altLang="en-US" sz="1400" dirty="0" err="1" smtClean="0">
                <a:latin typeface="Courier New" pitchFamily="49" charset="0"/>
              </a:rPr>
              <a:t>setX</a:t>
            </a:r>
            <a:r>
              <a:rPr lang="en-US" altLang="en-US" sz="1400" dirty="0">
                <a:latin typeface="Courier New" pitchFamily="49" charset="0"/>
              </a:rPr>
              <a:t>(</a:t>
            </a:r>
            <a:r>
              <a:rPr lang="en-US" altLang="en-US" sz="1400" dirty="0" err="1" smtClean="0">
                <a:latin typeface="Courier New" pitchFamily="49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</a:rPr>
              <a:t>xValue</a:t>
            </a:r>
            <a:r>
              <a:rPr lang="en-US" altLang="en-US" sz="1400" dirty="0" smtClean="0">
                <a:latin typeface="Courier New" pitchFamily="49" charset="0"/>
              </a:rPr>
              <a:t>) {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	x </a:t>
            </a:r>
            <a:r>
              <a:rPr lang="en-US" altLang="en-US" sz="1400" dirty="0">
                <a:latin typeface="Courier New" pitchFamily="49" charset="0"/>
              </a:rPr>
              <a:t>= </a:t>
            </a:r>
            <a:r>
              <a:rPr lang="en-US" altLang="en-US" sz="1400" dirty="0" err="1">
                <a:latin typeface="Courier New" pitchFamily="49" charset="0"/>
              </a:rPr>
              <a:t>xValue</a:t>
            </a:r>
            <a:r>
              <a:rPr lang="en-US" altLang="en-US" sz="1400" dirty="0">
                <a:latin typeface="Courier New" pitchFamily="49" charset="0"/>
              </a:rPr>
              <a:t>;  // no need for validation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} </a:t>
            </a:r>
            <a:endParaRPr lang="en-US" alt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</a:t>
            </a:r>
            <a:endParaRPr lang="en-US" altLang="en-US" sz="14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Abstract </a:t>
            </a:r>
            <a:r>
              <a:rPr lang="en-US" altLang="en-US" b="1" dirty="0" smtClean="0"/>
              <a:t>Classes &amp; Methods </a:t>
            </a:r>
            <a:br>
              <a:rPr lang="en-US" altLang="en-US" b="1" dirty="0" smtClean="0"/>
            </a:br>
            <a:r>
              <a:rPr lang="en-US" altLang="en-US" b="1" dirty="0" smtClean="0"/>
              <a:t>Example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469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51</TotalTime>
  <Pages>11</Pages>
  <Words>1355</Words>
  <Application>Microsoft Office PowerPoint</Application>
  <PresentationFormat>On-screen Show (4:3)</PresentationFormat>
  <Paragraphs>317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Lucida Console</vt:lpstr>
      <vt:lpstr>Times New Roman</vt:lpstr>
      <vt:lpstr>UCTI-Template-foundation-level</vt:lpstr>
      <vt:lpstr>Abstract Classes Interfaces </vt:lpstr>
      <vt:lpstr>Topic &amp; Structure of the lesson</vt:lpstr>
      <vt:lpstr>Learning outcomes</vt:lpstr>
      <vt:lpstr>Key terms you must be able to use</vt:lpstr>
      <vt:lpstr>Abstract Classes  vs.  Concrete Classes</vt:lpstr>
      <vt:lpstr>Abstract Classes</vt:lpstr>
      <vt:lpstr> Abstract Methods </vt:lpstr>
      <vt:lpstr>Abstract Classes &amp; Methods  Example</vt:lpstr>
      <vt:lpstr>Abstract Classes &amp; Methods  Example</vt:lpstr>
      <vt:lpstr>Abstract Classes &amp; Methods  Example</vt:lpstr>
      <vt:lpstr>Abstract Classes &amp; Methods  Example</vt:lpstr>
      <vt:lpstr>Abstract Classes &amp; Methods  Example</vt:lpstr>
      <vt:lpstr>Abstract Classes &amp; Methods Example</vt:lpstr>
      <vt:lpstr>Abstract Classes &amp; Methods Example</vt:lpstr>
      <vt:lpstr>Abstract Classes &amp; Methods Example</vt:lpstr>
      <vt:lpstr>Interfaces</vt:lpstr>
      <vt:lpstr>Interfaces</vt:lpstr>
      <vt:lpstr>Interfaces vs. Classes</vt:lpstr>
      <vt:lpstr>Syntax: Defining an Interface</vt:lpstr>
      <vt:lpstr>Syntax: Implementing an Interface</vt:lpstr>
      <vt:lpstr>Interfaces vs. Abstract Classes</vt:lpstr>
      <vt:lpstr>Interfaces vs. Abstract Classes</vt:lpstr>
      <vt:lpstr>Interfaces vs. Abstract Classes When to use?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12</cp:revision>
  <cp:lastPrinted>1995-11-02T09:23:42Z</cp:lastPrinted>
  <dcterms:created xsi:type="dcterms:W3CDTF">2017-10-11T09:20:11Z</dcterms:created>
  <dcterms:modified xsi:type="dcterms:W3CDTF">2019-06-17T02:17:12Z</dcterms:modified>
</cp:coreProperties>
</file>