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66" r:id="rId2"/>
    <p:sldId id="267" r:id="rId3"/>
    <p:sldId id="268" r:id="rId4"/>
    <p:sldId id="287" r:id="rId5"/>
    <p:sldId id="270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71" r:id="rId18"/>
    <p:sldId id="288" r:id="rId19"/>
    <p:sldId id="273" r:id="rId20"/>
    <p:sldId id="289" r:id="rId2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Object-Oriented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361238" y="664051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9786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20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387725" y="6642101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Package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Packages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1887418"/>
            <a:ext cx="67548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3600" dirty="0"/>
              <a:t>Object Oriented Development </a:t>
            </a:r>
            <a:br>
              <a:rPr lang="en-US" sz="3600" dirty="0"/>
            </a:br>
            <a:r>
              <a:rPr lang="en-US" sz="3600" dirty="0"/>
              <a:t>with Java</a:t>
            </a:r>
            <a:br>
              <a:rPr lang="en-US" sz="3600" dirty="0"/>
            </a:br>
            <a:r>
              <a:rPr lang="en-US" sz="1200" dirty="0"/>
              <a:t>(</a:t>
            </a:r>
            <a:r>
              <a:rPr lang="en-US" sz="1200" dirty="0" smtClean="0"/>
              <a:t>CT038-3-2 </a:t>
            </a:r>
            <a:r>
              <a:rPr lang="en-US" sz="1200" dirty="0"/>
              <a:t>and Version VC1)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access protection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within a package can access classes and members declared with </a:t>
            </a:r>
            <a:r>
              <a:rPr lang="en-US" i="1" dirty="0"/>
              <a:t>default access</a:t>
            </a:r>
            <a:r>
              <a:rPr lang="en-US" dirty="0"/>
              <a:t> and class members declared with the </a:t>
            </a:r>
            <a:r>
              <a:rPr lang="en-US" i="1" dirty="0"/>
              <a:t>protected</a:t>
            </a:r>
            <a:r>
              <a:rPr lang="en-US" dirty="0"/>
              <a:t> access modifier. </a:t>
            </a:r>
          </a:p>
          <a:p>
            <a:r>
              <a:rPr lang="en-US" dirty="0"/>
              <a:t>Default access is enforced when neither the public, protected nor private access modifier is specified in the declaration. </a:t>
            </a:r>
          </a:p>
        </p:txBody>
      </p:sp>
    </p:spTree>
    <p:extLst>
      <p:ext uri="{BB962C8B-B14F-4D97-AF65-F5344CB8AC3E}">
        <p14:creationId xmlns:p14="http://schemas.microsoft.com/office/powerpoint/2010/main" val="374300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Jar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Java source files the package the file belongs to is specified with the </a:t>
            </a:r>
            <a:r>
              <a:rPr lang="en-US" sz="2800" dirty="0">
                <a:solidFill>
                  <a:schemeClr val="hlink"/>
                </a:solidFill>
              </a:rPr>
              <a:t>package</a:t>
            </a:r>
            <a:r>
              <a:rPr lang="en-US" sz="2800" dirty="0"/>
              <a:t> keyword .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package </a:t>
            </a:r>
            <a:r>
              <a:rPr lang="en-US" sz="2800" dirty="0" err="1">
                <a:solidFill>
                  <a:schemeClr val="accent2"/>
                </a:solidFill>
              </a:rPr>
              <a:t>java.awt.event</a:t>
            </a:r>
            <a:r>
              <a:rPr lang="en-US" sz="2800" dirty="0"/>
              <a:t>; </a:t>
            </a:r>
          </a:p>
          <a:p>
            <a:r>
              <a:rPr lang="en-US" sz="2800" dirty="0"/>
              <a:t>JAR Files are created with the jar command-line utility.</a:t>
            </a:r>
          </a:p>
          <a:p>
            <a:r>
              <a:rPr lang="en-US" sz="2800" dirty="0"/>
              <a:t> The command “</a:t>
            </a:r>
            <a:r>
              <a:rPr lang="en-US" sz="2800" dirty="0">
                <a:solidFill>
                  <a:schemeClr val="accent2"/>
                </a:solidFill>
              </a:rPr>
              <a:t>jar </a:t>
            </a:r>
            <a:r>
              <a:rPr lang="en-US" sz="2800" dirty="0" err="1">
                <a:solidFill>
                  <a:schemeClr val="accent2"/>
                </a:solidFill>
              </a:rPr>
              <a:t>cf</a:t>
            </a:r>
            <a:r>
              <a:rPr lang="en-US" sz="2800" dirty="0">
                <a:solidFill>
                  <a:schemeClr val="accent2"/>
                </a:solidFill>
              </a:rPr>
              <a:t> myPackage.jar *.class</a:t>
            </a:r>
            <a:r>
              <a:rPr lang="en-US" sz="2800" dirty="0"/>
              <a:t>” compresses all *.class files into the JAR file </a:t>
            </a:r>
            <a:r>
              <a:rPr lang="en-US" sz="2800" i="1" dirty="0">
                <a:solidFill>
                  <a:schemeClr val="accent2"/>
                </a:solidFill>
              </a:rPr>
              <a:t>myPackage.jar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5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Packages are usually defined using a hierarchical naming pattern, with levels in the hierarchy separated by periods (.) </a:t>
            </a:r>
            <a:r>
              <a:rPr lang="en-US" sz="2800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Although packages lower in the naming hierarchy are often referred to a "</a:t>
            </a:r>
            <a:r>
              <a:rPr lang="en-US" sz="2800" dirty="0" err="1"/>
              <a:t>subpackages</a:t>
            </a:r>
            <a:r>
              <a:rPr lang="en-US" sz="2800" dirty="0"/>
              <a:t>" of the corresponding packages higher in the hierarchy, there is no semantic relationship between packages.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8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Package declaration is file based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All classes in the same source file belong to the same package.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Each source file may contain an optional package declaration in the following form.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    Package </a:t>
            </a:r>
            <a:r>
              <a:rPr lang="en-US" sz="2000" dirty="0" err="1"/>
              <a:t>packagename</a:t>
            </a:r>
            <a:r>
              <a:rPr lang="en-US" sz="2000" dirty="0"/>
              <a:t>;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Let us consider the source file ElevatorFrame.java, for example.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    Package elevator;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    Public class </a:t>
            </a:r>
            <a:r>
              <a:rPr lang="en-US" sz="2000" dirty="0" err="1"/>
              <a:t>ElevatorFrame</a:t>
            </a:r>
            <a:r>
              <a:rPr lang="en-US" sz="2000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    { public double x; //……..}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package declaration at the top of the source file declares that the </a:t>
            </a:r>
            <a:r>
              <a:rPr lang="en-US" sz="2400" dirty="0" err="1"/>
              <a:t>ElevatorFrame</a:t>
            </a:r>
            <a:r>
              <a:rPr lang="en-US" sz="2400" dirty="0"/>
              <a:t> class belongs to the package named elevator.</a:t>
            </a:r>
          </a:p>
          <a:p>
            <a:r>
              <a:rPr lang="en-US" sz="2400" dirty="0"/>
              <a:t>When the package declaration is absent from a file, all the classes contained in the file belong to unnamed package.</a:t>
            </a:r>
          </a:p>
          <a:p>
            <a:r>
              <a:rPr lang="en-US" sz="2400" dirty="0"/>
              <a:t>A class in a named package can be referred in two ways.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7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Packages		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Class in a named package can be referred to in two different ways</a:t>
            </a:r>
          </a:p>
          <a:p>
            <a:pPr lvl="2"/>
            <a:r>
              <a:rPr lang="en-US"/>
              <a:t>Using the fully qualified name packagename.ClassName</a:t>
            </a:r>
          </a:p>
          <a:p>
            <a:pPr lvl="2"/>
            <a:r>
              <a:rPr lang="en-US"/>
              <a:t>We can refer to the ElevatorPanel class in package elevator as</a:t>
            </a:r>
          </a:p>
          <a:p>
            <a:pPr lvl="2">
              <a:buFontTx/>
              <a:buNone/>
            </a:pPr>
            <a:r>
              <a:rPr lang="en-US"/>
              <a:t>   elevator.ElevatorPlanel</a:t>
            </a:r>
          </a:p>
        </p:txBody>
      </p:sp>
    </p:spTree>
    <p:extLst>
      <p:ext uri="{BB962C8B-B14F-4D97-AF65-F5344CB8AC3E}">
        <p14:creationId xmlns:p14="http://schemas.microsoft.com/office/powerpoint/2010/main" val="387909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7302500" cy="1431925"/>
          </a:xfrm>
        </p:spPr>
        <p:txBody>
          <a:bodyPr/>
          <a:lstStyle/>
          <a:p>
            <a:r>
              <a:rPr lang="en-US"/>
              <a:t>Importing a class in the package	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Importing the class using the simple class name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We can import a class or all the classes in the designated package using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    Import packagename.ClassName;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    Import packagename.*;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ElevatorPanel class in package elevator can simply be referred to as elevator when either of the following import clauses occurs at the top of source file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    Import elevator.ElevatorPanel;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    Import elevator.*;</a:t>
            </a:r>
          </a:p>
        </p:txBody>
      </p:sp>
    </p:spTree>
    <p:extLst>
      <p:ext uri="{BB962C8B-B14F-4D97-AF65-F5344CB8AC3E}">
        <p14:creationId xmlns:p14="http://schemas.microsoft.com/office/powerpoint/2010/main" val="421505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Package</a:t>
            </a:r>
          </a:p>
          <a:p>
            <a:r>
              <a:rPr lang="en-US" dirty="0" smtClean="0"/>
              <a:t>How to access a Package</a:t>
            </a:r>
          </a:p>
          <a:p>
            <a:r>
              <a:rPr lang="en-US" dirty="0" smtClean="0"/>
              <a:t>How to declare a Package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259136" y="1564625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dirty="0" smtClean="0"/>
              <a:t>-Introduction</a:t>
            </a:r>
            <a:endParaRPr lang="en-US" sz="3200" dirty="0"/>
          </a:p>
          <a:p>
            <a:r>
              <a:rPr lang="en-US" sz="3200" dirty="0" smtClean="0"/>
              <a:t>-Using </a:t>
            </a:r>
            <a:r>
              <a:rPr lang="en-US" sz="3200" dirty="0"/>
              <a:t>Packages</a:t>
            </a:r>
          </a:p>
          <a:p>
            <a:r>
              <a:rPr lang="en-US" sz="3200" dirty="0" smtClean="0"/>
              <a:t>-Accessing </a:t>
            </a:r>
            <a:r>
              <a:rPr lang="en-US" sz="3200" dirty="0"/>
              <a:t>Packages</a:t>
            </a:r>
          </a:p>
          <a:p>
            <a:r>
              <a:rPr lang="en-US" sz="3200" dirty="0" smtClean="0"/>
              <a:t>-Packages </a:t>
            </a:r>
            <a:r>
              <a:rPr lang="en-US" sz="3200" dirty="0"/>
              <a:t>Naming Conventions</a:t>
            </a:r>
          </a:p>
          <a:p>
            <a:r>
              <a:rPr lang="en-US" sz="3200" dirty="0" smtClean="0"/>
              <a:t>-Package </a:t>
            </a:r>
            <a:r>
              <a:rPr lang="en-US" sz="3200" dirty="0"/>
              <a:t>Declaration</a:t>
            </a:r>
          </a:p>
          <a:p>
            <a:r>
              <a:rPr lang="en-US" sz="3200" dirty="0" smtClean="0"/>
              <a:t>-Adding </a:t>
            </a:r>
            <a:r>
              <a:rPr lang="en-US" sz="3200" dirty="0"/>
              <a:t>Class to a Package</a:t>
            </a:r>
          </a:p>
        </p:txBody>
      </p:sp>
    </p:spTree>
    <p:extLst>
      <p:ext uri="{BB962C8B-B14F-4D97-AF65-F5344CB8AC3E}">
        <p14:creationId xmlns:p14="http://schemas.microsoft.com/office/powerpoint/2010/main" val="2441859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Using Packages</a:t>
            </a:r>
          </a:p>
          <a:p>
            <a:r>
              <a:rPr lang="en-US" dirty="0" smtClean="0"/>
              <a:t>Accessing Packages</a:t>
            </a:r>
          </a:p>
          <a:p>
            <a:r>
              <a:rPr lang="en-US" dirty="0" smtClean="0"/>
              <a:t>Packages Naming Conventions</a:t>
            </a:r>
          </a:p>
          <a:p>
            <a:r>
              <a:rPr lang="en-US" dirty="0" smtClean="0"/>
              <a:t>Package Declaration</a:t>
            </a:r>
          </a:p>
          <a:p>
            <a:r>
              <a:rPr lang="en-US" dirty="0" smtClean="0"/>
              <a:t>Adding Class to a Package</a:t>
            </a:r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altLang="en-US" dirty="0"/>
              <a:t>Exception Handler</a:t>
            </a:r>
          </a:p>
          <a:p>
            <a:pPr lvl="1">
              <a:buFontTx/>
              <a:buChar char="•"/>
            </a:pPr>
            <a:r>
              <a:rPr lang="en-US" altLang="en-US" dirty="0"/>
              <a:t>Exception Class</a:t>
            </a:r>
          </a:p>
          <a:p>
            <a:pPr lvl="1">
              <a:buFontTx/>
              <a:buChar char="•"/>
            </a:pPr>
            <a:r>
              <a:rPr lang="en-US" altLang="en-US" dirty="0"/>
              <a:t>Handling Exception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dirty="0"/>
              <a:t>Handling multiple exceptions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2800" dirty="0"/>
              <a:t> clause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dirty="0"/>
              <a:t>Checked and unchecked exceptions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 sz="2800" dirty="0"/>
              <a:t> exception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Creating (your own) exception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0" indent="0">
              <a:buNone/>
            </a:pPr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 </a:t>
            </a:r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   -Describe about package</a:t>
            </a:r>
          </a:p>
          <a:p>
            <a:pPr marL="0" indent="0">
              <a:buNone/>
            </a:pPr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 </a:t>
            </a:r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  -Describe how to Use and access a</a:t>
            </a:r>
          </a:p>
          <a:p>
            <a:pPr marL="0" indent="0">
              <a:buNone/>
            </a:pPr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 </a:t>
            </a:r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     package</a:t>
            </a:r>
          </a:p>
          <a:p>
            <a:pPr marL="0" indent="0">
              <a:buNone/>
            </a:pPr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 </a:t>
            </a:r>
            <a:r>
              <a:rPr lang="en-US" b="1" dirty="0" smtClean="0">
                <a:latin typeface="Century Gothic" panose="020B0502020202020204" pitchFamily="34" charset="0"/>
                <a:ea typeface="新細明體" pitchFamily="18" charset="-120"/>
              </a:rPr>
              <a:t>  -Describe how to Add a class to a</a:t>
            </a:r>
            <a:endParaRPr lang="en-US" b="1" dirty="0">
              <a:latin typeface="Century Gothic" panose="020B0502020202020204" pitchFamily="34" charset="0"/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>
                <a:latin typeface="Century Gothic" panose="020B0502020202020204" pitchFamily="34" charset="0"/>
                <a:ea typeface="新細明體" pitchFamily="18" charset="-120"/>
              </a:rPr>
              <a:t>Package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r>
              <a:rPr lang="en-US" altLang="en-US" dirty="0" smtClean="0"/>
              <a:t>Package</a:t>
            </a:r>
          </a:p>
          <a:p>
            <a:r>
              <a:rPr lang="en-US" altLang="en-US" dirty="0" smtClean="0"/>
              <a:t>Jar files</a:t>
            </a:r>
          </a:p>
          <a:p>
            <a:r>
              <a:rPr lang="en-US" altLang="en-US" dirty="0" smtClean="0"/>
              <a:t>Library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023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nothing more than the way we organize files into different directories according to their functionality, usability as well as category they should belong to 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A Java </a:t>
            </a:r>
            <a:r>
              <a:rPr lang="en-US" dirty="0">
                <a:solidFill>
                  <a:schemeClr val="hlink"/>
                </a:solidFill>
              </a:rPr>
              <a:t>package</a:t>
            </a:r>
            <a:r>
              <a:rPr lang="en-US" dirty="0"/>
              <a:t> is a Java programming language mechanism for organizing classes into namespaces.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altLang="zh-TW" u="sng" dirty="0" smtClean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0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Java source files belonging to the same category or providing similar functionality can include a </a:t>
            </a:r>
            <a:r>
              <a:rPr lang="en-US" sz="2800" b="1" dirty="0"/>
              <a:t>package</a:t>
            </a:r>
            <a:r>
              <a:rPr lang="en-US" sz="2800" dirty="0"/>
              <a:t> statement at the top of the file to designate the package for the classes the source file defines.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Java packages can be stored in compressed files called JAR files.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 obvious example of packaging is the JDK package from SUN (</a:t>
            </a:r>
            <a:r>
              <a:rPr lang="en-US" sz="2800" dirty="0" err="1"/>
              <a:t>java.xxx.yyy</a:t>
            </a:r>
            <a:r>
              <a:rPr lang="en-US" sz="2800" dirty="0"/>
              <a:t>) as shown below: </a:t>
            </a:r>
          </a:p>
        </p:txBody>
      </p:sp>
    </p:spTree>
    <p:extLst>
      <p:ext uri="{BB962C8B-B14F-4D97-AF65-F5344CB8AC3E}">
        <p14:creationId xmlns:p14="http://schemas.microsoft.com/office/powerpoint/2010/main" val="169195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java_hierach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280745"/>
            <a:ext cx="6848475" cy="31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4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Packaging also help us to avoid class name collision when we use the same class name as that of others. </a:t>
            </a:r>
            <a:endParaRPr lang="en-US" sz="24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For example, if we have a class name called "Vector", its name would crash with the Vector class from JDK. However, this never happens because JDK uses </a:t>
            </a:r>
            <a:r>
              <a:rPr lang="en-US" sz="2400" dirty="0" err="1"/>
              <a:t>java.util</a:t>
            </a:r>
            <a:r>
              <a:rPr lang="en-US" sz="2400" dirty="0"/>
              <a:t> as a package name for the Vector class (</a:t>
            </a:r>
            <a:r>
              <a:rPr lang="en-US" sz="2400" dirty="0" err="1"/>
              <a:t>java.util.Vector</a:t>
            </a:r>
            <a:r>
              <a:rPr lang="en-US" sz="2400" dirty="0"/>
              <a:t> </a:t>
            </a:r>
            <a:r>
              <a:rPr lang="en-US" sz="2400" dirty="0" smtClean="0"/>
              <a:t>).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Understanding the concept of a package will also help us manage and use files stored in jar files in more efficient ways.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3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 package inside a Java source file, it is convenient to import the classes from the package with an import statement.</a:t>
            </a:r>
          </a:p>
          <a:p>
            <a:r>
              <a:rPr lang="en-US" dirty="0"/>
              <a:t>import </a:t>
            </a:r>
            <a:r>
              <a:rPr lang="en-US" dirty="0" err="1"/>
              <a:t>java.awt.event</a:t>
            </a:r>
            <a:r>
              <a:rPr lang="en-US" dirty="0"/>
              <a:t>.*; </a:t>
            </a:r>
          </a:p>
          <a:p>
            <a:r>
              <a:rPr lang="en-US" dirty="0"/>
              <a:t>The above statement imports all classes from the </a:t>
            </a:r>
            <a:r>
              <a:rPr lang="en-US" dirty="0" err="1"/>
              <a:t>java.awt.event</a:t>
            </a:r>
            <a:r>
              <a:rPr lang="en-US" dirty="0"/>
              <a:t> package.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74106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44</TotalTime>
  <Pages>11</Pages>
  <Words>802</Words>
  <Application>Microsoft Office PowerPoint</Application>
  <PresentationFormat>On-screen Show (4:3)</PresentationFormat>
  <Paragraphs>101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Century Gothic</vt:lpstr>
      <vt:lpstr>Courier New</vt:lpstr>
      <vt:lpstr>新細明體</vt:lpstr>
      <vt:lpstr>Wingdings</vt:lpstr>
      <vt:lpstr>UCTI-Template-foundation-level</vt:lpstr>
      <vt:lpstr>Object Oriented Development  with Java (CT038-3-2 and Version VC1) </vt:lpstr>
      <vt:lpstr>Topic &amp; Structure of The Lesson</vt:lpstr>
      <vt:lpstr>Learning Outcomes</vt:lpstr>
      <vt:lpstr>Key terms you must be able to use</vt:lpstr>
      <vt:lpstr>Introduction</vt:lpstr>
      <vt:lpstr>Intoduction</vt:lpstr>
      <vt:lpstr>PowerPoint Presentation</vt:lpstr>
      <vt:lpstr>Introduction</vt:lpstr>
      <vt:lpstr>Using Packages</vt:lpstr>
      <vt:lpstr>Package access protection </vt:lpstr>
      <vt:lpstr>Creation Of Jar Files</vt:lpstr>
      <vt:lpstr>Package Naming Conventions</vt:lpstr>
      <vt:lpstr>Package Declaration</vt:lpstr>
      <vt:lpstr>Package Declaration</vt:lpstr>
      <vt:lpstr>Using Packages  </vt:lpstr>
      <vt:lpstr>Importing a class in the package </vt:lpstr>
      <vt:lpstr>Quick Review Question</vt:lpstr>
      <vt:lpstr>PowerPoint Presentation</vt:lpstr>
      <vt:lpstr>Question and Answer Session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11</cp:revision>
  <cp:lastPrinted>1995-11-02T09:23:42Z</cp:lastPrinted>
  <dcterms:created xsi:type="dcterms:W3CDTF">2017-10-11T09:20:11Z</dcterms:created>
  <dcterms:modified xsi:type="dcterms:W3CDTF">2019-06-24T02:55:12Z</dcterms:modified>
</cp:coreProperties>
</file>