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275" r:id="rId2"/>
    <p:sldId id="276" r:id="rId3"/>
    <p:sldId id="277" r:id="rId4"/>
    <p:sldId id="30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7" r:id="rId33"/>
    <p:sldId id="305" r:id="rId34"/>
    <p:sldId id="308" r:id="rId35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02" autoAdjust="0"/>
  </p:normalViewPr>
  <p:slideViewPr>
    <p:cSldViewPr snapToGrid="0">
      <p:cViewPr varScale="1">
        <p:scale>
          <a:sx n="86" d="100"/>
          <a:sy n="8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D84FD0-C685-4F9B-903D-3052DD2E7E12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5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4BD90F-00B2-42D2-8617-3A7324E45697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3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C2BBCB-EAE0-488C-8080-5506B9C8D2C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1E3CA1-2B47-4652-848C-0F993629CC5A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3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1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3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Slide ‹#› of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79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7207250" y="6619875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34</a:t>
            </a:r>
          </a:p>
          <a:p>
            <a:pPr algn="ctr">
              <a:defRPr/>
            </a:pP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46438" y="6669088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Exceptions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119856" y="664368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CT038-3-2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Object Oriented Development with Java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251200" y="6633369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Exceptions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7207250" y="6621463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Slide </a:t>
            </a:r>
            <a:fld id="{7344F136-2D66-4EF0-B4DD-5EED8F3A6545}" type="slidenum">
              <a:rPr lang="en-GB" sz="800" smtClean="0">
                <a:latin typeface="Calibri" pitchFamily="34" charset="0"/>
                <a:cs typeface="Calibri" pitchFamily="34" charset="0"/>
              </a:rPr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800" dirty="0" smtClean="0">
                <a:latin typeface="Calibri" pitchFamily="34" charset="0"/>
                <a:cs typeface="Calibri" pitchFamily="34" charset="0"/>
              </a:rPr>
              <a:t> of 34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Exception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NullPointerException.html" TargetMode="External"/><Relationship Id="rId2" Type="http://schemas.openxmlformats.org/officeDocument/2006/relationships/hyperlink" Target="http://docs.oracle.com/javase/7/docs/api/java/lang/IllegalArgumentExceptio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NullPointerException.html" TargetMode="External"/><Relationship Id="rId2" Type="http://schemas.openxmlformats.org/officeDocument/2006/relationships/hyperlink" Target="http://docs.oracle.com/javase/7/docs/api/java/lang/IllegalArgumentExcep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7/docs/api/java/lang/IllegalStateException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780" y="3461472"/>
            <a:ext cx="6781800" cy="781050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Managing Error and Exceptions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513493" y="1634426"/>
            <a:ext cx="83200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 smtClean="0"/>
              <a:t>Object Oriented Development </a:t>
            </a:r>
          </a:p>
          <a:p>
            <a:pPr algn="r" eaLnBrk="1" hangingPunct="1"/>
            <a:r>
              <a:rPr lang="en-US" sz="4000" dirty="0" smtClean="0"/>
              <a:t>with Java</a:t>
            </a:r>
            <a:endParaRPr lang="en-US" sz="4000" dirty="0"/>
          </a:p>
          <a:p>
            <a:pPr algn="r" eaLnBrk="1" hangingPunct="1"/>
            <a:r>
              <a:rPr lang="en-US" sz="1400" dirty="0"/>
              <a:t>(</a:t>
            </a:r>
            <a:r>
              <a:rPr lang="en-US" sz="1400" dirty="0"/>
              <a:t>CT038-3-2 and Version VC1)</a:t>
            </a:r>
          </a:p>
          <a:p>
            <a:pPr algn="r" eaLnBrk="1" hangingPunct="1"/>
            <a:endParaRPr lang="en-US" sz="1400" dirty="0"/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3341688" y="4818848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 smtClean="0"/>
              <a:t>Java 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6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b="1" dirty="0" smtClean="0"/>
              <a:t>Handling Exception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09" y="1600200"/>
            <a:ext cx="8857281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To handle an exception, you use a </a:t>
            </a:r>
            <a:r>
              <a:rPr lang="en-US" sz="2400" i="1" dirty="0"/>
              <a:t>try </a:t>
            </a:r>
            <a:r>
              <a:rPr lang="en-US" sz="2400" dirty="0"/>
              <a:t>statement</a:t>
            </a:r>
            <a:r>
              <a:rPr lang="en-US" sz="2400" dirty="0" smtClean="0"/>
              <a:t>.</a:t>
            </a:r>
            <a:endParaRPr 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try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i="1" dirty="0">
                <a:latin typeface="Courier New" pitchFamily="49" charset="0"/>
              </a:rPr>
              <a:t>  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//try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statements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catch (</a:t>
            </a:r>
            <a:r>
              <a:rPr lang="en-US" sz="2000" b="1" i="1" dirty="0" err="1">
                <a:latin typeface="Courier New" pitchFamily="49" charset="0"/>
              </a:rPr>
              <a:t>ExceptionType</a:t>
            </a:r>
            <a:r>
              <a:rPr lang="en-US" sz="2000" b="1" i="1" dirty="0">
                <a:latin typeface="Courier New" pitchFamily="49" charset="0"/>
              </a:rPr>
              <a:t> </a:t>
            </a:r>
            <a:r>
              <a:rPr lang="en-US" sz="2000" b="1" i="1" dirty="0" err="1">
                <a:latin typeface="Courier New" pitchFamily="49" charset="0"/>
              </a:rPr>
              <a:t>ParameterName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i="1" dirty="0">
                <a:latin typeface="Courier New" pitchFamily="49" charset="0"/>
              </a:rPr>
              <a:t>  </a:t>
            </a:r>
            <a:r>
              <a:rPr lang="en-US" sz="2000" b="1" i="1" dirty="0" smtClean="0">
                <a:latin typeface="Courier New" pitchFamily="49" charset="0"/>
              </a:rPr>
              <a:t>//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lang="en-US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statements...</a:t>
            </a: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keyword </a:t>
            </a:r>
            <a:r>
              <a:rPr lang="en-US" sz="2400" dirty="0">
                <a:latin typeface="Courier New" pitchFamily="49" charset="0"/>
              </a:rPr>
              <a:t>try</a:t>
            </a:r>
            <a:r>
              <a:rPr lang="en-US" sz="2400" dirty="0"/>
              <a:t> indicates a block of code will be attempted (the curly braces are required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This block of code is known as a </a:t>
            </a:r>
            <a:r>
              <a:rPr lang="en-US" sz="2400" i="1" dirty="0">
                <a:solidFill>
                  <a:srgbClr val="FF0000"/>
                </a:solidFill>
              </a:rPr>
              <a:t>try </a:t>
            </a:r>
            <a:r>
              <a:rPr lang="en-US" sz="2400" i="1" dirty="0" smtClean="0">
                <a:solidFill>
                  <a:srgbClr val="FF0000"/>
                </a:solidFill>
              </a:rPr>
              <a:t>block</a:t>
            </a:r>
            <a:endParaRPr lang="en-M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2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345488" cy="59984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try block </a:t>
            </a:r>
            <a:r>
              <a:rPr lang="en-US" dirty="0"/>
              <a:t>is:</a:t>
            </a:r>
          </a:p>
          <a:p>
            <a:pPr lvl="1"/>
            <a:r>
              <a:rPr lang="en-US" dirty="0"/>
              <a:t>one or more statements that are executed, and</a:t>
            </a:r>
          </a:p>
          <a:p>
            <a:pPr lvl="1"/>
            <a:r>
              <a:rPr lang="en-US" dirty="0"/>
              <a:t>can potentially throw an </a:t>
            </a:r>
            <a:r>
              <a:rPr lang="en-US" dirty="0" smtClean="0"/>
              <a:t>exception</a:t>
            </a:r>
            <a:endParaRPr lang="en-US" dirty="0"/>
          </a:p>
          <a:p>
            <a:r>
              <a:rPr lang="en-US" dirty="0"/>
              <a:t>The application will not halt if the try block throws an </a:t>
            </a:r>
            <a:r>
              <a:rPr lang="en-US" dirty="0" smtClean="0"/>
              <a:t>exception</a:t>
            </a:r>
            <a:endParaRPr lang="en-US" dirty="0"/>
          </a:p>
          <a:p>
            <a:r>
              <a:rPr lang="en-US" dirty="0"/>
              <a:t>After the try block, a </a:t>
            </a:r>
            <a:r>
              <a:rPr lang="en-US" dirty="0">
                <a:latin typeface="Courier New" pitchFamily="49" charset="0"/>
              </a:rPr>
              <a:t>catch</a:t>
            </a:r>
            <a:r>
              <a:rPr lang="en-US" dirty="0"/>
              <a:t> clause </a:t>
            </a:r>
            <a:r>
              <a:rPr lang="en-US" dirty="0" smtClean="0"/>
              <a:t>appears</a:t>
            </a:r>
          </a:p>
          <a:p>
            <a:pPr lvl="1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catch 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i="1" dirty="0" err="1">
                <a:latin typeface="Courier New" pitchFamily="49" charset="0"/>
              </a:rPr>
              <a:t>ExceptionType</a:t>
            </a:r>
            <a:r>
              <a:rPr lang="en-US" b="1" i="1" dirty="0">
                <a:latin typeface="Courier New" pitchFamily="49" charset="0"/>
              </a:rPr>
              <a:t> </a:t>
            </a:r>
            <a:r>
              <a:rPr lang="en-US" b="1" i="1" dirty="0" err="1">
                <a:latin typeface="Courier New" pitchFamily="49" charset="0"/>
              </a:rPr>
              <a:t>ParameterName</a:t>
            </a:r>
            <a:r>
              <a:rPr lang="en-US" b="1" i="1" dirty="0">
                <a:latin typeface="Courier New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i="1" dirty="0" err="1" smtClean="0">
                <a:latin typeface="Courier New" pitchFamily="49" charset="0"/>
              </a:rPr>
              <a:t>ExceptionType</a:t>
            </a:r>
            <a:r>
              <a:rPr lang="en-US" i="1" dirty="0" smtClean="0"/>
              <a:t> </a:t>
            </a:r>
            <a:r>
              <a:rPr lang="en-US" dirty="0" smtClean="0"/>
              <a:t>- name </a:t>
            </a:r>
            <a:r>
              <a:rPr lang="en-US" dirty="0"/>
              <a:t>of an exception class </a:t>
            </a:r>
            <a:r>
              <a:rPr lang="en-US" dirty="0" smtClean="0"/>
              <a:t>and </a:t>
            </a:r>
            <a:r>
              <a:rPr lang="en-US" i="1" dirty="0" err="1" smtClean="0">
                <a:latin typeface="Courier New" pitchFamily="49" charset="0"/>
              </a:rPr>
              <a:t>ParameterName</a:t>
            </a:r>
            <a:r>
              <a:rPr lang="en-US" i="1" dirty="0" smtClean="0"/>
              <a:t> - </a:t>
            </a:r>
            <a:r>
              <a:rPr lang="en-US" dirty="0" smtClean="0"/>
              <a:t>variable </a:t>
            </a:r>
            <a:r>
              <a:rPr lang="en-US" dirty="0"/>
              <a:t>name </a:t>
            </a:r>
            <a:r>
              <a:rPr lang="en-US" dirty="0" smtClean="0"/>
              <a:t>that references </a:t>
            </a:r>
            <a:r>
              <a:rPr lang="en-US" dirty="0"/>
              <a:t>the exception object if the code in the try block throws an </a:t>
            </a:r>
            <a:r>
              <a:rPr lang="en-US" dirty="0" smtClean="0"/>
              <a:t>exception</a:t>
            </a:r>
            <a:endParaRPr lang="en-US" dirty="0"/>
          </a:p>
          <a:p>
            <a:endParaRPr lang="en-US" dirty="0"/>
          </a:p>
          <a:p>
            <a:endParaRPr lang="en-MY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18363"/>
            <a:ext cx="6991350" cy="887477"/>
          </a:xfrm>
        </p:spPr>
        <p:txBody>
          <a:bodyPr/>
          <a:lstStyle/>
          <a:p>
            <a:pPr algn="ctr"/>
            <a:r>
              <a:rPr lang="en-MY" b="1" dirty="0" smtClean="0"/>
              <a:t>Handling Exception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56235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0"/>
            <a:ext cx="7042150" cy="1143000"/>
          </a:xfrm>
        </p:spPr>
        <p:txBody>
          <a:bodyPr/>
          <a:lstStyle/>
          <a:p>
            <a:pPr algn="ctr"/>
            <a:r>
              <a:rPr lang="en-MY" b="1" dirty="0" smtClean="0"/>
              <a:t>Example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020382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This code is designed to handle a </a:t>
            </a:r>
            <a:r>
              <a:rPr lang="en-US" sz="2400" dirty="0" err="1">
                <a:latin typeface="Courier New" pitchFamily="49" charset="0"/>
              </a:rPr>
              <a:t>FileNotFoundException</a:t>
            </a:r>
            <a:r>
              <a:rPr lang="en-US" sz="2400" dirty="0"/>
              <a:t> if it is </a:t>
            </a:r>
            <a:r>
              <a:rPr lang="en-US" sz="2400" dirty="0" smtClean="0"/>
              <a:t>thrown</a:t>
            </a:r>
            <a:endParaRPr 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try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File </a:t>
            </a:r>
            <a:r>
              <a:rPr lang="en-US" b="1" dirty="0" err="1">
                <a:latin typeface="Courier New" pitchFamily="49" charset="0"/>
              </a:rPr>
              <a:t>file</a:t>
            </a:r>
            <a:r>
              <a:rPr lang="en-US" b="1" dirty="0">
                <a:latin typeface="Courier New" pitchFamily="49" charset="0"/>
              </a:rPr>
              <a:t> = new File ("MyFile.txt");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Scanner </a:t>
            </a:r>
            <a:r>
              <a:rPr lang="en-US" b="1" dirty="0" err="1">
                <a:latin typeface="Courier New" pitchFamily="49" charset="0"/>
              </a:rPr>
              <a:t>inputFile</a:t>
            </a:r>
            <a:r>
              <a:rPr lang="en-US" b="1" dirty="0">
                <a:latin typeface="Courier New" pitchFamily="49" charset="0"/>
              </a:rPr>
              <a:t> = new Scanner(file);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catch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FileNotFoundException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("File not found.");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414976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Polymorphic </a:t>
            </a:r>
            <a:r>
              <a:rPr lang="en-US" b="1" dirty="0" smtClean="0"/>
              <a:t>References </a:t>
            </a:r>
            <a:r>
              <a:rPr lang="en-US" b="1" dirty="0"/>
              <a:t>to </a:t>
            </a:r>
            <a:r>
              <a:rPr lang="en-US" b="1" dirty="0" smtClean="0"/>
              <a:t>Exceptions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handling exceptions, you can use a polymorphic reference as a parameter in the </a:t>
            </a:r>
            <a:r>
              <a:rPr lang="en-US" dirty="0">
                <a:latin typeface="Courier New" pitchFamily="49" charset="0"/>
              </a:rPr>
              <a:t>catch</a:t>
            </a:r>
            <a:r>
              <a:rPr lang="en-US" dirty="0"/>
              <a:t> </a:t>
            </a:r>
            <a:r>
              <a:rPr lang="en-US" dirty="0" smtClean="0"/>
              <a:t>clause</a:t>
            </a:r>
            <a:endParaRPr lang="en-US" dirty="0"/>
          </a:p>
          <a:p>
            <a:r>
              <a:rPr lang="en-US" dirty="0"/>
              <a:t>Most exceptions are derived from the </a:t>
            </a:r>
            <a:r>
              <a:rPr lang="en-US" dirty="0">
                <a:latin typeface="Courier New" pitchFamily="49" charset="0"/>
              </a:rPr>
              <a:t>Exception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>
                <a:latin typeface="Courier New" pitchFamily="49" charset="0"/>
              </a:rPr>
              <a:t>catch</a:t>
            </a:r>
            <a:r>
              <a:rPr lang="en-US" dirty="0"/>
              <a:t> clause that uses a parameter variable of the </a:t>
            </a:r>
            <a:r>
              <a:rPr lang="en-US" dirty="0">
                <a:latin typeface="Courier New" pitchFamily="49" charset="0"/>
              </a:rPr>
              <a:t>Exception</a:t>
            </a:r>
            <a:r>
              <a:rPr lang="en-US" dirty="0"/>
              <a:t> type is capable of catching any exception that is derived from the </a:t>
            </a:r>
            <a:r>
              <a:rPr lang="en-US" dirty="0">
                <a:latin typeface="Courier New" pitchFamily="49" charset="0"/>
              </a:rPr>
              <a:t>Exception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pPr marL="0" indent="0">
              <a:buNone/>
            </a:pPr>
            <a:r>
              <a:rPr lang="en-MY" sz="2000" dirty="0" smtClean="0">
                <a:hlinkClick r:id="rId2"/>
              </a:rPr>
              <a:t>https://docs.oracle.com/javase/7/docs/api/java/lang/Exception.html</a:t>
            </a:r>
            <a:endParaRPr lang="en-MY" sz="2000" dirty="0" smtClean="0"/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9068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0"/>
            <a:ext cx="7042150" cy="749490"/>
          </a:xfrm>
        </p:spPr>
        <p:txBody>
          <a:bodyPr/>
          <a:lstStyle/>
          <a:p>
            <a:pPr algn="ctr"/>
            <a:r>
              <a:rPr lang="en-MY" b="1" dirty="0" smtClean="0"/>
              <a:t>Example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504" y="749490"/>
            <a:ext cx="9229241" cy="4525963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try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number = </a:t>
            </a:r>
            <a:r>
              <a:rPr lang="en-US" b="1" dirty="0" err="1">
                <a:latin typeface="Courier New" pitchFamily="49" charset="0"/>
              </a:rPr>
              <a:t>Integer.parseInt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catch 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Exception</a:t>
            </a:r>
            <a:r>
              <a:rPr lang="en-US" b="1" dirty="0">
                <a:latin typeface="Courier New" pitchFamily="49" charset="0"/>
              </a:rPr>
              <a:t> 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("The following error occurred: </a:t>
            </a:r>
            <a:r>
              <a:rPr lang="en-US" b="1" dirty="0" smtClean="0">
                <a:latin typeface="Courier New" pitchFamily="49" charset="0"/>
              </a:rPr>
              <a:t>" </a:t>
            </a:r>
            <a:r>
              <a:rPr lang="en-US" b="1" dirty="0">
                <a:latin typeface="Courier New" pitchFamily="49" charset="0"/>
              </a:rPr>
              <a:t>+ </a:t>
            </a:r>
            <a:r>
              <a:rPr lang="en-US" b="1" dirty="0" err="1">
                <a:latin typeface="Courier New" pitchFamily="49" charset="0"/>
              </a:rPr>
              <a:t>e.getMessage</a:t>
            </a:r>
            <a:r>
              <a:rPr lang="en-US" b="1" dirty="0">
                <a:latin typeface="Courier New" pitchFamily="49" charset="0"/>
              </a:rPr>
              <a:t>());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dirty="0">
                <a:latin typeface="Courier New" pitchFamily="49" charset="0"/>
              </a:rPr>
              <a:t>Integer</a:t>
            </a:r>
            <a:r>
              <a:rPr lang="en-US" sz="2400" dirty="0"/>
              <a:t> class’s </a:t>
            </a:r>
            <a:r>
              <a:rPr lang="en-US" sz="2400" dirty="0" err="1">
                <a:latin typeface="Courier New" pitchFamily="49" charset="0"/>
              </a:rPr>
              <a:t>parseInt</a:t>
            </a:r>
            <a:r>
              <a:rPr lang="en-US" sz="2400" dirty="0"/>
              <a:t> method throws a </a:t>
            </a:r>
            <a:r>
              <a:rPr lang="en-US" sz="2400" dirty="0" err="1">
                <a:latin typeface="Courier New" pitchFamily="49" charset="0"/>
              </a:rPr>
              <a:t>NumberFormatException</a:t>
            </a:r>
            <a:r>
              <a:rPr lang="en-US" sz="2400" dirty="0"/>
              <a:t> </a:t>
            </a:r>
            <a:r>
              <a:rPr lang="en-US" sz="2400" dirty="0" smtClean="0"/>
              <a:t>object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dirty="0" err="1">
                <a:latin typeface="Courier New" pitchFamily="49" charset="0"/>
              </a:rPr>
              <a:t>NumberFormatException</a:t>
            </a:r>
            <a:r>
              <a:rPr lang="en-US" sz="2400" dirty="0"/>
              <a:t> class is derived from the </a:t>
            </a:r>
            <a:r>
              <a:rPr lang="en-US" sz="2400" dirty="0">
                <a:latin typeface="Courier New" pitchFamily="49" charset="0"/>
              </a:rPr>
              <a:t>Exception</a:t>
            </a:r>
            <a:r>
              <a:rPr lang="en-US" sz="2400" dirty="0"/>
              <a:t> </a:t>
            </a:r>
            <a:r>
              <a:rPr lang="en-US" sz="2400" dirty="0" smtClean="0"/>
              <a:t>class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88122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0"/>
            <a:ext cx="7042150" cy="1143000"/>
          </a:xfrm>
        </p:spPr>
        <p:txBody>
          <a:bodyPr/>
          <a:lstStyle/>
          <a:p>
            <a:pPr algn="ctr"/>
            <a:r>
              <a:rPr lang="en-US" b="1" dirty="0"/>
              <a:t>Handling </a:t>
            </a:r>
            <a:r>
              <a:rPr lang="en-US" b="1" dirty="0" smtClean="0"/>
              <a:t>Multiple Exceptions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63" y="1312990"/>
            <a:ext cx="8229600" cy="4525962"/>
          </a:xfrm>
        </p:spPr>
        <p:txBody>
          <a:bodyPr/>
          <a:lstStyle/>
          <a:p>
            <a:r>
              <a:rPr lang="en-US" dirty="0"/>
              <a:t>The code in the try block may be capable of throwing more than one type of </a:t>
            </a:r>
            <a:r>
              <a:rPr lang="en-US" dirty="0" smtClean="0"/>
              <a:t>exception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catch</a:t>
            </a:r>
            <a:r>
              <a:rPr lang="en-US" dirty="0">
                <a:solidFill>
                  <a:srgbClr val="FF0000"/>
                </a:solidFill>
              </a:rPr>
              <a:t> clause needs to be written for each type of exception that could potentially be </a:t>
            </a:r>
            <a:r>
              <a:rPr lang="en-US" dirty="0" smtClean="0">
                <a:solidFill>
                  <a:srgbClr val="FF0000"/>
                </a:solidFill>
              </a:rPr>
              <a:t>thrown</a:t>
            </a:r>
          </a:p>
          <a:p>
            <a:r>
              <a:rPr lang="en-US" dirty="0">
                <a:solidFill>
                  <a:srgbClr val="FF0000"/>
                </a:solidFill>
              </a:rPr>
              <a:t>The JVM will run the first compatible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catch</a:t>
            </a:r>
            <a:r>
              <a:rPr lang="en-US" dirty="0">
                <a:solidFill>
                  <a:srgbClr val="FF0000"/>
                </a:solidFill>
              </a:rPr>
              <a:t> clause </a:t>
            </a:r>
            <a:r>
              <a:rPr lang="en-US" dirty="0" smtClean="0">
                <a:solidFill>
                  <a:srgbClr val="FF0000"/>
                </a:solidFill>
              </a:rPr>
              <a:t>found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catch</a:t>
            </a:r>
            <a:r>
              <a:rPr lang="en-US" dirty="0"/>
              <a:t> clauses must be listed from most specific to most </a:t>
            </a:r>
            <a:r>
              <a:rPr lang="en-US" dirty="0" smtClean="0"/>
              <a:t>general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499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4681"/>
            <a:ext cx="9469464" cy="4525963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try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{</a:t>
            </a:r>
            <a:endParaRPr lang="en-US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number = </a:t>
            </a:r>
            <a:r>
              <a:rPr lang="en-US" b="1" dirty="0" err="1">
                <a:latin typeface="Courier New" pitchFamily="49" charset="0"/>
              </a:rPr>
              <a:t>Integer.parseInt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catch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NumberFormatException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{ </a:t>
            </a:r>
            <a:endParaRPr lang="en-US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</a:rPr>
              <a:t> + </a:t>
            </a:r>
            <a:r>
              <a:rPr lang="en-US" b="1" dirty="0" smtClean="0">
                <a:latin typeface="Courier New" pitchFamily="49" charset="0"/>
              </a:rPr>
              <a:t>"is </a:t>
            </a:r>
            <a:r>
              <a:rPr lang="en-US" b="1" dirty="0">
                <a:latin typeface="Courier New" pitchFamily="49" charset="0"/>
              </a:rPr>
              <a:t>not </a:t>
            </a:r>
            <a:r>
              <a:rPr lang="en-US" b="1" dirty="0" smtClean="0">
                <a:latin typeface="Courier New" pitchFamily="49" charset="0"/>
              </a:rPr>
              <a:t>a number</a:t>
            </a:r>
            <a:r>
              <a:rPr lang="en-US" b="1" dirty="0">
                <a:latin typeface="Courier New" pitchFamily="49" charset="0"/>
              </a:rPr>
              <a:t>.");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catch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IllegalArgumentException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{</a:t>
            </a:r>
            <a:endParaRPr lang="en-US" b="1" dirty="0">
              <a:solidFill>
                <a:srgbClr val="00FF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("Bad </a:t>
            </a:r>
            <a:r>
              <a:rPr lang="en-US" b="1" dirty="0" smtClean="0">
                <a:latin typeface="Courier New" pitchFamily="49" charset="0"/>
              </a:rPr>
              <a:t>number format</a:t>
            </a:r>
            <a:r>
              <a:rPr lang="en-US" b="1" dirty="0">
                <a:latin typeface="Courier New" pitchFamily="49" charset="0"/>
              </a:rPr>
              <a:t>.");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en-MY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8912" y="0"/>
            <a:ext cx="6991350" cy="1249362"/>
          </a:xfrm>
        </p:spPr>
        <p:txBody>
          <a:bodyPr/>
          <a:lstStyle/>
          <a:p>
            <a:pPr algn="ctr"/>
            <a:r>
              <a:rPr lang="en-US" b="1" dirty="0"/>
              <a:t>Handling </a:t>
            </a:r>
            <a:r>
              <a:rPr lang="en-US" b="1" dirty="0" smtClean="0"/>
              <a:t>Multiple Exceptions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16613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4933"/>
            <a:ext cx="9492711" cy="6337387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 smtClean="0">
                <a:latin typeface="Courier New" pitchFamily="49" charset="0"/>
              </a:rPr>
              <a:t>ry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{</a:t>
            </a:r>
            <a:endParaRPr lang="en-US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number = </a:t>
            </a:r>
            <a:r>
              <a:rPr lang="en-US" b="1" dirty="0" err="1">
                <a:latin typeface="Courier New" pitchFamily="49" charset="0"/>
              </a:rPr>
              <a:t>Integer.parseInt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catch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NumberFormatException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{</a:t>
            </a:r>
            <a:endParaRPr lang="en-US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("Bad number format.");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catch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NumberFormatException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// ERROR!!!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System.out.println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+ " is not </a:t>
            </a:r>
            <a:r>
              <a:rPr lang="en-US" b="1" dirty="0" smtClean="0">
                <a:latin typeface="Courier New" pitchFamily="49" charset="0"/>
              </a:rPr>
              <a:t>a number</a:t>
            </a:r>
            <a:r>
              <a:rPr lang="en-US" b="1" dirty="0">
                <a:latin typeface="Courier New" pitchFamily="49" charset="0"/>
              </a:rPr>
              <a:t>.");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524786" y="2129818"/>
            <a:ext cx="2619214" cy="12887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 smtClean="0"/>
              <a:t>Duplicated catch with same parameter type</a:t>
            </a:r>
            <a:endParaRPr lang="en-MY" sz="2400" kern="0" dirty="0"/>
          </a:p>
        </p:txBody>
      </p:sp>
      <p:sp>
        <p:nvSpPr>
          <p:cNvPr id="6" name="Multiply 5"/>
          <p:cNvSpPr/>
          <p:nvPr/>
        </p:nvSpPr>
        <p:spPr>
          <a:xfrm>
            <a:off x="2997814" y="4516034"/>
            <a:ext cx="1161142" cy="1066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991350" cy="794933"/>
          </a:xfrm>
        </p:spPr>
        <p:txBody>
          <a:bodyPr/>
          <a:lstStyle/>
          <a:p>
            <a:pPr algn="ctr"/>
            <a:r>
              <a:rPr lang="en-US" b="1" dirty="0"/>
              <a:t>Handling </a:t>
            </a:r>
            <a:r>
              <a:rPr lang="en-US" b="1" dirty="0" smtClean="0"/>
              <a:t>Multiple Exceptions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7046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8185" y="837383"/>
            <a:ext cx="9732932" cy="6825289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try {</a:t>
            </a:r>
            <a:endParaRPr lang="en-US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number = </a:t>
            </a:r>
            <a:r>
              <a:rPr lang="en-US" b="1" dirty="0" err="1">
                <a:latin typeface="Courier New" pitchFamily="49" charset="0"/>
              </a:rPr>
              <a:t>Integer.parseInt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catch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IllegalArgumentException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{</a:t>
            </a:r>
            <a:endParaRPr lang="en-US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("Bad number format.");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catch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NumberFormatException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e)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// ERROR!!!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</a:rPr>
              <a:t> + " is not </a:t>
            </a:r>
            <a:r>
              <a:rPr lang="en-US" b="1" dirty="0" smtClean="0">
                <a:latin typeface="Courier New" pitchFamily="49" charset="0"/>
              </a:rPr>
              <a:t>a number</a:t>
            </a:r>
            <a:r>
              <a:rPr lang="en-US" b="1" dirty="0">
                <a:latin typeface="Courier New" pitchFamily="49" charset="0"/>
              </a:rPr>
              <a:t>.");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Multiply 4"/>
          <p:cNvSpPr/>
          <p:nvPr/>
        </p:nvSpPr>
        <p:spPr>
          <a:xfrm>
            <a:off x="2947623" y="4427779"/>
            <a:ext cx="1161142" cy="1066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571284" y="1514039"/>
            <a:ext cx="2572716" cy="18466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The </a:t>
            </a:r>
            <a:r>
              <a:rPr lang="en-US" sz="2000" dirty="0" err="1">
                <a:latin typeface="Courier New" pitchFamily="49" charset="0"/>
              </a:rPr>
              <a:t>NumberFormatException</a:t>
            </a:r>
            <a:r>
              <a:rPr lang="en-US" sz="2000" dirty="0"/>
              <a:t> class is derived from the </a:t>
            </a:r>
            <a:r>
              <a:rPr lang="en-US" sz="2000" dirty="0" err="1">
                <a:latin typeface="Courier New" pitchFamily="49" charset="0"/>
              </a:rPr>
              <a:t>IllegalArgumentException</a:t>
            </a:r>
            <a:r>
              <a:rPr lang="en-US" sz="2000" dirty="0"/>
              <a:t> class.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991350" cy="786384"/>
          </a:xfrm>
        </p:spPr>
        <p:txBody>
          <a:bodyPr/>
          <a:lstStyle/>
          <a:p>
            <a:pPr algn="ctr"/>
            <a:r>
              <a:rPr lang="en-US" b="1" dirty="0"/>
              <a:t>Handling </a:t>
            </a:r>
            <a:r>
              <a:rPr lang="en-US" b="1" dirty="0" smtClean="0"/>
              <a:t>Multiple Exceptions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14732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b="1" dirty="0"/>
              <a:t>Handling </a:t>
            </a:r>
            <a:r>
              <a:rPr lang="en-US" b="1" dirty="0" smtClean="0"/>
              <a:t>Multiple Exceptions</a:t>
            </a:r>
            <a:endParaRPr lang="en-MY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33213" y="1538208"/>
            <a:ext cx="834548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MY" dirty="0"/>
              <a:t>You should catch from </a:t>
            </a:r>
          </a:p>
          <a:p>
            <a:pPr lvl="1"/>
            <a:r>
              <a:rPr lang="en-MY" dirty="0"/>
              <a:t>specific type to general </a:t>
            </a:r>
            <a:r>
              <a:rPr lang="en-MY" dirty="0" smtClean="0"/>
              <a:t>type</a:t>
            </a:r>
            <a:endParaRPr lang="en-MY" dirty="0"/>
          </a:p>
          <a:p>
            <a:r>
              <a:rPr lang="en-MY" kern="0" dirty="0" smtClean="0"/>
              <a:t>In Java SE 7 and later, a single catch block can handle more than one type of exception</a:t>
            </a:r>
          </a:p>
          <a:p>
            <a:r>
              <a:rPr lang="en-MY" kern="0" dirty="0" smtClean="0"/>
              <a:t>This feature can reduce code duplication and lessen the temptation to catch an overly broad exception</a:t>
            </a:r>
          </a:p>
          <a:p>
            <a:pPr marL="0" indent="0">
              <a:buFontTx/>
              <a:buNone/>
            </a:pPr>
            <a:r>
              <a:rPr lang="en-MY" kern="0" dirty="0" smtClean="0"/>
              <a:t>	</a:t>
            </a:r>
            <a:r>
              <a:rPr lang="en-MY" sz="2400" b="1" kern="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MY" sz="2400" b="1" kern="0" dirty="0" err="1" smtClean="0">
                <a:latin typeface="Courier New" pitchFamily="49" charset="0"/>
                <a:cs typeface="Courier New" pitchFamily="49" charset="0"/>
              </a:rPr>
              <a:t>IOException|SQLException</a:t>
            </a:r>
            <a:r>
              <a:rPr lang="en-MY" sz="2400" b="1" kern="0" dirty="0" smtClean="0">
                <a:latin typeface="Courier New" pitchFamily="49" charset="0"/>
                <a:cs typeface="Courier New" pitchFamily="49" charset="0"/>
              </a:rPr>
              <a:t> ex) { 			logger.log(ex); </a:t>
            </a:r>
          </a:p>
          <a:p>
            <a:pPr marL="0" indent="0">
              <a:buFontTx/>
              <a:buNone/>
            </a:pPr>
            <a:r>
              <a:rPr lang="en-MY" sz="2400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MY" sz="2400" b="1" kern="0" dirty="0" smtClean="0">
                <a:latin typeface="Courier New" pitchFamily="49" charset="0"/>
                <a:cs typeface="Courier New" pitchFamily="49" charset="0"/>
              </a:rPr>
              <a:t>		throw ex; </a:t>
            </a:r>
          </a:p>
          <a:p>
            <a:pPr marL="0" indent="0">
              <a:buFontTx/>
              <a:buNone/>
            </a:pPr>
            <a:r>
              <a:rPr lang="en-MY" sz="2400" b="1" kern="0" dirty="0" smtClean="0">
                <a:latin typeface="Courier New" pitchFamily="49" charset="0"/>
                <a:cs typeface="Courier New" pitchFamily="49" charset="0"/>
              </a:rPr>
              <a:t>  	}</a:t>
            </a:r>
            <a:endParaRPr lang="en-MY" sz="2400" b="1" kern="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44593" y="5153638"/>
            <a:ext cx="1556836" cy="1456264"/>
            <a:chOff x="6357256" y="4470398"/>
            <a:chExt cx="1556836" cy="1456264"/>
          </a:xfrm>
        </p:grpSpPr>
        <p:sp>
          <p:nvSpPr>
            <p:cNvPr id="9" name="TextBox 8"/>
            <p:cNvSpPr txBox="1"/>
            <p:nvPr/>
          </p:nvSpPr>
          <p:spPr>
            <a:xfrm>
              <a:off x="6357256" y="5557330"/>
              <a:ext cx="1556836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MY" dirty="0" smtClean="0"/>
                <a:t>Implicitly final</a:t>
              </a:r>
              <a:endParaRPr lang="en-MY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6574971" y="4470398"/>
              <a:ext cx="711200" cy="107405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7126879" y="4801277"/>
            <a:ext cx="435429" cy="566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32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09600" y="1433593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FontTx/>
              <a:buChar char="•"/>
            </a:pPr>
            <a:r>
              <a:rPr lang="en-US" altLang="en-US" sz="3600" dirty="0" smtClean="0"/>
              <a:t>Exception Handler</a:t>
            </a:r>
          </a:p>
          <a:p>
            <a:pPr lvl="1">
              <a:buFontTx/>
              <a:buChar char="•"/>
            </a:pPr>
            <a:r>
              <a:rPr lang="en-US" altLang="en-US" sz="3600" dirty="0" smtClean="0"/>
              <a:t>Exception Class</a:t>
            </a:r>
          </a:p>
          <a:p>
            <a:pPr lvl="1">
              <a:buFontTx/>
              <a:buChar char="•"/>
            </a:pPr>
            <a:r>
              <a:rPr lang="en-US" altLang="en-US" sz="3600" dirty="0" smtClean="0"/>
              <a:t>Handling Exception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3200" dirty="0" smtClean="0"/>
              <a:t>Handling multiple exceptions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sz="3200" dirty="0" smtClean="0"/>
              <a:t> clause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3200" dirty="0" smtClean="0"/>
              <a:t>Checked and unchecked exceptions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altLang="en-US" sz="3200" dirty="0" smtClean="0"/>
              <a:t> exception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3600" dirty="0" smtClean="0"/>
              <a:t>Creating (your own) exception class</a:t>
            </a:r>
          </a:p>
          <a:p>
            <a:pPr marL="457200" lvl="1" indent="0">
              <a:buNone/>
            </a:pP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264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91" y="0"/>
            <a:ext cx="6991350" cy="822960"/>
          </a:xfrm>
        </p:spPr>
        <p:txBody>
          <a:bodyPr/>
          <a:lstStyle/>
          <a:p>
            <a:pPr algn="ctr"/>
            <a:r>
              <a:rPr lang="en-US" b="1" dirty="0">
                <a:latin typeface="Courier New" pitchFamily="49" charset="0"/>
              </a:rPr>
              <a:t>finally</a:t>
            </a:r>
            <a:r>
              <a:rPr lang="en-US" b="1" dirty="0"/>
              <a:t> clause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691" y="822960"/>
            <a:ext cx="8345488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try statement may have an optional </a:t>
            </a:r>
            <a:r>
              <a:rPr lang="en-US" dirty="0">
                <a:latin typeface="Courier New" pitchFamily="49" charset="0"/>
              </a:rPr>
              <a:t>finally</a:t>
            </a:r>
            <a:r>
              <a:rPr lang="en-US" dirty="0"/>
              <a:t> </a:t>
            </a:r>
            <a:r>
              <a:rPr lang="en-US" dirty="0" smtClean="0"/>
              <a:t>clause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present, the </a:t>
            </a:r>
            <a:r>
              <a:rPr lang="en-US" dirty="0">
                <a:latin typeface="Courier New" pitchFamily="49" charset="0"/>
              </a:rPr>
              <a:t>finally</a:t>
            </a:r>
            <a:r>
              <a:rPr lang="en-US" dirty="0"/>
              <a:t> clause must appear after all of the </a:t>
            </a:r>
            <a:r>
              <a:rPr lang="en-US" dirty="0">
                <a:latin typeface="Courier New" pitchFamily="49" charset="0"/>
              </a:rPr>
              <a:t>catch</a:t>
            </a:r>
            <a:r>
              <a:rPr lang="en-US" dirty="0"/>
              <a:t> </a:t>
            </a:r>
            <a:r>
              <a:rPr lang="en-US" dirty="0" smtClean="0"/>
              <a:t>clauses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try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//try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statements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catch (</a:t>
            </a:r>
            <a:r>
              <a:rPr lang="en-US" b="1" i="1" dirty="0" err="1">
                <a:latin typeface="Courier New" pitchFamily="49" charset="0"/>
              </a:rPr>
              <a:t>ExceptionType</a:t>
            </a:r>
            <a:r>
              <a:rPr lang="en-US" b="1" i="1" dirty="0">
                <a:latin typeface="Courier New" pitchFamily="49" charset="0"/>
              </a:rPr>
              <a:t> </a:t>
            </a:r>
            <a:r>
              <a:rPr lang="en-US" b="1" i="1" dirty="0" err="1">
                <a:latin typeface="Courier New" pitchFamily="49" charset="0"/>
              </a:rPr>
              <a:t>ParameterName</a:t>
            </a:r>
            <a:r>
              <a:rPr lang="en-US" b="1" i="1" dirty="0" smtClean="0">
                <a:latin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</a:rPr>
              <a:t>{</a:t>
            </a:r>
            <a:endParaRPr lang="en-US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 dirty="0" smtClean="0">
                <a:latin typeface="Courier New" pitchFamily="49" charset="0"/>
              </a:rPr>
              <a:t> 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//catch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statements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finally {</a:t>
            </a:r>
            <a:endParaRPr lang="en-US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 dirty="0" smtClean="0">
                <a:latin typeface="Courier New" pitchFamily="49" charset="0"/>
              </a:rPr>
              <a:t> 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//finally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statements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1345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23" y="841248"/>
            <a:ext cx="9213742" cy="4525963"/>
          </a:xfrm>
        </p:spPr>
        <p:txBody>
          <a:bodyPr/>
          <a:lstStyle/>
          <a:p>
            <a:pPr lvl="1"/>
            <a:r>
              <a:rPr lang="en-US" dirty="0" smtClean="0"/>
              <a:t>always </a:t>
            </a:r>
            <a:r>
              <a:rPr lang="en-US" dirty="0"/>
              <a:t>executed after the try block has executed and</a:t>
            </a:r>
          </a:p>
          <a:p>
            <a:pPr lvl="1"/>
            <a:r>
              <a:rPr lang="en-US" dirty="0"/>
              <a:t>after any catch blocks have executed if an exception was </a:t>
            </a:r>
            <a:r>
              <a:rPr lang="en-US" dirty="0" smtClean="0"/>
              <a:t>thrown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{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(a[3]); //assume that array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size is 2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("Exception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thrown: "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e);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inally {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("First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a[0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MY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4691" y="108486"/>
            <a:ext cx="6991350" cy="732762"/>
          </a:xfrm>
        </p:spPr>
        <p:txBody>
          <a:bodyPr/>
          <a:lstStyle/>
          <a:p>
            <a:pPr algn="ctr"/>
            <a:r>
              <a:rPr lang="en-US" b="1" dirty="0">
                <a:latin typeface="Courier New" pitchFamily="49" charset="0"/>
              </a:rPr>
              <a:t>finally</a:t>
            </a:r>
            <a:r>
              <a:rPr lang="en-US" b="1" dirty="0"/>
              <a:t> clause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16052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Checked and </a:t>
            </a:r>
            <a:r>
              <a:rPr lang="en-US" b="1" dirty="0" smtClean="0"/>
              <a:t>Unchecked Exception 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38" y="1615698"/>
            <a:ext cx="9105254" cy="4525963"/>
          </a:xfrm>
        </p:spPr>
        <p:txBody>
          <a:bodyPr/>
          <a:lstStyle/>
          <a:p>
            <a:r>
              <a:rPr lang="en-US" dirty="0"/>
              <a:t>There are two categories of exceptions:</a:t>
            </a:r>
          </a:p>
          <a:p>
            <a:pPr lvl="1"/>
            <a:r>
              <a:rPr lang="en-US" dirty="0"/>
              <a:t>unchecked</a:t>
            </a:r>
          </a:p>
          <a:p>
            <a:pPr lvl="1"/>
            <a:r>
              <a:rPr lang="en-US" dirty="0" smtClean="0"/>
              <a:t>checked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356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Checked </a:t>
            </a:r>
            <a:r>
              <a:rPr lang="en-US" b="1" dirty="0" smtClean="0"/>
              <a:t>Exception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38" y="1615698"/>
            <a:ext cx="8857279" cy="4525963"/>
          </a:xfrm>
        </p:spPr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exceptions that are </a:t>
            </a:r>
            <a:r>
              <a:rPr lang="en-US" i="1" dirty="0"/>
              <a:t>not </a:t>
            </a:r>
            <a:r>
              <a:rPr lang="en-US" dirty="0"/>
              <a:t>derived from </a:t>
            </a:r>
            <a:r>
              <a:rPr lang="en-US" dirty="0">
                <a:latin typeface="Courier New" pitchFamily="49" charset="0"/>
              </a:rPr>
              <a:t>Error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</a:rPr>
              <a:t>RuntimeException</a:t>
            </a:r>
            <a:r>
              <a:rPr lang="en-US" dirty="0"/>
              <a:t> are </a:t>
            </a:r>
            <a:r>
              <a:rPr lang="en-US" i="1" u="sng" dirty="0"/>
              <a:t>checked </a:t>
            </a:r>
            <a:r>
              <a:rPr lang="en-US" i="1" u="sng" dirty="0" smtClean="0"/>
              <a:t>exceptions</a:t>
            </a:r>
          </a:p>
          <a:p>
            <a:r>
              <a:rPr lang="en-US" dirty="0" smtClean="0"/>
              <a:t>Occurs during compile time</a:t>
            </a:r>
          </a:p>
          <a:p>
            <a:r>
              <a:rPr lang="en-US" dirty="0" smtClean="0"/>
              <a:t>Invalid conditions that are not within the control of the program such as invalid </a:t>
            </a:r>
            <a:r>
              <a:rPr lang="en-US" dirty="0"/>
              <a:t>user input, database problems, network outages, absent </a:t>
            </a:r>
            <a:r>
              <a:rPr lang="en-US" dirty="0" smtClean="0"/>
              <a:t>files</a:t>
            </a:r>
          </a:p>
          <a:p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dirty="0" err="1" smtClean="0">
                <a:hlinkClick r:id="rId2"/>
              </a:rPr>
              <a:t>IOException</a:t>
            </a:r>
            <a:r>
              <a:rPr lang="en-US" dirty="0"/>
              <a:t>, </a:t>
            </a:r>
            <a:r>
              <a:rPr lang="en-US" dirty="0" err="1" smtClean="0">
                <a:hlinkClick r:id="rId3"/>
              </a:rPr>
              <a:t>SQLException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ClassNotFoundException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503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Unchecked Exception 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38" y="1615698"/>
            <a:ext cx="9105254" cy="4525963"/>
          </a:xfrm>
        </p:spPr>
        <p:txBody>
          <a:bodyPr/>
          <a:lstStyle/>
          <a:p>
            <a:r>
              <a:rPr lang="en-US" i="1" u="sng" dirty="0" smtClean="0"/>
              <a:t>Unchecked </a:t>
            </a:r>
            <a:r>
              <a:rPr lang="en-US" i="1" u="sng" dirty="0"/>
              <a:t>exceptions </a:t>
            </a:r>
            <a:r>
              <a:rPr lang="en-US" dirty="0" smtClean="0"/>
              <a:t>are program bugs (errors in program logic) at time of execution (runtime)</a:t>
            </a:r>
          </a:p>
          <a:p>
            <a:r>
              <a:rPr lang="en-US" dirty="0" smtClean="0"/>
              <a:t>derived </a:t>
            </a:r>
            <a:r>
              <a:rPr lang="en-US" dirty="0"/>
              <a:t>from the </a:t>
            </a:r>
            <a:r>
              <a:rPr lang="en-US" dirty="0" err="1" smtClean="0">
                <a:latin typeface="Courier New" pitchFamily="49" charset="0"/>
              </a:rPr>
              <a:t>RuntimeException</a:t>
            </a:r>
            <a:r>
              <a:rPr lang="en-US" dirty="0" smtClean="0"/>
              <a:t> class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RuntimeException</a:t>
            </a:r>
            <a:r>
              <a:rPr lang="en-US" dirty="0"/>
              <a:t> serves as a superclass for exceptions that result from programming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Subclasses: </a:t>
            </a:r>
            <a:r>
              <a:rPr lang="en-US" dirty="0" err="1" smtClean="0">
                <a:hlinkClick r:id="rId2"/>
              </a:rPr>
              <a:t>llegalArgumentException</a:t>
            </a:r>
            <a:r>
              <a:rPr lang="en-US" dirty="0"/>
              <a:t>, </a:t>
            </a:r>
            <a:r>
              <a:rPr lang="en-US" dirty="0" err="1" smtClean="0">
                <a:hlinkClick r:id="rId3"/>
              </a:rPr>
              <a:t>NullPointerException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ArithmeticException</a:t>
            </a:r>
            <a:r>
              <a:rPr lang="en-US" dirty="0" smtClean="0"/>
              <a:t> </a:t>
            </a:r>
            <a:r>
              <a:rPr lang="en-US" dirty="0"/>
              <a:t>or </a:t>
            </a:r>
            <a:r>
              <a:rPr lang="en-US" dirty="0" err="1" smtClean="0">
                <a:hlinkClick r:id="rId4"/>
              </a:rPr>
              <a:t>ArrayIndexOutOfBoundsException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39256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MY" b="1" dirty="0" smtClean="0">
                <a:latin typeface="Courier New" pitchFamily="49" charset="0"/>
                <a:cs typeface="Courier New" pitchFamily="49" charset="0"/>
              </a:rPr>
              <a:t>hrows</a:t>
            </a:r>
            <a:r>
              <a:rPr lang="en-MY" b="1" dirty="0" smtClean="0"/>
              <a:t> exception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code in a method can throw a checked exception, the method:</a:t>
            </a:r>
          </a:p>
          <a:p>
            <a:pPr lvl="1"/>
            <a:r>
              <a:rPr lang="en-US" dirty="0"/>
              <a:t>must handle the exception, or</a:t>
            </a:r>
          </a:p>
          <a:p>
            <a:pPr lvl="1"/>
            <a:r>
              <a:rPr lang="en-US" dirty="0"/>
              <a:t>it must have a </a:t>
            </a:r>
            <a:r>
              <a:rPr lang="en-US" dirty="0">
                <a:latin typeface="Courier New" pitchFamily="49" charset="0"/>
              </a:rPr>
              <a:t>throws</a:t>
            </a:r>
            <a:r>
              <a:rPr lang="en-US" dirty="0"/>
              <a:t> clause listed in the method </a:t>
            </a:r>
            <a:r>
              <a:rPr lang="en-US" dirty="0" smtClean="0"/>
              <a:t>header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throws</a:t>
            </a:r>
            <a:r>
              <a:rPr lang="en-US" dirty="0"/>
              <a:t> clause informs the compiler what exceptions can be thrown from a </a:t>
            </a:r>
            <a:r>
              <a:rPr lang="en-US" dirty="0" smtClean="0"/>
              <a:t>method</a:t>
            </a:r>
            <a:endParaRPr lang="en-US" dirty="0"/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540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b="1" dirty="0" smtClean="0"/>
              <a:t>Example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B050"/>
                </a:solidFill>
                <a:latin typeface="Courier New" pitchFamily="49" charset="0"/>
              </a:rPr>
              <a:t>// This method will not compile!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</a:rPr>
              <a:t>displayFile</a:t>
            </a:r>
            <a:r>
              <a:rPr lang="en-US" sz="2000" dirty="0">
                <a:latin typeface="Courier New" pitchFamily="49" charset="0"/>
              </a:rPr>
              <a:t>(String name)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  <a:endParaRPr lang="en-US" sz="20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// Open the file.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File </a:t>
            </a:r>
            <a:r>
              <a:rPr lang="en-US" sz="2000" dirty="0" err="1">
                <a:latin typeface="Courier New" pitchFamily="49" charset="0"/>
              </a:rPr>
              <a:t>file</a:t>
            </a:r>
            <a:r>
              <a:rPr lang="en-US" sz="2000" dirty="0">
                <a:latin typeface="Courier New" pitchFamily="49" charset="0"/>
              </a:rPr>
              <a:t> = new File(name);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Scanner </a:t>
            </a:r>
            <a:r>
              <a:rPr lang="en-US" sz="2000" dirty="0" err="1">
                <a:latin typeface="Courier New" pitchFamily="49" charset="0"/>
              </a:rPr>
              <a:t>inputFile</a:t>
            </a:r>
            <a:r>
              <a:rPr lang="en-US" sz="2000" dirty="0">
                <a:latin typeface="Courier New" pitchFamily="49" charset="0"/>
              </a:rPr>
              <a:t> = new Scanner(file);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// Read and display the file's contents.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while (</a:t>
            </a:r>
            <a:r>
              <a:rPr lang="en-US" sz="2000" dirty="0" err="1">
                <a:latin typeface="Courier New" pitchFamily="49" charset="0"/>
              </a:rPr>
              <a:t>inputFile.hasNext</a:t>
            </a:r>
            <a:r>
              <a:rPr lang="en-US" sz="2000" dirty="0">
                <a:latin typeface="Courier New" pitchFamily="49" charset="0"/>
              </a:rPr>
              <a:t>())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inputFile.nextLine</a:t>
            </a:r>
            <a:r>
              <a:rPr lang="en-US" sz="2000" dirty="0">
                <a:latin typeface="Courier New" pitchFamily="49" charset="0"/>
              </a:rPr>
              <a:t>());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// Close the file.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inputFile.close</a:t>
            </a:r>
            <a:r>
              <a:rPr lang="en-US" sz="2000" dirty="0">
                <a:latin typeface="Courier New" pitchFamily="49" charset="0"/>
              </a:rPr>
              <a:t>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2351314" y="2180284"/>
            <a:ext cx="4493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MY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hrows </a:t>
            </a:r>
            <a:r>
              <a:rPr lang="en-MY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FileNotFoundException</a:t>
            </a:r>
            <a:endParaRPr lang="en-MY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15999" y="1756228"/>
            <a:ext cx="4920343" cy="1451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96931" y="1585200"/>
            <a:ext cx="176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Compiled!</a:t>
            </a:r>
          </a:p>
        </p:txBody>
      </p:sp>
    </p:spTree>
    <p:extLst>
      <p:ext uri="{BB962C8B-B14F-4D97-AF65-F5344CB8AC3E}">
        <p14:creationId xmlns:p14="http://schemas.microsoft.com/office/powerpoint/2010/main" val="3662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b="1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MY" b="1" dirty="0" smtClean="0"/>
              <a:t> </a:t>
            </a:r>
            <a:r>
              <a:rPr lang="en-MY" b="1" dirty="0"/>
              <a:t>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write code that:</a:t>
            </a:r>
          </a:p>
          <a:p>
            <a:pPr lvl="1"/>
            <a:r>
              <a:rPr lang="en-US" sz="3200" dirty="0"/>
              <a:t>throws one of the standard Java exceptions, or</a:t>
            </a:r>
          </a:p>
          <a:p>
            <a:pPr lvl="1"/>
            <a:r>
              <a:rPr lang="en-US" sz="3200" dirty="0"/>
              <a:t>an instance of a custom exception class that you have </a:t>
            </a:r>
            <a:r>
              <a:rPr lang="en-US" sz="3200" dirty="0" smtClean="0"/>
              <a:t>designed</a:t>
            </a:r>
            <a:endParaRPr lang="en-US" sz="3200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throw</a:t>
            </a:r>
            <a:r>
              <a:rPr lang="en-US" dirty="0"/>
              <a:t> statement is used to manually throw an </a:t>
            </a:r>
            <a:r>
              <a:rPr lang="en-US" dirty="0" smtClean="0"/>
              <a:t>exception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throw new </a:t>
            </a:r>
            <a:r>
              <a:rPr lang="en-US" i="1" dirty="0" err="1">
                <a:latin typeface="Courier New" pitchFamily="49" charset="0"/>
              </a:rPr>
              <a:t>ExceptionType</a:t>
            </a:r>
            <a:r>
              <a:rPr lang="en-US" i="1" dirty="0">
                <a:latin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</a:rPr>
              <a:t>MessageString</a:t>
            </a:r>
            <a:r>
              <a:rPr lang="en-US" i="1" dirty="0">
                <a:latin typeface="Courier New" pitchFamily="49" charset="0"/>
              </a:rPr>
              <a:t>);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052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b="1" dirty="0" smtClean="0"/>
              <a:t>Creating Exception Class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your own exception classes by deriving them from the </a:t>
            </a:r>
            <a:r>
              <a:rPr lang="en-US" dirty="0">
                <a:latin typeface="Courier New" pitchFamily="49" charset="0"/>
              </a:rPr>
              <a:t>Exception</a:t>
            </a:r>
            <a:r>
              <a:rPr lang="en-US" dirty="0"/>
              <a:t> class or one of its derived </a:t>
            </a:r>
            <a:r>
              <a:rPr lang="en-US" dirty="0" smtClean="0"/>
              <a:t>classes</a:t>
            </a:r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9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b="1" dirty="0" smtClean="0"/>
              <a:t>Example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2988" y="1631196"/>
            <a:ext cx="9469463" cy="4525963"/>
          </a:xfrm>
        </p:spPr>
        <p:txBody>
          <a:bodyPr/>
          <a:lstStyle/>
          <a:p>
            <a:pPr>
              <a:buNone/>
            </a:pPr>
            <a:r>
              <a:rPr lang="en-SG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SG" sz="2400" dirty="0" err="1" smtClean="0">
                <a:latin typeface="Courier New" pitchFamily="49" charset="0"/>
                <a:cs typeface="Courier New" pitchFamily="49" charset="0"/>
              </a:rPr>
              <a:t>NegativeStartingBalance</a:t>
            </a:r>
            <a:r>
              <a:rPr lang="en-SG" sz="2400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SG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SG" sz="2400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SG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 Exception </a:t>
            </a:r>
            <a:r>
              <a:rPr lang="en-SG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SG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2400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SG" sz="2400" dirty="0" err="1">
                <a:latin typeface="Courier New" pitchFamily="49" charset="0"/>
                <a:cs typeface="Courier New" pitchFamily="49" charset="0"/>
              </a:rPr>
              <a:t>NegativeStartingBalance</a:t>
            </a:r>
            <a:r>
              <a:rPr lang="en-SG" sz="2400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SG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2400" dirty="0">
                <a:latin typeface="Courier New" pitchFamily="49" charset="0"/>
                <a:cs typeface="Courier New" pitchFamily="49" charset="0"/>
              </a:rPr>
              <a:t>      super("Error: Negative starting balance");</a:t>
            </a:r>
          </a:p>
          <a:p>
            <a:pPr>
              <a:buNone/>
            </a:pPr>
            <a:r>
              <a:rPr lang="en-SG" sz="24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endParaRPr lang="en-SG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2400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SG" sz="2400" dirty="0" err="1">
                <a:latin typeface="Courier New" pitchFamily="49" charset="0"/>
                <a:cs typeface="Courier New" pitchFamily="49" charset="0"/>
              </a:rPr>
              <a:t>NegativeStartingBalance</a:t>
            </a:r>
            <a:r>
              <a:rPr lang="en-SG" sz="2400" dirty="0">
                <a:latin typeface="Courier New" pitchFamily="49" charset="0"/>
                <a:cs typeface="Courier New" pitchFamily="49" charset="0"/>
              </a:rPr>
              <a:t>(double amount</a:t>
            </a:r>
            <a:r>
              <a:rPr lang="en-SG" sz="24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SG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2400" dirty="0">
                <a:latin typeface="Courier New" pitchFamily="49" charset="0"/>
                <a:cs typeface="Courier New" pitchFamily="49" charset="0"/>
              </a:rPr>
              <a:t>      super("Error: Negative starting balance: " +</a:t>
            </a:r>
          </a:p>
          <a:p>
            <a:pPr>
              <a:buNone/>
            </a:pPr>
            <a:r>
              <a:rPr lang="en-SG" sz="2400" dirty="0">
                <a:latin typeface="Courier New" pitchFamily="49" charset="0"/>
                <a:cs typeface="Courier New" pitchFamily="49" charset="0"/>
              </a:rPr>
              <a:t>            amount);</a:t>
            </a:r>
          </a:p>
          <a:p>
            <a:pPr>
              <a:buNone/>
            </a:pPr>
            <a:r>
              <a:rPr lang="en-SG" sz="24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SG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7692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GB" altLang="en-US" dirty="0"/>
              <a:t>At the end of this lecture you should be able to:</a:t>
            </a:r>
          </a:p>
          <a:p>
            <a:pPr marL="685800" lvl="1"/>
            <a:r>
              <a:rPr lang="en-US" dirty="0" smtClean="0"/>
              <a:t>Handle exceptions</a:t>
            </a:r>
          </a:p>
          <a:p>
            <a:pPr marL="685800" lvl="1"/>
            <a:r>
              <a:rPr lang="en-US" dirty="0"/>
              <a:t>Understand the difference between checked and unchecked exceptions </a:t>
            </a:r>
          </a:p>
          <a:p>
            <a:pPr marL="685800" lvl="1"/>
            <a:r>
              <a:rPr lang="en-US" dirty="0" smtClean="0"/>
              <a:t>Use try-catch-finally </a:t>
            </a:r>
            <a:r>
              <a:rPr lang="en-US" dirty="0"/>
              <a:t>block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98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b="1" dirty="0" smtClean="0"/>
              <a:t>Scenario for Customised Exception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 examples of exceptions that can affect a bank account:</a:t>
            </a:r>
          </a:p>
          <a:p>
            <a:pPr lvl="1"/>
            <a:r>
              <a:rPr lang="en-US" sz="2400" dirty="0"/>
              <a:t>A negative starting balance is passed to the </a:t>
            </a:r>
            <a:r>
              <a:rPr lang="en-US" sz="2400" dirty="0" smtClean="0"/>
              <a:t>constructor</a:t>
            </a:r>
            <a:endParaRPr lang="en-US" sz="2400" dirty="0"/>
          </a:p>
          <a:p>
            <a:pPr lvl="1"/>
            <a:r>
              <a:rPr lang="en-US" sz="2400" dirty="0"/>
              <a:t>A negative interest rate is passed to the </a:t>
            </a:r>
            <a:r>
              <a:rPr lang="en-US" sz="2400" dirty="0" smtClean="0"/>
              <a:t>constructor</a:t>
            </a:r>
            <a:endParaRPr lang="en-US" sz="2400" dirty="0"/>
          </a:p>
          <a:p>
            <a:pPr lvl="1"/>
            <a:r>
              <a:rPr lang="en-US" sz="2400" dirty="0"/>
              <a:t>A negative number is passed to the deposit </a:t>
            </a:r>
            <a:r>
              <a:rPr lang="en-US" sz="2400" dirty="0" smtClean="0"/>
              <a:t>method</a:t>
            </a:r>
            <a:endParaRPr lang="en-US" sz="2400" dirty="0"/>
          </a:p>
          <a:p>
            <a:pPr lvl="1"/>
            <a:r>
              <a:rPr lang="en-US" sz="2400" dirty="0"/>
              <a:t>A negative number is passed to the withdraw </a:t>
            </a:r>
            <a:r>
              <a:rPr lang="en-US" sz="2400" dirty="0" smtClean="0"/>
              <a:t>method</a:t>
            </a:r>
            <a:endParaRPr lang="en-US" sz="2400" dirty="0"/>
          </a:p>
          <a:p>
            <a:pPr lvl="1"/>
            <a:r>
              <a:rPr lang="en-US" sz="2400" dirty="0"/>
              <a:t>The amount passed to the withdraw method exceeds the account’s </a:t>
            </a:r>
            <a:r>
              <a:rPr lang="en-US" sz="2400" dirty="0" smtClean="0"/>
              <a:t>balance</a:t>
            </a:r>
            <a:endParaRPr lang="en-US" sz="2400" dirty="0"/>
          </a:p>
          <a:p>
            <a:r>
              <a:rPr lang="en-US" sz="2400" dirty="0"/>
              <a:t>We can create exceptions that represent each of these error </a:t>
            </a:r>
            <a:r>
              <a:rPr lang="en-US" sz="2400" dirty="0" smtClean="0"/>
              <a:t>conditions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97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Quick Review Questions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MY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60407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MY" dirty="0"/>
              <a:t>What is exception handling?</a:t>
            </a:r>
          </a:p>
          <a:p>
            <a:r>
              <a:rPr lang="en-MY" dirty="0"/>
              <a:t>How to handle exception?</a:t>
            </a:r>
          </a:p>
          <a:p>
            <a:r>
              <a:rPr lang="en-MY" dirty="0"/>
              <a:t>What is the different between </a:t>
            </a:r>
            <a:r>
              <a:rPr lang="en-MY" dirty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MY" dirty="0"/>
              <a:t> and </a:t>
            </a:r>
            <a:r>
              <a:rPr lang="en-MY" dirty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MY" dirty="0"/>
              <a:t>?</a:t>
            </a:r>
          </a:p>
          <a:p>
            <a:r>
              <a:rPr lang="en-MY" dirty="0"/>
              <a:t>What is checked exception?</a:t>
            </a:r>
          </a:p>
          <a:p>
            <a:r>
              <a:rPr lang="en-MY" dirty="0"/>
              <a:t>What is unchecked exception?</a:t>
            </a:r>
          </a:p>
          <a:p>
            <a:r>
              <a:rPr lang="en-MY" dirty="0"/>
              <a:t>Can I customise a specific exception type in my problem domain?</a:t>
            </a:r>
          </a:p>
        </p:txBody>
      </p:sp>
    </p:spTree>
    <p:extLst>
      <p:ext uri="{BB962C8B-B14F-4D97-AF65-F5344CB8AC3E}">
        <p14:creationId xmlns:p14="http://schemas.microsoft.com/office/powerpoint/2010/main" val="2397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9"/>
          <p:cNvSpPr txBox="1">
            <a:spLocks noChangeArrowheads="1"/>
          </p:cNvSpPr>
          <p:nvPr/>
        </p:nvSpPr>
        <p:spPr bwMode="auto">
          <a:xfrm>
            <a:off x="1719263" y="411163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Summary of Main Teaching Points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5843" name="Rectangle 12"/>
          <p:cNvSpPr>
            <a:spLocks noChangeArrowheads="1"/>
          </p:cNvSpPr>
          <p:nvPr/>
        </p:nvSpPr>
        <p:spPr bwMode="auto">
          <a:xfrm>
            <a:off x="1259136" y="1564625"/>
            <a:ext cx="708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Char char="•"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Different types of Exception </a:t>
            </a:r>
            <a:r>
              <a:rPr lang="en-US" altLang="en-US" sz="2800" dirty="0"/>
              <a:t>Handler</a:t>
            </a:r>
          </a:p>
          <a:p>
            <a:pPr lvl="1">
              <a:buFontTx/>
              <a:buChar char="•"/>
            </a:pPr>
            <a:r>
              <a:rPr lang="en-US" altLang="en-US" sz="2800" dirty="0"/>
              <a:t>Exception Class</a:t>
            </a:r>
          </a:p>
          <a:p>
            <a:pPr lvl="1">
              <a:buFontTx/>
              <a:buChar char="•"/>
            </a:pPr>
            <a:r>
              <a:rPr lang="en-US" altLang="en-US" sz="2800" dirty="0"/>
              <a:t>Handling Exception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800" dirty="0" smtClean="0"/>
              <a:t>try</a:t>
            </a:r>
            <a:endParaRPr lang="en-US" altLang="en-US" sz="28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sz="2800" dirty="0"/>
              <a:t> clause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800" dirty="0" smtClean="0"/>
              <a:t>catch</a:t>
            </a:r>
            <a:endParaRPr lang="en-US" altLang="en-US" sz="28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altLang="en-US" sz="2800" dirty="0"/>
              <a:t> exception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800" dirty="0"/>
              <a:t>Creating (your own) exception class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075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11" y="1637270"/>
            <a:ext cx="8345488" cy="4525963"/>
          </a:xfrm>
        </p:spPr>
        <p:txBody>
          <a:bodyPr/>
          <a:lstStyle/>
          <a:p>
            <a:pPr marL="0" indent="0" algn="ctr">
              <a:buNone/>
            </a:pPr>
            <a:endParaRPr lang="en-MY" sz="6000" dirty="0" smtClean="0"/>
          </a:p>
          <a:p>
            <a:pPr marL="0" indent="0" algn="ctr">
              <a:buNone/>
            </a:pPr>
            <a:r>
              <a:rPr lang="en-MY" sz="6000" dirty="0" smtClean="0"/>
              <a:t>Q &amp; A</a:t>
            </a:r>
            <a:endParaRPr lang="en-MY" sz="6000" dirty="0"/>
          </a:p>
        </p:txBody>
      </p:sp>
    </p:spTree>
    <p:extLst>
      <p:ext uri="{BB962C8B-B14F-4D97-AF65-F5344CB8AC3E}">
        <p14:creationId xmlns:p14="http://schemas.microsoft.com/office/powerpoint/2010/main" val="17988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Session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 altLang="en-US" dirty="0"/>
              <a:t>AWT </a:t>
            </a:r>
            <a:r>
              <a:rPr lang="en-US" altLang="en-US" sz="1800" dirty="0" err="1"/>
              <a:t>vs</a:t>
            </a:r>
            <a:r>
              <a:rPr lang="en-US" altLang="en-US" dirty="0"/>
              <a:t> Swing</a:t>
            </a:r>
          </a:p>
          <a:p>
            <a:pPr lvl="1">
              <a:buFontTx/>
              <a:buChar char="•"/>
            </a:pPr>
            <a:r>
              <a:rPr lang="en-US" altLang="en-US" dirty="0"/>
              <a:t>Swing components</a:t>
            </a:r>
          </a:p>
          <a:p>
            <a:pPr lvl="1">
              <a:buFontTx/>
              <a:buChar char="•"/>
            </a:pPr>
            <a:r>
              <a:rPr lang="en-US" altLang="en-US" dirty="0"/>
              <a:t>Creating a window</a:t>
            </a:r>
          </a:p>
          <a:p>
            <a:pPr lvl="1">
              <a:buFontTx/>
              <a:buChar char="•"/>
            </a:pPr>
            <a:r>
              <a:rPr lang="en-US" altLang="en-US" dirty="0"/>
              <a:t>Adding components</a:t>
            </a:r>
          </a:p>
          <a:p>
            <a:pPr lvl="1">
              <a:buFontTx/>
              <a:buChar char="•"/>
            </a:pPr>
            <a:r>
              <a:rPr lang="en-US" altLang="en-US" dirty="0"/>
              <a:t>Handling action events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221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Key terms you must be able to 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If you have mastered this topic, you should be able to use the following terms correctly in your </a:t>
            </a:r>
            <a:r>
              <a:rPr lang="en-US" altLang="en-US" dirty="0" smtClean="0"/>
              <a:t>assessments:</a:t>
            </a:r>
            <a:endParaRPr lang="en-US" altLang="en-US" dirty="0"/>
          </a:p>
          <a:p>
            <a:r>
              <a:rPr lang="en-US" altLang="en-US" dirty="0" smtClean="0"/>
              <a:t>Try</a:t>
            </a:r>
          </a:p>
          <a:p>
            <a:r>
              <a:rPr lang="en-US" altLang="en-US" dirty="0" smtClean="0"/>
              <a:t>Catch</a:t>
            </a:r>
          </a:p>
          <a:p>
            <a:r>
              <a:rPr lang="en-US" altLang="en-US" dirty="0" smtClean="0"/>
              <a:t>Throw</a:t>
            </a:r>
          </a:p>
          <a:p>
            <a:r>
              <a:rPr lang="en-US" altLang="en-US" dirty="0" smtClean="0"/>
              <a:t>Finally</a:t>
            </a:r>
          </a:p>
          <a:p>
            <a:pPr marL="0" indent="0">
              <a:buNone/>
            </a:pPr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759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Exception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exception is an event that occurs during the execution of a program that disrupts the normal flow of </a:t>
            </a:r>
            <a:r>
              <a:rPr lang="en-US" dirty="0" smtClean="0"/>
              <a:t>instructions</a:t>
            </a:r>
          </a:p>
          <a:p>
            <a:r>
              <a:rPr lang="en-US" dirty="0" smtClean="0"/>
              <a:t>Exceptions </a:t>
            </a:r>
            <a:r>
              <a:rPr lang="en-US" dirty="0"/>
              <a:t>are said to have been “</a:t>
            </a:r>
            <a:r>
              <a:rPr lang="en-US" dirty="0" smtClean="0"/>
              <a:t>thrown” </a:t>
            </a:r>
            <a:endParaRPr lang="en-US" dirty="0"/>
          </a:p>
          <a:p>
            <a:r>
              <a:rPr lang="en-US" dirty="0"/>
              <a:t>It is the programmers responsibility to write code that detects and handles </a:t>
            </a:r>
            <a:r>
              <a:rPr lang="en-US" dirty="0" smtClean="0"/>
              <a:t>exceptions </a:t>
            </a:r>
            <a:endParaRPr lang="en-US" dirty="0"/>
          </a:p>
          <a:p>
            <a:r>
              <a:rPr lang="en-US" dirty="0"/>
              <a:t>Unhandled exceptions will </a:t>
            </a:r>
            <a:r>
              <a:rPr lang="en-US" u="sng" dirty="0"/>
              <a:t>crash a </a:t>
            </a:r>
            <a:r>
              <a:rPr lang="en-US" u="sng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4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allows you to create exception </a:t>
            </a:r>
            <a:r>
              <a:rPr lang="en-US" dirty="0" smtClean="0"/>
              <a:t>handlers</a:t>
            </a:r>
          </a:p>
          <a:p>
            <a:r>
              <a:rPr lang="en-US" dirty="0"/>
              <a:t>An </a:t>
            </a:r>
            <a:r>
              <a:rPr lang="en-US" i="1" u="sng" dirty="0"/>
              <a:t>exception handler </a:t>
            </a:r>
            <a:r>
              <a:rPr lang="en-US" dirty="0"/>
              <a:t>is a section of code that gracefully responds to </a:t>
            </a:r>
            <a:r>
              <a:rPr lang="en-US" dirty="0" smtClean="0"/>
              <a:t>exceptions</a:t>
            </a:r>
            <a:endParaRPr lang="en-US" dirty="0"/>
          </a:p>
          <a:p>
            <a:r>
              <a:rPr lang="en-US" dirty="0"/>
              <a:t>The process of intercepting and responding to exceptions is called </a:t>
            </a:r>
            <a:r>
              <a:rPr lang="en-US" i="1" u="sng" dirty="0"/>
              <a:t>exception </a:t>
            </a:r>
            <a:r>
              <a:rPr lang="en-US" i="1" u="sng" dirty="0" smtClean="0"/>
              <a:t>handling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MY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12860"/>
            <a:ext cx="699135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b="1" kern="0" dirty="0" smtClean="0"/>
              <a:t>Exception Handler</a:t>
            </a:r>
            <a:endParaRPr lang="en-MY" b="1" kern="0" dirty="0"/>
          </a:p>
        </p:txBody>
      </p:sp>
    </p:spTree>
    <p:extLst>
      <p:ext uri="{BB962C8B-B14F-4D97-AF65-F5344CB8AC3E}">
        <p14:creationId xmlns:p14="http://schemas.microsoft.com/office/powerpoint/2010/main" val="424560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b="1" dirty="0" smtClean="0"/>
              <a:t>Exception Class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objects are created from classes in the Java API hierarchy of exception </a:t>
            </a:r>
            <a:r>
              <a:rPr lang="en-US" dirty="0" smtClean="0"/>
              <a:t>classes</a:t>
            </a:r>
            <a:endParaRPr lang="en-US" dirty="0"/>
          </a:p>
          <a:p>
            <a:r>
              <a:rPr lang="en-US" dirty="0"/>
              <a:t>All of the exception classes in the hierarchy are derived from the </a:t>
            </a:r>
            <a:r>
              <a:rPr lang="en-US" dirty="0" err="1">
                <a:latin typeface="Courier New" pitchFamily="49" charset="0"/>
              </a:rPr>
              <a:t>Throwable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  <a:p>
            <a:r>
              <a:rPr lang="en-US" dirty="0">
                <a:latin typeface="Courier New" pitchFamily="49" charset="0"/>
              </a:rPr>
              <a:t>Error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Exception</a:t>
            </a:r>
            <a:r>
              <a:rPr lang="en-US" dirty="0"/>
              <a:t> are derived from the </a:t>
            </a:r>
            <a:r>
              <a:rPr lang="en-US" dirty="0" err="1">
                <a:latin typeface="Courier New" pitchFamily="49" charset="0"/>
              </a:rPr>
              <a:t>Throwable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294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647700" y="1447800"/>
            <a:ext cx="6477000" cy="4572000"/>
            <a:chOff x="1104" y="720"/>
            <a:chExt cx="4080" cy="2880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400" y="720"/>
              <a:ext cx="96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Object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400" y="1152"/>
              <a:ext cx="96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Throwable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264" y="1728"/>
              <a:ext cx="96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/>
                <a:t>Exception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104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Error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936" y="2400"/>
              <a:ext cx="124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RuntimeException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688" y="2400"/>
              <a:ext cx="96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 err="1"/>
                <a:t>IOException</a:t>
              </a:r>
              <a:endParaRPr lang="en-US" sz="1600" dirty="0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832" y="3408"/>
              <a:ext cx="14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FileNotFoundException</a:t>
              </a: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1488" y="3408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EOFException</a:t>
              </a: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1152" y="225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…</a:t>
              </a:r>
            </a:p>
          </p:txBody>
        </p:sp>
        <p:cxnSp>
          <p:nvCxnSpPr>
            <p:cNvPr id="15" name="AutoShape 22"/>
            <p:cNvCxnSpPr>
              <a:cxnSpLocks noChangeShapeType="1"/>
              <a:stCxn id="7" idx="0"/>
              <a:endCxn id="6" idx="2"/>
            </p:cNvCxnSpPr>
            <p:nvPr/>
          </p:nvCxnSpPr>
          <p:spPr bwMode="auto">
            <a:xfrm flipV="1">
              <a:off x="2880" y="912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" name="AutoShape 23"/>
            <p:cNvCxnSpPr>
              <a:cxnSpLocks noChangeShapeType="1"/>
              <a:stCxn id="9" idx="0"/>
              <a:endCxn id="7" idx="2"/>
            </p:cNvCxnSpPr>
            <p:nvPr/>
          </p:nvCxnSpPr>
          <p:spPr bwMode="auto">
            <a:xfrm rot="-5400000">
              <a:off x="1920" y="768"/>
              <a:ext cx="384" cy="1536"/>
            </a:xfrm>
            <a:prstGeom prst="bentConnector3">
              <a:avLst>
                <a:gd name="adj1" fmla="val 4322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7" name="AutoShape 24"/>
            <p:cNvCxnSpPr>
              <a:cxnSpLocks noChangeShapeType="1"/>
              <a:stCxn id="8" idx="0"/>
              <a:endCxn id="7" idx="2"/>
            </p:cNvCxnSpPr>
            <p:nvPr/>
          </p:nvCxnSpPr>
          <p:spPr bwMode="auto">
            <a:xfrm rot="5400000" flipH="1">
              <a:off x="3120" y="1104"/>
              <a:ext cx="384" cy="864"/>
            </a:xfrm>
            <a:prstGeom prst="bentConnector3">
              <a:avLst>
                <a:gd name="adj1" fmla="val 4322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8" name="AutoShape 25"/>
            <p:cNvCxnSpPr>
              <a:cxnSpLocks noChangeShapeType="1"/>
              <a:stCxn id="14" idx="0"/>
              <a:endCxn id="9" idx="2"/>
            </p:cNvCxnSpPr>
            <p:nvPr/>
          </p:nvCxnSpPr>
          <p:spPr bwMode="auto">
            <a:xfrm flipV="1">
              <a:off x="1344" y="1920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4368" y="2832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4608" y="340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…</a:t>
              </a:r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2016" y="2400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…</a:t>
              </a:r>
            </a:p>
          </p:txBody>
        </p:sp>
        <p:cxnSp>
          <p:nvCxnSpPr>
            <p:cNvPr id="22" name="AutoShape 29"/>
            <p:cNvCxnSpPr>
              <a:cxnSpLocks noChangeShapeType="1"/>
              <a:stCxn id="19" idx="0"/>
              <a:endCxn id="10" idx="2"/>
            </p:cNvCxnSpPr>
            <p:nvPr/>
          </p:nvCxnSpPr>
          <p:spPr bwMode="auto">
            <a:xfrm flipV="1">
              <a:off x="4560" y="2592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/>
            <p:cNvCxnSpPr>
              <a:cxnSpLocks noChangeShapeType="1"/>
              <a:stCxn id="20" idx="0"/>
              <a:endCxn id="11" idx="2"/>
            </p:cNvCxnSpPr>
            <p:nvPr/>
          </p:nvCxnSpPr>
          <p:spPr bwMode="auto">
            <a:xfrm rot="5400000" flipH="1">
              <a:off x="3576" y="2184"/>
              <a:ext cx="816" cy="1632"/>
            </a:xfrm>
            <a:prstGeom prst="bentConnector3">
              <a:avLst>
                <a:gd name="adj1" fmla="val 273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" name="AutoShape 31"/>
            <p:cNvCxnSpPr>
              <a:cxnSpLocks noChangeShapeType="1"/>
              <a:stCxn id="12" idx="0"/>
              <a:endCxn id="11" idx="2"/>
            </p:cNvCxnSpPr>
            <p:nvPr/>
          </p:nvCxnSpPr>
          <p:spPr bwMode="auto">
            <a:xfrm rot="5400000" flipH="1">
              <a:off x="2964" y="2796"/>
              <a:ext cx="816" cy="408"/>
            </a:xfrm>
            <a:prstGeom prst="bentConnector3">
              <a:avLst>
                <a:gd name="adj1" fmla="val 2708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5" name="AutoShape 32"/>
            <p:cNvCxnSpPr>
              <a:cxnSpLocks noChangeShapeType="1"/>
              <a:stCxn id="13" idx="0"/>
              <a:endCxn id="11" idx="2"/>
            </p:cNvCxnSpPr>
            <p:nvPr/>
          </p:nvCxnSpPr>
          <p:spPr bwMode="auto">
            <a:xfrm rot="-5400000">
              <a:off x="2184" y="2424"/>
              <a:ext cx="816" cy="1152"/>
            </a:xfrm>
            <a:prstGeom prst="bentConnector3">
              <a:avLst>
                <a:gd name="adj1" fmla="val 2720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6" name="AutoShape 33"/>
            <p:cNvCxnSpPr>
              <a:cxnSpLocks noChangeShapeType="1"/>
              <a:stCxn id="21" idx="0"/>
              <a:endCxn id="8" idx="2"/>
            </p:cNvCxnSpPr>
            <p:nvPr/>
          </p:nvCxnSpPr>
          <p:spPr bwMode="auto">
            <a:xfrm rot="-5400000">
              <a:off x="2736" y="1392"/>
              <a:ext cx="480" cy="153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4"/>
            <p:cNvCxnSpPr>
              <a:cxnSpLocks noChangeShapeType="1"/>
              <a:stCxn id="11" idx="0"/>
              <a:endCxn id="8" idx="2"/>
            </p:cNvCxnSpPr>
            <p:nvPr/>
          </p:nvCxnSpPr>
          <p:spPr bwMode="auto">
            <a:xfrm rot="-5400000">
              <a:off x="3216" y="1872"/>
              <a:ext cx="480" cy="5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8" name="AutoShape 35"/>
            <p:cNvCxnSpPr>
              <a:cxnSpLocks noChangeShapeType="1"/>
              <a:stCxn id="10" idx="0"/>
              <a:endCxn id="8" idx="2"/>
            </p:cNvCxnSpPr>
            <p:nvPr/>
          </p:nvCxnSpPr>
          <p:spPr bwMode="auto">
            <a:xfrm rot="5400000" flipH="1">
              <a:off x="3912" y="1752"/>
              <a:ext cx="480" cy="81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00050" y="198438"/>
            <a:ext cx="6991350" cy="1249362"/>
          </a:xfrm>
        </p:spPr>
        <p:txBody>
          <a:bodyPr/>
          <a:lstStyle/>
          <a:p>
            <a:pPr algn="ctr"/>
            <a:r>
              <a:rPr lang="en-MY" b="1" dirty="0" smtClean="0"/>
              <a:t>Exception Class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7101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that are derived from </a:t>
            </a:r>
            <a:r>
              <a:rPr lang="en-US" dirty="0">
                <a:latin typeface="Courier New" pitchFamily="49" charset="0"/>
              </a:rPr>
              <a:t>Error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are for exceptions that are thrown when critical errors occur. (i.e.)</a:t>
            </a:r>
          </a:p>
          <a:p>
            <a:pPr lvl="2"/>
            <a:r>
              <a:rPr lang="en-US" dirty="0"/>
              <a:t>an internal error in the Java Virtual Machine, or </a:t>
            </a:r>
          </a:p>
          <a:p>
            <a:pPr lvl="2"/>
            <a:r>
              <a:rPr lang="en-US" dirty="0"/>
              <a:t>running out of memory</a:t>
            </a:r>
            <a:r>
              <a:rPr lang="en-US" dirty="0" smtClean="0"/>
              <a:t>.</a:t>
            </a:r>
          </a:p>
          <a:p>
            <a:r>
              <a:rPr lang="en-US" dirty="0"/>
              <a:t>Applications should not try to handle these errors because they are the result of a serious </a:t>
            </a:r>
            <a:r>
              <a:rPr lang="en-US" dirty="0" smtClean="0"/>
              <a:t>condition</a:t>
            </a:r>
          </a:p>
          <a:p>
            <a:r>
              <a:rPr lang="en-US" dirty="0"/>
              <a:t>Programmers should handle the exceptions that are instances of classes that are derived from the </a:t>
            </a:r>
            <a:r>
              <a:rPr lang="en-US" dirty="0">
                <a:latin typeface="Courier New" pitchFamily="49" charset="0"/>
              </a:rPr>
              <a:t>Exception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  <a:p>
            <a:endParaRPr lang="en-US" dirty="0"/>
          </a:p>
          <a:p>
            <a:endParaRPr lang="en-MY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MY" b="1" dirty="0" smtClean="0"/>
              <a:t>Exception Class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28655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 -Template-level-2</Template>
  <TotalTime>37</TotalTime>
  <Pages>11</Pages>
  <Words>1355</Words>
  <Application>Microsoft Office PowerPoint</Application>
  <PresentationFormat>On-screen Show (4:3)</PresentationFormat>
  <Paragraphs>278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Courier New</vt:lpstr>
      <vt:lpstr>Wingdings</vt:lpstr>
      <vt:lpstr>UCTI-Template-foundation-level</vt:lpstr>
      <vt:lpstr>Managing Error and Exceptions</vt:lpstr>
      <vt:lpstr>Topic &amp; Structure of the lesson</vt:lpstr>
      <vt:lpstr>Learning outcomes</vt:lpstr>
      <vt:lpstr>Key terms you must be able to use</vt:lpstr>
      <vt:lpstr>Exception</vt:lpstr>
      <vt:lpstr>PowerPoint Presentation</vt:lpstr>
      <vt:lpstr>Exception Class</vt:lpstr>
      <vt:lpstr>Exception Class</vt:lpstr>
      <vt:lpstr>Exception Class</vt:lpstr>
      <vt:lpstr>Handling Exception</vt:lpstr>
      <vt:lpstr>Handling Exception</vt:lpstr>
      <vt:lpstr>Example</vt:lpstr>
      <vt:lpstr>Polymorphic References to Exceptions</vt:lpstr>
      <vt:lpstr>Example</vt:lpstr>
      <vt:lpstr>Handling Multiple Exceptions</vt:lpstr>
      <vt:lpstr>Handling Multiple Exceptions</vt:lpstr>
      <vt:lpstr>Handling Multiple Exceptions</vt:lpstr>
      <vt:lpstr>Handling Multiple Exceptions</vt:lpstr>
      <vt:lpstr>Handling Multiple Exceptions</vt:lpstr>
      <vt:lpstr>finally clause</vt:lpstr>
      <vt:lpstr>finally clause</vt:lpstr>
      <vt:lpstr>Checked and Unchecked Exception </vt:lpstr>
      <vt:lpstr>Checked Exception</vt:lpstr>
      <vt:lpstr>Unchecked Exception </vt:lpstr>
      <vt:lpstr>throws exception</vt:lpstr>
      <vt:lpstr>Example</vt:lpstr>
      <vt:lpstr>throw exception</vt:lpstr>
      <vt:lpstr>Creating Exception Class</vt:lpstr>
      <vt:lpstr>Example</vt:lpstr>
      <vt:lpstr>Scenario for Customised Exception</vt:lpstr>
      <vt:lpstr>Quick Review Questions</vt:lpstr>
      <vt:lpstr>PowerPoint Presentation</vt:lpstr>
      <vt:lpstr>PowerPoint Presentation</vt:lpstr>
      <vt:lpstr>Next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Minnu Helen Joseph</cp:lastModifiedBy>
  <cp:revision>13</cp:revision>
  <cp:lastPrinted>1995-11-02T09:23:42Z</cp:lastPrinted>
  <dcterms:created xsi:type="dcterms:W3CDTF">2017-10-11T09:20:11Z</dcterms:created>
  <dcterms:modified xsi:type="dcterms:W3CDTF">2019-06-17T02:18:24Z</dcterms:modified>
</cp:coreProperties>
</file>