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275" r:id="rId2"/>
    <p:sldId id="276" r:id="rId3"/>
    <p:sldId id="277" r:id="rId4"/>
    <p:sldId id="308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9" r:id="rId35"/>
    <p:sldId id="307" r:id="rId36"/>
    <p:sldId id="274" r:id="rId3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3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7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20725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36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51200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GUI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543300"/>
            <a:ext cx="6781800" cy="781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Graphical User Interface (GUI)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674511"/>
            <a:ext cx="83200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 smtClean="0"/>
              <a:t>Object Oriented Development </a:t>
            </a:r>
          </a:p>
          <a:p>
            <a:pPr algn="r" eaLnBrk="1" hangingPunct="1"/>
            <a:r>
              <a:rPr lang="en-US" sz="4000" dirty="0" smtClean="0"/>
              <a:t>with Java</a:t>
            </a:r>
            <a:endParaRPr lang="en-US" sz="4000" dirty="0"/>
          </a:p>
          <a:p>
            <a:pPr algn="r" eaLnBrk="1" hangingPunct="1"/>
            <a:r>
              <a:rPr lang="en-US" sz="1400" dirty="0"/>
              <a:t>(</a:t>
            </a:r>
            <a:r>
              <a:rPr lang="en-US" sz="1400" dirty="0"/>
              <a:t>CT038-3-2 and </a:t>
            </a:r>
            <a:r>
              <a:rPr lang="en-US" sz="1400"/>
              <a:t>Version </a:t>
            </a:r>
            <a:r>
              <a:rPr lang="en-US" sz="1400" smtClean="0"/>
              <a:t>VC1)</a:t>
            </a:r>
            <a:endParaRPr lang="en-US" sz="1400" dirty="0"/>
          </a:p>
          <a:p>
            <a:pPr algn="r" eaLnBrk="1" hangingPunct="1"/>
            <a:endParaRPr lang="en-US" sz="1400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3341688" y="4654256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 smtClean="0"/>
              <a:t>GUI-based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Event Driven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Programs that operate in a GUI environment must be </a:t>
            </a:r>
            <a:r>
              <a:rPr lang="en-US" i="1" dirty="0" smtClean="0"/>
              <a:t>event-driven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dirty="0"/>
              <a:t>event </a:t>
            </a:r>
            <a:r>
              <a:rPr lang="en-US" dirty="0"/>
              <a:t>is an action that takes place within a program, such as the clicking of a </a:t>
            </a:r>
            <a:r>
              <a:rPr lang="en-US" dirty="0" smtClean="0"/>
              <a:t>button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Part of writing a GUI application is creating event </a:t>
            </a:r>
            <a:r>
              <a:rPr lang="en-US" dirty="0" smtClean="0"/>
              <a:t>listeners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u="sng" dirty="0"/>
              <a:t>event listener </a:t>
            </a:r>
            <a:r>
              <a:rPr lang="en-US" dirty="0"/>
              <a:t>is an object that automatically executes one of its methods when a specific event </a:t>
            </a:r>
            <a:r>
              <a:rPr lang="en-US" dirty="0" smtClean="0"/>
              <a:t>occurs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2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itchFamily="49" charset="0"/>
              </a:rPr>
              <a:t>javax.swing</a:t>
            </a:r>
            <a:r>
              <a:rPr lang="en-US" b="1" dirty="0"/>
              <a:t> and </a:t>
            </a:r>
            <a:r>
              <a:rPr lang="en-US" b="1" dirty="0" err="1">
                <a:latin typeface="Courier New" pitchFamily="49" charset="0"/>
              </a:rPr>
              <a:t>java.awt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an application that uses Swing classes, it is necessary to use the following statement: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inion-Regular" charset="0"/>
              </a:rPr>
              <a:t>		 </a:t>
            </a:r>
            <a:r>
              <a:rPr lang="en-US" sz="2400" dirty="0">
                <a:latin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</a:rPr>
              <a:t>javax.swing</a:t>
            </a:r>
            <a:r>
              <a:rPr lang="en-US" sz="2400" dirty="0">
                <a:latin typeface="Courier" pitchFamily="49" charset="0"/>
              </a:rPr>
              <a:t>.*;</a:t>
            </a:r>
            <a:endParaRPr lang="en-US" sz="2400" dirty="0">
              <a:latin typeface="Minion-Regular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In an application that uses an AWT class, it is necessary to use the following statement.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Minion-Regular" charset="0"/>
              </a:rPr>
              <a:t>		</a:t>
            </a:r>
            <a:r>
              <a:rPr lang="en-US" dirty="0">
                <a:latin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</a:rPr>
              <a:t>java.awt</a:t>
            </a:r>
            <a:r>
              <a:rPr lang="en-US" dirty="0">
                <a:latin typeface="Courier New" pitchFamily="49" charset="0"/>
              </a:rPr>
              <a:t>.*;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Swing </a:t>
            </a:r>
            <a:r>
              <a:rPr lang="en-US" b="1" dirty="0"/>
              <a:t>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83" y="2223995"/>
            <a:ext cx="7471782" cy="40528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0414" y="6484457"/>
            <a:ext cx="83535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i="1" dirty="0" smtClean="0"/>
              <a:t>Image Source: https</a:t>
            </a:r>
            <a:r>
              <a:rPr lang="en-US" sz="900" i="1" dirty="0"/>
              <a:t>://www.ntu.edu.sg/home/ehchua/programming/java/J4a_GUI.html#zz-10.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2146" y="1472339"/>
            <a:ext cx="3719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Two classes: </a:t>
            </a:r>
            <a:r>
              <a:rPr lang="en-US" sz="2400" i="1" dirty="0" smtClean="0"/>
              <a:t>Container</a:t>
            </a:r>
            <a:r>
              <a:rPr lang="en-US" sz="2400" dirty="0" smtClean="0"/>
              <a:t> and </a:t>
            </a:r>
            <a:r>
              <a:rPr lang="en-US" sz="2400" i="1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Container holds components and/or containers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Creating a window in Swing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152"/>
            <a:ext cx="6283669" cy="4525963"/>
          </a:xfrm>
        </p:spPr>
        <p:txBody>
          <a:bodyPr/>
          <a:lstStyle/>
          <a:p>
            <a:r>
              <a:rPr lang="en-US" dirty="0"/>
              <a:t>A window is a </a:t>
            </a:r>
            <a:r>
              <a:rPr lang="en-US" i="1" dirty="0"/>
              <a:t>container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is simply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component </a:t>
            </a:r>
            <a:r>
              <a:rPr lang="en-US" dirty="0"/>
              <a:t>that holds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components</a:t>
            </a:r>
            <a:endParaRPr lang="en-US" dirty="0"/>
          </a:p>
          <a:p>
            <a:r>
              <a:rPr lang="en-US" dirty="0"/>
              <a:t>A container that can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displayed </a:t>
            </a:r>
            <a:r>
              <a:rPr lang="en-US" dirty="0"/>
              <a:t>as a </a:t>
            </a:r>
            <a:r>
              <a:rPr lang="en-US" dirty="0" smtClean="0"/>
              <a:t>window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i="1" dirty="0" smtClean="0"/>
              <a:t>frame</a:t>
            </a:r>
            <a:endParaRPr lang="en-US" dirty="0"/>
          </a:p>
          <a:p>
            <a:r>
              <a:rPr lang="en-US" dirty="0"/>
              <a:t>In a Swing application,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create a frame </a:t>
            </a:r>
            <a:r>
              <a:rPr lang="en-US" dirty="0" smtClean="0"/>
              <a:t>from the </a:t>
            </a:r>
            <a:r>
              <a:rPr lang="en-US" dirty="0" err="1">
                <a:latin typeface="Courier New" pitchFamily="49" charset="0"/>
              </a:rPr>
              <a:t>JFrame</a:t>
            </a:r>
            <a:r>
              <a:rPr lang="en-US" dirty="0"/>
              <a:t> </a:t>
            </a:r>
            <a:r>
              <a:rPr lang="en-US" dirty="0" smtClean="0"/>
              <a:t>class (top-level container)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1847" y="2226859"/>
            <a:ext cx="415804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788976" y="2650210"/>
            <a:ext cx="3890075" cy="2386739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3444" y="3243414"/>
            <a:ext cx="325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This is a content pane.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Java components are added here.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427" y="1751308"/>
            <a:ext cx="289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javax.swing.JFrame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4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Creating a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20" y="1212744"/>
            <a:ext cx="9074258" cy="4525963"/>
          </a:xfrm>
        </p:spPr>
        <p:txBody>
          <a:bodyPr/>
          <a:lstStyle/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javax.swing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.*;   // Needed for Swing classes</a:t>
            </a:r>
          </a:p>
          <a:p>
            <a:pPr>
              <a:buNone/>
            </a:pP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ShowWindow</a:t>
            </a: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	   // 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Window 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width and height 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in pixels</a:t>
            </a:r>
          </a:p>
          <a:p>
            <a:pPr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 WINDOW_WIDTH = 350; </a:t>
            </a:r>
            <a:endParaRPr lang="en-SG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	   final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 WINDOW_HEIGHT = 250;  </a:t>
            </a:r>
          </a:p>
          <a:p>
            <a:pPr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	   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window = new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(); // Create a 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window      </a:t>
            </a: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window.setTitle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("A Simple Window"); // Set the 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title</a:t>
            </a: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window.setSize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(WINDOW_WIDTH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, WINDOW_HEIGHT); // Set the size of 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						      //the window</a:t>
            </a: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// Specify what happens when the close button is 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clicked</a:t>
            </a: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window.setDefaultCloseOperation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JFrame.EXIT_ON_CLOSE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window.setVisible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(true); // Display the window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0" y="1493326"/>
            <a:ext cx="34099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Creating a </a:t>
            </a:r>
            <a:r>
              <a:rPr lang="en-US" b="1" dirty="0" smtClean="0"/>
              <a:t>window</a:t>
            </a:r>
            <a:br>
              <a:rPr lang="en-US" b="1" dirty="0" smtClean="0"/>
            </a:br>
            <a:r>
              <a:rPr lang="en-US" b="1" dirty="0" smtClean="0"/>
              <a:t>Extending </a:t>
            </a:r>
            <a:r>
              <a:rPr lang="en-US" b="1" dirty="0" err="1" smtClean="0"/>
              <a:t>JFrame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javax.swing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.*;   // Needed for Swing classes</a:t>
            </a:r>
          </a:p>
          <a:p>
            <a:pPr>
              <a:lnSpc>
                <a:spcPct val="90000"/>
              </a:lnSpc>
              <a:buNone/>
            </a:pP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SimpleWindow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SG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Jframe</a:t>
            </a:r>
            <a:r>
              <a:rPr lang="en-SG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SG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 /* Constructor */   </a:t>
            </a: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SimpleWindow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  <a:buNone/>
            </a:pP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   final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 WINDOW_WIDTH = 350;   // Window width in pixels</a:t>
            </a: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   final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 WINDOW_HEIGHT = 250;  // Window height in pixels</a:t>
            </a:r>
          </a:p>
          <a:p>
            <a:pPr>
              <a:lnSpc>
                <a:spcPct val="90000"/>
              </a:lnSpc>
              <a:buNone/>
            </a:pP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("A Simple Window"); // Set this window's 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title</a:t>
            </a: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setSize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(WINDOW_WIDTH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, WINDOW_HEIGHT); // Set the size of 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						//this window</a:t>
            </a: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// Specify what happens when the close button is clicked.</a:t>
            </a: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setDefaultCloseOperation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JFrame.EXIT_ON_CLOSE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setVisible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(true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); // Display the 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window</a:t>
            </a: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540286" y="2107769"/>
            <a:ext cx="2541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Note: You will need to create a main program to run this code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0"/>
            <a:ext cx="7042150" cy="1143000"/>
          </a:xfrm>
        </p:spPr>
        <p:txBody>
          <a:bodyPr/>
          <a:lstStyle/>
          <a:p>
            <a:pPr algn="ctr"/>
            <a:r>
              <a:rPr lang="en-US" b="1" dirty="0"/>
              <a:t>Adding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928942"/>
            <a:ext cx="8229600" cy="4525962"/>
          </a:xfrm>
        </p:spPr>
        <p:txBody>
          <a:bodyPr/>
          <a:lstStyle/>
          <a:p>
            <a:r>
              <a:rPr lang="en-US" sz="3200" dirty="0"/>
              <a:t>Swing provides numerous components that can be added to a window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Swing components begin with a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Three fundamental components are:</a:t>
            </a:r>
          </a:p>
          <a:p>
            <a:pPr marL="2401888" lvl="1" indent="-1944688"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JLabel</a:t>
            </a:r>
            <a:r>
              <a:rPr lang="en-US" dirty="0" smtClean="0"/>
              <a:t>:</a:t>
            </a:r>
            <a:r>
              <a:rPr lang="en-US" dirty="0"/>
              <a:t>		An area that can display </a:t>
            </a:r>
            <a:r>
              <a:rPr lang="en-US" dirty="0" smtClean="0"/>
              <a:t>text</a:t>
            </a:r>
            <a:endParaRPr lang="en-US" dirty="0"/>
          </a:p>
          <a:p>
            <a:pPr marL="2401888" lvl="1" indent="-1944688">
              <a:buFontTx/>
              <a:buNone/>
            </a:pPr>
            <a:r>
              <a:rPr lang="en-US" dirty="0" err="1">
                <a:latin typeface="Courier New" pitchFamily="49" charset="0"/>
              </a:rPr>
              <a:t>JTextField</a:t>
            </a:r>
            <a:r>
              <a:rPr lang="en-US" dirty="0"/>
              <a:t> :	An area in which the user may type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    single </a:t>
            </a:r>
            <a:r>
              <a:rPr lang="en-US" dirty="0"/>
              <a:t>line of input from the </a:t>
            </a:r>
            <a:r>
              <a:rPr lang="en-US" dirty="0" smtClean="0"/>
              <a:t>keyboard</a:t>
            </a:r>
            <a:endParaRPr lang="en-US" dirty="0"/>
          </a:p>
          <a:p>
            <a:pPr marL="2401888" lvl="1" indent="-1944688"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JButton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/>
              <a:t>    A </a:t>
            </a:r>
            <a:r>
              <a:rPr lang="en-US" dirty="0"/>
              <a:t>button that can cause an action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occur when it is </a:t>
            </a:r>
            <a:r>
              <a:rPr lang="en-US" dirty="0" smtClean="0"/>
              <a:t>clicked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6477000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5000" y="1752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Window Title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31242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Label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10000" y="51054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Button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751513" y="1524000"/>
            <a:ext cx="1446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Text Field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143000" y="3352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95600" y="21336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400800" y="1981200"/>
            <a:ext cx="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4267200" y="44958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/>
              <a:t>Adding Components</a:t>
            </a:r>
          </a:p>
        </p:txBody>
      </p:sp>
    </p:spTree>
    <p:extLst>
      <p:ext uri="{BB962C8B-B14F-4D97-AF65-F5344CB8AC3E}">
        <p14:creationId xmlns:p14="http://schemas.microsoft.com/office/powerpoint/2010/main" val="15345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44" y="1693187"/>
            <a:ext cx="9554705" cy="4525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private </a:t>
            </a:r>
            <a:r>
              <a:rPr lang="en-US" sz="2000" b="1" dirty="0" err="1">
                <a:latin typeface="Courier New" pitchFamily="49" charset="0"/>
              </a:rPr>
              <a:t>JLabel</a:t>
            </a:r>
            <a:r>
              <a:rPr lang="en-US" sz="2000" b="1" dirty="0">
                <a:latin typeface="Courier New" pitchFamily="49" charset="0"/>
              </a:rPr>
              <a:t> message;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private </a:t>
            </a:r>
            <a:r>
              <a:rPr lang="en-US" sz="2000" b="1" dirty="0" err="1">
                <a:latin typeface="Courier New" pitchFamily="49" charset="0"/>
              </a:rPr>
              <a:t>JTextField</a:t>
            </a:r>
            <a:r>
              <a:rPr lang="en-US" sz="2000" b="1" dirty="0">
                <a:latin typeface="Courier New" pitchFamily="49" charset="0"/>
              </a:rPr>
              <a:t> kilometers;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private </a:t>
            </a:r>
            <a:r>
              <a:rPr lang="en-US" sz="2000" b="1" dirty="0" err="1">
                <a:latin typeface="Courier New" pitchFamily="49" charset="0"/>
              </a:rPr>
              <a:t>JButton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calcButton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…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message = new </a:t>
            </a:r>
            <a:r>
              <a:rPr lang="en-US" sz="2000" b="1" dirty="0" err="1">
                <a:latin typeface="Courier New" pitchFamily="49" charset="0"/>
              </a:rPr>
              <a:t>JLabel</a:t>
            </a:r>
            <a:r>
              <a:rPr lang="en-US" sz="2000" b="1" dirty="0" smtClean="0">
                <a:latin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</a:rPr>
              <a:t>Enter a distance in kilometers");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kilometers = new </a:t>
            </a:r>
            <a:r>
              <a:rPr lang="en-US" sz="2000" b="1" dirty="0" err="1">
                <a:latin typeface="Courier New" pitchFamily="49" charset="0"/>
              </a:rPr>
              <a:t>JTextField</a:t>
            </a:r>
            <a:r>
              <a:rPr lang="en-US" sz="2000" b="1" dirty="0">
                <a:latin typeface="Courier New" pitchFamily="49" charset="0"/>
              </a:rPr>
              <a:t>(10);</a:t>
            </a:r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calcButton</a:t>
            </a:r>
            <a:r>
              <a:rPr lang="en-US" sz="2000" b="1" dirty="0">
                <a:latin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</a:rPr>
              <a:t>JButton</a:t>
            </a:r>
            <a:r>
              <a:rPr lang="en-US" sz="2000" b="1" dirty="0">
                <a:latin typeface="Courier New" pitchFamily="49" charset="0"/>
              </a:rPr>
              <a:t>("Calculate");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/>
              <a:t>Adding Components</a:t>
            </a:r>
          </a:p>
        </p:txBody>
      </p:sp>
    </p:spTree>
    <p:extLst>
      <p:ext uri="{BB962C8B-B14F-4D97-AF65-F5344CB8AC3E}">
        <p14:creationId xmlns:p14="http://schemas.microsoft.com/office/powerpoint/2010/main" val="5237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u="sng" dirty="0"/>
              <a:t>content pane </a:t>
            </a:r>
            <a:r>
              <a:rPr lang="en-US" dirty="0"/>
              <a:t>is a container that is part of every </a:t>
            </a:r>
            <a:r>
              <a:rPr lang="en-US" dirty="0" err="1">
                <a:latin typeface="Courier New" pitchFamily="49" charset="0"/>
              </a:rPr>
              <a:t>JFrame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panel </a:t>
            </a:r>
            <a:r>
              <a:rPr lang="en-US" dirty="0"/>
              <a:t>is also a container that can hold GUI </a:t>
            </a:r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/>
              <a:t>Panels cannot be displayed by </a:t>
            </a:r>
            <a:r>
              <a:rPr lang="en-US" dirty="0" smtClean="0"/>
              <a:t>themselves</a:t>
            </a:r>
            <a:endParaRPr lang="en-US" dirty="0"/>
          </a:p>
          <a:p>
            <a:pPr lvl="1"/>
            <a:r>
              <a:rPr lang="en-US" dirty="0"/>
              <a:t>Panels are commonly used to hold and organize collections of related </a:t>
            </a:r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/>
              <a:t>Create panels with the </a:t>
            </a:r>
            <a:r>
              <a:rPr lang="en-US" dirty="0" err="1">
                <a:latin typeface="Courier New" pitchFamily="49" charset="0"/>
              </a:rPr>
              <a:t>JPanel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/>
              <a:t>Adding Components</a:t>
            </a:r>
          </a:p>
        </p:txBody>
      </p:sp>
    </p:spTree>
    <p:extLst>
      <p:ext uri="{BB962C8B-B14F-4D97-AF65-F5344CB8AC3E}">
        <p14:creationId xmlns:p14="http://schemas.microsoft.com/office/powerpoint/2010/main" val="361112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620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FontTx/>
              <a:buChar char="•"/>
            </a:pPr>
            <a:r>
              <a:rPr lang="en-US" altLang="en-US" sz="3600" dirty="0" smtClean="0"/>
              <a:t>AWT </a:t>
            </a:r>
            <a:r>
              <a:rPr lang="en-US" altLang="en-US" sz="2400" dirty="0" smtClean="0"/>
              <a:t>vs</a:t>
            </a:r>
            <a:r>
              <a:rPr lang="en-US" altLang="en-US" sz="3600" dirty="0" smtClean="0"/>
              <a:t> Swing</a:t>
            </a:r>
          </a:p>
          <a:p>
            <a:pPr lvl="1">
              <a:buFontTx/>
              <a:buChar char="•"/>
            </a:pPr>
            <a:r>
              <a:rPr lang="en-US" altLang="en-US" sz="3600" dirty="0" smtClean="0"/>
              <a:t>Swing components</a:t>
            </a:r>
          </a:p>
          <a:p>
            <a:pPr lvl="1">
              <a:buFontTx/>
              <a:buChar char="•"/>
            </a:pPr>
            <a:r>
              <a:rPr lang="en-US" altLang="en-US" sz="3600" dirty="0" smtClean="0"/>
              <a:t>Creating a window</a:t>
            </a:r>
          </a:p>
          <a:p>
            <a:pPr lvl="1">
              <a:buFontTx/>
              <a:buChar char="•"/>
            </a:pPr>
            <a:r>
              <a:rPr lang="en-US" altLang="en-US" sz="3600" dirty="0" smtClean="0"/>
              <a:t>Adding components</a:t>
            </a:r>
          </a:p>
          <a:p>
            <a:pPr lvl="1">
              <a:buFontTx/>
              <a:buChar char="•"/>
            </a:pPr>
            <a:r>
              <a:rPr lang="en-US" altLang="en-US" sz="3600" dirty="0" smtClean="0"/>
              <a:t>Handling action events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endParaRPr lang="en-US" altLang="en-US" sz="3600" dirty="0"/>
          </a:p>
          <a:p>
            <a:pPr lvl="1">
              <a:buFontTx/>
              <a:buChar char="•"/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94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private </a:t>
            </a:r>
            <a:r>
              <a:rPr lang="en-US" sz="2000" b="1" dirty="0" err="1">
                <a:latin typeface="Courier New" pitchFamily="49" charset="0"/>
              </a:rPr>
              <a:t>JPanel</a:t>
            </a:r>
            <a:r>
              <a:rPr lang="en-US" sz="2000" b="1" dirty="0">
                <a:latin typeface="Courier New" pitchFamily="49" charset="0"/>
              </a:rPr>
              <a:t> panel;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…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panel = new </a:t>
            </a:r>
            <a:r>
              <a:rPr lang="en-US" sz="2000" b="1" dirty="0" err="1">
                <a:latin typeface="Courier New" pitchFamily="49" charset="0"/>
              </a:rPr>
              <a:t>JPanel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panel.add</a:t>
            </a:r>
            <a:r>
              <a:rPr lang="en-US" sz="2000" b="1" dirty="0">
                <a:latin typeface="Courier New" pitchFamily="49" charset="0"/>
              </a:rPr>
              <a:t>(message);</a:t>
            </a:r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panel.add</a:t>
            </a:r>
            <a:r>
              <a:rPr lang="en-US" sz="2000" b="1" dirty="0">
                <a:latin typeface="Courier New" pitchFamily="49" charset="0"/>
              </a:rPr>
              <a:t>(kilometers);</a:t>
            </a:r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panel.add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calcButton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r>
              <a:rPr lang="en-US" sz="3600" dirty="0"/>
              <a:t>Components</a:t>
            </a:r>
            <a:r>
              <a:rPr lang="en-US" dirty="0"/>
              <a:t> are typically placed on a panel and then the panel is added to the </a:t>
            </a:r>
            <a:r>
              <a:rPr lang="en-US" dirty="0" err="1">
                <a:latin typeface="Courier New" pitchFamily="49" charset="0"/>
              </a:rPr>
              <a:t>JFrame</a:t>
            </a:r>
            <a:r>
              <a:rPr lang="en-US" dirty="0" err="1"/>
              <a:t>'s</a:t>
            </a:r>
            <a:r>
              <a:rPr lang="en-US" dirty="0"/>
              <a:t> content pane</a:t>
            </a:r>
            <a:br>
              <a:rPr lang="en-US" dirty="0"/>
            </a:br>
            <a:endParaRPr lang="en-US" dirty="0"/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add(panel);</a:t>
            </a:r>
          </a:p>
          <a:p>
            <a:pPr lvl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/>
              <a:t>Adding Components</a:t>
            </a:r>
          </a:p>
        </p:txBody>
      </p:sp>
    </p:spTree>
    <p:extLst>
      <p:ext uri="{BB962C8B-B14F-4D97-AF65-F5344CB8AC3E}">
        <p14:creationId xmlns:p14="http://schemas.microsoft.com/office/powerpoint/2010/main" val="293806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Handling </a:t>
            </a:r>
            <a:r>
              <a:rPr lang="en-US" b="1" dirty="0" smtClean="0"/>
              <a:t>action 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dirty="0">
                <a:solidFill>
                  <a:srgbClr val="FF0000"/>
                </a:solidFill>
              </a:rPr>
              <a:t>event</a:t>
            </a:r>
            <a:r>
              <a:rPr lang="en-US" i="1" dirty="0"/>
              <a:t> </a:t>
            </a:r>
            <a:r>
              <a:rPr lang="en-US" dirty="0"/>
              <a:t>is an action that takes place within a program, such as the clicking of a </a:t>
            </a:r>
            <a:r>
              <a:rPr lang="en-US" dirty="0" smtClean="0"/>
              <a:t>button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When an event takes place, the component that is responsible for the event creates an </a:t>
            </a:r>
            <a:r>
              <a:rPr lang="en-US" i="1" dirty="0"/>
              <a:t>event object</a:t>
            </a:r>
            <a:r>
              <a:rPr lang="en-US" dirty="0"/>
              <a:t> in </a:t>
            </a:r>
            <a:r>
              <a:rPr lang="en-US" dirty="0" smtClean="0"/>
              <a:t>memory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event object</a:t>
            </a:r>
            <a:r>
              <a:rPr lang="en-US" i="1" dirty="0"/>
              <a:t> </a:t>
            </a:r>
            <a:r>
              <a:rPr lang="en-US" dirty="0"/>
              <a:t>contains information about the </a:t>
            </a:r>
            <a:r>
              <a:rPr lang="en-US" dirty="0" smtClean="0"/>
              <a:t>event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component that generated the event object is know as the </a:t>
            </a:r>
            <a:r>
              <a:rPr lang="en-US" i="1" dirty="0"/>
              <a:t>event </a:t>
            </a:r>
            <a:r>
              <a:rPr lang="en-US" i="1" dirty="0" smtClean="0"/>
              <a:t>source</a:t>
            </a:r>
            <a:endParaRPr lang="en-US" b="1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event listener </a:t>
            </a:r>
            <a:r>
              <a:rPr lang="en-US" dirty="0"/>
              <a:t>is an object that responds to </a:t>
            </a:r>
            <a:r>
              <a:rPr lang="en-US" dirty="0" smtClean="0"/>
              <a:t>events</a:t>
            </a:r>
            <a:endParaRPr lang="en-US" dirty="0"/>
          </a:p>
          <a:p>
            <a:r>
              <a:rPr lang="en-US" dirty="0"/>
              <a:t>All event listener classes must </a:t>
            </a:r>
            <a:r>
              <a:rPr lang="en-US" i="1" dirty="0"/>
              <a:t>implement an </a:t>
            </a:r>
            <a:r>
              <a:rPr lang="en-US" i="1" dirty="0" smtClean="0"/>
              <a:t>interface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/>
              <a:t>Handling </a:t>
            </a:r>
            <a:r>
              <a:rPr lang="en-US" b="1" dirty="0" smtClean="0"/>
              <a:t>action events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62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768096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JButton</a:t>
            </a:r>
            <a:r>
              <a:rPr lang="en-US" dirty="0"/>
              <a:t> components generate </a:t>
            </a:r>
            <a:r>
              <a:rPr lang="en-US" i="1" dirty="0"/>
              <a:t>action events</a:t>
            </a:r>
            <a:r>
              <a:rPr lang="en-US" dirty="0"/>
              <a:t>, which require an </a:t>
            </a:r>
            <a:r>
              <a:rPr lang="en-US" i="1" dirty="0"/>
              <a:t>action listener </a:t>
            </a:r>
            <a:r>
              <a:rPr lang="en-US" dirty="0" smtClean="0"/>
              <a:t>class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/>
              <a:t>Action listener classes must meet the following requirements: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must implement the </a:t>
            </a:r>
            <a:r>
              <a:rPr lang="en-US" dirty="0" err="1">
                <a:latin typeface="Courier New" pitchFamily="49" charset="0"/>
              </a:rPr>
              <a:t>ActionListener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It must have a method named </a:t>
            </a:r>
            <a:r>
              <a:rPr lang="en-US" dirty="0" err="1" smtClean="0">
                <a:latin typeface="Courier New" pitchFamily="49" charset="0"/>
              </a:rPr>
              <a:t>actionPerformed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actionPerformed</a:t>
            </a:r>
            <a:r>
              <a:rPr lang="en-US" dirty="0"/>
              <a:t> method takes an argument of the </a:t>
            </a:r>
            <a:r>
              <a:rPr lang="en-US" dirty="0" err="1">
                <a:latin typeface="Courier New" pitchFamily="49" charset="0"/>
              </a:rPr>
              <a:t>ActionEvent</a:t>
            </a:r>
            <a:r>
              <a:rPr lang="en-US" dirty="0"/>
              <a:t> type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public void </a:t>
            </a:r>
            <a:r>
              <a:rPr lang="en-US" sz="1800" b="1" dirty="0" err="1">
                <a:latin typeface="Courier New" pitchFamily="49" charset="0"/>
              </a:rPr>
              <a:t>actionPerformed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ActionEvent</a:t>
            </a:r>
            <a:r>
              <a:rPr lang="en-US" sz="1800" b="1" dirty="0">
                <a:latin typeface="Courier New" pitchFamily="49" charset="0"/>
              </a:rPr>
              <a:t> 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i="1" dirty="0"/>
              <a:t>Code to be executed when button is pressed goes here</a:t>
            </a:r>
            <a:r>
              <a:rPr lang="en-US" sz="1800" b="1" dirty="0">
                <a:latin typeface="Courier New" pitchFamily="49" charset="0"/>
              </a:rPr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7363" y="0"/>
            <a:ext cx="6991350" cy="768096"/>
          </a:xfrm>
        </p:spPr>
        <p:txBody>
          <a:bodyPr/>
          <a:lstStyle/>
          <a:p>
            <a:pPr algn="ctr"/>
            <a:r>
              <a:rPr lang="en-US" b="1" dirty="0"/>
              <a:t>Handling </a:t>
            </a:r>
            <a:r>
              <a:rPr lang="en-US" b="1" dirty="0" smtClean="0"/>
              <a:t>action events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87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Registering a listener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2333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process of connecting an event listener object to a component is called </a:t>
            </a:r>
            <a:r>
              <a:rPr lang="en-US" i="1" dirty="0"/>
              <a:t>registering </a:t>
            </a:r>
            <a:r>
              <a:rPr lang="en-US" dirty="0"/>
              <a:t>the event </a:t>
            </a:r>
            <a:r>
              <a:rPr lang="en-US" dirty="0" smtClean="0"/>
              <a:t>listener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JButton</a:t>
            </a:r>
            <a:r>
              <a:rPr lang="en-US" dirty="0"/>
              <a:t> components have a method named </a:t>
            </a:r>
            <a:r>
              <a:rPr lang="en-US" dirty="0" err="1" smtClean="0">
                <a:latin typeface="Courier New" pitchFamily="49" charset="0"/>
              </a:rPr>
              <a:t>addActionListener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err="1" smtClean="0">
                <a:latin typeface="Courier New" pitchFamily="49" charset="0"/>
              </a:rPr>
              <a:t>calcButton.addActionListener</a:t>
            </a:r>
            <a:r>
              <a:rPr lang="en-US" b="1" dirty="0">
                <a:latin typeface="Courier New" pitchFamily="49" charset="0"/>
              </a:rPr>
              <a:t>(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	   new </a:t>
            </a:r>
            <a:r>
              <a:rPr lang="en-US" b="1" dirty="0" err="1">
                <a:latin typeface="Courier New" pitchFamily="49" charset="0"/>
              </a:rPr>
              <a:t>CalcButtonListener</a:t>
            </a:r>
            <a:r>
              <a:rPr lang="en-US" b="1" dirty="0">
                <a:latin typeface="Courier New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70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>
                <a:latin typeface="Courier New" pitchFamily="49" charset="0"/>
              </a:rPr>
              <a:t>ActionEvent</a:t>
            </a:r>
            <a:r>
              <a:rPr lang="en-US" b="1" dirty="0"/>
              <a:t> </a:t>
            </a:r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Event objects contain certain information about the </a:t>
            </a:r>
            <a:r>
              <a:rPr lang="en-US" dirty="0" smtClean="0"/>
              <a:t>event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information can be obtained by calling one of the event object’s </a:t>
            </a:r>
            <a:r>
              <a:rPr lang="en-US" dirty="0" smtClean="0"/>
              <a:t>methods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Two of these methods are: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getSource</a:t>
            </a:r>
            <a:r>
              <a:rPr lang="en-US" dirty="0"/>
              <a:t> - returns a reference to the object that generated this </a:t>
            </a:r>
            <a:r>
              <a:rPr lang="en-US" dirty="0" smtClean="0"/>
              <a:t>event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getActionCommand</a:t>
            </a:r>
            <a:r>
              <a:rPr lang="en-US" dirty="0"/>
              <a:t> - returns the action command for this event as a </a:t>
            </a:r>
            <a:r>
              <a:rPr lang="en-US" dirty="0" smtClean="0">
                <a:latin typeface="Courier New" pitchFamily="49" charset="0"/>
              </a:rPr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76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Radio button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JRadioButton</a:t>
            </a:r>
            <a:r>
              <a:rPr lang="en-US" dirty="0"/>
              <a:t> constructors: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JRadioButton</a:t>
            </a:r>
            <a:r>
              <a:rPr lang="en-US" sz="2000" dirty="0">
                <a:latin typeface="Courier New" pitchFamily="49" charset="0"/>
              </a:rPr>
              <a:t>(String </a:t>
            </a:r>
            <a:r>
              <a:rPr lang="en-US" sz="2000" i="1" dirty="0">
                <a:latin typeface="Courier New" pitchFamily="49" charset="0"/>
              </a:rPr>
              <a:t>text)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JRadioButton</a:t>
            </a:r>
            <a:r>
              <a:rPr lang="en-US" sz="2000" dirty="0">
                <a:latin typeface="Courier New" pitchFamily="49" charset="0"/>
              </a:rPr>
              <a:t>(String </a:t>
            </a:r>
            <a:r>
              <a:rPr lang="en-US" sz="2000" i="1" dirty="0">
                <a:latin typeface="Courier New" pitchFamily="49" charset="0"/>
              </a:rPr>
              <a:t>text, </a:t>
            </a:r>
            <a:r>
              <a:rPr lang="en-US" sz="2000" i="1" dirty="0" err="1">
                <a:latin typeface="Courier New" pitchFamily="49" charset="0"/>
              </a:rPr>
              <a:t>boolean</a:t>
            </a:r>
            <a:r>
              <a:rPr lang="en-US" sz="2000" i="1" dirty="0">
                <a:latin typeface="Courier New" pitchFamily="49" charset="0"/>
              </a:rPr>
              <a:t> selected)</a:t>
            </a:r>
          </a:p>
          <a:p>
            <a:pPr>
              <a:lnSpc>
                <a:spcPct val="9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 radio1 = new </a:t>
            </a: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 smtClean="0">
                <a:latin typeface="Courier New" pitchFamily="49" charset="0"/>
              </a:rPr>
              <a:t>("Choice 1");</a:t>
            </a:r>
            <a:endParaRPr lang="en-US" sz="18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i="1" dirty="0"/>
              <a:t>or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 radio1 = new </a:t>
            </a: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(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				"Choice 1", true);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58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Button group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Radio buttons normally are grouped </a:t>
            </a:r>
            <a:r>
              <a:rPr lang="en-US" dirty="0" smtClean="0"/>
              <a:t>together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a radio button group only one of the radio buttons in the group may be selected at any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ButtonGroup</a:t>
            </a:r>
            <a:r>
              <a:rPr lang="en-US" dirty="0"/>
              <a:t> object creates the </a:t>
            </a:r>
            <a:r>
              <a:rPr lang="en-US" i="1" dirty="0"/>
              <a:t>mutually exclusive</a:t>
            </a:r>
            <a:r>
              <a:rPr lang="en-US" dirty="0"/>
              <a:t> relationship between the radio buttons that it </a:t>
            </a:r>
            <a:r>
              <a:rPr lang="en-US" dirty="0" smtClean="0"/>
              <a:t>contains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487" y="3865771"/>
            <a:ext cx="3981119" cy="27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13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 radio1 = new </a:t>
            </a: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("Choice 1",</a:t>
            </a: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							   true);</a:t>
            </a: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 radio2 = new </a:t>
            </a: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("Choice 2");</a:t>
            </a: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 radio3 = new </a:t>
            </a: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("Choice 3");</a:t>
            </a: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ButtonGroup</a:t>
            </a:r>
            <a:r>
              <a:rPr lang="en-US" sz="1800" b="1" dirty="0">
                <a:latin typeface="Courier New" pitchFamily="49" charset="0"/>
              </a:rPr>
              <a:t> group = new </a:t>
            </a:r>
            <a:r>
              <a:rPr lang="en-US" sz="1800" b="1" dirty="0" err="1">
                <a:latin typeface="Courier New" pitchFamily="49" charset="0"/>
              </a:rPr>
              <a:t>ButtonGroup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group.add</a:t>
            </a:r>
            <a:r>
              <a:rPr lang="en-US" sz="1800" b="1" dirty="0">
                <a:latin typeface="Courier New" pitchFamily="49" charset="0"/>
              </a:rPr>
              <a:t>(radio1);</a:t>
            </a: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group.add</a:t>
            </a:r>
            <a:r>
              <a:rPr lang="en-US" sz="1800" b="1" dirty="0">
                <a:latin typeface="Courier New" pitchFamily="49" charset="0"/>
              </a:rPr>
              <a:t>(radio2);</a:t>
            </a: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group.add</a:t>
            </a:r>
            <a:r>
              <a:rPr lang="en-US" sz="1800" b="1" dirty="0">
                <a:latin typeface="Courier New" pitchFamily="49" charset="0"/>
              </a:rPr>
              <a:t>(radio3);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smtClean="0"/>
              <a:t>Button group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417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</a:rPr>
              <a:t>ButtonGroup</a:t>
            </a:r>
            <a:r>
              <a:rPr lang="en-US" dirty="0"/>
              <a:t> objects are not containers like </a:t>
            </a:r>
            <a:r>
              <a:rPr lang="en-US" dirty="0" err="1">
                <a:latin typeface="Courier New" pitchFamily="49" charset="0"/>
              </a:rPr>
              <a:t>JPanel</a:t>
            </a:r>
            <a:r>
              <a:rPr lang="en-US" dirty="0"/>
              <a:t> objects, or content </a:t>
            </a:r>
            <a:r>
              <a:rPr lang="en-US" dirty="0" smtClean="0"/>
              <a:t>frames</a:t>
            </a:r>
            <a:endParaRPr lang="en-US" dirty="0"/>
          </a:p>
          <a:p>
            <a:r>
              <a:rPr lang="en-US" dirty="0"/>
              <a:t>If you wish to add the radio buttons to a panel or a content frame, you must add them </a:t>
            </a:r>
            <a:r>
              <a:rPr lang="en-US" dirty="0" smtClean="0"/>
              <a:t>individually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buFontTx/>
              <a:buNone/>
            </a:pPr>
            <a:r>
              <a:rPr lang="en-US" b="1" dirty="0" err="1">
                <a:latin typeface="Courier New" pitchFamily="49" charset="0"/>
              </a:rPr>
              <a:t>panel.add</a:t>
            </a:r>
            <a:r>
              <a:rPr lang="en-US" b="1" dirty="0">
                <a:latin typeface="Courier New" pitchFamily="49" charset="0"/>
              </a:rPr>
              <a:t>(radio1);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itchFamily="49" charset="0"/>
              </a:rPr>
              <a:t>panel.add</a:t>
            </a:r>
            <a:r>
              <a:rPr lang="en-US" b="1" dirty="0">
                <a:latin typeface="Courier New" pitchFamily="49" charset="0"/>
              </a:rPr>
              <a:t>(radio2);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itchFamily="49" charset="0"/>
              </a:rPr>
              <a:t>panel.add</a:t>
            </a:r>
            <a:r>
              <a:rPr lang="en-US" b="1" dirty="0">
                <a:latin typeface="Courier New" pitchFamily="49" charset="0"/>
              </a:rPr>
              <a:t>(radio3);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smtClean="0"/>
              <a:t>Button group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179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altLang="en-US" dirty="0"/>
              <a:t>At the end of this lecture you should be able to:</a:t>
            </a:r>
          </a:p>
          <a:p>
            <a:pPr marL="685800" lvl="1"/>
            <a:r>
              <a:rPr lang="en-SG" dirty="0" smtClean="0"/>
              <a:t>Differentiate between AWT and Swing</a:t>
            </a:r>
          </a:p>
          <a:p>
            <a:pPr marL="685800" lvl="1"/>
            <a:r>
              <a:rPr lang="en-SG" dirty="0" smtClean="0"/>
              <a:t>Create a Window</a:t>
            </a:r>
            <a:endParaRPr lang="en-SG" dirty="0"/>
          </a:p>
          <a:p>
            <a:pPr marL="685800" lvl="1"/>
            <a:r>
              <a:rPr lang="en-SG" dirty="0" smtClean="0"/>
              <a:t>Understand </a:t>
            </a:r>
            <a:r>
              <a:rPr lang="en-SG" dirty="0"/>
              <a:t>GUI Classes </a:t>
            </a:r>
            <a:r>
              <a:rPr lang="en-SG" dirty="0" smtClean="0"/>
              <a:t>in </a:t>
            </a:r>
            <a:r>
              <a:rPr lang="en-SG" dirty="0"/>
              <a:t>a main method</a:t>
            </a:r>
          </a:p>
          <a:p>
            <a:pPr marL="685800" lvl="1"/>
            <a:r>
              <a:rPr lang="en-SG" dirty="0"/>
              <a:t>Radio Buttons and Check Boxes</a:t>
            </a:r>
          </a:p>
          <a:p>
            <a:pPr marL="685800" lvl="1"/>
            <a:r>
              <a:rPr lang="en-SG" dirty="0"/>
              <a:t>Focus on Problem Solving: Extending Classes from </a:t>
            </a:r>
            <a:r>
              <a:rPr lang="en-SG" dirty="0" err="1"/>
              <a:t>Jpanel</a:t>
            </a:r>
            <a:endParaRPr lang="en-SG" dirty="0"/>
          </a:p>
          <a:p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044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Check boxes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15698"/>
            <a:ext cx="10034337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Two </a:t>
            </a:r>
            <a:r>
              <a:rPr lang="en-US" dirty="0" err="1">
                <a:latin typeface="Courier New" pitchFamily="49" charset="0"/>
              </a:rPr>
              <a:t>JCheckBox</a:t>
            </a:r>
            <a:r>
              <a:rPr lang="en-US" dirty="0"/>
              <a:t> constructors</a:t>
            </a:r>
            <a:r>
              <a:rPr lang="en-US" dirty="0">
                <a:latin typeface="Courier" pitchFamily="49" charset="0"/>
              </a:rPr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JCheckBox</a:t>
            </a:r>
            <a:r>
              <a:rPr lang="en-US" sz="2000" b="1" dirty="0">
                <a:latin typeface="Courier New" pitchFamily="49" charset="0"/>
              </a:rPr>
              <a:t>(String </a:t>
            </a:r>
            <a:r>
              <a:rPr lang="en-US" sz="2000" b="1" i="1" dirty="0">
                <a:latin typeface="Courier New" pitchFamily="49" charset="0"/>
              </a:rPr>
              <a:t>text)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JCheckBox</a:t>
            </a:r>
            <a:r>
              <a:rPr lang="en-US" sz="2000" b="1" dirty="0">
                <a:latin typeface="Courier New" pitchFamily="49" charset="0"/>
              </a:rPr>
              <a:t>(String </a:t>
            </a:r>
            <a:r>
              <a:rPr lang="en-US" sz="2000" b="1" i="1" dirty="0">
                <a:latin typeface="Courier New" pitchFamily="49" charset="0"/>
              </a:rPr>
              <a:t>text, </a:t>
            </a:r>
            <a:r>
              <a:rPr lang="en-US" sz="2000" b="1" i="1" dirty="0" err="1">
                <a:latin typeface="Courier New" pitchFamily="49" charset="0"/>
              </a:rPr>
              <a:t>boolean</a:t>
            </a:r>
            <a:r>
              <a:rPr lang="en-US" sz="2000" b="1" i="1" dirty="0">
                <a:latin typeface="Courier New" pitchFamily="49" charset="0"/>
              </a:rPr>
              <a:t> selected)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Minion-Regular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JCheckBox</a:t>
            </a:r>
            <a:r>
              <a:rPr lang="en-US" sz="2000" b="1" dirty="0">
                <a:latin typeface="Courier New" pitchFamily="49" charset="0"/>
              </a:rPr>
              <a:t> check1 = new </a:t>
            </a:r>
            <a:r>
              <a:rPr lang="en-US" sz="2000" b="1" dirty="0" err="1">
                <a:latin typeface="Courier New" pitchFamily="49" charset="0"/>
              </a:rPr>
              <a:t>JCheckBox</a:t>
            </a:r>
            <a:r>
              <a:rPr lang="en-US" sz="2000" b="1" dirty="0" smtClean="0">
                <a:latin typeface="Courier New" pitchFamily="49" charset="0"/>
              </a:rPr>
              <a:t>("Macaroni");</a:t>
            </a:r>
            <a:endParaRPr lang="en-US" sz="20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i="1" dirty="0"/>
              <a:t>or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JCheckBox</a:t>
            </a:r>
            <a:r>
              <a:rPr lang="en-US" sz="2000" b="1" dirty="0">
                <a:latin typeface="Courier New" pitchFamily="49" charset="0"/>
              </a:rPr>
              <a:t> check1 = new </a:t>
            </a:r>
            <a:r>
              <a:rPr lang="en-US" sz="2000" b="1" dirty="0" err="1">
                <a:latin typeface="Courier New" pitchFamily="49" charset="0"/>
              </a:rPr>
              <a:t>JCheckBox</a:t>
            </a:r>
            <a:r>
              <a:rPr lang="en-US" sz="2000" b="1" dirty="0" smtClean="0">
                <a:latin typeface="Courier New" pitchFamily="49" charset="0"/>
              </a:rPr>
              <a:t>("Macaroni", true);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515669" y="1288909"/>
            <a:ext cx="2057400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Check appears in box if true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6019800" y="2063087"/>
            <a:ext cx="4572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06" y="4319416"/>
            <a:ext cx="2753452" cy="23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23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8229600" cy="4525962"/>
          </a:xfrm>
        </p:spPr>
        <p:txBody>
          <a:bodyPr/>
          <a:lstStyle/>
          <a:p>
            <a:r>
              <a:rPr lang="en-US" dirty="0"/>
              <a:t>When a </a:t>
            </a:r>
            <a:r>
              <a:rPr lang="en-US" dirty="0" err="1">
                <a:latin typeface="Courier New" pitchFamily="49" charset="0"/>
              </a:rPr>
              <a:t>JCheckBox</a:t>
            </a:r>
            <a:r>
              <a:rPr lang="en-US" dirty="0"/>
              <a:t> object is selected or deselected, it generates an </a:t>
            </a:r>
            <a:r>
              <a:rPr lang="en-US" i="1" dirty="0"/>
              <a:t>item </a:t>
            </a:r>
            <a:r>
              <a:rPr lang="en-US" i="1" dirty="0" smtClean="0"/>
              <a:t>event</a:t>
            </a:r>
            <a:endParaRPr lang="en-US" dirty="0" smtClean="0"/>
          </a:p>
          <a:p>
            <a:r>
              <a:rPr lang="en-US" dirty="0" smtClean="0"/>
              <a:t>Handling </a:t>
            </a:r>
            <a:r>
              <a:rPr lang="en-US" dirty="0"/>
              <a:t>item events is similar to handling action </a:t>
            </a:r>
            <a:r>
              <a:rPr lang="en-US" dirty="0" smtClean="0"/>
              <a:t>events</a:t>
            </a:r>
            <a:endParaRPr lang="en-US" dirty="0"/>
          </a:p>
          <a:p>
            <a:r>
              <a:rPr lang="en-US" dirty="0" smtClean="0"/>
              <a:t>When </a:t>
            </a:r>
            <a:r>
              <a:rPr lang="en-US" dirty="0" err="1" smtClean="0"/>
              <a:t>writin</a:t>
            </a: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en-US" i="1" dirty="0"/>
              <a:t>item listener </a:t>
            </a:r>
            <a:r>
              <a:rPr lang="en-US" dirty="0"/>
              <a:t>class, </a:t>
            </a:r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smtClean="0"/>
              <a:t>requirements must be met:</a:t>
            </a:r>
            <a:endParaRPr lang="en-US" dirty="0"/>
          </a:p>
          <a:p>
            <a:pPr lvl="1"/>
            <a:r>
              <a:rPr lang="en-US" dirty="0"/>
              <a:t>It must implement the </a:t>
            </a:r>
            <a:r>
              <a:rPr lang="en-US" dirty="0" err="1">
                <a:latin typeface="Courier New" pitchFamily="49" charset="0"/>
              </a:rPr>
              <a:t>ItemListener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  <a:p>
            <a:pPr lvl="1"/>
            <a:r>
              <a:rPr lang="en-US" dirty="0"/>
              <a:t>It must have a method named </a:t>
            </a:r>
            <a:r>
              <a:rPr lang="en-US" dirty="0" err="1" smtClean="0">
                <a:latin typeface="Courier New" pitchFamily="49" charset="0"/>
              </a:rPr>
              <a:t>itemStateChanged</a:t>
            </a:r>
            <a:endParaRPr lang="en-US" dirty="0"/>
          </a:p>
          <a:p>
            <a:pPr lvl="2"/>
            <a:r>
              <a:rPr lang="en-US" dirty="0"/>
              <a:t>This method must take an argument of the </a:t>
            </a:r>
            <a:r>
              <a:rPr lang="en-US" dirty="0" err="1">
                <a:latin typeface="Courier New" pitchFamily="49" charset="0"/>
              </a:rPr>
              <a:t>ItemEvent</a:t>
            </a:r>
            <a:r>
              <a:rPr lang="en-US" dirty="0"/>
              <a:t> </a:t>
            </a:r>
            <a:r>
              <a:rPr lang="en-US" dirty="0" smtClean="0"/>
              <a:t>type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smtClean="0"/>
              <a:t>Check boxes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7507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more components available to be used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88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Quick Review Questions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GUI based programming?</a:t>
            </a:r>
          </a:p>
          <a:p>
            <a:r>
              <a:rPr lang="en-US" dirty="0" smtClean="0"/>
              <a:t>What is the difference </a:t>
            </a:r>
            <a:r>
              <a:rPr lang="en-US" dirty="0"/>
              <a:t>between Swing and </a:t>
            </a:r>
            <a:r>
              <a:rPr lang="en-US" dirty="0" smtClean="0"/>
              <a:t>AWT?</a:t>
            </a:r>
            <a:endParaRPr lang="en-US" dirty="0"/>
          </a:p>
          <a:p>
            <a:r>
              <a:rPr lang="en-US" dirty="0"/>
              <a:t>What is event handling?</a:t>
            </a:r>
          </a:p>
          <a:p>
            <a:r>
              <a:rPr lang="en-US" dirty="0"/>
              <a:t>What is event listener?</a:t>
            </a:r>
          </a:p>
          <a:p>
            <a:r>
              <a:rPr lang="en-US" dirty="0"/>
              <a:t>How to handle the event?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756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259136" y="1564625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Char char="•"/>
            </a:pPr>
            <a:r>
              <a:rPr lang="en-US" altLang="en-US" sz="2800" dirty="0"/>
              <a:t> AWT </a:t>
            </a:r>
            <a:r>
              <a:rPr lang="en-US" altLang="en-US" sz="2800" dirty="0" err="1"/>
              <a:t>vs</a:t>
            </a:r>
            <a:r>
              <a:rPr lang="en-US" altLang="en-US" sz="2800" dirty="0"/>
              <a:t> Swing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Swing components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Creating a window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Adding components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Handling action events</a:t>
            </a:r>
            <a:br>
              <a:rPr lang="en-US" altLang="en-US" sz="2800" dirty="0"/>
            </a:br>
            <a:endParaRPr lang="en-US" alt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640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11" y="1637270"/>
            <a:ext cx="8345488" cy="4525963"/>
          </a:xfrm>
        </p:spPr>
        <p:txBody>
          <a:bodyPr/>
          <a:lstStyle/>
          <a:p>
            <a:pPr marL="0" indent="0" algn="ctr">
              <a:buNone/>
            </a:pPr>
            <a:endParaRPr lang="en-MY" sz="6000" dirty="0" smtClean="0"/>
          </a:p>
          <a:p>
            <a:pPr marL="0" indent="0" algn="ctr">
              <a:buNone/>
            </a:pPr>
            <a:r>
              <a:rPr lang="en-MY" sz="6000" dirty="0" smtClean="0"/>
              <a:t>Q &amp; A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21859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/>
              <a:t>File Class</a:t>
            </a:r>
          </a:p>
          <a:p>
            <a:pPr marL="342900" lvl="1" indent="-342900">
              <a:buFontTx/>
              <a:buChar char="•"/>
            </a:pPr>
            <a:r>
              <a:rPr lang="en-US" dirty="0"/>
              <a:t>I/O Stream </a:t>
            </a:r>
          </a:p>
          <a:p>
            <a:endParaRPr lang="en-US" sz="2800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 smtClean="0">
                <a:solidFill>
                  <a:srgbClr val="003366"/>
                </a:solidFill>
              </a:rPr>
              <a:t>Next Session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you have mastered this topic, you should be able to use the following terms correctly in your </a:t>
            </a:r>
            <a:r>
              <a:rPr lang="en-US" altLang="en-US" dirty="0" smtClean="0"/>
              <a:t>assessments:</a:t>
            </a:r>
            <a:endParaRPr lang="en-US" altLang="en-US" dirty="0"/>
          </a:p>
          <a:p>
            <a:pPr>
              <a:buFontTx/>
              <a:buChar char="-"/>
            </a:pPr>
            <a:r>
              <a:rPr lang="en-US" altLang="en-US" dirty="0" smtClean="0"/>
              <a:t>AWT</a:t>
            </a:r>
          </a:p>
          <a:p>
            <a:pPr>
              <a:buFontTx/>
              <a:buChar char="-"/>
            </a:pPr>
            <a:r>
              <a:rPr lang="en-US" altLang="en-US" dirty="0" smtClean="0"/>
              <a:t>Swing</a:t>
            </a:r>
          </a:p>
          <a:p>
            <a:pPr>
              <a:buFontTx/>
              <a:buChar char="-"/>
            </a:pP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074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GUI is a graphical window or windows that provide interaction with the </a:t>
            </a:r>
            <a:r>
              <a:rPr lang="en-SG" dirty="0" smtClean="0"/>
              <a:t>user</a:t>
            </a:r>
            <a:endParaRPr lang="en-SG" dirty="0"/>
          </a:p>
          <a:p>
            <a:r>
              <a:rPr lang="en-SG" dirty="0" smtClean="0"/>
              <a:t>GUIs </a:t>
            </a:r>
            <a:r>
              <a:rPr lang="en-SG" dirty="0"/>
              <a:t>accept input from:</a:t>
            </a:r>
          </a:p>
          <a:p>
            <a:pPr lvl="1"/>
            <a:r>
              <a:rPr lang="en-SG" dirty="0"/>
              <a:t>the keyboard</a:t>
            </a:r>
          </a:p>
          <a:p>
            <a:pPr lvl="1"/>
            <a:r>
              <a:rPr lang="en-SG" dirty="0"/>
              <a:t>a </a:t>
            </a:r>
            <a:r>
              <a:rPr lang="en-SG" dirty="0" smtClean="0"/>
              <a:t>mouse</a:t>
            </a:r>
            <a:endParaRPr lang="en-SG" dirty="0"/>
          </a:p>
          <a:p>
            <a:r>
              <a:rPr lang="en-SG" dirty="0"/>
              <a:t>A window in a GUI consists of components that:</a:t>
            </a:r>
          </a:p>
          <a:p>
            <a:pPr lvl="1"/>
            <a:r>
              <a:rPr lang="en-SG" dirty="0"/>
              <a:t>present data to the user</a:t>
            </a:r>
          </a:p>
          <a:p>
            <a:pPr lvl="1"/>
            <a:r>
              <a:rPr lang="en-SG" dirty="0"/>
              <a:t>allow interaction with the application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4239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Some common GUI components are: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buttons, labels, text fields, check boxes, radio buttons, combo boxes, and sliders.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00114"/>
            <a:ext cx="79248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187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5322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Java is equipped with a set of classes for drawing graphics and creating graphical user </a:t>
            </a:r>
            <a:r>
              <a:rPr lang="en-US" dirty="0" smtClean="0"/>
              <a:t>interfaces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These classes are part of the </a:t>
            </a:r>
            <a:r>
              <a:rPr lang="en-US" i="1" dirty="0"/>
              <a:t>Abstract </a:t>
            </a:r>
            <a:r>
              <a:rPr lang="en-US" i="1" dirty="0" smtClean="0"/>
              <a:t>Window Toolkit </a:t>
            </a:r>
            <a:r>
              <a:rPr lang="en-US" i="1" dirty="0"/>
              <a:t>(AWT</a:t>
            </a:r>
            <a:r>
              <a:rPr lang="en-US" i="1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59358"/>
            <a:ext cx="699135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b="1" kern="0" dirty="0" smtClean="0"/>
              <a:t>Introduction 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8415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Abstract Window Toolkit (AWT)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AWT allows creation of applications and applets with GUI </a:t>
            </a:r>
            <a:r>
              <a:rPr lang="en-US" dirty="0" smtClean="0"/>
              <a:t>components</a:t>
            </a:r>
          </a:p>
          <a:p>
            <a:pPr>
              <a:lnSpc>
                <a:spcPct val="90000"/>
              </a:lnSpc>
            </a:pPr>
            <a:r>
              <a:rPr lang="en-US" dirty="0"/>
              <a:t>Java programs using the AWT: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look consistent with other applications on the same </a:t>
            </a:r>
            <a:r>
              <a:rPr lang="en-US" dirty="0" smtClean="0"/>
              <a:t>system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can offer only components that are common to all the operating systems that support </a:t>
            </a:r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8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639762"/>
          </a:xfrm>
        </p:spPr>
        <p:txBody>
          <a:bodyPr/>
          <a:lstStyle/>
          <a:p>
            <a:pPr algn="ctr"/>
            <a:r>
              <a:rPr lang="en-US" b="1" dirty="0" smtClean="0"/>
              <a:t>Swing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71" y="914400"/>
            <a:ext cx="8229600" cy="4525962"/>
          </a:xfrm>
        </p:spPr>
        <p:txBody>
          <a:bodyPr/>
          <a:lstStyle/>
          <a:p>
            <a:r>
              <a:rPr lang="en-US" i="1" dirty="0"/>
              <a:t>Swing </a:t>
            </a:r>
            <a:r>
              <a:rPr lang="en-US" dirty="0"/>
              <a:t>is a library of classes that provide an improved alternative for creating GUI applications and </a:t>
            </a:r>
            <a:r>
              <a:rPr lang="en-US" dirty="0" smtClean="0"/>
              <a:t>applets</a:t>
            </a:r>
          </a:p>
          <a:p>
            <a:r>
              <a:rPr lang="en-US" dirty="0" smtClean="0"/>
              <a:t>Part of Oracle’s Java Foundation Classes (JCF)</a:t>
            </a:r>
          </a:p>
          <a:p>
            <a:r>
              <a:rPr lang="en-US" dirty="0" smtClean="0"/>
              <a:t>Developed to provide a more sophisticated set of  GUI components than AWT</a:t>
            </a:r>
            <a:endParaRPr lang="en-US" dirty="0"/>
          </a:p>
          <a:p>
            <a:r>
              <a:rPr lang="en-US" dirty="0"/>
              <a:t>Swing components have a consistent look and predictable behavior on any operating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Swing components can be easily </a:t>
            </a:r>
            <a:r>
              <a:rPr lang="en-US" dirty="0" smtClean="0"/>
              <a:t>extended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253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36</TotalTime>
  <Pages>11</Pages>
  <Words>1199</Words>
  <Application>Microsoft Office PowerPoint</Application>
  <PresentationFormat>On-screen Show (4:3)</PresentationFormat>
  <Paragraphs>237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</vt:lpstr>
      <vt:lpstr>Courier New</vt:lpstr>
      <vt:lpstr>Minion-Regular</vt:lpstr>
      <vt:lpstr>UCTI-Template-foundation-level</vt:lpstr>
      <vt:lpstr>Graphical User Interface (GUI)</vt:lpstr>
      <vt:lpstr>Topic &amp; Structure of the lesson</vt:lpstr>
      <vt:lpstr>Learning outcomes</vt:lpstr>
      <vt:lpstr>Key terms you must be able to use</vt:lpstr>
      <vt:lpstr>Introduction</vt:lpstr>
      <vt:lpstr>Introduction </vt:lpstr>
      <vt:lpstr>PowerPoint Presentation</vt:lpstr>
      <vt:lpstr>Abstract Window Toolkit (AWT)</vt:lpstr>
      <vt:lpstr>Swing</vt:lpstr>
      <vt:lpstr>Event Driven programming</vt:lpstr>
      <vt:lpstr>javax.swing and java.awt</vt:lpstr>
      <vt:lpstr>Swing Components</vt:lpstr>
      <vt:lpstr>Creating a window in Swing</vt:lpstr>
      <vt:lpstr>Creating a window</vt:lpstr>
      <vt:lpstr>Creating a window Extending JFrame</vt:lpstr>
      <vt:lpstr>Adding Components</vt:lpstr>
      <vt:lpstr>Adding Components</vt:lpstr>
      <vt:lpstr>Adding Components</vt:lpstr>
      <vt:lpstr>Adding Components</vt:lpstr>
      <vt:lpstr>Adding Components</vt:lpstr>
      <vt:lpstr>Handling action events</vt:lpstr>
      <vt:lpstr>Handling action events</vt:lpstr>
      <vt:lpstr>Handling action events</vt:lpstr>
      <vt:lpstr>Registering a listener</vt:lpstr>
      <vt:lpstr>The ActionEvent object</vt:lpstr>
      <vt:lpstr>Radio button</vt:lpstr>
      <vt:lpstr>Button group</vt:lpstr>
      <vt:lpstr>Button group</vt:lpstr>
      <vt:lpstr>Button group</vt:lpstr>
      <vt:lpstr>Check boxes</vt:lpstr>
      <vt:lpstr>Check boxes</vt:lpstr>
      <vt:lpstr>PowerPoint Presentation</vt:lpstr>
      <vt:lpstr>Quick Review Questions</vt:lpstr>
      <vt:lpstr>PowerPoint Presentation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11</cp:revision>
  <cp:lastPrinted>1995-11-02T09:23:42Z</cp:lastPrinted>
  <dcterms:created xsi:type="dcterms:W3CDTF">2017-10-11T09:20:11Z</dcterms:created>
  <dcterms:modified xsi:type="dcterms:W3CDTF">2019-06-17T02:18:51Z</dcterms:modified>
</cp:coreProperties>
</file>