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8" r:id="rId3"/>
    <p:sldId id="259" r:id="rId4"/>
    <p:sldId id="260" r:id="rId5"/>
    <p:sldId id="261" r:id="rId6"/>
    <p:sldId id="285" r:id="rId7"/>
    <p:sldId id="271" r:id="rId8"/>
    <p:sldId id="278" r:id="rId9"/>
    <p:sldId id="279" r:id="rId10"/>
    <p:sldId id="269" r:id="rId11"/>
    <p:sldId id="280" r:id="rId12"/>
    <p:sldId id="282" r:id="rId13"/>
    <p:sldId id="283" r:id="rId14"/>
    <p:sldId id="284" r:id="rId15"/>
    <p:sldId id="263" r:id="rId16"/>
    <p:sldId id="264" r:id="rId17"/>
    <p:sldId id="266" r:id="rId18"/>
    <p:sldId id="267" r:id="rId19"/>
    <p:sldId id="268" r:id="rId20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702" autoAdjust="0"/>
  </p:normalViewPr>
  <p:slideViewPr>
    <p:cSldViewPr snapToGrid="0">
      <p:cViewPr varScale="1">
        <p:scale>
          <a:sx n="55" d="100"/>
          <a:sy n="55" d="100"/>
        </p:scale>
        <p:origin x="115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39" d="100"/>
          <a:sy n="39" d="100"/>
        </p:scale>
        <p:origin x="240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5A662C6-E8D2-4EC2-B869-F27AC77B7B91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472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637F13EC-8634-49BE-A834-FDB95586CF90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1624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643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756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388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Slide ‹</a:t>
            </a:r>
            <a:fld id="{5CC01D78-CB37-4B54-84B9-23D3999512E2}" type="slidenum">
              <a:rPr lang="en-GB" smtClean="0"/>
              <a:pPr>
                <a:defRPr/>
              </a:pPr>
              <a:t>‹#›</a:t>
            </a:fld>
            <a:r>
              <a:rPr lang="en-GB" dirty="0" smtClean="0"/>
              <a:t>› of 13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120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132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469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004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24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735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487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41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AQ077-3-2 Probability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and Statistical Modelling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Overview and Introduction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 txBox="1">
            <a:spLocks noChangeArrowheads="1"/>
          </p:cNvSpPr>
          <p:nvPr/>
        </p:nvSpPr>
        <p:spPr bwMode="auto">
          <a:xfrm>
            <a:off x="1872328" y="2105025"/>
            <a:ext cx="7386637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3800" dirty="0" smtClean="0">
                <a:solidFill>
                  <a:schemeClr val="tx2"/>
                </a:solidFill>
                <a:latin typeface="+mn-lt"/>
              </a:rPr>
              <a:t>Probability &amp; Statistical Modelling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400" dirty="0" smtClean="0">
                <a:solidFill>
                  <a:schemeClr val="tx2"/>
                </a:solidFill>
                <a:latin typeface="+mn-lt"/>
              </a:rPr>
              <a:t>AQ077-3-2-PSMOD and Version VD 1</a:t>
            </a:r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 bwMode="auto">
          <a:xfrm>
            <a:off x="2097753" y="4038600"/>
            <a:ext cx="67691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dirty="0">
                <a:latin typeface="+mj-lt"/>
              </a:rPr>
              <a:t>Introduction and Overview</a:t>
            </a:r>
          </a:p>
        </p:txBody>
      </p:sp>
    </p:spTree>
    <p:extLst>
      <p:ext uri="{BB962C8B-B14F-4D97-AF65-F5344CB8AC3E}">
        <p14:creationId xmlns:p14="http://schemas.microsoft.com/office/powerpoint/2010/main" val="1019461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485775" y="353891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200" b="1" u="sng" kern="0" dirty="0" smtClean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rPr>
              <a:t>Student Learning Time (SLT)</a:t>
            </a:r>
            <a:endParaRPr lang="en-US" sz="3200" b="1" u="sng" kern="0" dirty="0">
              <a:solidFill>
                <a:schemeClr val="accent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85775" y="15446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sz="2800" b="1" kern="0" dirty="0" smtClean="0">
                <a:latin typeface="Century Gothic" panose="020B0502020202020204" pitchFamily="34" charset="0"/>
              </a:rPr>
              <a:t>Module Credit Value: 3</a:t>
            </a:r>
          </a:p>
          <a:p>
            <a:pPr>
              <a:defRPr/>
            </a:pPr>
            <a:r>
              <a:rPr lang="en-US" sz="2800" b="1" kern="0" dirty="0" smtClean="0">
                <a:latin typeface="Century Gothic" panose="020B0502020202020204" pitchFamily="34" charset="0"/>
              </a:rPr>
              <a:t>Total Learning Hours: </a:t>
            </a:r>
          </a:p>
          <a:p>
            <a:pPr marL="911225" indent="-457200">
              <a:buFont typeface="Wingdings" panose="05000000000000000000" pitchFamily="2" charset="2"/>
              <a:buChar char="Ø"/>
              <a:defRPr/>
            </a:pPr>
            <a:r>
              <a:rPr lang="en-US" sz="2400" kern="0" dirty="0" smtClean="0">
                <a:latin typeface="Century Gothic" panose="020B0502020202020204" pitchFamily="34" charset="0"/>
              </a:rPr>
              <a:t>Lecture: </a:t>
            </a:r>
            <a:r>
              <a:rPr lang="en-GB" sz="2400" kern="0" dirty="0" smtClean="0">
                <a:latin typeface="Century Gothic" panose="020B0502020202020204" pitchFamily="34" charset="0"/>
              </a:rPr>
              <a:t>1 time 2 hours per week</a:t>
            </a:r>
            <a:endParaRPr lang="en-US" sz="2400" kern="0" dirty="0" smtClean="0">
              <a:latin typeface="Century Gothic" panose="020B0502020202020204" pitchFamily="34" charset="0"/>
            </a:endParaRPr>
          </a:p>
          <a:p>
            <a:pPr marL="911225" indent="-457200">
              <a:buFont typeface="Wingdings" panose="05000000000000000000" pitchFamily="2" charset="2"/>
              <a:buChar char="Ø"/>
              <a:defRPr/>
            </a:pPr>
            <a:r>
              <a:rPr lang="en-US" sz="2400" kern="0" dirty="0" smtClean="0">
                <a:latin typeface="Century Gothic" panose="020B0502020202020204" pitchFamily="34" charset="0"/>
              </a:rPr>
              <a:t>Tutorial: </a:t>
            </a:r>
            <a:r>
              <a:rPr lang="en-GB" sz="2400" kern="0" dirty="0">
                <a:latin typeface="Century Gothic" panose="020B0502020202020204" pitchFamily="34" charset="0"/>
              </a:rPr>
              <a:t>1</a:t>
            </a:r>
            <a:r>
              <a:rPr lang="en-GB" sz="2400" kern="0" dirty="0" smtClean="0">
                <a:latin typeface="Century Gothic" panose="020B0502020202020204" pitchFamily="34" charset="0"/>
              </a:rPr>
              <a:t> time </a:t>
            </a:r>
            <a:r>
              <a:rPr lang="en-GB" sz="2400" kern="0" dirty="0">
                <a:latin typeface="Century Gothic" panose="020B0502020202020204" pitchFamily="34" charset="0"/>
              </a:rPr>
              <a:t>1</a:t>
            </a:r>
            <a:r>
              <a:rPr lang="en-GB" sz="2400" kern="0" dirty="0" smtClean="0">
                <a:latin typeface="Century Gothic" panose="020B0502020202020204" pitchFamily="34" charset="0"/>
              </a:rPr>
              <a:t> hour per week</a:t>
            </a:r>
            <a:endParaRPr lang="en-US" sz="2400" kern="0" dirty="0" smtClean="0">
              <a:latin typeface="Century Gothic" panose="020B0502020202020204" pitchFamily="34" charset="0"/>
            </a:endParaRPr>
          </a:p>
          <a:p>
            <a:pPr marL="911225" indent="-457200">
              <a:buFont typeface="Wingdings" panose="05000000000000000000" pitchFamily="2" charset="2"/>
              <a:buChar char="Ø"/>
              <a:defRPr/>
            </a:pPr>
            <a:r>
              <a:rPr lang="en-US" sz="2400" kern="0" dirty="0" smtClean="0">
                <a:latin typeface="Century Gothic" panose="020B0502020202020204" pitchFamily="34" charset="0"/>
              </a:rPr>
              <a:t>Practical: </a:t>
            </a:r>
            <a:endParaRPr lang="en-GB" sz="2400" kern="0" dirty="0">
              <a:latin typeface="Century Gothic" panose="020B0502020202020204" pitchFamily="34" charset="0"/>
            </a:endParaRPr>
          </a:p>
          <a:p>
            <a:pPr marL="911225" indent="-457200">
              <a:buFont typeface="Wingdings" panose="05000000000000000000" pitchFamily="2" charset="2"/>
              <a:buChar char="Ø"/>
              <a:defRPr/>
            </a:pPr>
            <a:r>
              <a:rPr lang="en-US" sz="2400" kern="0" dirty="0" smtClean="0">
                <a:latin typeface="Century Gothic" panose="020B0502020202020204" pitchFamily="34" charset="0"/>
              </a:rPr>
              <a:t>Other:</a:t>
            </a:r>
            <a:r>
              <a:rPr lang="en-GB" sz="2400" kern="0" dirty="0" smtClean="0">
                <a:latin typeface="Century Gothic" panose="020B0502020202020204" pitchFamily="34" charset="0"/>
              </a:rPr>
              <a:t> </a:t>
            </a:r>
            <a:endParaRPr lang="en-GB" sz="2400" kern="0" dirty="0">
              <a:latin typeface="Century Gothic" panose="020B0502020202020204" pitchFamily="34" charset="0"/>
            </a:endParaRPr>
          </a:p>
          <a:p>
            <a:pPr marL="911225" indent="-457200">
              <a:buFont typeface="Wingdings" panose="05000000000000000000" pitchFamily="2" charset="2"/>
              <a:buChar char="Ø"/>
              <a:defRPr/>
            </a:pPr>
            <a:r>
              <a:rPr lang="en-US" sz="2400" kern="0" dirty="0" smtClean="0">
                <a:latin typeface="Century Gothic" panose="020B0502020202020204" pitchFamily="34" charset="0"/>
              </a:rPr>
              <a:t>Independent Learning </a:t>
            </a:r>
            <a:r>
              <a:rPr lang="en-US" sz="2400" kern="0" dirty="0" err="1" smtClean="0">
                <a:latin typeface="Century Gothic" panose="020B0502020202020204" pitchFamily="34" charset="0"/>
              </a:rPr>
              <a:t>Time:Students</a:t>
            </a:r>
            <a:r>
              <a:rPr lang="en-US" sz="2400" kern="0" dirty="0" smtClean="0">
                <a:latin typeface="Century Gothic" panose="020B0502020202020204" pitchFamily="34" charset="0"/>
              </a:rPr>
              <a:t> must be responsible for their own learning and define clearly independent </a:t>
            </a:r>
            <a:r>
              <a:rPr lang="en-US" sz="2400" kern="0" smtClean="0">
                <a:latin typeface="Century Gothic" panose="020B0502020202020204" pitchFamily="34" charset="0"/>
              </a:rPr>
              <a:t>learning time.</a:t>
            </a:r>
            <a:endParaRPr lang="en-US" sz="2400" kern="0" dirty="0" smtClean="0">
              <a:latin typeface="Century Gothic" panose="020B0502020202020204" pitchFamily="34" charset="0"/>
            </a:endParaRPr>
          </a:p>
          <a:p>
            <a:pPr marL="0" indent="0">
              <a:buFontTx/>
              <a:buNone/>
              <a:defRPr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572192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485775" y="353891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200" b="1" u="sng" kern="0" dirty="0" smtClean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rPr>
              <a:t>Methods of Delivery</a:t>
            </a:r>
            <a:endParaRPr lang="en-US" sz="3200" b="1" u="sng" kern="0" dirty="0">
              <a:solidFill>
                <a:schemeClr val="accent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00013" y="1697038"/>
            <a:ext cx="8229600" cy="2024357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800" dirty="0" smtClean="0">
                <a:latin typeface="Century Gothic" panose="020B0502020202020204" pitchFamily="34" charset="0"/>
              </a:rPr>
              <a:t>Hence, </a:t>
            </a:r>
          </a:p>
          <a:p>
            <a:pPr>
              <a:defRPr/>
            </a:pPr>
            <a:r>
              <a:rPr lang="en-US" sz="2800" dirty="0" smtClean="0">
                <a:latin typeface="Century Gothic" panose="020B0502020202020204" pitchFamily="34" charset="0"/>
              </a:rPr>
              <a:t>We are now moving from the traditional topic based teaching to outcome-based </a:t>
            </a:r>
            <a:r>
              <a:rPr lang="en-US" sz="2800" dirty="0">
                <a:latin typeface="Century Gothic" panose="020B0502020202020204" pitchFamily="34" charset="0"/>
              </a:rPr>
              <a:t>e</a:t>
            </a:r>
            <a:r>
              <a:rPr lang="en-US" sz="2800" dirty="0" smtClean="0">
                <a:latin typeface="Century Gothic" panose="020B0502020202020204" pitchFamily="34" charset="0"/>
              </a:rPr>
              <a:t>ducation</a:t>
            </a:r>
            <a:endParaRPr lang="en-US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884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 bwMode="auto">
          <a:xfrm>
            <a:off x="485775" y="353891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200" b="1" u="sng" kern="0" dirty="0" smtClean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rPr>
              <a:t>Outcomes Based Education (OBE)</a:t>
            </a:r>
            <a:endParaRPr lang="en-US" sz="3200" b="1" u="sng" kern="0" dirty="0">
              <a:solidFill>
                <a:schemeClr val="accent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87363" y="1519707"/>
            <a:ext cx="8229600" cy="4703293"/>
          </a:xfrm>
        </p:spPr>
        <p:txBody>
          <a:bodyPr/>
          <a:lstStyle/>
          <a:p>
            <a:r>
              <a:rPr lang="en-US" dirty="0" smtClean="0"/>
              <a:t>OBE is education based on producing particular educational outcomes that: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Focus on what students can actually do after they are taught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Expect all learners / students to successfully achieve particular (sometimes minimum) level of knowledge and abilities.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715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1143000"/>
          </a:xfrm>
        </p:spPr>
        <p:txBody>
          <a:bodyPr/>
          <a:lstStyle/>
          <a:p>
            <a:r>
              <a:rPr lang="en-US" altLang="en-US" sz="3200" dirty="0" smtClean="0">
                <a:latin typeface="Calibri" panose="020F0502020204030204" pitchFamily="34" charset="0"/>
              </a:rPr>
              <a:t>So…What is OBE?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87363" y="1697038"/>
            <a:ext cx="8229600" cy="4525962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 altLang="en-US" dirty="0" smtClean="0">
                <a:latin typeface="Calibri" panose="020F0502020204030204" pitchFamily="34" charset="0"/>
              </a:rPr>
              <a:t>It’s </a:t>
            </a:r>
          </a:p>
          <a:p>
            <a:pPr marL="0" indent="0" algn="ctr">
              <a:buFontTx/>
              <a:buNone/>
            </a:pPr>
            <a:r>
              <a:rPr lang="en-US" altLang="en-US" u="sng" dirty="0" smtClean="0">
                <a:latin typeface="Calibri" panose="020F0502020204030204" pitchFamily="34" charset="0"/>
              </a:rPr>
              <a:t>NOT</a:t>
            </a:r>
          </a:p>
          <a:p>
            <a:pPr marL="0" indent="0" algn="ctr">
              <a:buFontTx/>
              <a:buNone/>
            </a:pPr>
            <a:r>
              <a:rPr lang="en-US" altLang="en-US" dirty="0" smtClean="0">
                <a:latin typeface="Calibri" panose="020F0502020204030204" pitchFamily="34" charset="0"/>
              </a:rPr>
              <a:t>What we want to teach,</a:t>
            </a:r>
          </a:p>
          <a:p>
            <a:pPr marL="0" indent="0" algn="ctr">
              <a:buFontTx/>
              <a:buNone/>
            </a:pPr>
            <a:endParaRPr lang="en-US" altLang="en-US" dirty="0" smtClean="0">
              <a:latin typeface="Calibri" panose="020F0502020204030204" pitchFamily="34" charset="0"/>
            </a:endParaRPr>
          </a:p>
          <a:p>
            <a:pPr marL="0" indent="0" algn="ctr">
              <a:buFontTx/>
              <a:buNone/>
            </a:pPr>
            <a:r>
              <a:rPr lang="en-US" altLang="en-US" dirty="0" smtClean="0">
                <a:latin typeface="Calibri" panose="020F0502020204030204" pitchFamily="34" charset="0"/>
              </a:rPr>
              <a:t>It’s</a:t>
            </a:r>
          </a:p>
          <a:p>
            <a:pPr marL="0" indent="0" algn="ctr">
              <a:buFontTx/>
              <a:buNone/>
            </a:pPr>
            <a:r>
              <a:rPr lang="en-US" altLang="en-US" u="sng" dirty="0" smtClean="0">
                <a:latin typeface="Calibri" panose="020F0502020204030204" pitchFamily="34" charset="0"/>
              </a:rPr>
              <a:t>What You should learn</a:t>
            </a:r>
          </a:p>
        </p:txBody>
      </p:sp>
    </p:spTree>
    <p:extLst>
      <p:ext uri="{BB962C8B-B14F-4D97-AF65-F5344CB8AC3E}">
        <p14:creationId xmlns:p14="http://schemas.microsoft.com/office/powerpoint/2010/main" val="1181848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592569" y="553750"/>
            <a:ext cx="482856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dirty="0" smtClean="0">
                <a:solidFill>
                  <a:srgbClr val="003366"/>
                </a:solidFill>
                <a:latin typeface="Century Gothic" panose="020B0502020202020204" pitchFamily="34" charset="0"/>
              </a:rPr>
              <a:t>Course Content Outline</a:t>
            </a:r>
            <a:endParaRPr lang="en-US" altLang="en-US" sz="3200" u="sng" dirty="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533696" y="1792472"/>
            <a:ext cx="8208963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Century Gothic" panose="020B0502020202020204" pitchFamily="34" charset="0"/>
              </a:rPr>
              <a:t>Chapter 1: Concept of Probability</a:t>
            </a:r>
          </a:p>
          <a:p>
            <a:pPr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Century Gothic" panose="020B0502020202020204" pitchFamily="34" charset="0"/>
              </a:rPr>
              <a:t>Chapter 2: Summary Measures of Statistics</a:t>
            </a:r>
          </a:p>
          <a:p>
            <a:pPr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latin typeface="Century Gothic" panose="020B0502020202020204" pitchFamily="34" charset="0"/>
              </a:rPr>
              <a:t>Chapter </a:t>
            </a:r>
            <a:r>
              <a:rPr lang="en-US" altLang="en-US" sz="2800" dirty="0">
                <a:latin typeface="Century Gothic" panose="020B0502020202020204" pitchFamily="34" charset="0"/>
              </a:rPr>
              <a:t>3: Regression &amp; Correlation</a:t>
            </a:r>
          </a:p>
          <a:p>
            <a:pPr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latin typeface="Century Gothic" panose="020B0502020202020204" pitchFamily="34" charset="0"/>
              </a:rPr>
              <a:t>Chapter </a:t>
            </a:r>
            <a:r>
              <a:rPr lang="en-US" altLang="en-US" sz="2800" dirty="0">
                <a:latin typeface="Century Gothic" panose="020B0502020202020204" pitchFamily="34" charset="0"/>
              </a:rPr>
              <a:t>4: Probability Distribution</a:t>
            </a:r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latin typeface="Century Gothic" panose="020B0502020202020204" pitchFamily="34" charset="0"/>
              </a:rPr>
              <a:t>Chapter </a:t>
            </a:r>
            <a:r>
              <a:rPr lang="en-US" altLang="en-US" sz="2800" dirty="0">
                <a:latin typeface="Century Gothic" panose="020B0502020202020204" pitchFamily="34" charset="0"/>
              </a:rPr>
              <a:t>5: Estimation &amp; Confidence intervals</a:t>
            </a:r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Century Gothic" panose="020B0502020202020204" pitchFamily="34" charset="0"/>
              </a:rPr>
              <a:t>Chapter 6: Hypothesis Testing</a:t>
            </a:r>
          </a:p>
          <a:p>
            <a:pPr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Century Gothic" panose="020B0502020202020204" pitchFamily="34" charset="0"/>
              </a:rPr>
              <a:t>Chapter 7: Decision Making </a:t>
            </a:r>
            <a:r>
              <a:rPr lang="en-US" altLang="en-US" sz="2800" dirty="0" smtClean="0">
                <a:latin typeface="Century Gothic" panose="020B0502020202020204" pitchFamily="34" charset="0"/>
              </a:rPr>
              <a:t>Techniques</a:t>
            </a:r>
            <a:endParaRPr lang="en-US" altLang="en-US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390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445091" y="553750"/>
            <a:ext cx="51235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kern="0" smtClean="0">
                <a:solidFill>
                  <a:srgbClr val="003366"/>
                </a:solidFill>
                <a:latin typeface="Century Gothic" panose="020B0502020202020204" pitchFamily="34" charset="0"/>
              </a:rPr>
              <a:t>What is expected of you </a:t>
            </a:r>
            <a:endParaRPr lang="en-US" altLang="en-US" sz="3200" u="sng" kern="0" dirty="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445091" y="553750"/>
            <a:ext cx="51235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What is expected of you </a:t>
            </a:r>
            <a:endParaRPr lang="en-US" altLang="en-US" sz="3200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96565" y="1364233"/>
            <a:ext cx="8229600" cy="5312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800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sz="2800" b="1" kern="0" dirty="0" smtClean="0">
                <a:latin typeface="Century Gothic" panose="020B0502020202020204" pitchFamily="34" charset="0"/>
              </a:rPr>
              <a:t>You should abide to all the rules &amp; regulation of APU</a:t>
            </a:r>
          </a:p>
          <a:p>
            <a:pPr lvl="1" eaLnBrk="1" hangingPunct="1">
              <a:buClr>
                <a:srgbClr val="3366FF"/>
              </a:buClr>
              <a:buFont typeface="Wingdings" panose="05000000000000000000" pitchFamily="2" charset="2"/>
              <a:buChar char="Ø"/>
            </a:pPr>
            <a:r>
              <a:rPr lang="en-US" altLang="en-US" sz="2400" b="1" kern="0" dirty="0" smtClean="0"/>
              <a:t>Proper attire</a:t>
            </a:r>
          </a:p>
          <a:p>
            <a:pPr lvl="1" eaLnBrk="1" hangingPunct="1">
              <a:buClr>
                <a:srgbClr val="3366FF"/>
              </a:buClr>
              <a:buFont typeface="Wingdings" panose="05000000000000000000" pitchFamily="2" charset="2"/>
              <a:buChar char="Ø"/>
            </a:pPr>
            <a:r>
              <a:rPr lang="en-US" altLang="en-US" sz="2400" b="1" kern="0" dirty="0" smtClean="0"/>
              <a:t>No speaking of dialects</a:t>
            </a:r>
          </a:p>
          <a:p>
            <a:pPr lvl="1" eaLnBrk="1" hangingPunct="1">
              <a:buClr>
                <a:srgbClr val="3366FF"/>
              </a:buClr>
              <a:buFont typeface="Wingdings" panose="05000000000000000000" pitchFamily="2" charset="2"/>
              <a:buChar char="Ø"/>
            </a:pPr>
            <a:r>
              <a:rPr lang="en-US" altLang="en-US" sz="2400" b="1" kern="0" dirty="0" smtClean="0"/>
              <a:t>Attendance is compulsory and valid medical certificates or letters from parents /guardians must support any absence from class.</a:t>
            </a:r>
          </a:p>
          <a:p>
            <a:pPr lvl="1" eaLnBrk="1" hangingPunct="1">
              <a:buClr>
                <a:srgbClr val="3366FF"/>
              </a:buClr>
              <a:buFont typeface="Wingdings" panose="05000000000000000000" pitchFamily="2" charset="2"/>
              <a:buChar char="Ø"/>
            </a:pPr>
            <a:r>
              <a:rPr lang="en-US" altLang="en-US" sz="2400" b="1" kern="0" dirty="0" smtClean="0"/>
              <a:t>Three lateness will be equal to one absence</a:t>
            </a:r>
          </a:p>
          <a:p>
            <a:pPr lvl="1" eaLnBrk="1" hangingPunct="1">
              <a:buClr>
                <a:srgbClr val="3366FF"/>
              </a:buClr>
              <a:buFont typeface="Wingdings" panose="05000000000000000000" pitchFamily="2" charset="2"/>
              <a:buChar char="Ø"/>
            </a:pPr>
            <a:r>
              <a:rPr lang="en-US" altLang="en-US" sz="2400" b="1" kern="0" dirty="0" smtClean="0"/>
              <a:t>All pagers and </a:t>
            </a:r>
            <a:r>
              <a:rPr lang="en-US" altLang="en-US" sz="2400" b="1" kern="0" dirty="0" err="1" smtClean="0"/>
              <a:t>handphones</a:t>
            </a:r>
            <a:r>
              <a:rPr lang="en-US" altLang="en-US" sz="2400" b="1" kern="0" dirty="0" smtClean="0"/>
              <a:t> should be turned off during lectures.</a:t>
            </a:r>
          </a:p>
          <a:p>
            <a:pPr lvl="1"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endParaRPr lang="en-US" altLang="en-US" sz="2400" b="1" kern="0" dirty="0" smtClean="0"/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3183322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16338" y="553750"/>
            <a:ext cx="678102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kern="0" smtClean="0">
                <a:solidFill>
                  <a:srgbClr val="003366"/>
                </a:solidFill>
                <a:latin typeface="Century Gothic" panose="020B0502020202020204" pitchFamily="34" charset="0"/>
              </a:rPr>
              <a:t>What support is available for you</a:t>
            </a:r>
            <a:r>
              <a:rPr lang="en-US" altLang="en-US" sz="3200" b="1" kern="0" smtClean="0">
                <a:solidFill>
                  <a:srgbClr val="003366"/>
                </a:solidFill>
                <a:latin typeface="Century Gothic" panose="020B0502020202020204" pitchFamily="34" charset="0"/>
              </a:rPr>
              <a:t> </a:t>
            </a:r>
            <a:endParaRPr lang="en-US" altLang="en-US" sz="3200" kern="0" dirty="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87363" y="1697038"/>
            <a:ext cx="8229600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800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sz="2800" b="1" kern="0" smtClean="0">
                <a:latin typeface="Century Gothic" panose="020B0502020202020204" pitchFamily="34" charset="0"/>
              </a:rPr>
              <a:t>Consultation hours </a:t>
            </a: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sz="2800" b="1" kern="0" smtClean="0">
                <a:latin typeface="Century Gothic" panose="020B0502020202020204" pitchFamily="34" charset="0"/>
              </a:rPr>
              <a:t>Resources</a:t>
            </a:r>
          </a:p>
          <a:p>
            <a:pPr lvl="1" eaLnBrk="1" hangingPunct="1">
              <a:buClr>
                <a:srgbClr val="3366FF"/>
              </a:buClr>
              <a:buFont typeface="Wingdings" panose="05000000000000000000" pitchFamily="2" charset="2"/>
              <a:buChar char="Ø"/>
            </a:pPr>
            <a:r>
              <a:rPr lang="en-US" altLang="en-US" sz="2400" b="1" kern="0" smtClean="0">
                <a:latin typeface="Century Gothic" panose="020B0502020202020204" pitchFamily="34" charset="0"/>
              </a:rPr>
              <a:t>Reference material</a:t>
            </a:r>
          </a:p>
          <a:p>
            <a:pPr lvl="1" eaLnBrk="1" hangingPunct="1">
              <a:buClr>
                <a:srgbClr val="3366FF"/>
              </a:buClr>
              <a:buFont typeface="Wingdings" panose="05000000000000000000" pitchFamily="2" charset="2"/>
              <a:buChar char="Ø"/>
            </a:pPr>
            <a:r>
              <a:rPr lang="en-US" altLang="en-US" sz="2400" b="1" kern="0" smtClean="0">
                <a:latin typeface="Century Gothic" panose="020B0502020202020204" pitchFamily="34" charset="0"/>
              </a:rPr>
              <a:t>Internet resources</a:t>
            </a:r>
            <a:r>
              <a:rPr lang="en-US" altLang="en-US" b="1" kern="0" smtClean="0">
                <a:latin typeface="Century Gothic" panose="020B0502020202020204" pitchFamily="34" charset="0"/>
              </a:rPr>
              <a:t> </a:t>
            </a:r>
            <a:endParaRPr lang="en-US" altLang="en-US" b="1" kern="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904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79438" y="573088"/>
            <a:ext cx="679926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buClr>
                <a:srgbClr val="FF0000"/>
              </a:buClr>
            </a:pPr>
            <a:r>
              <a:rPr lang="en-US" altLang="en-US" sz="2800" b="1" dirty="0">
                <a:latin typeface="Century Gothic" panose="020B0502020202020204" pitchFamily="34" charset="0"/>
              </a:rPr>
              <a:t>	</a:t>
            </a:r>
            <a:r>
              <a:rPr lang="en-US" altLang="en-US" sz="3200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Achievement </a:t>
            </a:r>
            <a:r>
              <a:rPr lang="en-US" altLang="en-US" sz="3200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requirements </a:t>
            </a: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en-US" sz="2800" b="1" dirty="0">
              <a:latin typeface="Century Gothic" panose="020B0502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006" y="1544527"/>
            <a:ext cx="7096259" cy="417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827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9600"/>
              <a:t>Q &amp; A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719263" y="411163"/>
            <a:ext cx="596509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dirty="0">
                <a:solidFill>
                  <a:srgbClr val="003366"/>
                </a:solidFill>
                <a:latin typeface="Century Gothic" panose="020B0502020202020204" pitchFamily="34" charset="0"/>
              </a:rPr>
              <a:t>Question and </a:t>
            </a:r>
            <a:r>
              <a:rPr lang="en-US" altLang="en-US" sz="3200" b="1" u="sng" dirty="0" smtClean="0">
                <a:solidFill>
                  <a:srgbClr val="003366"/>
                </a:solidFill>
                <a:latin typeface="Century Gothic" panose="020B0502020202020204" pitchFamily="34" charset="0"/>
              </a:rPr>
              <a:t>answer </a:t>
            </a:r>
            <a:r>
              <a:rPr lang="en-US" altLang="en-US" sz="3200" b="1" u="sng" dirty="0">
                <a:solidFill>
                  <a:srgbClr val="003366"/>
                </a:solidFill>
                <a:latin typeface="Century Gothic" panose="020B0502020202020204" pitchFamily="34" charset="0"/>
              </a:rPr>
              <a:t>s</a:t>
            </a:r>
            <a:r>
              <a:rPr lang="en-US" altLang="en-US" sz="3200" b="1" u="sng" dirty="0" smtClean="0">
                <a:solidFill>
                  <a:srgbClr val="003366"/>
                </a:solidFill>
                <a:latin typeface="Century Gothic" panose="020B0502020202020204" pitchFamily="34" charset="0"/>
              </a:rPr>
              <a:t>ession</a:t>
            </a:r>
            <a:endParaRPr lang="en-US" altLang="en-US" sz="3200" u="sng" dirty="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51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What we will cover next</a:t>
            </a:r>
            <a:r>
              <a:rPr lang="en-US" altLang="en-US" sz="3200" dirty="0">
                <a:solidFill>
                  <a:srgbClr val="003366"/>
                </a:solidFill>
              </a:rPr>
              <a:t/>
            </a:r>
            <a:br>
              <a:rPr lang="en-US" altLang="en-US" sz="3200" dirty="0">
                <a:solidFill>
                  <a:srgbClr val="003366"/>
                </a:solidFill>
              </a:rPr>
            </a:br>
            <a:endParaRPr lang="en-US" sz="3200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66725" y="1668463"/>
            <a:ext cx="459613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Century Gothic" panose="020B0502020202020204" pitchFamily="34" charset="0"/>
              </a:rPr>
              <a:t>Concept of Probability</a:t>
            </a:r>
          </a:p>
        </p:txBody>
      </p:sp>
    </p:spTree>
    <p:extLst>
      <p:ext uri="{BB962C8B-B14F-4D97-AF65-F5344CB8AC3E}">
        <p14:creationId xmlns:p14="http://schemas.microsoft.com/office/powerpoint/2010/main" val="129949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654050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200" b="1" u="sng" kern="0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Lecturer information</a:t>
            </a:r>
            <a:endParaRPr lang="en-US" sz="3200" b="1" u="sng" kern="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39763" y="1757363"/>
            <a:ext cx="778302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r>
              <a:rPr lang="en-US" altLang="en-US" kern="0" dirty="0" smtClean="0"/>
              <a:t>Lecturer Name:</a:t>
            </a:r>
          </a:p>
          <a:p>
            <a:pPr>
              <a:buFontTx/>
              <a:buNone/>
            </a:pPr>
            <a:r>
              <a:rPr lang="en-US" altLang="en-US" kern="0" dirty="0" smtClean="0"/>
              <a:t>Email:</a:t>
            </a:r>
          </a:p>
          <a:p>
            <a:pPr>
              <a:buFontTx/>
              <a:buNone/>
            </a:pPr>
            <a:r>
              <a:rPr lang="en-US" altLang="en-US" kern="0" dirty="0" smtClean="0"/>
              <a:t>Telephone Extension:</a:t>
            </a:r>
          </a:p>
          <a:p>
            <a:pPr>
              <a:buFontTx/>
              <a:buNone/>
            </a:pPr>
            <a:endParaRPr lang="en-US" alt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974320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954572" y="553750"/>
            <a:ext cx="610455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kern="0" dirty="0" smtClean="0">
                <a:solidFill>
                  <a:srgbClr val="003366"/>
                </a:solidFill>
                <a:latin typeface="Century Gothic" panose="020B0502020202020204" pitchFamily="34" charset="0"/>
              </a:rPr>
              <a:t>Pre-requisites for this module </a:t>
            </a:r>
            <a:endParaRPr lang="en-US" altLang="en-US" sz="3200" b="1" u="sng" kern="0" dirty="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89528" y="1831495"/>
            <a:ext cx="81153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Century Gothic" panose="020B0502020202020204" pitchFamily="34" charset="0"/>
              </a:rPr>
              <a:t>Mathematical Concept for Computing (AQ010-3-1-MCFC)</a:t>
            </a:r>
          </a:p>
        </p:txBody>
      </p:sp>
    </p:spTree>
    <p:extLst>
      <p:ext uri="{BB962C8B-B14F-4D97-AF65-F5344CB8AC3E}">
        <p14:creationId xmlns:p14="http://schemas.microsoft.com/office/powerpoint/2010/main" val="417124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dirty="0">
                <a:solidFill>
                  <a:srgbClr val="003366"/>
                </a:solidFill>
                <a:latin typeface="Century Gothic" panose="020B0502020202020204" pitchFamily="34" charset="0"/>
              </a:rPr>
              <a:t>Aims of this module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85775" y="1652107"/>
            <a:ext cx="8348663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rgbClr val="FF3300"/>
              </a:buClr>
              <a:buSzPct val="75000"/>
              <a:buFontTx/>
              <a:buNone/>
            </a:pPr>
            <a:r>
              <a:rPr lang="en-US" altLang="en-US" sz="2800" dirty="0">
                <a:latin typeface="Century Gothic" panose="020B0502020202020204" pitchFamily="34" charset="0"/>
              </a:rPr>
              <a:t>	The aim of this module is to equip students with the appropriate techniques to make predictions under </a:t>
            </a:r>
            <a:r>
              <a:rPr lang="en-US" altLang="en-US" sz="2800" dirty="0">
                <a:solidFill>
                  <a:srgbClr val="FF0000"/>
                </a:solidFill>
                <a:latin typeface="Century Gothic" panose="020B0502020202020204" pitchFamily="34" charset="0"/>
              </a:rPr>
              <a:t>uncertainty</a:t>
            </a:r>
            <a:r>
              <a:rPr lang="en-US" altLang="en-US" sz="2800" dirty="0">
                <a:latin typeface="Century Gothic" panose="020B0502020202020204" pitchFamily="34" charset="0"/>
              </a:rPr>
              <a:t> and </a:t>
            </a:r>
            <a:r>
              <a:rPr lang="en-US" altLang="en-US" sz="2800" dirty="0">
                <a:solidFill>
                  <a:srgbClr val="FF0000"/>
                </a:solidFill>
                <a:latin typeface="Century Gothic" panose="020B0502020202020204" pitchFamily="34" charset="0"/>
              </a:rPr>
              <a:t>make inferences </a:t>
            </a:r>
            <a:r>
              <a:rPr lang="en-US" altLang="en-US" sz="2800" dirty="0">
                <a:latin typeface="Century Gothic" panose="020B0502020202020204" pitchFamily="34" charset="0"/>
              </a:rPr>
              <a:t>about large populations from much smaller samples.</a:t>
            </a:r>
          </a:p>
          <a:p>
            <a:pPr>
              <a:spcBef>
                <a:spcPct val="50000"/>
              </a:spcBef>
              <a:buClr>
                <a:srgbClr val="FF3300"/>
              </a:buClr>
              <a:buSzPct val="75000"/>
              <a:buFont typeface="Monotype Sorts"/>
              <a:buNone/>
            </a:pPr>
            <a:endParaRPr lang="en-US" altLang="en-US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808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8989" y="1577662"/>
            <a:ext cx="84201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sz="2800" b="1" dirty="0">
                <a:latin typeface="Century Gothic" panose="020B0502020202020204" pitchFamily="34" charset="0"/>
              </a:rPr>
              <a:t>At the end of this module, YOU should be able to:</a:t>
            </a:r>
          </a:p>
          <a:p>
            <a:pPr eaLnBrk="1" hangingPunct="1">
              <a:buClr>
                <a:srgbClr val="FF0000"/>
              </a:buClr>
            </a:pPr>
            <a:endParaRPr lang="en-US" altLang="en-US" sz="2800" b="1" dirty="0">
              <a:latin typeface="Century Gothic" panose="020B0502020202020204" pitchFamily="34" charset="0"/>
            </a:endParaRPr>
          </a:p>
          <a:p>
            <a:pPr marL="0" indent="0" eaLnBrk="1" hangingPunct="1"/>
            <a:endParaRPr lang="en-US" altLang="en-US" sz="2400" b="1" dirty="0">
              <a:latin typeface="Century Gothic" panose="020B0502020202020204" pitchFamily="34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41070" y="411163"/>
            <a:ext cx="685957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dirty="0" smtClean="0">
                <a:solidFill>
                  <a:srgbClr val="003366"/>
                </a:solidFill>
                <a:latin typeface="Century Gothic" panose="020B0502020202020204" pitchFamily="34" charset="0"/>
              </a:rPr>
              <a:t>Course Learning Outcomes, CLOs</a:t>
            </a:r>
            <a:endParaRPr lang="en-US" altLang="en-US" sz="3200" u="sng" dirty="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2131" y="2599507"/>
            <a:ext cx="6204993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  <a:buClr>
                <a:srgbClr val="0066FF"/>
              </a:buClr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Century Gothic" panose="020B0502020202020204" pitchFamily="34" charset="0"/>
              </a:rPr>
              <a:t>Discuss </a:t>
            </a:r>
            <a:r>
              <a:rPr lang="en-US" altLang="en-US" sz="2400" dirty="0">
                <a:latin typeface="Century Gothic" panose="020B0502020202020204" pitchFamily="34" charset="0"/>
              </a:rPr>
              <a:t>the fundamental of probability and statistical models (C2, PLO1</a:t>
            </a:r>
            <a:r>
              <a:rPr lang="en-US" altLang="en-US" sz="2400" dirty="0" smtClean="0">
                <a:latin typeface="Century Gothic" panose="020B0502020202020204" pitchFamily="34" charset="0"/>
              </a:rPr>
              <a:t>)</a:t>
            </a:r>
          </a:p>
          <a:p>
            <a:pPr lvl="1">
              <a:lnSpc>
                <a:spcPct val="90000"/>
              </a:lnSpc>
              <a:buClr>
                <a:srgbClr val="0066FF"/>
              </a:buClr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Century Gothic" panose="020B0502020202020204" pitchFamily="34" charset="0"/>
              </a:rPr>
              <a:t>Perform the statistical analysis using  Excel output (A2, PLO6</a:t>
            </a:r>
            <a:r>
              <a:rPr lang="en-US" altLang="en-US" sz="2400" dirty="0" smtClean="0">
                <a:latin typeface="Century Gothic" panose="020B0502020202020204" pitchFamily="34" charset="0"/>
              </a:rPr>
              <a:t>)</a:t>
            </a:r>
          </a:p>
          <a:p>
            <a:pPr lvl="1">
              <a:lnSpc>
                <a:spcPct val="90000"/>
              </a:lnSpc>
              <a:buClr>
                <a:srgbClr val="0066FF"/>
              </a:buClr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Century Gothic" panose="020B0502020202020204" pitchFamily="34" charset="0"/>
              </a:rPr>
              <a:t>Determine appropriate probability and statistical models in solving problem (C4, PLO7)</a:t>
            </a:r>
          </a:p>
        </p:txBody>
      </p:sp>
    </p:spTree>
    <p:extLst>
      <p:ext uri="{BB962C8B-B14F-4D97-AF65-F5344CB8AC3E}">
        <p14:creationId xmlns:p14="http://schemas.microsoft.com/office/powerpoint/2010/main" val="2282162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394743"/>
              </p:ext>
            </p:extLst>
          </p:nvPr>
        </p:nvGraphicFramePr>
        <p:xfrm>
          <a:off x="180301" y="1777286"/>
          <a:ext cx="7881876" cy="2112135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656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68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68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68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68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68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68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68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68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68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03850"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MOE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MOE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MOE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MOE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MOE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MOE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MOE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MOE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MOE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MOE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MOE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4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4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7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8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9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10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11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23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CLO1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58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CLO2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404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CLO3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506612" y="347670"/>
            <a:ext cx="586891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dirty="0" smtClean="0">
                <a:solidFill>
                  <a:srgbClr val="003366"/>
                </a:solidFill>
                <a:latin typeface="Century Gothic" panose="020B0502020202020204" pitchFamily="34" charset="0"/>
              </a:rPr>
              <a:t>Mapping of CLOs with MOEs </a:t>
            </a:r>
          </a:p>
          <a:p>
            <a:pPr algn="ctr"/>
            <a:r>
              <a:rPr lang="en-US" altLang="en-US" sz="3200" b="1" u="sng" dirty="0" smtClean="0">
                <a:solidFill>
                  <a:srgbClr val="003366"/>
                </a:solidFill>
                <a:latin typeface="Century Gothic" panose="020B0502020202020204" pitchFamily="34" charset="0"/>
              </a:rPr>
              <a:t>Domain</a:t>
            </a:r>
            <a:endParaRPr lang="en-US" altLang="en-US" sz="3200" u="sng" dirty="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26753" y="2648687"/>
            <a:ext cx="352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3200400" algn="l"/>
                <a:tab pos="6400800" algn="l"/>
              </a:tabLst>
            </a:pPr>
            <a:r>
              <a:rPr lang="en-GB" dirty="0">
                <a:latin typeface="Calibri" panose="020F0502020204030204" pitchFamily="34" charset="0"/>
              </a:rPr>
              <a:t> √</a:t>
            </a:r>
            <a:endParaRPr lang="en-US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65961" y="3520089"/>
            <a:ext cx="352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3200400" algn="l"/>
                <a:tab pos="6400800" algn="l"/>
              </a:tabLst>
            </a:pPr>
            <a:r>
              <a:rPr lang="en-GB" dirty="0">
                <a:latin typeface="Calibri" panose="020F0502020204030204" pitchFamily="34" charset="0"/>
              </a:rPr>
              <a:t> √</a:t>
            </a:r>
            <a:endParaRPr lang="en-US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64578" y="3049473"/>
            <a:ext cx="352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3200400" algn="l"/>
                <a:tab pos="6400800" algn="l"/>
              </a:tabLst>
            </a:pPr>
            <a:r>
              <a:rPr lang="en-GB" dirty="0">
                <a:latin typeface="Calibri" panose="020F0502020204030204" pitchFamily="34" charset="0"/>
              </a:rPr>
              <a:t> √</a:t>
            </a:r>
            <a:endParaRPr lang="en-US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506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506612" y="347670"/>
            <a:ext cx="48894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dirty="0" smtClean="0">
                <a:solidFill>
                  <a:srgbClr val="003366"/>
                </a:solidFill>
                <a:latin typeface="Century Gothic" panose="020B0502020202020204" pitchFamily="34" charset="0"/>
              </a:rPr>
              <a:t>MQF and MOE Domains</a:t>
            </a:r>
            <a:endParaRPr lang="en-US" altLang="en-US" sz="3200" u="sng" dirty="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Picture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17" y="1697038"/>
            <a:ext cx="8231188" cy="484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6796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357217" y="687911"/>
            <a:ext cx="407034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dirty="0" smtClean="0">
                <a:solidFill>
                  <a:srgbClr val="003366"/>
                </a:solidFill>
                <a:latin typeface="Century Gothic" panose="020B0502020202020204" pitchFamily="34" charset="0"/>
              </a:rPr>
              <a:t>Teaching Strategies</a:t>
            </a:r>
            <a:endParaRPr lang="en-US" altLang="en-US" sz="3200" u="sng" dirty="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509408"/>
              </p:ext>
            </p:extLst>
          </p:nvPr>
        </p:nvGraphicFramePr>
        <p:xfrm>
          <a:off x="609600" y="1822450"/>
          <a:ext cx="8001000" cy="2894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1721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Situation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09" marB="4570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Teaching Activities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09" marB="4570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Learning Activities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09" marB="4570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1721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LECTURE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09" marB="4570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Explanation, demonstration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09" marB="4570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Listen, </a:t>
                      </a:r>
                      <a:r>
                        <a:rPr lang="en-GB" sz="2000" b="0" dirty="0" smtClean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take</a:t>
                      </a:r>
                      <a:r>
                        <a:rPr lang="en-GB" sz="20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notes, accept, query, discuss with peers, one-minute paper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09" marB="4570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5947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TUTORIAL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09" marB="4570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Give tutorial questions, demonstration and feedback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09" marB="4570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Learn </a:t>
                      </a:r>
                      <a:r>
                        <a:rPr lang="en-GB" sz="20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from peers, critique, </a:t>
                      </a:r>
                      <a:r>
                        <a:rPr lang="en-GB" sz="20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analyse, practice tutorial questions,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09" marB="4570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966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2357217" y="687911"/>
            <a:ext cx="432682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dirty="0" smtClean="0">
                <a:solidFill>
                  <a:srgbClr val="003366"/>
                </a:solidFill>
                <a:latin typeface="Century Gothic" panose="020B0502020202020204" pitchFamily="34" charset="0"/>
              </a:rPr>
              <a:t>Assessment Methods</a:t>
            </a:r>
            <a:endParaRPr lang="en-US" altLang="en-US" sz="3200" u="sng" dirty="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403457" y="1272686"/>
            <a:ext cx="7685087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66725" indent="-466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33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400" b="1" dirty="0" err="1" smtClean="0">
                <a:latin typeface="Century Gothic" panose="020B0502020202020204" pitchFamily="34" charset="0"/>
              </a:rPr>
              <a:t>Incourse</a:t>
            </a:r>
            <a:r>
              <a:rPr lang="en-US" altLang="en-US" sz="2400" b="1" dirty="0" smtClean="0">
                <a:latin typeface="Century Gothic" panose="020B0502020202020204" pitchFamily="34" charset="0"/>
              </a:rPr>
              <a:t> Assessment 	</a:t>
            </a:r>
            <a:r>
              <a:rPr lang="en-US" altLang="en-US" sz="2400" b="1" dirty="0" smtClean="0">
                <a:latin typeface="Century Gothic" panose="020B0502020202020204" pitchFamily="34" charset="0"/>
              </a:rPr>
              <a:t>50</a:t>
            </a:r>
            <a:r>
              <a:rPr lang="en-US" altLang="en-US" sz="2400" b="1" dirty="0" smtClean="0">
                <a:latin typeface="Century Gothic" panose="020B0502020202020204" pitchFamily="34" charset="0"/>
              </a:rPr>
              <a:t>%	</a:t>
            </a:r>
            <a:r>
              <a:rPr lang="en-US" altLang="en-US" sz="2000" dirty="0" smtClean="0">
                <a:latin typeface="Century Gothic" panose="020B0502020202020204" pitchFamily="34" charset="0"/>
              </a:rPr>
              <a:t>	</a:t>
            </a:r>
          </a:p>
          <a:p>
            <a:pPr marL="914400" lvl="1" indent="-457200" eaLnBrk="1" hangingPunct="1">
              <a:lnSpc>
                <a:spcPct val="50000"/>
              </a:lnSpc>
              <a:spcBef>
                <a:spcPct val="50000"/>
              </a:spcBef>
              <a:buClr>
                <a:srgbClr val="0000FF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2000" dirty="0" smtClean="0">
                <a:latin typeface="Century Gothic" panose="020B0502020202020204" pitchFamily="34" charset="0"/>
              </a:rPr>
              <a:t>Quiz 1		</a:t>
            </a:r>
            <a:r>
              <a:rPr lang="en-US" altLang="en-US" sz="2000" dirty="0">
                <a:latin typeface="Century Gothic" panose="020B0502020202020204" pitchFamily="34" charset="0"/>
              </a:rPr>
              <a:t>	</a:t>
            </a:r>
            <a:r>
              <a:rPr lang="en-US" altLang="en-US" sz="2000" dirty="0" smtClean="0">
                <a:latin typeface="Century Gothic" panose="020B0502020202020204" pitchFamily="34" charset="0"/>
              </a:rPr>
              <a:t>10%</a:t>
            </a:r>
          </a:p>
          <a:p>
            <a:pPr marL="457200" lvl="1" indent="0" eaLnBrk="1" hangingPunct="1">
              <a:lnSpc>
                <a:spcPct val="50000"/>
              </a:lnSpc>
              <a:spcBef>
                <a:spcPct val="50000"/>
              </a:spcBef>
              <a:buClr>
                <a:srgbClr val="0000FF"/>
              </a:buClr>
              <a:defRPr/>
            </a:pPr>
            <a:r>
              <a:rPr lang="en-US" altLang="en-US" sz="2000" dirty="0">
                <a:latin typeface="Century Gothic" panose="020B0502020202020204" pitchFamily="34" charset="0"/>
              </a:rPr>
              <a:t>	</a:t>
            </a:r>
            <a:r>
              <a:rPr lang="en-US" altLang="en-US" sz="2000" dirty="0" smtClean="0">
                <a:latin typeface="Century Gothic" panose="020B0502020202020204" pitchFamily="34" charset="0"/>
              </a:rPr>
              <a:t>Hand in: week 3	</a:t>
            </a:r>
          </a:p>
          <a:p>
            <a:pPr marL="457200" lvl="1" indent="0" eaLnBrk="1" hangingPunct="1">
              <a:lnSpc>
                <a:spcPct val="50000"/>
              </a:lnSpc>
              <a:spcBef>
                <a:spcPct val="50000"/>
              </a:spcBef>
              <a:buClr>
                <a:srgbClr val="0000FF"/>
              </a:buClr>
              <a:defRPr/>
            </a:pPr>
            <a:r>
              <a:rPr lang="en-US" altLang="en-US" sz="2000" dirty="0">
                <a:latin typeface="Century Gothic" panose="020B0502020202020204" pitchFamily="34" charset="0"/>
              </a:rPr>
              <a:t>	</a:t>
            </a:r>
            <a:r>
              <a:rPr lang="en-US" altLang="en-US" sz="2000" dirty="0" smtClean="0">
                <a:latin typeface="Century Gothic" panose="020B0502020202020204" pitchFamily="34" charset="0"/>
              </a:rPr>
              <a:t>Hand out: week 3 	</a:t>
            </a:r>
          </a:p>
          <a:p>
            <a:pPr marL="457200" lvl="1" indent="0" eaLnBrk="1" hangingPunct="1">
              <a:lnSpc>
                <a:spcPct val="50000"/>
              </a:lnSpc>
              <a:spcBef>
                <a:spcPct val="50000"/>
              </a:spcBef>
              <a:buClr>
                <a:srgbClr val="0000FF"/>
              </a:buClr>
              <a:defRPr/>
            </a:pPr>
            <a:r>
              <a:rPr lang="en-US" altLang="en-US" sz="2000" dirty="0" smtClean="0">
                <a:latin typeface="Century Gothic" panose="020B0502020202020204" pitchFamily="34" charset="0"/>
              </a:rPr>
              <a:t>	Return: week 4</a:t>
            </a:r>
          </a:p>
          <a:p>
            <a:pPr marL="914400" lvl="1" indent="-457200" eaLnBrk="1" hangingPunct="1">
              <a:lnSpc>
                <a:spcPct val="50000"/>
              </a:lnSpc>
              <a:spcBef>
                <a:spcPct val="50000"/>
              </a:spcBef>
              <a:buClr>
                <a:srgbClr val="0000FF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latin typeface="Century Gothic" panose="020B0502020202020204" pitchFamily="34" charset="0"/>
              </a:rPr>
              <a:t>Quiz </a:t>
            </a:r>
            <a:r>
              <a:rPr lang="en-US" altLang="en-US" sz="2000" dirty="0" smtClean="0">
                <a:latin typeface="Century Gothic" panose="020B0502020202020204" pitchFamily="34" charset="0"/>
              </a:rPr>
              <a:t>2	</a:t>
            </a:r>
            <a:r>
              <a:rPr lang="en-US" altLang="en-US" sz="2000" dirty="0">
                <a:latin typeface="Century Gothic" panose="020B0502020202020204" pitchFamily="34" charset="0"/>
              </a:rPr>
              <a:t>		10%</a:t>
            </a:r>
          </a:p>
          <a:p>
            <a:pPr marL="457200" lvl="1" indent="0" eaLnBrk="1" hangingPunct="1">
              <a:lnSpc>
                <a:spcPct val="50000"/>
              </a:lnSpc>
              <a:spcBef>
                <a:spcPct val="50000"/>
              </a:spcBef>
              <a:buClr>
                <a:srgbClr val="0000FF"/>
              </a:buClr>
              <a:defRPr/>
            </a:pPr>
            <a:r>
              <a:rPr lang="en-US" altLang="en-US" sz="2000" dirty="0">
                <a:latin typeface="Century Gothic" panose="020B0502020202020204" pitchFamily="34" charset="0"/>
              </a:rPr>
              <a:t>	Hand in: week </a:t>
            </a:r>
            <a:r>
              <a:rPr lang="en-US" altLang="en-US" sz="2000" dirty="0" smtClean="0">
                <a:latin typeface="Century Gothic" panose="020B0502020202020204" pitchFamily="34" charset="0"/>
              </a:rPr>
              <a:t>5</a:t>
            </a:r>
            <a:r>
              <a:rPr lang="en-US" altLang="en-US" sz="2000" dirty="0">
                <a:latin typeface="Century Gothic" panose="020B0502020202020204" pitchFamily="34" charset="0"/>
              </a:rPr>
              <a:t>	</a:t>
            </a:r>
          </a:p>
          <a:p>
            <a:pPr marL="457200" lvl="1" indent="0" eaLnBrk="1" hangingPunct="1">
              <a:lnSpc>
                <a:spcPct val="50000"/>
              </a:lnSpc>
              <a:spcBef>
                <a:spcPct val="50000"/>
              </a:spcBef>
              <a:buClr>
                <a:srgbClr val="0000FF"/>
              </a:buClr>
              <a:defRPr/>
            </a:pPr>
            <a:r>
              <a:rPr lang="en-US" altLang="en-US" sz="2000" dirty="0">
                <a:latin typeface="Century Gothic" panose="020B0502020202020204" pitchFamily="34" charset="0"/>
              </a:rPr>
              <a:t>	Hand out: week </a:t>
            </a:r>
            <a:r>
              <a:rPr lang="en-US" altLang="en-US" sz="2000" dirty="0" smtClean="0">
                <a:latin typeface="Century Gothic" panose="020B0502020202020204" pitchFamily="34" charset="0"/>
              </a:rPr>
              <a:t>5 </a:t>
            </a:r>
            <a:r>
              <a:rPr lang="en-US" altLang="en-US" sz="2000" dirty="0">
                <a:latin typeface="Century Gothic" panose="020B0502020202020204" pitchFamily="34" charset="0"/>
              </a:rPr>
              <a:t>	</a:t>
            </a:r>
          </a:p>
          <a:p>
            <a:pPr marL="457200" lvl="1" indent="0" eaLnBrk="1" hangingPunct="1">
              <a:lnSpc>
                <a:spcPct val="50000"/>
              </a:lnSpc>
              <a:spcBef>
                <a:spcPct val="50000"/>
              </a:spcBef>
              <a:buClr>
                <a:srgbClr val="0000FF"/>
              </a:buClr>
              <a:defRPr/>
            </a:pPr>
            <a:r>
              <a:rPr lang="en-US" altLang="en-US" sz="2000" dirty="0">
                <a:latin typeface="Century Gothic" panose="020B0502020202020204" pitchFamily="34" charset="0"/>
              </a:rPr>
              <a:t>	Return: week </a:t>
            </a:r>
            <a:r>
              <a:rPr lang="en-US" altLang="en-US" sz="2000" dirty="0" smtClean="0">
                <a:latin typeface="Century Gothic" panose="020B0502020202020204" pitchFamily="34" charset="0"/>
              </a:rPr>
              <a:t>6</a:t>
            </a:r>
            <a:endParaRPr lang="en-US" altLang="en-US" sz="2000" dirty="0">
              <a:latin typeface="Century Gothic" panose="020B0502020202020204" pitchFamily="34" charset="0"/>
            </a:endParaRPr>
          </a:p>
          <a:p>
            <a:pPr marL="457200" lvl="1" indent="0" eaLnBrk="1" hangingPunct="1">
              <a:lnSpc>
                <a:spcPct val="50000"/>
              </a:lnSpc>
              <a:spcBef>
                <a:spcPct val="50000"/>
              </a:spcBef>
              <a:buClr>
                <a:srgbClr val="0000FF"/>
              </a:buClr>
              <a:defRPr/>
            </a:pPr>
            <a:endParaRPr lang="en-US" altLang="en-US" sz="2000" dirty="0">
              <a:latin typeface="Century Gothic" panose="020B0502020202020204" pitchFamily="34" charset="0"/>
            </a:endParaRPr>
          </a:p>
          <a:p>
            <a:pPr marL="914400" lvl="1" indent="-457200" eaLnBrk="1" hangingPunct="1">
              <a:lnSpc>
                <a:spcPct val="50000"/>
              </a:lnSpc>
              <a:spcBef>
                <a:spcPct val="50000"/>
              </a:spcBef>
              <a:buClr>
                <a:srgbClr val="0000FF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2000" dirty="0" smtClean="0">
                <a:latin typeface="Century Gothic" panose="020B0502020202020204" pitchFamily="34" charset="0"/>
              </a:rPr>
              <a:t>Practical </a:t>
            </a:r>
            <a:r>
              <a:rPr lang="en-US" altLang="en-US" sz="2000" dirty="0" smtClean="0">
                <a:latin typeface="Century Gothic" panose="020B0502020202020204" pitchFamily="34" charset="0"/>
              </a:rPr>
              <a:t>Test		</a:t>
            </a:r>
            <a:r>
              <a:rPr lang="en-US" altLang="en-US" sz="2000" dirty="0" smtClean="0">
                <a:latin typeface="Century Gothic" panose="020B0502020202020204" pitchFamily="34" charset="0"/>
              </a:rPr>
              <a:t>30%</a:t>
            </a:r>
          </a:p>
          <a:p>
            <a:pPr marL="457200" lvl="1" indent="0" eaLnBrk="1" hangingPunct="1">
              <a:lnSpc>
                <a:spcPct val="50000"/>
              </a:lnSpc>
              <a:spcBef>
                <a:spcPct val="50000"/>
              </a:spcBef>
              <a:buClr>
                <a:srgbClr val="0000FF"/>
              </a:buClr>
              <a:defRPr/>
            </a:pPr>
            <a:r>
              <a:rPr lang="en-US" altLang="en-US" sz="2000" dirty="0">
                <a:latin typeface="Century Gothic" panose="020B0502020202020204" pitchFamily="34" charset="0"/>
              </a:rPr>
              <a:t>	Hand in: week 8</a:t>
            </a:r>
          </a:p>
          <a:p>
            <a:pPr marL="457200" lvl="1" indent="0" eaLnBrk="1" hangingPunct="1">
              <a:lnSpc>
                <a:spcPct val="50000"/>
              </a:lnSpc>
              <a:spcBef>
                <a:spcPct val="50000"/>
              </a:spcBef>
              <a:buClr>
                <a:srgbClr val="0000FF"/>
              </a:buClr>
              <a:defRPr/>
            </a:pPr>
            <a:r>
              <a:rPr lang="en-US" altLang="en-US" sz="2000" dirty="0">
                <a:latin typeface="Century Gothic" panose="020B0502020202020204" pitchFamily="34" charset="0"/>
              </a:rPr>
              <a:t>	Hand out: week </a:t>
            </a:r>
            <a:r>
              <a:rPr lang="en-US" altLang="en-US" sz="2000" dirty="0" smtClean="0">
                <a:latin typeface="Century Gothic" panose="020B0502020202020204" pitchFamily="34" charset="0"/>
              </a:rPr>
              <a:t>8 </a:t>
            </a:r>
            <a:r>
              <a:rPr lang="en-US" altLang="en-US" sz="2000" dirty="0">
                <a:latin typeface="Century Gothic" panose="020B0502020202020204" pitchFamily="34" charset="0"/>
              </a:rPr>
              <a:t>	</a:t>
            </a:r>
          </a:p>
          <a:p>
            <a:pPr marL="457200" lvl="1" indent="0" eaLnBrk="1" hangingPunct="1">
              <a:lnSpc>
                <a:spcPct val="50000"/>
              </a:lnSpc>
              <a:spcBef>
                <a:spcPct val="50000"/>
              </a:spcBef>
              <a:buClr>
                <a:srgbClr val="0000FF"/>
              </a:buClr>
              <a:defRPr/>
            </a:pPr>
            <a:r>
              <a:rPr lang="en-US" altLang="en-US" sz="2000" dirty="0">
                <a:latin typeface="Century Gothic" panose="020B0502020202020204" pitchFamily="34" charset="0"/>
              </a:rPr>
              <a:t>	Return: week </a:t>
            </a:r>
            <a:r>
              <a:rPr lang="en-US" altLang="en-US" sz="2000" dirty="0" smtClean="0">
                <a:latin typeface="Century Gothic" panose="020B0502020202020204" pitchFamily="34" charset="0"/>
              </a:rPr>
              <a:t>10</a:t>
            </a:r>
            <a:endParaRPr lang="en-US" altLang="en-US" sz="2000" dirty="0" smtClean="0">
              <a:latin typeface="Century Gothic" panose="020B0502020202020204" pitchFamily="34" charset="0"/>
            </a:endParaRPr>
          </a:p>
          <a:p>
            <a:pPr eaLnBrk="1" hangingPunct="1">
              <a:spcBef>
                <a:spcPct val="50000"/>
              </a:spcBef>
              <a:buClr>
                <a:srgbClr val="FF33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400" b="1" dirty="0" smtClean="0">
                <a:latin typeface="Century Gothic" panose="020B0502020202020204" pitchFamily="34" charset="0"/>
              </a:rPr>
              <a:t>Final Exam 		</a:t>
            </a:r>
            <a:r>
              <a:rPr lang="en-US" altLang="en-US" sz="2400" b="1" dirty="0" smtClean="0">
                <a:latin typeface="Century Gothic" panose="020B0502020202020204" pitchFamily="34" charset="0"/>
              </a:rPr>
              <a:t>50</a:t>
            </a:r>
            <a:r>
              <a:rPr lang="en-US" altLang="en-US" sz="2400" b="1" dirty="0" smtClean="0">
                <a:latin typeface="Century Gothic" panose="020B0502020202020204" pitchFamily="34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496571394"/>
      </p:ext>
    </p:extLst>
  </p:cSld>
  <p:clrMapOvr>
    <a:masterClrMapping/>
  </p:clrMapOvr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Structure - Introdcution - APU</Template>
  <TotalTime>111</TotalTime>
  <Pages>11</Pages>
  <Words>452</Words>
  <Application>Microsoft Office PowerPoint</Application>
  <PresentationFormat>On-screen Show (4:3)</PresentationFormat>
  <Paragraphs>152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 Narrow</vt:lpstr>
      <vt:lpstr>Calibri</vt:lpstr>
      <vt:lpstr>Century Gothic</vt:lpstr>
      <vt:lpstr>Monotype Sorts</vt:lpstr>
      <vt:lpstr>Times New Roman</vt:lpstr>
      <vt:lpstr>Wingdings</vt:lpstr>
      <vt:lpstr>UCTI-Template-foundation-level</vt:lpstr>
      <vt:lpstr>PowerPoint Presentation</vt:lpstr>
      <vt:lpstr>PowerPoint Presentation</vt:lpstr>
      <vt:lpstr>PowerPoint Presentation</vt:lpstr>
      <vt:lpstr>Aims of this module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So…What is OBE?</vt:lpstr>
      <vt:lpstr>Course Content Outline</vt:lpstr>
      <vt:lpstr>What is expected of you </vt:lpstr>
      <vt:lpstr>PowerPoint Presentation</vt:lpstr>
      <vt:lpstr>PowerPoint Presentation</vt:lpstr>
      <vt:lpstr>PowerPoint Presentation</vt:lpstr>
      <vt:lpstr>What we will cover next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  Module Code and Version</dc:title>
  <dc:subject>MSc</dc:subject>
  <dc:creator>Mrs. Kwan (Wong Hua Hung)</dc:creator>
  <cp:lastModifiedBy>Adie Safian B. Ton Mohamed</cp:lastModifiedBy>
  <cp:revision>24</cp:revision>
  <cp:lastPrinted>1995-11-02T09:23:42Z</cp:lastPrinted>
  <dcterms:created xsi:type="dcterms:W3CDTF">2017-10-09T03:08:41Z</dcterms:created>
  <dcterms:modified xsi:type="dcterms:W3CDTF">2020-01-13T06:15:21Z</dcterms:modified>
</cp:coreProperties>
</file>