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42"/>
  </p:notesMasterIdLst>
  <p:handoutMasterIdLst>
    <p:handoutMasterId r:id="rId43"/>
  </p:handoutMasterIdLst>
  <p:sldIdLst>
    <p:sldId id="266" r:id="rId2"/>
    <p:sldId id="267" r:id="rId3"/>
    <p:sldId id="268" r:id="rId4"/>
    <p:sldId id="269"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 id="297" r:id="rId28"/>
    <p:sldId id="298" r:id="rId29"/>
    <p:sldId id="299" r:id="rId30"/>
    <p:sldId id="300" r:id="rId31"/>
    <p:sldId id="301" r:id="rId32"/>
    <p:sldId id="302" r:id="rId33"/>
    <p:sldId id="303" r:id="rId34"/>
    <p:sldId id="304" r:id="rId35"/>
    <p:sldId id="305" r:id="rId36"/>
    <p:sldId id="306" r:id="rId37"/>
    <p:sldId id="307" r:id="rId38"/>
    <p:sldId id="308" r:id="rId39"/>
    <p:sldId id="273" r:id="rId40"/>
    <p:sldId id="274" r:id="rId41"/>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702" autoAdjust="0"/>
  </p:normalViewPr>
  <p:slideViewPr>
    <p:cSldViewPr snapToGrid="0">
      <p:cViewPr varScale="1">
        <p:scale>
          <a:sx n="55" d="100"/>
          <a:sy n="55" d="100"/>
        </p:scale>
        <p:origin x="1097" y="45"/>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CD84FD0-C685-4F9B-903D-3052DD2E7E12}"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9558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44BD90F-00B2-42D2-8617-3A7324E45697}"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88310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086161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1140233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06536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88181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5775" y="274638"/>
            <a:ext cx="704215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82600" y="1662113"/>
            <a:ext cx="4038600" cy="4525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3600" y="1662113"/>
            <a:ext cx="4038600" cy="4525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26843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51133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181325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49890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62044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023108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747686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97824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6879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4">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pic>
        <p:nvPicPr>
          <p:cNvPr id="1033" name="Picture 10" descr="APU Logo Final-medium.jpg"/>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7"/>
          <p:cNvSpPr>
            <a:spLocks noChangeArrowheads="1"/>
          </p:cNvSpPr>
          <p:nvPr userDrawn="1"/>
        </p:nvSpPr>
        <p:spPr bwMode="auto">
          <a:xfrm>
            <a:off x="0" y="6597650"/>
            <a:ext cx="2711450" cy="260350"/>
          </a:xfrm>
          <a:prstGeom prst="rect">
            <a:avLst/>
          </a:prstGeom>
          <a:noFill/>
          <a:ln w="9525">
            <a:noFill/>
            <a:miter lim="800000"/>
            <a:headEnd/>
            <a:tailEnd/>
          </a:ln>
          <a:effectLst/>
        </p:spPr>
        <p:txBody>
          <a:bodyPr/>
          <a:lstStyle/>
          <a:p>
            <a:pPr>
              <a:defRPr/>
            </a:pPr>
            <a:r>
              <a:rPr lang="en-GB" sz="800" dirty="0" smtClean="0">
                <a:latin typeface="Calibri" pitchFamily="34" charset="0"/>
                <a:cs typeface="Calibri" pitchFamily="34" charset="0"/>
              </a:rPr>
              <a:t>AQ077-3-2 Probability</a:t>
            </a:r>
            <a:r>
              <a:rPr lang="en-GB" sz="800" baseline="0" dirty="0" smtClean="0">
                <a:latin typeface="Calibri" pitchFamily="34" charset="0"/>
                <a:cs typeface="Calibri" pitchFamily="34" charset="0"/>
              </a:rPr>
              <a:t> and Statistical Modelling</a:t>
            </a:r>
            <a:endParaRPr lang="en-GB" sz="800" dirty="0">
              <a:latin typeface="Calibri" pitchFamily="34" charset="0"/>
              <a:cs typeface="Calibri" pitchFamily="34" charset="0"/>
            </a:endParaRPr>
          </a:p>
        </p:txBody>
      </p:sp>
      <p:sp>
        <p:nvSpPr>
          <p:cNvPr id="11" name="Rectangle 9"/>
          <p:cNvSpPr>
            <a:spLocks noChangeArrowheads="1"/>
          </p:cNvSpPr>
          <p:nvPr userDrawn="1"/>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smtClean="0">
                <a:latin typeface="Calibri" pitchFamily="34" charset="0"/>
                <a:cs typeface="Calibri" pitchFamily="34" charset="0"/>
              </a:rPr>
              <a:t>Concept of Probability</a:t>
            </a:r>
            <a:endParaRPr lang="en-GB" sz="800" dirty="0">
              <a:latin typeface="Calibri" pitchFamily="34" charset="0"/>
              <a:cs typeface="Calibri" pitchFamily="34" charset="0"/>
            </a:endParaRP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2.wmf"/><Relationship Id="rId5" Type="http://schemas.openxmlformats.org/officeDocument/2006/relationships/oleObject" Target="../embeddings/oleObject9.bin"/><Relationship Id="rId4" Type="http://schemas.openxmlformats.org/officeDocument/2006/relationships/image" Target="../media/image11.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15.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16.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2.xml"/><Relationship Id="rId1" Type="http://schemas.openxmlformats.org/officeDocument/2006/relationships/vmlDrawing" Target="../drawings/vmlDrawing12.vml"/><Relationship Id="rId4" Type="http://schemas.openxmlformats.org/officeDocument/2006/relationships/image" Target="../media/image17.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
          <p:cNvSpPr txBox="1">
            <a:spLocks noChangeArrowheads="1"/>
          </p:cNvSpPr>
          <p:nvPr/>
        </p:nvSpPr>
        <p:spPr bwMode="auto">
          <a:xfrm>
            <a:off x="1872328" y="2105025"/>
            <a:ext cx="7386637"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lang="en-US" altLang="en-US" sz="3800" dirty="0" smtClean="0">
                <a:solidFill>
                  <a:schemeClr val="tx2"/>
                </a:solidFill>
                <a:latin typeface="+mn-lt"/>
              </a:rPr>
              <a:t>Probability &amp; Statistical Modelling</a:t>
            </a:r>
          </a:p>
          <a:p>
            <a:pPr algn="ctr" eaLnBrk="1" hangingPunct="1">
              <a:spcBef>
                <a:spcPct val="0"/>
              </a:spcBef>
              <a:buFontTx/>
              <a:buNone/>
              <a:defRPr/>
            </a:pPr>
            <a:r>
              <a:rPr lang="en-US" altLang="en-US" sz="1400" dirty="0" smtClean="0">
                <a:solidFill>
                  <a:schemeClr val="tx2"/>
                </a:solidFill>
                <a:latin typeface="+mn-lt"/>
              </a:rPr>
              <a:t>AQ077-3-2-PSMOD and </a:t>
            </a:r>
            <a:r>
              <a:rPr lang="en-US" altLang="en-US" sz="1400" smtClean="0">
                <a:solidFill>
                  <a:schemeClr val="tx2"/>
                </a:solidFill>
                <a:latin typeface="+mn-lt"/>
              </a:rPr>
              <a:t>Version </a:t>
            </a:r>
            <a:r>
              <a:rPr lang="en-US" altLang="en-US" sz="1400" smtClean="0">
                <a:solidFill>
                  <a:schemeClr val="tx2"/>
                </a:solidFill>
                <a:latin typeface="+mn-lt"/>
              </a:rPr>
              <a:t>VD1</a:t>
            </a:r>
            <a:endParaRPr lang="en-US" altLang="en-US" sz="1400" dirty="0" smtClean="0">
              <a:solidFill>
                <a:schemeClr val="tx2"/>
              </a:solidFill>
              <a:latin typeface="+mn-lt"/>
            </a:endParaRPr>
          </a:p>
        </p:txBody>
      </p:sp>
      <p:sp>
        <p:nvSpPr>
          <p:cNvPr id="9" name="Rectangle 6"/>
          <p:cNvSpPr txBox="1">
            <a:spLocks noChangeArrowheads="1"/>
          </p:cNvSpPr>
          <p:nvPr/>
        </p:nvSpPr>
        <p:spPr bwMode="auto">
          <a:xfrm>
            <a:off x="2097753" y="4038600"/>
            <a:ext cx="67691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dirty="0" smtClean="0">
                <a:latin typeface="+mj-lt"/>
              </a:rPr>
              <a:t>Concept of Probability</a:t>
            </a:r>
            <a:endParaRPr lang="en-US" altLang="en-US" dirty="0">
              <a:latin typeface="+mj-lt"/>
            </a:endParaRPr>
          </a:p>
        </p:txBody>
      </p:sp>
    </p:spTree>
    <p:extLst>
      <p:ext uri="{BB962C8B-B14F-4D97-AF65-F5344CB8AC3E}">
        <p14:creationId xmlns:p14="http://schemas.microsoft.com/office/powerpoint/2010/main" val="481972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2"/>
          <p:cNvSpPr txBox="1">
            <a:spLocks noChangeArrowheads="1"/>
          </p:cNvSpPr>
          <p:nvPr/>
        </p:nvSpPr>
        <p:spPr bwMode="auto">
          <a:xfrm>
            <a:off x="623888" y="1493838"/>
            <a:ext cx="81994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
                <a:srgbClr val="0000FF"/>
              </a:buClr>
              <a:buFont typeface="Wingdings" panose="05000000000000000000" pitchFamily="2" charset="2"/>
              <a:buChar char="Ø"/>
            </a:pPr>
            <a:endParaRPr lang="en-US" altLang="en-US" sz="1800"/>
          </a:p>
        </p:txBody>
      </p:sp>
      <p:sp>
        <p:nvSpPr>
          <p:cNvPr id="14340" name="Text Box 3"/>
          <p:cNvSpPr txBox="1">
            <a:spLocks noChangeArrowheads="1"/>
          </p:cNvSpPr>
          <p:nvPr/>
        </p:nvSpPr>
        <p:spPr bwMode="auto">
          <a:xfrm>
            <a:off x="482600" y="1479550"/>
            <a:ext cx="7953375"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61963" indent="-46196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
                <a:srgbClr val="0000FF"/>
              </a:buClr>
              <a:buFont typeface="Wingdings" panose="05000000000000000000" pitchFamily="2" charset="2"/>
              <a:buChar char="Ø"/>
            </a:pPr>
            <a:r>
              <a:rPr lang="en-US" altLang="en-US" sz="2800" b="1"/>
              <a:t>Complement Rule</a:t>
            </a:r>
          </a:p>
          <a:p>
            <a:pPr eaLnBrk="1" hangingPunct="1">
              <a:spcBef>
                <a:spcPct val="50000"/>
              </a:spcBef>
              <a:buClr>
                <a:srgbClr val="0000FF"/>
              </a:buClr>
              <a:buFont typeface="Wingdings" panose="05000000000000000000" pitchFamily="2" charset="2"/>
              <a:buChar char="Ø"/>
            </a:pPr>
            <a:endParaRPr lang="en-US" altLang="en-US" sz="2800" b="1"/>
          </a:p>
        </p:txBody>
      </p:sp>
      <p:graphicFrame>
        <p:nvGraphicFramePr>
          <p:cNvPr id="14341" name="Object 4"/>
          <p:cNvGraphicFramePr>
            <a:graphicFrameLocks noChangeAspect="1"/>
          </p:cNvGraphicFramePr>
          <p:nvPr/>
        </p:nvGraphicFramePr>
        <p:xfrm>
          <a:off x="1004888" y="2141538"/>
          <a:ext cx="7337425" cy="4129087"/>
        </p:xfrm>
        <a:graphic>
          <a:graphicData uri="http://schemas.openxmlformats.org/presentationml/2006/ole">
            <mc:AlternateContent xmlns:mc="http://schemas.openxmlformats.org/markup-compatibility/2006">
              <mc:Choice xmlns:v="urn:schemas-microsoft-com:vml" Requires="v">
                <p:oleObj spid="_x0000_s3080" r:id="rId3" imgW="5304762" imgH="2952381" progId="Paint.Picture">
                  <p:embed/>
                </p:oleObj>
              </mc:Choice>
              <mc:Fallback>
                <p:oleObj r:id="rId3" imgW="5304762" imgH="2952381"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888" y="2141538"/>
                        <a:ext cx="7337425" cy="412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25679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pPr eaLnBrk="1" hangingPunct="1"/>
            <a:r>
              <a:rPr lang="en-US" altLang="en-US" b="1" smtClean="0"/>
              <a:t>Example 1.1</a:t>
            </a:r>
          </a:p>
        </p:txBody>
      </p:sp>
      <p:sp>
        <p:nvSpPr>
          <p:cNvPr id="15363" name="Rectangle 3"/>
          <p:cNvSpPr>
            <a:spLocks noGrp="1" noChangeArrowheads="1"/>
          </p:cNvSpPr>
          <p:nvPr>
            <p:ph type="body" idx="4294967295"/>
          </p:nvPr>
        </p:nvSpPr>
        <p:spPr/>
        <p:txBody>
          <a:bodyPr/>
          <a:lstStyle/>
          <a:p>
            <a:pPr eaLnBrk="1" hangingPunct="1"/>
            <a:r>
              <a:rPr lang="en-US" altLang="en-US" smtClean="0">
                <a:ea typeface="新細明體" pitchFamily="18" charset="-120"/>
              </a:rPr>
              <a:t>A group of 20 university students contains eight who are in their first year of study. A student is picked at random. Find the probability that the student is not in the first year of study.</a:t>
            </a:r>
            <a:endParaRPr lang="en-US" altLang="en-US" smtClean="0"/>
          </a:p>
        </p:txBody>
      </p:sp>
    </p:spTree>
    <p:extLst>
      <p:ext uri="{BB962C8B-B14F-4D97-AF65-F5344CB8AC3E}">
        <p14:creationId xmlns:p14="http://schemas.microsoft.com/office/powerpoint/2010/main" val="2635179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4294967295"/>
          </p:nvPr>
        </p:nvSpPr>
        <p:spPr>
          <a:xfrm>
            <a:off x="303530" y="2301240"/>
            <a:ext cx="8229600" cy="3749675"/>
          </a:xfrm>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buFontTx/>
              <a:buNone/>
            </a:pPr>
            <a:r>
              <a:rPr lang="en-US" altLang="en-US" dirty="0" smtClean="0">
                <a:ea typeface="新細明體" pitchFamily="18" charset="-120"/>
              </a:rPr>
              <a:t>	</a:t>
            </a:r>
            <a:r>
              <a:rPr lang="en-US" altLang="en-US" dirty="0" smtClean="0">
                <a:solidFill>
                  <a:srgbClr val="0000FF"/>
                </a:solidFill>
                <a:ea typeface="新細明體" pitchFamily="18" charset="-120"/>
              </a:rPr>
              <a:t>   P(A </a:t>
            </a:r>
            <a:r>
              <a:rPr lang="en-US" altLang="en-US" dirty="0" smtClean="0">
                <a:solidFill>
                  <a:srgbClr val="0000FF"/>
                </a:solidFill>
                <a:ea typeface="新細明體" pitchFamily="18" charset="-120"/>
                <a:sym typeface="Symbol" panose="05050102010706020507" pitchFamily="18" charset="2"/>
              </a:rPr>
              <a:t></a:t>
            </a:r>
            <a:r>
              <a:rPr lang="en-US" altLang="en-US" dirty="0" smtClean="0">
                <a:solidFill>
                  <a:srgbClr val="0000FF"/>
                </a:solidFill>
                <a:ea typeface="新細明體" pitchFamily="18" charset="-120"/>
              </a:rPr>
              <a:t> B) = P(A) + P(B) – P(A </a:t>
            </a:r>
            <a:r>
              <a:rPr lang="en-US" altLang="en-US" dirty="0" smtClean="0">
                <a:solidFill>
                  <a:srgbClr val="0000FF"/>
                </a:solidFill>
                <a:ea typeface="新細明體" pitchFamily="18" charset="-120"/>
                <a:sym typeface="Symbol" panose="05050102010706020507" pitchFamily="18" charset="2"/>
              </a:rPr>
              <a:t></a:t>
            </a:r>
            <a:r>
              <a:rPr lang="en-US" altLang="en-US" dirty="0" smtClean="0">
                <a:solidFill>
                  <a:srgbClr val="0000FF"/>
                </a:solidFill>
                <a:ea typeface="新細明體" pitchFamily="18" charset="-120"/>
              </a:rPr>
              <a:t> B)</a:t>
            </a:r>
            <a:endParaRPr lang="en-US" altLang="en-US" dirty="0" smtClean="0">
              <a:solidFill>
                <a:srgbClr val="0000FF"/>
              </a:solidFill>
            </a:endParaRPr>
          </a:p>
        </p:txBody>
      </p:sp>
      <p:sp>
        <p:nvSpPr>
          <p:cNvPr id="5" name="Title 1"/>
          <p:cNvSpPr>
            <a:spLocks noGrp="1"/>
          </p:cNvSpPr>
          <p:nvPr>
            <p:ph type="title"/>
          </p:nvPr>
        </p:nvSpPr>
        <p:spPr>
          <a:xfrm>
            <a:off x="485775" y="274638"/>
            <a:ext cx="7042150" cy="1143000"/>
          </a:xfrm>
        </p:spPr>
        <p:txBody>
          <a:bodyPr/>
          <a:lstStyle/>
          <a:p>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Probability Rule for Combined Events</a:t>
            </a:r>
            <a:endParaRPr lang="en-US" dirty="0">
              <a:solidFill>
                <a:schemeClr val="accent6">
                  <a:lumMod val="75000"/>
                </a:schemeClr>
              </a:solidFill>
              <a:latin typeface="Century Gothic" panose="020B0502020202020204" pitchFamily="34" charset="0"/>
            </a:endParaRPr>
          </a:p>
        </p:txBody>
      </p:sp>
    </p:spTree>
    <p:extLst>
      <p:ext uri="{BB962C8B-B14F-4D97-AF65-F5344CB8AC3E}">
        <p14:creationId xmlns:p14="http://schemas.microsoft.com/office/powerpoint/2010/main" val="3887465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Text Box 3"/>
          <p:cNvSpPr txBox="1">
            <a:spLocks noChangeArrowheads="1"/>
          </p:cNvSpPr>
          <p:nvPr/>
        </p:nvSpPr>
        <p:spPr bwMode="auto">
          <a:xfrm>
            <a:off x="508000" y="1481138"/>
            <a:ext cx="8113713"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indent="-341313">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
                <a:srgbClr val="0000FF"/>
              </a:buClr>
              <a:buFont typeface="Wingdings" panose="05000000000000000000" pitchFamily="2" charset="2"/>
              <a:buChar char="Ø"/>
            </a:pPr>
            <a:r>
              <a:rPr lang="en-US" altLang="en-US" sz="2800" b="1"/>
              <a:t>Example 1.2</a:t>
            </a:r>
          </a:p>
          <a:p>
            <a:pPr lvl="1" eaLnBrk="1" hangingPunct="1">
              <a:spcBef>
                <a:spcPct val="50000"/>
              </a:spcBef>
              <a:buClr>
                <a:srgbClr val="FF0000"/>
              </a:buClr>
              <a:buFont typeface="Wingdings" panose="05000000000000000000" pitchFamily="2" charset="2"/>
              <a:buChar char="Ø"/>
            </a:pPr>
            <a:r>
              <a:rPr lang="en-US" altLang="en-US" sz="2400" b="1"/>
              <a:t>If a card is drawn from a deck of playing cards, what is the probability of getting a red or an ace?</a:t>
            </a:r>
          </a:p>
          <a:p>
            <a:pPr eaLnBrk="1" hangingPunct="1">
              <a:spcBef>
                <a:spcPct val="50000"/>
              </a:spcBef>
              <a:buClr>
                <a:srgbClr val="0000FF"/>
              </a:buClr>
              <a:buFont typeface="Wingdings" panose="05000000000000000000" pitchFamily="2" charset="2"/>
              <a:buChar char="Ø"/>
            </a:pPr>
            <a:endParaRPr lang="en-US" altLang="en-US" sz="2400" b="1"/>
          </a:p>
        </p:txBody>
      </p:sp>
      <p:graphicFrame>
        <p:nvGraphicFramePr>
          <p:cNvPr id="17413" name="Object 4"/>
          <p:cNvGraphicFramePr>
            <a:graphicFrameLocks noChangeAspect="1"/>
          </p:cNvGraphicFramePr>
          <p:nvPr/>
        </p:nvGraphicFramePr>
        <p:xfrm>
          <a:off x="1851025" y="2986088"/>
          <a:ext cx="5210175" cy="3136900"/>
        </p:xfrm>
        <a:graphic>
          <a:graphicData uri="http://schemas.openxmlformats.org/presentationml/2006/ole">
            <mc:AlternateContent xmlns:mc="http://schemas.openxmlformats.org/markup-compatibility/2006">
              <mc:Choice xmlns:v="urn:schemas-microsoft-com:vml" Requires="v">
                <p:oleObj spid="_x0000_s4104" r:id="rId3" imgW="5210902" imgH="2685714" progId="Paint.Picture">
                  <p:embed/>
                </p:oleObj>
              </mc:Choice>
              <mc:Fallback>
                <p:oleObj r:id="rId3" imgW="5210902" imgH="268571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1025" y="2986088"/>
                        <a:ext cx="5210175" cy="313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itle 1"/>
          <p:cNvSpPr txBox="1">
            <a:spLocks/>
          </p:cNvSpPr>
          <p:nvPr/>
        </p:nvSpPr>
        <p:spPr>
          <a:xfrm>
            <a:off x="485775" y="274638"/>
            <a:ext cx="7042150" cy="1143000"/>
          </a:xfrm>
          <a:prstGeom prst="rect">
            <a:avLst/>
          </a:prstGeom>
        </p:spPr>
        <p:txBody>
          <a:bodyPr/>
          <a:lst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r>
              <a:rPr lang="en-US" altLang="en-US" b="1" u="sng" kern="0" dirty="0" smtClean="0">
                <a:solidFill>
                  <a:schemeClr val="accent6">
                    <a:lumMod val="75000"/>
                  </a:schemeClr>
                </a:solidFill>
                <a:latin typeface="Century Gothic" panose="020B0502020202020204" pitchFamily="34" charset="0"/>
                <a:cs typeface="Arial" panose="020B0604020202020204" pitchFamily="34" charset="0"/>
              </a:rPr>
              <a:t>Quick Review Question</a:t>
            </a:r>
            <a:endParaRPr lang="en-US" kern="0" dirty="0">
              <a:solidFill>
                <a:schemeClr val="accent6">
                  <a:lumMod val="75000"/>
                </a:schemeClr>
              </a:solidFill>
              <a:latin typeface="Century Gothic" panose="020B0502020202020204" pitchFamily="34" charset="0"/>
            </a:endParaRPr>
          </a:p>
        </p:txBody>
      </p:sp>
    </p:spTree>
    <p:extLst>
      <p:ext uri="{BB962C8B-B14F-4D97-AF65-F5344CB8AC3E}">
        <p14:creationId xmlns:p14="http://schemas.microsoft.com/office/powerpoint/2010/main" val="21866654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7413"/>
                                        </p:tgtEl>
                                        <p:attrNameLst>
                                          <p:attrName>style.visibility</p:attrName>
                                        </p:attrNameLst>
                                      </p:cBhvr>
                                      <p:to>
                                        <p:strVal val="visible"/>
                                      </p:to>
                                    </p:set>
                                    <p:animEffect transition="in" filter="box(in)">
                                      <p:cBhvr>
                                        <p:cTn id="7" dur="500"/>
                                        <p:tgtEl>
                                          <p:spTgt spid="17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b="1" smtClean="0"/>
              <a:t>Example 1.3</a:t>
            </a:r>
          </a:p>
        </p:txBody>
      </p:sp>
      <p:sp>
        <p:nvSpPr>
          <p:cNvPr id="18435" name="Rectangle 3"/>
          <p:cNvSpPr>
            <a:spLocks noGrp="1" noChangeArrowheads="1"/>
          </p:cNvSpPr>
          <p:nvPr>
            <p:ph type="body" sz="half" idx="1"/>
          </p:nvPr>
        </p:nvSpPr>
        <p:spPr>
          <a:xfrm>
            <a:off x="482600" y="1663700"/>
            <a:ext cx="7889875" cy="4524375"/>
          </a:xfrm>
        </p:spPr>
        <p:txBody>
          <a:bodyPr/>
          <a:lstStyle/>
          <a:p>
            <a:pPr algn="just" eaLnBrk="1" hangingPunct="1"/>
            <a:r>
              <a:rPr lang="en-US" altLang="en-US" sz="2800" smtClean="0">
                <a:ea typeface="新細明體" pitchFamily="18" charset="-120"/>
              </a:rPr>
              <a:t>In a class of 20 children, 4 of the boys and 3 of the eleven girls are in the athletics team. A child from the class is chosen at random. Find the probability that the child chosen is</a:t>
            </a:r>
          </a:p>
          <a:p>
            <a:pPr algn="just" eaLnBrk="1" hangingPunct="1">
              <a:buFontTx/>
              <a:buNone/>
            </a:pPr>
            <a:r>
              <a:rPr lang="en-US" altLang="en-US" sz="2800" smtClean="0">
                <a:ea typeface="新細明體" pitchFamily="18" charset="-120"/>
              </a:rPr>
              <a:t>	(a) 	in the athletics team			</a:t>
            </a:r>
          </a:p>
          <a:p>
            <a:pPr algn="just" eaLnBrk="1" hangingPunct="1">
              <a:buFontTx/>
              <a:buNone/>
            </a:pPr>
            <a:r>
              <a:rPr lang="en-US" altLang="en-US" sz="2800" smtClean="0">
                <a:ea typeface="新細明體" pitchFamily="18" charset="-120"/>
              </a:rPr>
              <a:t>	(b) 	a girl		</a:t>
            </a:r>
          </a:p>
          <a:p>
            <a:pPr algn="just" eaLnBrk="1" hangingPunct="1">
              <a:buFontTx/>
              <a:buNone/>
            </a:pPr>
            <a:r>
              <a:rPr lang="en-US" altLang="en-US" sz="2800" smtClean="0">
                <a:ea typeface="新細明體" pitchFamily="18" charset="-120"/>
              </a:rPr>
              <a:t>	(c) 	a girl member of the athletics team</a:t>
            </a:r>
          </a:p>
          <a:p>
            <a:pPr algn="just" eaLnBrk="1" hangingPunct="1">
              <a:buFontTx/>
              <a:buNone/>
            </a:pPr>
            <a:r>
              <a:rPr lang="en-US" altLang="en-US" sz="2800" smtClean="0">
                <a:ea typeface="新細明體" pitchFamily="18" charset="-120"/>
              </a:rPr>
              <a:t>	(d) 	a girl member or in the athletics team.</a:t>
            </a:r>
            <a:endParaRPr lang="en-US" altLang="en-US" sz="2800" smtClean="0"/>
          </a:p>
          <a:p>
            <a:pPr algn="just" eaLnBrk="1" hangingPunct="1"/>
            <a:endParaRPr lang="en-US" altLang="en-US" sz="2800" smtClean="0"/>
          </a:p>
        </p:txBody>
      </p:sp>
    </p:spTree>
    <p:extLst>
      <p:ext uri="{BB962C8B-B14F-4D97-AF65-F5344CB8AC3E}">
        <p14:creationId xmlns:p14="http://schemas.microsoft.com/office/powerpoint/2010/main" val="2020047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4294967295"/>
          </p:nvPr>
        </p:nvSpPr>
        <p:spPr>
          <a:xfrm>
            <a:off x="639763" y="1697038"/>
            <a:ext cx="7924800" cy="4495800"/>
          </a:xfrm>
          <a:noFill/>
        </p:spPr>
        <p:txBody>
          <a:bodyPr/>
          <a:lstStyle/>
          <a:p>
            <a:pPr marL="461963" lvl="1" indent="-347663" eaLnBrk="1" hangingPunct="1">
              <a:lnSpc>
                <a:spcPct val="0"/>
              </a:lnSpc>
              <a:buFont typeface="Wingdings" panose="05000000000000000000" pitchFamily="2" charset="2"/>
              <a:buNone/>
            </a:pPr>
            <a:endParaRPr lang="en-US" altLang="en-US" b="1" smtClean="0">
              <a:latin typeface="Century Gothic" panose="020B0502020202020204" pitchFamily="34" charset="0"/>
            </a:endParaRPr>
          </a:p>
          <a:p>
            <a:pPr marL="461963" lvl="1" indent="-347663" eaLnBrk="1" hangingPunct="1">
              <a:buClr>
                <a:srgbClr val="0000FF"/>
              </a:buClr>
              <a:buFont typeface="Wingdings" panose="05000000000000000000" pitchFamily="2" charset="2"/>
              <a:buChar char="Ø"/>
            </a:pPr>
            <a:r>
              <a:rPr lang="en-US" altLang="en-US" b="1" smtClean="0">
                <a:latin typeface="Century Gothic" panose="020B0502020202020204" pitchFamily="34" charset="0"/>
              </a:rPr>
              <a:t>Mutually exclusive events</a:t>
            </a:r>
          </a:p>
          <a:p>
            <a:pPr marL="909638" lvl="2" indent="-331788" eaLnBrk="1" hangingPunct="1">
              <a:buClr>
                <a:srgbClr val="FF5050"/>
              </a:buClr>
              <a:buFont typeface="Wingdings" panose="05000000000000000000" pitchFamily="2" charset="2"/>
              <a:buChar char="Ø"/>
            </a:pPr>
            <a:r>
              <a:rPr lang="en-US" altLang="en-US" b="1" smtClean="0">
                <a:latin typeface="Century Gothic" panose="020B0502020202020204" pitchFamily="34" charset="0"/>
              </a:rPr>
              <a:t>Two events of the same experiment are said to be mutually exclusive if their respective events do not overlap.</a:t>
            </a:r>
          </a:p>
        </p:txBody>
      </p:sp>
      <p:graphicFrame>
        <p:nvGraphicFramePr>
          <p:cNvPr id="19459" name="Object 3"/>
          <p:cNvGraphicFramePr>
            <a:graphicFrameLocks noChangeAspect="1"/>
          </p:cNvGraphicFramePr>
          <p:nvPr/>
        </p:nvGraphicFramePr>
        <p:xfrm>
          <a:off x="1928813" y="3544888"/>
          <a:ext cx="5189537" cy="2555875"/>
        </p:xfrm>
        <a:graphic>
          <a:graphicData uri="http://schemas.openxmlformats.org/presentationml/2006/ole">
            <mc:AlternateContent xmlns:mc="http://schemas.openxmlformats.org/markup-compatibility/2006">
              <mc:Choice xmlns:v="urn:schemas-microsoft-com:vml" Requires="v">
                <p:oleObj spid="_x0000_s5128" r:id="rId3" imgW="3200000" imgH="1743318" progId="Paint.Picture">
                  <p:embed/>
                </p:oleObj>
              </mc:Choice>
              <mc:Fallback>
                <p:oleObj r:id="rId3" imgW="3200000" imgH="1743318"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813" y="3544888"/>
                        <a:ext cx="5189537" cy="255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28152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4294967295"/>
          </p:nvPr>
        </p:nvSpPr>
        <p:spPr>
          <a:xfrm>
            <a:off x="688975" y="1495425"/>
            <a:ext cx="7926388" cy="4484688"/>
          </a:xfrm>
          <a:noFill/>
        </p:spPr>
        <p:txBody>
          <a:bodyPr/>
          <a:lstStyle/>
          <a:p>
            <a:pPr marL="461963" lvl="1" indent="-347663" eaLnBrk="1" hangingPunct="1">
              <a:buClr>
                <a:srgbClr val="0000FF"/>
              </a:buClr>
              <a:buFont typeface="Wingdings" panose="05000000000000000000" pitchFamily="2" charset="2"/>
              <a:buChar char="Ø"/>
            </a:pPr>
            <a:r>
              <a:rPr lang="en-US" altLang="en-US" b="1" smtClean="0">
                <a:latin typeface="Century Gothic" panose="020B0502020202020204" pitchFamily="34" charset="0"/>
              </a:rPr>
              <a:t>Not mutually exclusive</a:t>
            </a:r>
          </a:p>
          <a:p>
            <a:pPr marL="909638" lvl="2" indent="-333375" eaLnBrk="1" hangingPunct="1">
              <a:buClr>
                <a:srgbClr val="FF5050"/>
              </a:buClr>
              <a:buFont typeface="Wingdings" panose="05000000000000000000" pitchFamily="2" charset="2"/>
              <a:buChar char="Ø"/>
            </a:pPr>
            <a:r>
              <a:rPr lang="en-US" altLang="en-US" b="1" smtClean="0">
                <a:latin typeface="Century Gothic" panose="020B0502020202020204" pitchFamily="34" charset="0"/>
              </a:rPr>
              <a:t>If two or more events occur at one time.</a:t>
            </a:r>
          </a:p>
          <a:p>
            <a:pPr marL="461963" lvl="1" indent="-347663" eaLnBrk="1" hangingPunct="1">
              <a:buClr>
                <a:srgbClr val="0000FF"/>
              </a:buClr>
              <a:buFont typeface="Wingdings" panose="05000000000000000000" pitchFamily="2" charset="2"/>
              <a:buChar char="Ø"/>
            </a:pPr>
            <a:r>
              <a:rPr lang="en-US" altLang="en-US" b="1" smtClean="0">
                <a:latin typeface="Century Gothic" panose="020B0502020202020204" pitchFamily="34" charset="0"/>
              </a:rPr>
              <a:t>Independent events</a:t>
            </a:r>
          </a:p>
          <a:p>
            <a:pPr marL="909638" lvl="2" indent="-333375" eaLnBrk="1" hangingPunct="1">
              <a:buClr>
                <a:srgbClr val="FF5050"/>
              </a:buClr>
              <a:buFont typeface="Wingdings" panose="05000000000000000000" pitchFamily="2" charset="2"/>
              <a:buChar char="Ø"/>
            </a:pPr>
            <a:r>
              <a:rPr lang="en-US" altLang="en-US" b="1" smtClean="0">
                <a:latin typeface="Century Gothic" panose="020B0502020202020204" pitchFamily="34" charset="0"/>
              </a:rPr>
              <a:t>Two events are said to be independent if the occurrence (or not) of one of the events will in no way affect the occurrence (or not) of other.</a:t>
            </a:r>
          </a:p>
          <a:p>
            <a:pPr marL="909638" lvl="2" indent="-333375" eaLnBrk="1" hangingPunct="1">
              <a:buClr>
                <a:srgbClr val="FF5050"/>
              </a:buClr>
              <a:buFont typeface="Wingdings" panose="05000000000000000000" pitchFamily="2" charset="2"/>
              <a:buChar char="Ø"/>
            </a:pPr>
            <a:r>
              <a:rPr lang="en-US" altLang="en-US" b="1" smtClean="0">
                <a:latin typeface="Century Gothic" panose="020B0502020202020204" pitchFamily="34" charset="0"/>
              </a:rPr>
              <a:t>Alternatively, two events that are defined on two physically different experiments are said to be independent.</a:t>
            </a:r>
          </a:p>
        </p:txBody>
      </p:sp>
    </p:spTree>
    <p:extLst>
      <p:ext uri="{BB962C8B-B14F-4D97-AF65-F5344CB8AC3E}">
        <p14:creationId xmlns:p14="http://schemas.microsoft.com/office/powerpoint/2010/main" val="1487272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2"/>
          <p:cNvGraphicFramePr>
            <a:graphicFrameLocks noGrp="1" noChangeAspect="1"/>
          </p:cNvGraphicFramePr>
          <p:nvPr>
            <p:ph type="body" idx="4294967295"/>
          </p:nvPr>
        </p:nvGraphicFramePr>
        <p:xfrm>
          <a:off x="688975" y="1501775"/>
          <a:ext cx="7926388" cy="4470400"/>
        </p:xfrm>
        <a:graphic>
          <a:graphicData uri="http://schemas.openxmlformats.org/presentationml/2006/ole">
            <mc:AlternateContent xmlns:mc="http://schemas.openxmlformats.org/markup-compatibility/2006">
              <mc:Choice xmlns:v="urn:schemas-microsoft-com:vml" Requires="v">
                <p:oleObj spid="_x0000_s6152" r:id="rId3" imgW="3801006" imgH="2142857" progId="Paint.Picture">
                  <p:embed/>
                </p:oleObj>
              </mc:Choice>
              <mc:Fallback>
                <p:oleObj r:id="rId3" imgW="3801006" imgH="2142857" progId="Paint.Picture">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975" y="1501775"/>
                        <a:ext cx="7926388" cy="447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07" name="Line 3"/>
          <p:cNvSpPr>
            <a:spLocks noChangeShapeType="1"/>
          </p:cNvSpPr>
          <p:nvPr/>
        </p:nvSpPr>
        <p:spPr bwMode="auto">
          <a:xfrm flipH="1">
            <a:off x="493713" y="950913"/>
            <a:ext cx="7553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783586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2022475" y="252413"/>
            <a:ext cx="25288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b="1"/>
              <a:t>Example 1.4</a:t>
            </a:r>
          </a:p>
        </p:txBody>
      </p:sp>
      <p:sp>
        <p:nvSpPr>
          <p:cNvPr id="22532" name="Text Box 5"/>
          <p:cNvSpPr txBox="1">
            <a:spLocks noChangeArrowheads="1"/>
          </p:cNvSpPr>
          <p:nvPr/>
        </p:nvSpPr>
        <p:spPr bwMode="auto">
          <a:xfrm>
            <a:off x="523875" y="1609725"/>
            <a:ext cx="813435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lang="en-US" altLang="en-US" sz="2800"/>
              <a:t>In a race in which there are no dead heats, the probability that John wins is 0.3, the probability that Paul wins is 0.2 and the probability that Mark wins is 0.4. Find the probability that </a:t>
            </a:r>
          </a:p>
          <a:p>
            <a:pPr algn="just" eaLnBrk="1" hangingPunct="1">
              <a:spcBef>
                <a:spcPct val="0"/>
              </a:spcBef>
              <a:buFontTx/>
              <a:buNone/>
            </a:pPr>
            <a:r>
              <a:rPr lang="en-US" altLang="en-US" sz="2800"/>
              <a:t>	(a) John or Mark wins.		</a:t>
            </a:r>
          </a:p>
          <a:p>
            <a:pPr algn="just" eaLnBrk="1" hangingPunct="1">
              <a:spcBef>
                <a:spcPct val="0"/>
              </a:spcBef>
              <a:buFontTx/>
              <a:buNone/>
            </a:pPr>
            <a:r>
              <a:rPr lang="en-US" altLang="en-US" sz="2800"/>
              <a:t>	(b) John or Paul or Mark wins.		</a:t>
            </a:r>
          </a:p>
          <a:p>
            <a:pPr algn="just" eaLnBrk="1" hangingPunct="1">
              <a:spcBef>
                <a:spcPct val="0"/>
              </a:spcBef>
              <a:buFontTx/>
              <a:buNone/>
            </a:pPr>
            <a:r>
              <a:rPr lang="en-US" altLang="en-US" sz="2800"/>
              <a:t>	(c) someone else wins.</a:t>
            </a:r>
          </a:p>
          <a:p>
            <a:pPr algn="just" eaLnBrk="1" hangingPunct="1">
              <a:spcBef>
                <a:spcPct val="0"/>
              </a:spcBef>
              <a:buFontTx/>
              <a:buNone/>
            </a:pPr>
            <a:endParaRPr lang="en-US" altLang="en-US" sz="2800"/>
          </a:p>
        </p:txBody>
      </p:sp>
    </p:spTree>
    <p:extLst>
      <p:ext uri="{BB962C8B-B14F-4D97-AF65-F5344CB8AC3E}">
        <p14:creationId xmlns:p14="http://schemas.microsoft.com/office/powerpoint/2010/main" val="1182463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b="1" smtClean="0"/>
              <a:t>Example 1.5</a:t>
            </a:r>
          </a:p>
        </p:txBody>
      </p:sp>
      <p:sp>
        <p:nvSpPr>
          <p:cNvPr id="23555" name="Rectangle 3"/>
          <p:cNvSpPr>
            <a:spLocks noGrp="1" noChangeArrowheads="1"/>
          </p:cNvSpPr>
          <p:nvPr>
            <p:ph type="body" idx="1"/>
          </p:nvPr>
        </p:nvSpPr>
        <p:spPr/>
        <p:txBody>
          <a:bodyPr/>
          <a:lstStyle/>
          <a:p>
            <a:pPr eaLnBrk="1" hangingPunct="1">
              <a:buFontTx/>
              <a:buNone/>
            </a:pPr>
            <a:r>
              <a:rPr lang="en-US" altLang="en-US" smtClean="0">
                <a:ea typeface="新細明體" pitchFamily="18" charset="-120"/>
              </a:rPr>
              <a:t>	A card is drawn from a bag contains 5 red cards numbered 1 to 5 and 3 green cards numbered 1 to 3. Find the probability that the card is 			</a:t>
            </a:r>
          </a:p>
          <a:p>
            <a:pPr eaLnBrk="1" hangingPunct="1">
              <a:buFontTx/>
              <a:buNone/>
            </a:pPr>
            <a:r>
              <a:rPr lang="en-US" altLang="en-US" smtClean="0">
                <a:ea typeface="新細明體" pitchFamily="18" charset="-120"/>
              </a:rPr>
              <a:t>	(a) a green card or a red card,		</a:t>
            </a:r>
          </a:p>
          <a:p>
            <a:pPr eaLnBrk="1" hangingPunct="1">
              <a:buFontTx/>
              <a:buNone/>
            </a:pPr>
            <a:r>
              <a:rPr lang="en-US" altLang="en-US" smtClean="0">
                <a:ea typeface="新細明體" pitchFamily="18" charset="-120"/>
              </a:rPr>
              <a:t>	(b) a green card or an even number.</a:t>
            </a:r>
            <a:endParaRPr lang="en-US" altLang="en-US" smtClean="0"/>
          </a:p>
          <a:p>
            <a:endParaRPr lang="en-US" altLang="en-US" smtClean="0"/>
          </a:p>
        </p:txBody>
      </p:sp>
    </p:spTree>
    <p:extLst>
      <p:ext uri="{BB962C8B-B14F-4D97-AF65-F5344CB8AC3E}">
        <p14:creationId xmlns:p14="http://schemas.microsoft.com/office/powerpoint/2010/main" val="3178468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a:t>
            </a:r>
            <a:r>
              <a:rPr lang="en-US" altLang="zh-TW" b="1" u="sng" dirty="0" smtClean="0">
                <a:solidFill>
                  <a:schemeClr val="accent6">
                    <a:lumMod val="75000"/>
                  </a:schemeClr>
                </a:solidFill>
                <a:latin typeface="Century Gothic" panose="020B0502020202020204" pitchFamily="34" charset="0"/>
                <a:ea typeface="新細明體" pitchFamily="18" charset="-120"/>
              </a:rPr>
              <a:t>The </a:t>
            </a:r>
            <a:r>
              <a:rPr lang="en-US" altLang="zh-TW" b="1" u="sng" dirty="0">
                <a:solidFill>
                  <a:schemeClr val="accent6">
                    <a:lumMod val="75000"/>
                  </a:schemeClr>
                </a:solidFill>
                <a:latin typeface="Century Gothic" panose="020B0502020202020204" pitchFamily="34" charset="0"/>
                <a:ea typeface="新細明體" pitchFamily="18" charset="-120"/>
              </a:rPr>
              <a:t>L</a:t>
            </a:r>
            <a:r>
              <a:rPr lang="en-US" altLang="zh-TW" b="1" u="sng" dirty="0" smtClean="0">
                <a:solidFill>
                  <a:schemeClr val="accent6">
                    <a:lumMod val="75000"/>
                  </a:schemeClr>
                </a:solidFill>
                <a:latin typeface="Century Gothic" panose="020B0502020202020204" pitchFamily="34" charset="0"/>
                <a:ea typeface="新細明體" pitchFamily="18" charset="-120"/>
              </a:rPr>
              <a:t>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5" name="Rectangle 3"/>
          <p:cNvSpPr>
            <a:spLocks noChangeArrowheads="1"/>
          </p:cNvSpPr>
          <p:nvPr/>
        </p:nvSpPr>
        <p:spPr bwMode="auto">
          <a:xfrm>
            <a:off x="812800" y="1385888"/>
            <a:ext cx="7546975"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519113">
              <a:spcBef>
                <a:spcPct val="20000"/>
              </a:spcBef>
              <a:buChar char="•"/>
              <a:defRPr sz="3200">
                <a:solidFill>
                  <a:schemeClr val="tx1"/>
                </a:solidFill>
                <a:latin typeface="Arial" panose="020B0604020202020204" pitchFamily="34" charset="0"/>
              </a:defRPr>
            </a:lvl1pPr>
            <a:lvl2pPr marL="461963" indent="-347663" defTabSz="519113">
              <a:spcBef>
                <a:spcPct val="20000"/>
              </a:spcBef>
              <a:buChar char="–"/>
              <a:defRPr sz="2800">
                <a:solidFill>
                  <a:schemeClr val="tx1"/>
                </a:solidFill>
                <a:latin typeface="Arial" panose="020B0604020202020204" pitchFamily="34" charset="0"/>
              </a:defRPr>
            </a:lvl2pPr>
            <a:lvl3pPr marL="1143000" indent="-228600" defTabSz="519113">
              <a:spcBef>
                <a:spcPct val="20000"/>
              </a:spcBef>
              <a:buChar char="•"/>
              <a:defRPr sz="2400">
                <a:solidFill>
                  <a:schemeClr val="tx1"/>
                </a:solidFill>
                <a:latin typeface="Arial" panose="020B0604020202020204" pitchFamily="34" charset="0"/>
              </a:defRPr>
            </a:lvl3pPr>
            <a:lvl4pPr marL="1600200" indent="-228600" defTabSz="519113">
              <a:spcBef>
                <a:spcPct val="20000"/>
              </a:spcBef>
              <a:buChar char="–"/>
              <a:defRPr sz="2000">
                <a:solidFill>
                  <a:schemeClr val="tx1"/>
                </a:solidFill>
                <a:latin typeface="Arial" panose="020B0604020202020204" pitchFamily="34" charset="0"/>
              </a:defRPr>
            </a:lvl4pPr>
            <a:lvl5pPr marL="2057400" indent="-228600" defTabSz="519113">
              <a:spcBef>
                <a:spcPct val="20000"/>
              </a:spcBef>
              <a:buChar char="»"/>
              <a:defRPr sz="2000">
                <a:solidFill>
                  <a:schemeClr val="tx1"/>
                </a:solidFill>
                <a:latin typeface="Arial" panose="020B0604020202020204" pitchFamily="34" charset="0"/>
              </a:defRPr>
            </a:lvl5pPr>
            <a:lvl6pPr marL="2514600" indent="-228600" defTabSz="519113"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519113"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519113"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519113" eaLnBrk="0" fontAlgn="base" hangingPunct="0">
              <a:spcBef>
                <a:spcPct val="20000"/>
              </a:spcBef>
              <a:spcAft>
                <a:spcPct val="0"/>
              </a:spcAft>
              <a:buChar char="»"/>
              <a:defRPr sz="2000">
                <a:solidFill>
                  <a:schemeClr val="tx1"/>
                </a:solidFill>
                <a:latin typeface="Arial" panose="020B0604020202020204" pitchFamily="34" charset="0"/>
              </a:defRPr>
            </a:lvl9pPr>
          </a:lstStyle>
          <a:p>
            <a:pPr lvl="1">
              <a:spcBef>
                <a:spcPct val="50000"/>
              </a:spcBef>
              <a:buClr>
                <a:srgbClr val="FF5050"/>
              </a:buClr>
              <a:buFont typeface="Wingdings" panose="05000000000000000000" pitchFamily="2" charset="2"/>
              <a:buChar char="§"/>
            </a:pPr>
            <a:r>
              <a:rPr lang="en-US" altLang="en-US" sz="2400" b="1"/>
              <a:t>Introduction</a:t>
            </a:r>
          </a:p>
          <a:p>
            <a:pPr lvl="1">
              <a:spcBef>
                <a:spcPct val="50000"/>
              </a:spcBef>
              <a:buClr>
                <a:srgbClr val="FF5050"/>
              </a:buClr>
              <a:buFont typeface="Wingdings" panose="05000000000000000000" pitchFamily="2" charset="2"/>
              <a:buChar char="§"/>
            </a:pPr>
            <a:r>
              <a:rPr lang="en-US" altLang="en-US" sz="2400" b="1"/>
              <a:t>Terminologies</a:t>
            </a:r>
          </a:p>
          <a:p>
            <a:pPr lvl="1">
              <a:spcBef>
                <a:spcPct val="50000"/>
              </a:spcBef>
              <a:buClr>
                <a:srgbClr val="FF5050"/>
              </a:buClr>
              <a:buFont typeface="Wingdings" panose="05000000000000000000" pitchFamily="2" charset="2"/>
              <a:buChar char="§"/>
            </a:pPr>
            <a:r>
              <a:rPr lang="en-US" altLang="en-US" sz="2400" b="1"/>
              <a:t>Rules of Probability</a:t>
            </a:r>
          </a:p>
          <a:p>
            <a:pPr lvl="1">
              <a:spcBef>
                <a:spcPct val="50000"/>
              </a:spcBef>
              <a:buClr>
                <a:srgbClr val="FF5050"/>
              </a:buClr>
              <a:buFont typeface="Wingdings" panose="05000000000000000000" pitchFamily="2" charset="2"/>
              <a:buChar char="§"/>
            </a:pPr>
            <a:r>
              <a:rPr lang="en-US" altLang="en-US" sz="2400" b="1"/>
              <a:t>Tree Diagram</a:t>
            </a:r>
          </a:p>
          <a:p>
            <a:pPr lvl="1">
              <a:spcBef>
                <a:spcPct val="50000"/>
              </a:spcBef>
              <a:buClr>
                <a:srgbClr val="FF5050"/>
              </a:buClr>
              <a:buFont typeface="Wingdings" panose="05000000000000000000" pitchFamily="2" charset="2"/>
              <a:buChar char="§"/>
            </a:pPr>
            <a:r>
              <a:rPr lang="en-US" altLang="en-US" sz="2400" b="1"/>
              <a:t>Use of Venn diagram to solve probability</a:t>
            </a:r>
          </a:p>
          <a:p>
            <a:pPr lvl="1">
              <a:spcBef>
                <a:spcPct val="50000"/>
              </a:spcBef>
              <a:buClr>
                <a:srgbClr val="FF5050"/>
              </a:buClr>
              <a:buFont typeface="Wingdings" panose="05000000000000000000" pitchFamily="2" charset="2"/>
              <a:buChar char="§"/>
            </a:pPr>
            <a:r>
              <a:rPr lang="en-US" altLang="en-US" sz="2400" b="1"/>
              <a:t>Contingency tables</a:t>
            </a:r>
          </a:p>
          <a:p>
            <a:pPr lvl="1">
              <a:spcBef>
                <a:spcPct val="50000"/>
              </a:spcBef>
              <a:buClr>
                <a:srgbClr val="FF5050"/>
              </a:buClr>
              <a:buFont typeface="Wingdings" panose="05000000000000000000" pitchFamily="2" charset="2"/>
              <a:buChar char="§"/>
            </a:pPr>
            <a:r>
              <a:rPr lang="en-US" altLang="en-US" sz="2400" b="1"/>
              <a:t>Bayes’ Theorem</a:t>
            </a:r>
          </a:p>
        </p:txBody>
      </p:sp>
    </p:spTree>
    <p:extLst>
      <p:ext uri="{BB962C8B-B14F-4D97-AF65-F5344CB8AC3E}">
        <p14:creationId xmlns:p14="http://schemas.microsoft.com/office/powerpoint/2010/main" val="1527183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4294967295"/>
          </p:nvPr>
        </p:nvSpPr>
        <p:spPr>
          <a:xfrm>
            <a:off x="731838" y="1487488"/>
            <a:ext cx="7737475" cy="4433887"/>
          </a:xfrm>
          <a:noFill/>
        </p:spPr>
        <p:txBody>
          <a:bodyPr/>
          <a:lstStyle/>
          <a:p>
            <a:pPr marL="460375" lvl="1" indent="-346075" eaLnBrk="1" hangingPunct="1">
              <a:buClr>
                <a:srgbClr val="0000FF"/>
              </a:buClr>
              <a:buFont typeface="Wingdings" panose="05000000000000000000" pitchFamily="2" charset="2"/>
              <a:buChar char="Ø"/>
            </a:pPr>
            <a:r>
              <a:rPr lang="en-US" altLang="en-US" sz="2400" b="1" smtClean="0">
                <a:latin typeface="Century Gothic" panose="020B0502020202020204" pitchFamily="34" charset="0"/>
              </a:rPr>
              <a:t>Conditional event</a:t>
            </a:r>
          </a:p>
          <a:p>
            <a:pPr marL="909638" lvl="2" indent="-334963" eaLnBrk="1" hangingPunct="1">
              <a:buClr>
                <a:srgbClr val="FF5050"/>
              </a:buClr>
              <a:buFont typeface="Wingdings" panose="05000000000000000000" pitchFamily="2" charset="2"/>
              <a:buChar char="Ø"/>
            </a:pPr>
            <a:r>
              <a:rPr lang="en-US" altLang="en-US" sz="2000" b="1" smtClean="0">
                <a:latin typeface="Century Gothic" panose="020B0502020202020204" pitchFamily="34" charset="0"/>
              </a:rPr>
              <a:t>one of the outcomes of which is influenced by the outcomes of another event.</a:t>
            </a:r>
          </a:p>
          <a:p>
            <a:pPr marL="909638" lvl="2" indent="-334963" eaLnBrk="1" hangingPunct="1">
              <a:buClr>
                <a:srgbClr val="FF5050"/>
              </a:buClr>
            </a:pPr>
            <a:r>
              <a:rPr lang="en-US" altLang="en-US" sz="2000" b="1" smtClean="0">
                <a:ea typeface="新細明體" pitchFamily="18" charset="-120"/>
              </a:rPr>
              <a:t>If A and B are two events not necessarily from the same experiment, then the conditional probability that A occurs, given that B has already occurred, is written </a:t>
            </a:r>
          </a:p>
          <a:p>
            <a:pPr marL="909638" lvl="2" indent="-334963" eaLnBrk="1" hangingPunct="1">
              <a:buClr>
                <a:srgbClr val="FF5050"/>
              </a:buClr>
              <a:buFont typeface="Wingdings" panose="05000000000000000000" pitchFamily="2" charset="2"/>
              <a:buNone/>
            </a:pPr>
            <a:r>
              <a:rPr lang="en-US" altLang="en-US" sz="2000" b="1" smtClean="0">
                <a:ea typeface="新細明體" pitchFamily="18" charset="-120"/>
              </a:rPr>
              <a:t>	</a:t>
            </a:r>
          </a:p>
          <a:p>
            <a:pPr marL="909638" lvl="2" indent="-334963" eaLnBrk="1" hangingPunct="1">
              <a:buClr>
                <a:srgbClr val="FF5050"/>
              </a:buClr>
              <a:buFont typeface="Wingdings" panose="05000000000000000000" pitchFamily="2" charset="2"/>
              <a:buNone/>
            </a:pPr>
            <a:r>
              <a:rPr lang="en-US" altLang="en-US" sz="2000" b="1" smtClean="0">
                <a:ea typeface="新細明體" pitchFamily="18" charset="-120"/>
              </a:rPr>
              <a:t>	P(A, given B) = P(A|B) = </a:t>
            </a:r>
          </a:p>
          <a:p>
            <a:pPr marL="909638" lvl="2" indent="-334963" eaLnBrk="1" hangingPunct="1">
              <a:buClr>
                <a:srgbClr val="FF5050"/>
              </a:buClr>
              <a:buFont typeface="Wingdings" panose="05000000000000000000" pitchFamily="2" charset="2"/>
              <a:buNone/>
            </a:pPr>
            <a:endParaRPr lang="en-US" altLang="en-US" sz="2000" b="1" smtClean="0">
              <a:ea typeface="新細明體" pitchFamily="18" charset="-120"/>
            </a:endParaRPr>
          </a:p>
          <a:p>
            <a:pPr marL="909638" lvl="2" indent="-334963" eaLnBrk="1" hangingPunct="1">
              <a:buClr>
                <a:srgbClr val="FF5050"/>
              </a:buClr>
              <a:buFont typeface="Wingdings" panose="05000000000000000000" pitchFamily="2" charset="2"/>
              <a:buNone/>
            </a:pPr>
            <a:endParaRPr lang="en-US" altLang="en-US" sz="2000" b="1" smtClean="0">
              <a:ea typeface="新細明體" pitchFamily="18" charset="-120"/>
            </a:endParaRPr>
          </a:p>
          <a:p>
            <a:pPr marL="909638" lvl="2" indent="-334963" eaLnBrk="1" hangingPunct="1">
              <a:buClr>
                <a:srgbClr val="FF5050"/>
              </a:buClr>
              <a:buFont typeface="Wingdings" panose="05000000000000000000" pitchFamily="2" charset="2"/>
              <a:buNone/>
            </a:pPr>
            <a:endParaRPr lang="en-US" altLang="en-US" sz="2000" b="1" smtClean="0">
              <a:ea typeface="新細明體" pitchFamily="18" charset="-120"/>
            </a:endParaRPr>
          </a:p>
          <a:p>
            <a:pPr marL="909638" lvl="2" indent="-334963" eaLnBrk="1" hangingPunct="1">
              <a:buClr>
                <a:srgbClr val="FF5050"/>
              </a:buClr>
              <a:buFont typeface="Wingdings" panose="05000000000000000000" pitchFamily="2" charset="2"/>
              <a:buNone/>
            </a:pPr>
            <a:r>
              <a:rPr lang="en-US" altLang="en-US" sz="2000" b="1" smtClean="0">
                <a:ea typeface="新細明體" pitchFamily="18" charset="-120"/>
              </a:rPr>
              <a:t>	P(B, given A) = P(B|A) = </a:t>
            </a:r>
            <a:endParaRPr lang="en-US" altLang="en-US" sz="2000" b="1" smtClean="0"/>
          </a:p>
          <a:p>
            <a:pPr marL="909638" lvl="2" indent="-334963" eaLnBrk="1" hangingPunct="1">
              <a:buClr>
                <a:srgbClr val="FF5050"/>
              </a:buClr>
              <a:buFont typeface="Wingdings" panose="05000000000000000000" pitchFamily="2" charset="2"/>
              <a:buChar char="Ø"/>
            </a:pPr>
            <a:endParaRPr lang="en-US" altLang="en-US" sz="2000" b="1" smtClean="0"/>
          </a:p>
        </p:txBody>
      </p:sp>
      <p:graphicFrame>
        <p:nvGraphicFramePr>
          <p:cNvPr id="24580" name="Object 5"/>
          <p:cNvGraphicFramePr>
            <a:graphicFrameLocks noChangeAspect="1"/>
          </p:cNvGraphicFramePr>
          <p:nvPr/>
        </p:nvGraphicFramePr>
        <p:xfrm>
          <a:off x="4676775" y="3803650"/>
          <a:ext cx="1541463" cy="862013"/>
        </p:xfrm>
        <a:graphic>
          <a:graphicData uri="http://schemas.openxmlformats.org/presentationml/2006/ole">
            <mc:AlternateContent xmlns:mc="http://schemas.openxmlformats.org/markup-compatibility/2006">
              <mc:Choice xmlns:v="urn:schemas-microsoft-com:vml" Requires="v">
                <p:oleObj spid="_x0000_s7182" r:id="rId3" imgW="752238" imgH="420744" progId="Equation.3">
                  <p:embed/>
                </p:oleObj>
              </mc:Choice>
              <mc:Fallback>
                <p:oleObj r:id="rId3" imgW="752238" imgH="42074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6775" y="3803650"/>
                        <a:ext cx="1541463" cy="862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1" name="Object 6"/>
          <p:cNvGraphicFramePr>
            <a:graphicFrameLocks noChangeAspect="1"/>
          </p:cNvGraphicFramePr>
          <p:nvPr/>
        </p:nvGraphicFramePr>
        <p:xfrm>
          <a:off x="4738688" y="5197475"/>
          <a:ext cx="1620837" cy="906463"/>
        </p:xfrm>
        <a:graphic>
          <a:graphicData uri="http://schemas.openxmlformats.org/presentationml/2006/ole">
            <mc:AlternateContent xmlns:mc="http://schemas.openxmlformats.org/markup-compatibility/2006">
              <mc:Choice xmlns:v="urn:schemas-microsoft-com:vml" Requires="v">
                <p:oleObj spid="_x0000_s7183" r:id="rId5" imgW="752238" imgH="420744" progId="Equation.3">
                  <p:embed/>
                </p:oleObj>
              </mc:Choice>
              <mc:Fallback>
                <p:oleObj r:id="rId5" imgW="752238" imgH="42074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38688" y="5197475"/>
                        <a:ext cx="1620837" cy="906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2472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b="1" smtClean="0"/>
              <a:t>Example 1.6</a:t>
            </a:r>
          </a:p>
        </p:txBody>
      </p:sp>
      <p:sp>
        <p:nvSpPr>
          <p:cNvPr id="25603" name="Rectangle 3"/>
          <p:cNvSpPr>
            <a:spLocks noGrp="1" noChangeArrowheads="1"/>
          </p:cNvSpPr>
          <p:nvPr>
            <p:ph type="body" idx="1"/>
          </p:nvPr>
        </p:nvSpPr>
        <p:spPr/>
        <p:txBody>
          <a:bodyPr/>
          <a:lstStyle/>
          <a:p>
            <a:pPr>
              <a:buFontTx/>
              <a:buNone/>
            </a:pPr>
            <a:r>
              <a:rPr lang="en-US" altLang="en-US" smtClean="0">
                <a:ea typeface="新細明體" pitchFamily="18" charset="-120"/>
              </a:rPr>
              <a:t>	When a die was thrown, the score was an odd number. What is the probability that it was a prime number?</a:t>
            </a:r>
          </a:p>
        </p:txBody>
      </p:sp>
    </p:spTree>
    <p:extLst>
      <p:ext uri="{BB962C8B-B14F-4D97-AF65-F5344CB8AC3E}">
        <p14:creationId xmlns:p14="http://schemas.microsoft.com/office/powerpoint/2010/main" val="306597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b="1" smtClean="0"/>
              <a:t>Example 1.7</a:t>
            </a:r>
          </a:p>
        </p:txBody>
      </p:sp>
      <p:sp>
        <p:nvSpPr>
          <p:cNvPr id="26627" name="Rectangle 3"/>
          <p:cNvSpPr>
            <a:spLocks noGrp="1" noChangeArrowheads="1"/>
          </p:cNvSpPr>
          <p:nvPr>
            <p:ph type="body" idx="1"/>
          </p:nvPr>
        </p:nvSpPr>
        <p:spPr/>
        <p:txBody>
          <a:bodyPr/>
          <a:lstStyle/>
          <a:p>
            <a:pPr algn="just" eaLnBrk="1" hangingPunct="1">
              <a:lnSpc>
                <a:spcPct val="90000"/>
              </a:lnSpc>
              <a:buFontTx/>
              <a:buNone/>
            </a:pPr>
            <a:r>
              <a:rPr lang="en-US" altLang="en-US" sz="2400" smtClean="0">
                <a:ea typeface="新細明體" pitchFamily="18" charset="-120"/>
              </a:rPr>
              <a:t>In a certain college,</a:t>
            </a:r>
          </a:p>
          <a:p>
            <a:pPr algn="just" eaLnBrk="1" hangingPunct="1">
              <a:lnSpc>
                <a:spcPct val="90000"/>
              </a:lnSpc>
              <a:buFontTx/>
              <a:buNone/>
            </a:pPr>
            <a:r>
              <a:rPr lang="en-US" altLang="en-US" sz="2400" smtClean="0">
                <a:ea typeface="新細明體" pitchFamily="18" charset="-120"/>
              </a:rPr>
              <a:t>	65% of the students are full time students</a:t>
            </a:r>
          </a:p>
          <a:p>
            <a:pPr algn="just" eaLnBrk="1" hangingPunct="1">
              <a:lnSpc>
                <a:spcPct val="90000"/>
              </a:lnSpc>
              <a:buFontTx/>
              <a:buNone/>
            </a:pPr>
            <a:r>
              <a:rPr lang="en-US" altLang="en-US" sz="2400" smtClean="0">
                <a:ea typeface="新細明體" pitchFamily="18" charset="-120"/>
              </a:rPr>
              <a:t>	55% of the students are female</a:t>
            </a:r>
          </a:p>
          <a:p>
            <a:pPr algn="just" eaLnBrk="1" hangingPunct="1">
              <a:lnSpc>
                <a:spcPct val="90000"/>
              </a:lnSpc>
              <a:buFontTx/>
              <a:buNone/>
            </a:pPr>
            <a:r>
              <a:rPr lang="en-US" altLang="en-US" sz="2400" smtClean="0">
                <a:ea typeface="新細明體" pitchFamily="18" charset="-120"/>
              </a:rPr>
              <a:t>	35% of the students are male full time students.</a:t>
            </a:r>
          </a:p>
          <a:p>
            <a:pPr algn="just" eaLnBrk="1" hangingPunct="1">
              <a:lnSpc>
                <a:spcPct val="90000"/>
              </a:lnSpc>
              <a:buFontTx/>
              <a:buNone/>
            </a:pPr>
            <a:r>
              <a:rPr lang="en-US" altLang="en-US" sz="2400" smtClean="0">
                <a:ea typeface="新細明體" pitchFamily="18" charset="-120"/>
              </a:rPr>
              <a:t>Find the probability that a student chosen at random</a:t>
            </a:r>
          </a:p>
          <a:p>
            <a:pPr algn="just" eaLnBrk="1" hangingPunct="1">
              <a:lnSpc>
                <a:spcPct val="90000"/>
              </a:lnSpc>
              <a:buFontTx/>
              <a:buNone/>
            </a:pPr>
            <a:r>
              <a:rPr lang="en-US" altLang="en-US" sz="2400" smtClean="0">
                <a:ea typeface="新細明體" pitchFamily="18" charset="-120"/>
              </a:rPr>
              <a:t>(a) 	from all the students in the college is a part time 	student.</a:t>
            </a:r>
          </a:p>
          <a:p>
            <a:pPr algn="just" eaLnBrk="1" hangingPunct="1">
              <a:lnSpc>
                <a:spcPct val="90000"/>
              </a:lnSpc>
              <a:buFontTx/>
              <a:buNone/>
            </a:pPr>
            <a:r>
              <a:rPr lang="en-US" altLang="en-US" sz="2400" smtClean="0">
                <a:ea typeface="新細明體" pitchFamily="18" charset="-120"/>
              </a:rPr>
              <a:t>(b) 	from all the students in the college is female and a 	part time student.</a:t>
            </a:r>
          </a:p>
          <a:p>
            <a:pPr algn="just" eaLnBrk="1" hangingPunct="1">
              <a:lnSpc>
                <a:spcPct val="90000"/>
              </a:lnSpc>
              <a:buFontTx/>
              <a:buNone/>
            </a:pPr>
            <a:r>
              <a:rPr lang="en-US" altLang="en-US" sz="2400" smtClean="0">
                <a:ea typeface="新細明體" pitchFamily="18" charset="-120"/>
              </a:rPr>
              <a:t>(c) 	from all the female students in the college is a part 	time student.</a:t>
            </a:r>
            <a:endParaRPr lang="en-US" altLang="en-US" sz="2400" smtClean="0"/>
          </a:p>
          <a:p>
            <a:pPr algn="just" eaLnBrk="1" hangingPunct="1">
              <a:lnSpc>
                <a:spcPct val="90000"/>
              </a:lnSpc>
            </a:pPr>
            <a:endParaRPr lang="en-US" altLang="en-US" sz="2400" smtClean="0"/>
          </a:p>
        </p:txBody>
      </p:sp>
    </p:spTree>
    <p:extLst>
      <p:ext uri="{BB962C8B-B14F-4D97-AF65-F5344CB8AC3E}">
        <p14:creationId xmlns:p14="http://schemas.microsoft.com/office/powerpoint/2010/main" val="3380153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4294967295"/>
          </p:nvPr>
        </p:nvSpPr>
        <p:spPr>
          <a:xfrm>
            <a:off x="673100" y="1447800"/>
            <a:ext cx="7737475" cy="4445000"/>
          </a:xfrm>
          <a:noFill/>
        </p:spPr>
        <p:txBody>
          <a:bodyPr/>
          <a:lstStyle/>
          <a:p>
            <a:pPr marL="461963" indent="-461963" defTabSz="577850" eaLnBrk="1" hangingPunct="1">
              <a:buClr>
                <a:srgbClr val="FF5050"/>
              </a:buClr>
              <a:buFont typeface="Wingdings" panose="05000000000000000000" pitchFamily="2" charset="2"/>
              <a:buChar char="§"/>
            </a:pPr>
            <a:r>
              <a:rPr lang="en-US" altLang="en-US" sz="2800" b="1" smtClean="0">
                <a:latin typeface="Century Gothic" panose="020B0502020202020204" pitchFamily="34" charset="0"/>
              </a:rPr>
              <a:t>	Addition Rule</a:t>
            </a:r>
          </a:p>
          <a:p>
            <a:pPr marL="461963" indent="-461963" defTabSz="577850" eaLnBrk="1" hangingPunct="1">
              <a:buClr>
                <a:srgbClr val="FF5050"/>
              </a:buClr>
              <a:buFont typeface="Wingdings" panose="05000000000000000000" pitchFamily="2" charset="2"/>
              <a:buChar char="§"/>
            </a:pPr>
            <a:r>
              <a:rPr lang="en-US" altLang="en-US" sz="2800" b="1" smtClean="0">
                <a:latin typeface="Century Gothic" panose="020B0502020202020204" pitchFamily="34" charset="0"/>
              </a:rPr>
              <a:t>Multiplication Rule</a:t>
            </a:r>
          </a:p>
        </p:txBody>
      </p:sp>
      <p:sp>
        <p:nvSpPr>
          <p:cNvPr id="6" name="Title 1"/>
          <p:cNvSpPr txBox="1">
            <a:spLocks/>
          </p:cNvSpPr>
          <p:nvPr/>
        </p:nvSpPr>
        <p:spPr>
          <a:xfrm>
            <a:off x="485775" y="274638"/>
            <a:ext cx="7042150" cy="1143000"/>
          </a:xfrm>
          <a:prstGeom prst="rect">
            <a:avLst/>
          </a:prstGeom>
        </p:spPr>
        <p:txBody>
          <a:bodyPr/>
          <a:lst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r>
              <a:rPr lang="en-US" altLang="en-US" b="1" u="sng" kern="0" dirty="0" smtClean="0">
                <a:solidFill>
                  <a:schemeClr val="accent6">
                    <a:lumMod val="75000"/>
                  </a:schemeClr>
                </a:solidFill>
                <a:latin typeface="Century Gothic" panose="020B0502020202020204" pitchFamily="34" charset="0"/>
                <a:cs typeface="Arial" panose="020B0604020202020204" pitchFamily="34" charset="0"/>
              </a:rPr>
              <a:t>Rules of Probability</a:t>
            </a:r>
            <a:endParaRPr lang="en-US" kern="0" dirty="0">
              <a:solidFill>
                <a:schemeClr val="accent6">
                  <a:lumMod val="75000"/>
                </a:schemeClr>
              </a:solidFill>
              <a:latin typeface="Century Gothic" panose="020B0502020202020204" pitchFamily="34" charset="0"/>
            </a:endParaRPr>
          </a:p>
        </p:txBody>
      </p:sp>
    </p:spTree>
    <p:extLst>
      <p:ext uri="{BB962C8B-B14F-4D97-AF65-F5344CB8AC3E}">
        <p14:creationId xmlns:p14="http://schemas.microsoft.com/office/powerpoint/2010/main" val="498453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body" idx="4294967295"/>
          </p:nvPr>
        </p:nvSpPr>
        <p:spPr>
          <a:xfrm>
            <a:off x="673100" y="1462088"/>
            <a:ext cx="7839075" cy="4278312"/>
          </a:xfrm>
          <a:noFill/>
        </p:spPr>
        <p:txBody>
          <a:bodyPr/>
          <a:lstStyle/>
          <a:p>
            <a:pPr marL="460375" lvl="1" indent="-346075" eaLnBrk="1" hangingPunct="1">
              <a:buClr>
                <a:srgbClr val="0000FF"/>
              </a:buClr>
              <a:buFont typeface="Wingdings" panose="05000000000000000000" pitchFamily="2" charset="2"/>
              <a:buChar char="Ø"/>
            </a:pPr>
            <a:r>
              <a:rPr lang="en-US" altLang="en-US" sz="1800" b="1" smtClean="0"/>
              <a:t>General Addition Principle</a:t>
            </a:r>
          </a:p>
          <a:p>
            <a:pPr marL="909638" lvl="2" indent="-334963" eaLnBrk="1" hangingPunct="1">
              <a:buClr>
                <a:srgbClr val="FF5050"/>
              </a:buClr>
              <a:buFont typeface="Wingdings" panose="05000000000000000000" pitchFamily="2" charset="2"/>
              <a:buChar char="Ø"/>
            </a:pPr>
            <a:r>
              <a:rPr lang="en-US" altLang="en-US" sz="1800" b="1" smtClean="0"/>
              <a:t>If E and F are not mutually exclusive events, then</a:t>
            </a:r>
          </a:p>
          <a:p>
            <a:pPr marL="909638" lvl="2" indent="-334963" eaLnBrk="1" hangingPunct="1">
              <a:buFont typeface="Wingdings" panose="05000000000000000000" pitchFamily="2" charset="2"/>
              <a:buNone/>
            </a:pPr>
            <a:r>
              <a:rPr lang="en-US" altLang="en-US" sz="1800" b="1" smtClean="0"/>
              <a:t>	P(E</a:t>
            </a:r>
            <a:r>
              <a:rPr lang="en-US" altLang="en-US" sz="1800" b="1" baseline="-25000" smtClean="0"/>
              <a:t>1</a:t>
            </a:r>
            <a:r>
              <a:rPr lang="en-US" altLang="en-US" sz="1800" b="1" smtClean="0">
                <a:sym typeface="Symbol" panose="05050102010706020507" pitchFamily="18" charset="2"/>
              </a:rPr>
              <a:t>E</a:t>
            </a:r>
            <a:r>
              <a:rPr lang="en-US" altLang="en-US" sz="1800" b="1" baseline="-25000" smtClean="0">
                <a:sym typeface="Symbol" panose="05050102010706020507" pitchFamily="18" charset="2"/>
              </a:rPr>
              <a:t>2</a:t>
            </a:r>
            <a:r>
              <a:rPr lang="en-US" altLang="en-US" sz="1800" b="1" smtClean="0">
                <a:sym typeface="Symbol" panose="05050102010706020507" pitchFamily="18" charset="2"/>
              </a:rPr>
              <a:t>) = P(E</a:t>
            </a:r>
            <a:r>
              <a:rPr lang="en-US" altLang="en-US" sz="1800" b="1" baseline="-25000" smtClean="0">
                <a:sym typeface="Symbol" panose="05050102010706020507" pitchFamily="18" charset="2"/>
              </a:rPr>
              <a:t>1</a:t>
            </a:r>
            <a:r>
              <a:rPr lang="en-US" altLang="en-US" sz="1800" b="1" smtClean="0">
                <a:sym typeface="Symbol" panose="05050102010706020507" pitchFamily="18" charset="2"/>
              </a:rPr>
              <a:t>) + P(E</a:t>
            </a:r>
            <a:r>
              <a:rPr lang="en-US" altLang="en-US" sz="1800" b="1" baseline="-25000" smtClean="0">
                <a:sym typeface="Symbol" panose="05050102010706020507" pitchFamily="18" charset="2"/>
              </a:rPr>
              <a:t>2</a:t>
            </a:r>
            <a:r>
              <a:rPr lang="en-US" altLang="en-US" sz="1800" b="1" smtClean="0">
                <a:sym typeface="Symbol" panose="05050102010706020507" pitchFamily="18" charset="2"/>
              </a:rPr>
              <a:t>)-P(E</a:t>
            </a:r>
            <a:r>
              <a:rPr lang="en-US" altLang="en-US" sz="1800" b="1" baseline="-25000" smtClean="0">
                <a:sym typeface="Symbol" panose="05050102010706020507" pitchFamily="18" charset="2"/>
              </a:rPr>
              <a:t>1</a:t>
            </a:r>
            <a:r>
              <a:rPr lang="en-US" altLang="en-US" sz="1800" b="1" smtClean="0">
                <a:sym typeface="Symbol" panose="05050102010706020507" pitchFamily="18" charset="2"/>
              </a:rPr>
              <a:t>E</a:t>
            </a:r>
            <a:r>
              <a:rPr lang="en-US" altLang="en-US" sz="1800" b="1" baseline="-25000" smtClean="0">
                <a:sym typeface="Symbol" panose="05050102010706020507" pitchFamily="18" charset="2"/>
              </a:rPr>
              <a:t>2</a:t>
            </a:r>
            <a:r>
              <a:rPr lang="en-US" altLang="en-US" sz="1800" b="1" smtClean="0">
                <a:sym typeface="Symbol" panose="05050102010706020507" pitchFamily="18" charset="2"/>
              </a:rPr>
              <a:t>)</a:t>
            </a:r>
          </a:p>
          <a:p>
            <a:pPr marL="909638" lvl="2" indent="-334963" eaLnBrk="1" hangingPunct="1">
              <a:buFont typeface="Wingdings" panose="05000000000000000000" pitchFamily="2" charset="2"/>
              <a:buNone/>
            </a:pPr>
            <a:endParaRPr lang="en-US" altLang="en-US" sz="1800" b="1" smtClean="0"/>
          </a:p>
          <a:p>
            <a:pPr marL="909638" lvl="2" indent="-334963" eaLnBrk="1" hangingPunct="1">
              <a:buFontTx/>
              <a:buNone/>
            </a:pPr>
            <a:endParaRPr lang="en-US" altLang="en-US" smtClean="0"/>
          </a:p>
        </p:txBody>
      </p:sp>
      <p:graphicFrame>
        <p:nvGraphicFramePr>
          <p:cNvPr id="28676" name="Object 3"/>
          <p:cNvGraphicFramePr>
            <a:graphicFrameLocks noChangeAspect="1"/>
          </p:cNvGraphicFramePr>
          <p:nvPr/>
        </p:nvGraphicFramePr>
        <p:xfrm>
          <a:off x="1971675" y="2816225"/>
          <a:ext cx="5867400" cy="2892425"/>
        </p:xfrm>
        <a:graphic>
          <a:graphicData uri="http://schemas.openxmlformats.org/presentationml/2006/ole">
            <mc:AlternateContent xmlns:mc="http://schemas.openxmlformats.org/markup-compatibility/2006">
              <mc:Choice xmlns:v="urn:schemas-microsoft-com:vml" Requires="v">
                <p:oleObj spid="_x0000_s8200" r:id="rId3" imgW="3952381" imgH="1571844" progId="Paint.Picture">
                  <p:embed/>
                </p:oleObj>
              </mc:Choice>
              <mc:Fallback>
                <p:oleObj r:id="rId3" imgW="3952381" imgH="157184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1675" y="2816225"/>
                        <a:ext cx="5867400" cy="289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585897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4294967295"/>
          </p:nvPr>
        </p:nvSpPr>
        <p:spPr>
          <a:xfrm>
            <a:off x="673100" y="1462088"/>
            <a:ext cx="7839075" cy="4278312"/>
          </a:xfrm>
          <a:noFill/>
        </p:spPr>
        <p:txBody>
          <a:bodyPr/>
          <a:lstStyle/>
          <a:p>
            <a:pPr marL="0" indent="0" eaLnBrk="1" hangingPunct="1">
              <a:buClr>
                <a:srgbClr val="FF5050"/>
              </a:buClr>
              <a:buFont typeface="Wingdings" panose="05000000000000000000" pitchFamily="2" charset="2"/>
              <a:buChar char="§"/>
            </a:pPr>
            <a:r>
              <a:rPr lang="en-US" altLang="en-US" sz="2400" b="1" smtClean="0"/>
              <a:t>Rule of Addition</a:t>
            </a:r>
          </a:p>
          <a:p>
            <a:pPr marL="460375" lvl="1" indent="-346075" eaLnBrk="1" hangingPunct="1">
              <a:buClr>
                <a:srgbClr val="0000FF"/>
              </a:buClr>
              <a:buFont typeface="Wingdings" panose="05000000000000000000" pitchFamily="2" charset="2"/>
              <a:buChar char="Ø"/>
            </a:pPr>
            <a:endParaRPr lang="en-US" altLang="en-US" sz="1800" b="1" smtClean="0"/>
          </a:p>
          <a:p>
            <a:pPr marL="909638" lvl="2" indent="-334963" eaLnBrk="1" hangingPunct="1">
              <a:buFont typeface="Wingdings" panose="05000000000000000000" pitchFamily="2" charset="2"/>
              <a:buNone/>
            </a:pPr>
            <a:endParaRPr lang="en-US" altLang="en-US" sz="1800" b="1" smtClean="0"/>
          </a:p>
          <a:p>
            <a:pPr marL="909638" lvl="2" indent="-334963" eaLnBrk="1" hangingPunct="1">
              <a:buFontTx/>
              <a:buNone/>
            </a:pPr>
            <a:endParaRPr lang="en-US" altLang="en-US" smtClean="0"/>
          </a:p>
        </p:txBody>
      </p:sp>
      <p:graphicFrame>
        <p:nvGraphicFramePr>
          <p:cNvPr id="29699" name="Object 3"/>
          <p:cNvGraphicFramePr>
            <a:graphicFrameLocks noChangeAspect="1"/>
          </p:cNvGraphicFramePr>
          <p:nvPr/>
        </p:nvGraphicFramePr>
        <p:xfrm>
          <a:off x="1004888" y="1957388"/>
          <a:ext cx="5565775" cy="3225800"/>
        </p:xfrm>
        <a:graphic>
          <a:graphicData uri="http://schemas.openxmlformats.org/presentationml/2006/ole">
            <mc:AlternateContent xmlns:mc="http://schemas.openxmlformats.org/markup-compatibility/2006">
              <mc:Choice xmlns:v="urn:schemas-microsoft-com:vml" Requires="v">
                <p:oleObj spid="_x0000_s9224" r:id="rId3" imgW="4086795" imgH="2180952" progId="Paint.Picture">
                  <p:embed/>
                </p:oleObj>
              </mc:Choice>
              <mc:Fallback>
                <p:oleObj r:id="rId3" imgW="4086795" imgH="2180952"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888" y="1957388"/>
                        <a:ext cx="5565775" cy="322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00" name="Rectangle 4"/>
          <p:cNvSpPr>
            <a:spLocks noChangeArrowheads="1"/>
          </p:cNvSpPr>
          <p:nvPr/>
        </p:nvSpPr>
        <p:spPr bwMode="auto">
          <a:xfrm>
            <a:off x="265113" y="5205413"/>
            <a:ext cx="71310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indent="-350838">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3" eaLnBrk="1" hangingPunct="1">
              <a:buFont typeface="Wingdings" panose="05000000000000000000" pitchFamily="2" charset="2"/>
              <a:buNone/>
            </a:pPr>
            <a:r>
              <a:rPr lang="en-US" altLang="en-US" sz="1800" b="1">
                <a:sym typeface="Symbol" panose="05050102010706020507" pitchFamily="18" charset="2"/>
              </a:rPr>
              <a:t>(i.e.the probability that either E</a:t>
            </a:r>
            <a:r>
              <a:rPr lang="en-US" altLang="en-US" sz="1800" b="1" baseline="-25000">
                <a:sym typeface="Symbol" panose="05050102010706020507" pitchFamily="18" charset="2"/>
              </a:rPr>
              <a:t>1</a:t>
            </a:r>
            <a:r>
              <a:rPr lang="en-US" altLang="en-US" sz="1800" b="1">
                <a:sym typeface="Symbol" panose="05050102010706020507" pitchFamily="18" charset="2"/>
              </a:rPr>
              <a:t> or E</a:t>
            </a:r>
            <a:r>
              <a:rPr lang="en-US" altLang="en-US" sz="1800" b="1" baseline="-25000">
                <a:sym typeface="Symbol" panose="05050102010706020507" pitchFamily="18" charset="2"/>
              </a:rPr>
              <a:t>2</a:t>
            </a:r>
            <a:r>
              <a:rPr lang="en-US" altLang="en-US" sz="1800" b="1">
                <a:sym typeface="Symbol" panose="05050102010706020507" pitchFamily="18" charset="2"/>
              </a:rPr>
              <a:t> occurs is the probability that E</a:t>
            </a:r>
            <a:r>
              <a:rPr lang="en-US" altLang="en-US" sz="1800" b="1" baseline="-25000">
                <a:sym typeface="Symbol" panose="05050102010706020507" pitchFamily="18" charset="2"/>
              </a:rPr>
              <a:t>1</a:t>
            </a:r>
            <a:r>
              <a:rPr lang="en-US" altLang="en-US" sz="1800" b="1">
                <a:sym typeface="Symbol" panose="05050102010706020507" pitchFamily="18" charset="2"/>
              </a:rPr>
              <a:t> occurs, plus the probability that E</a:t>
            </a:r>
            <a:r>
              <a:rPr lang="en-US" altLang="en-US" sz="1800" b="1" baseline="-25000">
                <a:sym typeface="Symbol" panose="05050102010706020507" pitchFamily="18" charset="2"/>
              </a:rPr>
              <a:t>2</a:t>
            </a:r>
            <a:r>
              <a:rPr lang="en-US" altLang="en-US" sz="1800" b="1">
                <a:sym typeface="Symbol" panose="05050102010706020507" pitchFamily="18" charset="2"/>
              </a:rPr>
              <a:t> occurs)</a:t>
            </a:r>
          </a:p>
        </p:txBody>
      </p:sp>
    </p:spTree>
    <p:extLst>
      <p:ext uri="{BB962C8B-B14F-4D97-AF65-F5344CB8AC3E}">
        <p14:creationId xmlns:p14="http://schemas.microsoft.com/office/powerpoint/2010/main" val="4249497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4294967295"/>
          </p:nvPr>
        </p:nvSpPr>
        <p:spPr>
          <a:xfrm>
            <a:off x="558800" y="1446213"/>
            <a:ext cx="8020050" cy="4114800"/>
          </a:xfrm>
          <a:noFill/>
        </p:spPr>
        <p:txBody>
          <a:bodyPr/>
          <a:lstStyle/>
          <a:p>
            <a:pPr marL="461963" lvl="1" indent="-347663" eaLnBrk="1" hangingPunct="1">
              <a:lnSpc>
                <a:spcPct val="90000"/>
              </a:lnSpc>
              <a:buClr>
                <a:srgbClr val="FF5050"/>
              </a:buClr>
              <a:buFont typeface="Wingdings" panose="05000000000000000000" pitchFamily="2" charset="2"/>
              <a:buChar char="§"/>
            </a:pPr>
            <a:r>
              <a:rPr lang="en-US" altLang="en-US" sz="2400" b="1" smtClean="0"/>
              <a:t>Rule of multiplication</a:t>
            </a:r>
          </a:p>
          <a:p>
            <a:pPr marL="909638" lvl="2" indent="-333375" eaLnBrk="1" hangingPunct="1">
              <a:lnSpc>
                <a:spcPct val="90000"/>
              </a:lnSpc>
              <a:buClr>
                <a:srgbClr val="0000FF"/>
              </a:buClr>
              <a:buFont typeface="Wingdings" panose="05000000000000000000" pitchFamily="2" charset="2"/>
              <a:buChar char="Ø"/>
            </a:pPr>
            <a:r>
              <a:rPr lang="en-US" altLang="en-US" sz="1800" b="1" smtClean="0"/>
              <a:t>If A and B are two events, then the probability of</a:t>
            </a:r>
          </a:p>
          <a:p>
            <a:pPr marL="909638" lvl="2" indent="-333375" eaLnBrk="1" hangingPunct="1">
              <a:lnSpc>
                <a:spcPct val="90000"/>
              </a:lnSpc>
              <a:buFont typeface="Wingdings" panose="05000000000000000000" pitchFamily="2" charset="2"/>
              <a:buNone/>
            </a:pPr>
            <a:r>
              <a:rPr lang="en-US" altLang="en-US" sz="1800" b="1" smtClean="0"/>
              <a:t>	P(A and B), i.e. probability that A and B occur can be calculated as below:</a:t>
            </a:r>
          </a:p>
          <a:p>
            <a:pPr marL="1371600" lvl="3" indent="-347663" eaLnBrk="1" hangingPunct="1">
              <a:lnSpc>
                <a:spcPct val="90000"/>
              </a:lnSpc>
              <a:buClr>
                <a:srgbClr val="FF5050"/>
              </a:buClr>
              <a:buFont typeface="Wingdings" panose="05000000000000000000" pitchFamily="2" charset="2"/>
              <a:buChar char="Ø"/>
            </a:pPr>
            <a:r>
              <a:rPr lang="en-US" altLang="en-US" sz="1800" b="1" smtClean="0"/>
              <a:t>Probabilities under conditions of statistical independence</a:t>
            </a:r>
          </a:p>
          <a:p>
            <a:pPr marL="1371600" lvl="3" indent="-347663" eaLnBrk="1" hangingPunct="1">
              <a:lnSpc>
                <a:spcPct val="90000"/>
              </a:lnSpc>
              <a:buClr>
                <a:srgbClr val="FF5050"/>
              </a:buClr>
              <a:buFont typeface="Wingdings" panose="05000000000000000000" pitchFamily="2" charset="2"/>
              <a:buChar char="Ø"/>
            </a:pPr>
            <a:r>
              <a:rPr lang="en-US" altLang="en-US" sz="1800" b="1" smtClean="0"/>
              <a:t>		P(A and B) = P(A) x P(B)</a:t>
            </a:r>
          </a:p>
          <a:p>
            <a:pPr marL="1371600" lvl="3" indent="-347663" eaLnBrk="1" hangingPunct="1">
              <a:lnSpc>
                <a:spcPct val="90000"/>
              </a:lnSpc>
              <a:buClr>
                <a:srgbClr val="FF5050"/>
              </a:buClr>
              <a:buFont typeface="Wingdings" panose="05000000000000000000" pitchFamily="2" charset="2"/>
              <a:buChar char="Ø"/>
            </a:pPr>
            <a:r>
              <a:rPr lang="en-US" altLang="en-US" sz="1800" b="1" smtClean="0"/>
              <a:t>Probabilities under conditions of statistical dependence</a:t>
            </a:r>
          </a:p>
          <a:p>
            <a:pPr marL="2063750" lvl="4" eaLnBrk="1" hangingPunct="1">
              <a:lnSpc>
                <a:spcPct val="90000"/>
              </a:lnSpc>
              <a:buFont typeface="Wingdings" panose="05000000000000000000" pitchFamily="2" charset="2"/>
              <a:buChar char="Ø"/>
            </a:pPr>
            <a:r>
              <a:rPr lang="en-US" altLang="en-US" sz="1800" b="1" smtClean="0"/>
              <a:t>P(A and B) = P(A) x P(B\A)</a:t>
            </a:r>
          </a:p>
          <a:p>
            <a:pPr marL="2063750" lvl="4" eaLnBrk="1" hangingPunct="1">
              <a:lnSpc>
                <a:spcPct val="90000"/>
              </a:lnSpc>
              <a:buFont typeface="Wingdings" panose="05000000000000000000" pitchFamily="2" charset="2"/>
              <a:buChar char="Ø"/>
            </a:pPr>
            <a:r>
              <a:rPr lang="en-US" altLang="en-US" sz="1800" b="1" smtClean="0"/>
              <a:t>Probability of event B given that A has occurred</a:t>
            </a:r>
          </a:p>
          <a:p>
            <a:pPr marL="2063750" lvl="4" eaLnBrk="1" hangingPunct="1">
              <a:lnSpc>
                <a:spcPct val="90000"/>
              </a:lnSpc>
              <a:buFont typeface="Wingdings" panose="05000000000000000000" pitchFamily="2" charset="2"/>
              <a:buNone/>
            </a:pPr>
            <a:endParaRPr lang="en-US" altLang="en-US" sz="1800" b="1" smtClean="0"/>
          </a:p>
          <a:p>
            <a:pPr marL="2063750" lvl="4" eaLnBrk="1" hangingPunct="1">
              <a:lnSpc>
                <a:spcPct val="90000"/>
              </a:lnSpc>
              <a:buFont typeface="Wingdings" panose="05000000000000000000" pitchFamily="2" charset="2"/>
              <a:buNone/>
            </a:pPr>
            <a:r>
              <a:rPr lang="en-US" altLang="en-US" sz="1800" b="1" smtClean="0"/>
              <a:t>	P(B|A) =  </a:t>
            </a:r>
          </a:p>
          <a:p>
            <a:pPr marL="2063750" lvl="4" eaLnBrk="1" hangingPunct="1">
              <a:lnSpc>
                <a:spcPct val="90000"/>
              </a:lnSpc>
              <a:buFont typeface="Wingdings" panose="05000000000000000000" pitchFamily="2" charset="2"/>
              <a:buNone/>
            </a:pPr>
            <a:endParaRPr lang="en-US" altLang="en-US" sz="1800" b="1" smtClean="0"/>
          </a:p>
          <a:p>
            <a:pPr marL="2063750" lvl="4" eaLnBrk="1" hangingPunct="1">
              <a:lnSpc>
                <a:spcPct val="90000"/>
              </a:lnSpc>
              <a:buFont typeface="Wingdings" panose="05000000000000000000" pitchFamily="2" charset="2"/>
              <a:buNone/>
            </a:pPr>
            <a:r>
              <a:rPr lang="en-US" altLang="en-US" sz="1600" b="1" smtClean="0">
                <a:latin typeface="Century Gothic" panose="020B0502020202020204" pitchFamily="34" charset="0"/>
              </a:rPr>
              <a:t>	</a:t>
            </a:r>
          </a:p>
          <a:p>
            <a:pPr marL="909638" lvl="2" indent="-333375" eaLnBrk="1" hangingPunct="1">
              <a:lnSpc>
                <a:spcPct val="90000"/>
              </a:lnSpc>
              <a:buFont typeface="Wingdings" panose="05000000000000000000" pitchFamily="2" charset="2"/>
              <a:buNone/>
            </a:pPr>
            <a:r>
              <a:rPr lang="en-US" altLang="en-US" sz="1800" b="1" smtClean="0">
                <a:latin typeface="Century Gothic" panose="020B0502020202020204" pitchFamily="34" charset="0"/>
              </a:rPr>
              <a:t>	</a:t>
            </a:r>
          </a:p>
          <a:p>
            <a:pPr marL="1371600" lvl="3" indent="-347663" eaLnBrk="1" hangingPunct="1">
              <a:lnSpc>
                <a:spcPct val="90000"/>
              </a:lnSpc>
              <a:buFont typeface="Wingdings" panose="05000000000000000000" pitchFamily="2" charset="2"/>
              <a:buChar char="Ø"/>
            </a:pPr>
            <a:endParaRPr lang="en-US" altLang="en-US" sz="1600" b="1" smtClean="0">
              <a:latin typeface="Century Gothic" panose="020B0502020202020204" pitchFamily="34" charset="0"/>
            </a:endParaRPr>
          </a:p>
        </p:txBody>
      </p:sp>
      <p:graphicFrame>
        <p:nvGraphicFramePr>
          <p:cNvPr id="30723" name="Object 4"/>
          <p:cNvGraphicFramePr>
            <a:graphicFrameLocks noChangeAspect="1"/>
          </p:cNvGraphicFramePr>
          <p:nvPr/>
        </p:nvGraphicFramePr>
        <p:xfrm>
          <a:off x="3743325" y="4360863"/>
          <a:ext cx="2039938" cy="914400"/>
        </p:xfrm>
        <a:graphic>
          <a:graphicData uri="http://schemas.openxmlformats.org/presentationml/2006/ole">
            <mc:AlternateContent xmlns:mc="http://schemas.openxmlformats.org/markup-compatibility/2006">
              <mc:Choice xmlns:v="urn:schemas-microsoft-com:vml" Requires="v">
                <p:oleObj spid="_x0000_s10248" r:id="rId3" imgW="751911" imgH="420560" progId="Equation.3">
                  <p:embed/>
                </p:oleObj>
              </mc:Choice>
              <mc:Fallback>
                <p:oleObj r:id="rId3" imgW="751911" imgH="4205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3325" y="4360863"/>
                        <a:ext cx="2039938"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63460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b="1" smtClean="0"/>
              <a:t>Example 1.8</a:t>
            </a:r>
            <a:endParaRPr lang="en-US" altLang="en-US" smtClean="0"/>
          </a:p>
        </p:txBody>
      </p:sp>
      <p:sp>
        <p:nvSpPr>
          <p:cNvPr id="31747" name="Rectangle 3"/>
          <p:cNvSpPr>
            <a:spLocks noGrp="1" noChangeArrowheads="1"/>
          </p:cNvSpPr>
          <p:nvPr>
            <p:ph type="body" idx="1"/>
          </p:nvPr>
        </p:nvSpPr>
        <p:spPr/>
        <p:txBody>
          <a:bodyPr/>
          <a:lstStyle/>
          <a:p>
            <a:pPr algn="just" eaLnBrk="1" hangingPunct="1">
              <a:buFontTx/>
              <a:buAutoNum type="alphaLcParenBoth"/>
            </a:pPr>
            <a:r>
              <a:rPr lang="en-US" altLang="en-US" smtClean="0">
                <a:ea typeface="新細明體" pitchFamily="18" charset="-120"/>
              </a:rPr>
              <a:t> 	A fair die is thrown twice. Find the  	probability that two fives are thrown.</a:t>
            </a:r>
          </a:p>
          <a:p>
            <a:pPr algn="just" eaLnBrk="1" hangingPunct="1">
              <a:buFontTx/>
              <a:buAutoNum type="alphaLcParenBoth"/>
            </a:pPr>
            <a:r>
              <a:rPr lang="en-US" altLang="en-US" smtClean="0">
                <a:ea typeface="新細明體" pitchFamily="18" charset="-120"/>
              </a:rPr>
              <a:t> 	Events A &amp; B are independent and 	P(A) = 0.3, P(A </a:t>
            </a:r>
            <a:r>
              <a:rPr lang="en-US" altLang="en-US" smtClean="0">
                <a:ea typeface="新細明體" pitchFamily="18" charset="-120"/>
                <a:sym typeface="Symbol" panose="05050102010706020507" pitchFamily="18" charset="2"/>
              </a:rPr>
              <a:t></a:t>
            </a:r>
            <a:r>
              <a:rPr lang="en-US" altLang="en-US" smtClean="0">
                <a:ea typeface="新細明體" pitchFamily="18" charset="-120"/>
              </a:rPr>
              <a:t> B) = 0.12. Find P(B) 	and P(A </a:t>
            </a:r>
            <a:r>
              <a:rPr lang="en-US" altLang="en-US" smtClean="0">
                <a:ea typeface="新細明體" pitchFamily="18" charset="-120"/>
                <a:sym typeface="Symbol" panose="05050102010706020507" pitchFamily="18" charset="2"/>
              </a:rPr>
              <a:t></a:t>
            </a:r>
            <a:r>
              <a:rPr lang="en-US" altLang="en-US" smtClean="0">
                <a:ea typeface="新細明體" pitchFamily="18" charset="-120"/>
              </a:rPr>
              <a:t> B).</a:t>
            </a:r>
            <a:endParaRPr lang="en-US" altLang="en-US" smtClean="0"/>
          </a:p>
          <a:p>
            <a:pPr algn="just" eaLnBrk="1" hangingPunct="1"/>
            <a:endParaRPr lang="en-US" altLang="en-US" smtClean="0"/>
          </a:p>
        </p:txBody>
      </p:sp>
    </p:spTree>
    <p:extLst>
      <p:ext uri="{BB962C8B-B14F-4D97-AF65-F5344CB8AC3E}">
        <p14:creationId xmlns:p14="http://schemas.microsoft.com/office/powerpoint/2010/main" val="19540416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b="1" smtClean="0"/>
              <a:t>Example 1.9</a:t>
            </a:r>
            <a:endParaRPr lang="en-US" altLang="en-US" smtClean="0"/>
          </a:p>
        </p:txBody>
      </p:sp>
      <p:sp>
        <p:nvSpPr>
          <p:cNvPr id="32771" name="Rectangle 3"/>
          <p:cNvSpPr>
            <a:spLocks noGrp="1" noChangeArrowheads="1"/>
          </p:cNvSpPr>
          <p:nvPr>
            <p:ph type="body" idx="1"/>
          </p:nvPr>
        </p:nvSpPr>
        <p:spPr/>
        <p:txBody>
          <a:bodyPr/>
          <a:lstStyle/>
          <a:p>
            <a:pPr>
              <a:buFontTx/>
              <a:buNone/>
            </a:pPr>
            <a:r>
              <a:rPr lang="en-US" altLang="en-US" smtClean="0"/>
              <a:t>The events A and B are independent and </a:t>
            </a:r>
          </a:p>
          <a:p>
            <a:pPr>
              <a:buFontTx/>
              <a:buNone/>
            </a:pPr>
            <a:r>
              <a:rPr lang="en-US" altLang="en-US" smtClean="0"/>
              <a:t>P(A) =</a:t>
            </a:r>
            <a:r>
              <a:rPr lang="en-US" altLang="en-US" i="1" smtClean="0"/>
              <a:t>x</a:t>
            </a:r>
            <a:r>
              <a:rPr lang="en-US" altLang="en-US" smtClean="0"/>
              <a:t>, P(B) = </a:t>
            </a:r>
            <a:r>
              <a:rPr lang="en-US" altLang="en-US" i="1" smtClean="0"/>
              <a:t>x</a:t>
            </a:r>
            <a:r>
              <a:rPr lang="en-US" altLang="en-US" smtClean="0"/>
              <a:t> + 0.2 and P(A </a:t>
            </a:r>
            <a:r>
              <a:rPr lang="en-US" altLang="en-US" smtClean="0">
                <a:sym typeface="Symbol" panose="05050102010706020507" pitchFamily="18" charset="2"/>
              </a:rPr>
              <a:t></a:t>
            </a:r>
            <a:r>
              <a:rPr lang="en-US" altLang="en-US" smtClean="0"/>
              <a:t> B) = 0.15.</a:t>
            </a:r>
          </a:p>
          <a:p>
            <a:pPr>
              <a:buFontTx/>
              <a:buNone/>
            </a:pPr>
            <a:r>
              <a:rPr lang="en-US" altLang="en-US" smtClean="0"/>
              <a:t>(a) 	Find the value of </a:t>
            </a:r>
            <a:r>
              <a:rPr lang="en-US" altLang="en-US" i="1" smtClean="0"/>
              <a:t>x</a:t>
            </a:r>
            <a:r>
              <a:rPr lang="en-US" altLang="en-US" smtClean="0"/>
              <a:t>.		</a:t>
            </a:r>
          </a:p>
          <a:p>
            <a:pPr>
              <a:buFontTx/>
              <a:buNone/>
            </a:pPr>
            <a:r>
              <a:rPr lang="en-US" altLang="en-US" smtClean="0"/>
              <a:t>(b) 	P(A </a:t>
            </a:r>
            <a:r>
              <a:rPr lang="en-US" altLang="en-US" smtClean="0">
                <a:sym typeface="Symbol" panose="05050102010706020507" pitchFamily="18" charset="2"/>
              </a:rPr>
              <a:t></a:t>
            </a:r>
            <a:r>
              <a:rPr lang="en-US" altLang="en-US" smtClean="0"/>
              <a:t> B)		</a:t>
            </a:r>
          </a:p>
          <a:p>
            <a:pPr>
              <a:buFontTx/>
              <a:buNone/>
            </a:pPr>
            <a:r>
              <a:rPr lang="en-US" altLang="en-US" smtClean="0"/>
              <a:t>(c) 	P(A’ | B’ )</a:t>
            </a:r>
          </a:p>
          <a:p>
            <a:pPr>
              <a:buFontTx/>
              <a:buNone/>
            </a:pPr>
            <a:endParaRPr lang="en-US" altLang="en-US" smtClean="0"/>
          </a:p>
          <a:p>
            <a:endParaRPr lang="en-US" altLang="en-US" smtClean="0"/>
          </a:p>
        </p:txBody>
      </p:sp>
    </p:spTree>
    <p:extLst>
      <p:ext uri="{BB962C8B-B14F-4D97-AF65-F5344CB8AC3E}">
        <p14:creationId xmlns:p14="http://schemas.microsoft.com/office/powerpoint/2010/main" val="32892025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b="1" smtClean="0"/>
              <a:t>Example 1.10</a:t>
            </a:r>
            <a:endParaRPr lang="en-US" altLang="en-US" smtClean="0"/>
          </a:p>
        </p:txBody>
      </p:sp>
      <p:sp>
        <p:nvSpPr>
          <p:cNvPr id="33795" name="Rectangle 3"/>
          <p:cNvSpPr>
            <a:spLocks noGrp="1" noChangeArrowheads="1"/>
          </p:cNvSpPr>
          <p:nvPr>
            <p:ph type="body" idx="1"/>
          </p:nvPr>
        </p:nvSpPr>
        <p:spPr>
          <a:xfrm>
            <a:off x="487363" y="1495425"/>
            <a:ext cx="8229600" cy="4727575"/>
          </a:xfrm>
        </p:spPr>
        <p:txBody>
          <a:bodyPr/>
          <a:lstStyle/>
          <a:p>
            <a:pPr indent="-36513" algn="just">
              <a:buFontTx/>
              <a:buNone/>
            </a:pPr>
            <a:r>
              <a:rPr lang="en-US" altLang="en-US" sz="2800" smtClean="0"/>
              <a:t>	</a:t>
            </a:r>
            <a:r>
              <a:rPr lang="en-GB" altLang="en-US" sz="2800" smtClean="0"/>
              <a:t>Three people in an office decide to enter a</a:t>
            </a:r>
            <a:r>
              <a:rPr lang="en-US" altLang="en-US" sz="2800" smtClean="0"/>
              <a:t> </a:t>
            </a:r>
            <a:r>
              <a:rPr lang="en-GB" altLang="en-US" sz="2800" smtClean="0"/>
              <a:t>marathon race. The respective probabilities that they will complete the race are 0.9, 0.7 and 0.6. Assume that their performances are independent. </a:t>
            </a:r>
            <a:r>
              <a:rPr lang="en-US" altLang="en-US" sz="2800" smtClean="0"/>
              <a:t>Find the</a:t>
            </a:r>
            <a:r>
              <a:rPr lang="en-GB" altLang="en-US" sz="2800" smtClean="0"/>
              <a:t> probability that </a:t>
            </a:r>
          </a:p>
          <a:p>
            <a:pPr indent="-36513" algn="just">
              <a:buFontTx/>
              <a:buAutoNum type="alphaLcParenBoth"/>
            </a:pPr>
            <a:r>
              <a:rPr lang="en-US" altLang="en-US" sz="2800" smtClean="0"/>
              <a:t> 	</a:t>
            </a:r>
            <a:r>
              <a:rPr lang="en-GB" altLang="en-US" sz="2800" smtClean="0"/>
              <a:t>they all complete the race.</a:t>
            </a:r>
          </a:p>
          <a:p>
            <a:pPr indent="-36513" algn="just">
              <a:buFontTx/>
              <a:buAutoNum type="alphaLcParenBoth"/>
            </a:pPr>
            <a:r>
              <a:rPr lang="en-US" altLang="en-US" sz="2800" smtClean="0"/>
              <a:t> 	</a:t>
            </a:r>
            <a:r>
              <a:rPr lang="en-GB" altLang="en-US" sz="2800" smtClean="0"/>
              <a:t>none complete the race.</a:t>
            </a:r>
          </a:p>
          <a:p>
            <a:pPr indent="-36513" algn="just">
              <a:buFontTx/>
              <a:buAutoNum type="alphaLcParenBoth"/>
            </a:pPr>
            <a:r>
              <a:rPr lang="en-US" altLang="en-US" sz="2800" smtClean="0"/>
              <a:t> 	</a:t>
            </a:r>
            <a:r>
              <a:rPr lang="en-GB" altLang="en-US" sz="2800" smtClean="0"/>
              <a:t>at least one completes the race.</a:t>
            </a:r>
            <a:endParaRPr lang="en-US" altLang="en-US" sz="2800" smtClean="0"/>
          </a:p>
          <a:p>
            <a:pPr indent="-36513" algn="just"/>
            <a:endParaRPr lang="en-US" altLang="en-US" sz="2800" smtClean="0"/>
          </a:p>
        </p:txBody>
      </p:sp>
    </p:spTree>
    <p:extLst>
      <p:ext uri="{BB962C8B-B14F-4D97-AF65-F5344CB8AC3E}">
        <p14:creationId xmlns:p14="http://schemas.microsoft.com/office/powerpoint/2010/main" val="574465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zh-TW" b="1" dirty="0">
                <a:latin typeface="Century Gothic" panose="020B0502020202020204" pitchFamily="34" charset="0"/>
                <a:ea typeface="新細明體" pitchFamily="18" charset="-120"/>
              </a:rPr>
              <a:t>At the end of this topic, You should be able to</a:t>
            </a:r>
            <a:endParaRPr lang="en-US" dirty="0"/>
          </a:p>
        </p:txBody>
      </p:sp>
      <p:sp>
        <p:nvSpPr>
          <p:cNvPr id="5" name="Text Box 2"/>
          <p:cNvSpPr txBox="1">
            <a:spLocks noGrp="1" noChangeArrowheads="1"/>
          </p:cNvSpPr>
          <p:nvPr>
            <p:ph type="title"/>
          </p:nvPr>
        </p:nvSpPr>
        <p:spPr bwMode="auto">
          <a:xfrm>
            <a:off x="1687536" y="304031"/>
            <a:ext cx="4560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Learning Outcomes</a:t>
            </a:r>
          </a:p>
        </p:txBody>
      </p:sp>
      <p:sp>
        <p:nvSpPr>
          <p:cNvPr id="2" name="Rectangle 1"/>
          <p:cNvSpPr/>
          <p:nvPr/>
        </p:nvSpPr>
        <p:spPr>
          <a:xfrm>
            <a:off x="655925" y="2559110"/>
            <a:ext cx="8061037" cy="1200329"/>
          </a:xfrm>
          <a:prstGeom prst="rect">
            <a:avLst/>
          </a:prstGeom>
        </p:spPr>
        <p:txBody>
          <a:bodyPr wrap="square">
            <a:spAutoFit/>
          </a:bodyPr>
          <a:lstStyle/>
          <a:p>
            <a:pPr lvl="1">
              <a:buClr>
                <a:srgbClr val="0000FF"/>
              </a:buClr>
              <a:buFont typeface="Wingdings" panose="05000000000000000000" pitchFamily="2" charset="2"/>
              <a:buChar char="Ø"/>
            </a:pPr>
            <a:endParaRPr lang="en-US" altLang="en-US" sz="2400" b="1" dirty="0"/>
          </a:p>
          <a:p>
            <a:pPr lvl="1">
              <a:buClr>
                <a:srgbClr val="0000FF"/>
              </a:buClr>
              <a:buFont typeface="Wingdings" panose="05000000000000000000" pitchFamily="2" charset="2"/>
              <a:buChar char="Ø"/>
            </a:pPr>
            <a:r>
              <a:rPr lang="en-US" altLang="en-US" sz="2400" b="1" dirty="0"/>
              <a:t>Model /</a:t>
            </a:r>
            <a:r>
              <a:rPr lang="en-US" altLang="en-US" sz="2400" b="1" dirty="0" err="1"/>
              <a:t>analyse</a:t>
            </a:r>
            <a:r>
              <a:rPr lang="en-US" altLang="en-US" sz="2400" b="1" dirty="0"/>
              <a:t> simple business situations using </a:t>
            </a:r>
          </a:p>
          <a:p>
            <a:pPr lvl="1">
              <a:buClr>
                <a:srgbClr val="0000FF"/>
              </a:buClr>
            </a:pPr>
            <a:r>
              <a:rPr lang="en-US" altLang="en-US" sz="2400" b="1" dirty="0"/>
              <a:t>	probability.</a:t>
            </a:r>
          </a:p>
        </p:txBody>
      </p:sp>
    </p:spTree>
    <p:extLst>
      <p:ext uri="{BB962C8B-B14F-4D97-AF65-F5344CB8AC3E}">
        <p14:creationId xmlns:p14="http://schemas.microsoft.com/office/powerpoint/2010/main" val="11296824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4294967295"/>
          </p:nvPr>
        </p:nvSpPr>
        <p:spPr>
          <a:xfrm>
            <a:off x="674688" y="1470025"/>
            <a:ext cx="7737475" cy="4408488"/>
          </a:xfrm>
          <a:noFill/>
        </p:spPr>
        <p:txBody>
          <a:bodyPr/>
          <a:lstStyle/>
          <a:p>
            <a:pPr eaLnBrk="1" hangingPunct="1">
              <a:buClr>
                <a:srgbClr val="FF5050"/>
              </a:buClr>
              <a:buFont typeface="Wingdings" panose="05000000000000000000" pitchFamily="2" charset="2"/>
              <a:buChar char="§"/>
            </a:pPr>
            <a:r>
              <a:rPr lang="en-US" altLang="en-US" sz="2400" b="1" smtClean="0"/>
              <a:t>Tree diagram</a:t>
            </a:r>
          </a:p>
          <a:p>
            <a:pPr marL="909638" lvl="1" indent="-452438" eaLnBrk="1" hangingPunct="1">
              <a:buClr>
                <a:srgbClr val="0000FF"/>
              </a:buClr>
              <a:buFont typeface="Wingdings" panose="05000000000000000000" pitchFamily="2" charset="2"/>
              <a:buChar char="Ø"/>
            </a:pPr>
            <a:r>
              <a:rPr lang="en-US" altLang="en-US" sz="1800" b="1" smtClean="0"/>
              <a:t>It augments the fundamental principle of counting by exhibiting all possible outcomes of a sequence of events where each event can occur in a finite number of ways.</a:t>
            </a:r>
          </a:p>
        </p:txBody>
      </p:sp>
      <p:sp>
        <p:nvSpPr>
          <p:cNvPr id="6" name="Title 1"/>
          <p:cNvSpPr txBox="1">
            <a:spLocks/>
          </p:cNvSpPr>
          <p:nvPr/>
        </p:nvSpPr>
        <p:spPr>
          <a:xfrm>
            <a:off x="485775" y="274638"/>
            <a:ext cx="7042150" cy="1143000"/>
          </a:xfrm>
          <a:prstGeom prst="rect">
            <a:avLst/>
          </a:prstGeom>
        </p:spPr>
        <p:txBody>
          <a:bodyPr/>
          <a:lst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r>
              <a:rPr lang="en-US" altLang="en-US" b="1" u="sng" kern="0" dirty="0" smtClean="0">
                <a:solidFill>
                  <a:schemeClr val="accent6">
                    <a:lumMod val="75000"/>
                  </a:schemeClr>
                </a:solidFill>
                <a:latin typeface="Century Gothic" panose="020B0502020202020204" pitchFamily="34" charset="0"/>
                <a:cs typeface="Arial" panose="020B0604020202020204" pitchFamily="34" charset="0"/>
              </a:rPr>
              <a:t>Tree Diagrams</a:t>
            </a:r>
            <a:endParaRPr lang="en-US" kern="0" dirty="0">
              <a:solidFill>
                <a:schemeClr val="accent6">
                  <a:lumMod val="75000"/>
                </a:schemeClr>
              </a:solidFill>
              <a:latin typeface="Century Gothic" panose="020B0502020202020204" pitchFamily="34" charset="0"/>
            </a:endParaRPr>
          </a:p>
        </p:txBody>
      </p:sp>
    </p:spTree>
    <p:extLst>
      <p:ext uri="{BB962C8B-B14F-4D97-AF65-F5344CB8AC3E}">
        <p14:creationId xmlns:p14="http://schemas.microsoft.com/office/powerpoint/2010/main" val="7094781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b="1" smtClean="0"/>
              <a:t>Example 1.11</a:t>
            </a:r>
            <a:endParaRPr lang="en-US" altLang="en-US" smtClean="0"/>
          </a:p>
        </p:txBody>
      </p:sp>
      <p:sp>
        <p:nvSpPr>
          <p:cNvPr id="35843" name="Rectangle 3"/>
          <p:cNvSpPr>
            <a:spLocks noGrp="1" noChangeArrowheads="1"/>
          </p:cNvSpPr>
          <p:nvPr>
            <p:ph type="body" idx="1"/>
          </p:nvPr>
        </p:nvSpPr>
        <p:spPr>
          <a:xfrm>
            <a:off x="161925" y="1698625"/>
            <a:ext cx="8556625" cy="4524375"/>
          </a:xfrm>
        </p:spPr>
        <p:txBody>
          <a:bodyPr/>
          <a:lstStyle/>
          <a:p>
            <a:pPr algn="just">
              <a:buFontTx/>
              <a:buNone/>
            </a:pPr>
            <a:r>
              <a:rPr lang="en-US" altLang="en-US" sz="2600" smtClean="0"/>
              <a:t>	In a certain selection of flower seeds,  2/3 have been treated to improve germination. The seeds which have been treated have a probability of germination of 0.8, whereas the untreated seeds have a probability of germination of 0.5.</a:t>
            </a:r>
          </a:p>
          <a:p>
            <a:pPr algn="just">
              <a:buFontTx/>
              <a:buNone/>
            </a:pPr>
            <a:r>
              <a:rPr lang="en-US" altLang="en-US" sz="2600" smtClean="0"/>
              <a:t>	(a) 	Find the probability that a seed, selected at 	random, will germinate.</a:t>
            </a:r>
          </a:p>
          <a:p>
            <a:pPr algn="just">
              <a:buFontTx/>
              <a:buNone/>
            </a:pPr>
            <a:r>
              <a:rPr lang="en-US" altLang="en-US" sz="2600" smtClean="0"/>
              <a:t>	(b) 	Find the probability that a seed selected at random 	had been treated, given that it had germinated.</a:t>
            </a:r>
            <a:endParaRPr lang="en-US" altLang="en-US" smtClean="0"/>
          </a:p>
        </p:txBody>
      </p:sp>
    </p:spTree>
    <p:extLst>
      <p:ext uri="{BB962C8B-B14F-4D97-AF65-F5344CB8AC3E}">
        <p14:creationId xmlns:p14="http://schemas.microsoft.com/office/powerpoint/2010/main" val="32895462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b="1" smtClean="0"/>
              <a:t>Example 1.12 </a:t>
            </a:r>
          </a:p>
        </p:txBody>
      </p:sp>
      <p:sp>
        <p:nvSpPr>
          <p:cNvPr id="36867" name="Rectangle 3"/>
          <p:cNvSpPr>
            <a:spLocks noGrp="1" noChangeArrowheads="1"/>
          </p:cNvSpPr>
          <p:nvPr>
            <p:ph type="body" idx="1"/>
          </p:nvPr>
        </p:nvSpPr>
        <p:spPr>
          <a:xfrm>
            <a:off x="104775" y="1698625"/>
            <a:ext cx="8613775" cy="4524375"/>
          </a:xfrm>
        </p:spPr>
        <p:txBody>
          <a:bodyPr/>
          <a:lstStyle/>
          <a:p>
            <a:pPr algn="just">
              <a:buFontTx/>
              <a:buNone/>
            </a:pPr>
            <a:r>
              <a:rPr lang="en-US" altLang="en-US" sz="2800" smtClean="0"/>
              <a:t>	Marie is getting married tomorrow, at an outdoor ceremony in the desert. In recent years, it has rained only 5 days each year. Unfortunately, the weatherman has predicted rain for tomorrow. When it actually rains, the weatherman correctly forecasts rain 90% of the time. When it doesn't rain, he incorrectly forecasts rain 10% of the time. What is the probability that it will rain on the day of Marie's wedding? </a:t>
            </a:r>
          </a:p>
        </p:txBody>
      </p:sp>
    </p:spTree>
    <p:extLst>
      <p:ext uri="{BB962C8B-B14F-4D97-AF65-F5344CB8AC3E}">
        <p14:creationId xmlns:p14="http://schemas.microsoft.com/office/powerpoint/2010/main" val="7963621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4294967295"/>
          </p:nvPr>
        </p:nvSpPr>
        <p:spPr>
          <a:xfrm>
            <a:off x="703263" y="1470025"/>
            <a:ext cx="7810500" cy="4422775"/>
          </a:xfrm>
          <a:noFill/>
        </p:spPr>
        <p:txBody>
          <a:bodyPr/>
          <a:lstStyle/>
          <a:p>
            <a:pPr marL="461963" indent="-461963" eaLnBrk="1" hangingPunct="1">
              <a:buClr>
                <a:srgbClr val="0000FF"/>
              </a:buClr>
              <a:buFont typeface="Wingdings" panose="05000000000000000000" pitchFamily="2" charset="2"/>
              <a:buChar char="Ø"/>
            </a:pPr>
            <a:r>
              <a:rPr lang="en-US" altLang="en-US" sz="1800" b="1" smtClean="0"/>
              <a:t>When events are not mutually exclusive, Venn diagram is useful.</a:t>
            </a:r>
          </a:p>
          <a:p>
            <a:pPr marL="461963" indent="-461963" eaLnBrk="1" hangingPunct="1">
              <a:buClr>
                <a:srgbClr val="0000FF"/>
              </a:buClr>
              <a:buFont typeface="Wingdings" panose="05000000000000000000" pitchFamily="2" charset="2"/>
              <a:buChar char="Ø"/>
            </a:pPr>
            <a:r>
              <a:rPr lang="en-US" altLang="en-US" sz="1800" b="1" smtClean="0"/>
              <a:t>Note that when completing a Venn diagram , it is essential to deal with the overlap area first.</a:t>
            </a:r>
          </a:p>
        </p:txBody>
      </p:sp>
      <p:sp>
        <p:nvSpPr>
          <p:cNvPr id="6" name="Title 1"/>
          <p:cNvSpPr txBox="1">
            <a:spLocks/>
          </p:cNvSpPr>
          <p:nvPr/>
        </p:nvSpPr>
        <p:spPr>
          <a:xfrm>
            <a:off x="485775" y="274638"/>
            <a:ext cx="7042150" cy="1143000"/>
          </a:xfrm>
          <a:prstGeom prst="rect">
            <a:avLst/>
          </a:prstGeom>
        </p:spPr>
        <p:txBody>
          <a:bodyPr/>
          <a:lst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r>
              <a:rPr lang="en-US" altLang="en-US" b="1" u="sng" kern="0" dirty="0" smtClean="0">
                <a:solidFill>
                  <a:schemeClr val="accent6">
                    <a:lumMod val="75000"/>
                  </a:schemeClr>
                </a:solidFill>
                <a:latin typeface="Century Gothic" panose="020B0502020202020204" pitchFamily="34" charset="0"/>
                <a:cs typeface="Arial" panose="020B0604020202020204" pitchFamily="34" charset="0"/>
              </a:rPr>
              <a:t>Venn Diagram</a:t>
            </a:r>
            <a:endParaRPr lang="en-US" kern="0" dirty="0">
              <a:solidFill>
                <a:schemeClr val="accent6">
                  <a:lumMod val="75000"/>
                </a:schemeClr>
              </a:solidFill>
              <a:latin typeface="Century Gothic" panose="020B0502020202020204" pitchFamily="34" charset="0"/>
            </a:endParaRPr>
          </a:p>
        </p:txBody>
      </p:sp>
    </p:spTree>
    <p:extLst>
      <p:ext uri="{BB962C8B-B14F-4D97-AF65-F5344CB8AC3E}">
        <p14:creationId xmlns:p14="http://schemas.microsoft.com/office/powerpoint/2010/main" val="5101348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b="1" smtClean="0"/>
              <a:t>Example 1.13</a:t>
            </a:r>
            <a:endParaRPr lang="en-US" altLang="en-US" smtClean="0"/>
          </a:p>
        </p:txBody>
      </p:sp>
      <p:sp>
        <p:nvSpPr>
          <p:cNvPr id="38915" name="Rectangle 3"/>
          <p:cNvSpPr>
            <a:spLocks noGrp="1" noChangeArrowheads="1"/>
          </p:cNvSpPr>
          <p:nvPr>
            <p:ph type="body" idx="1"/>
          </p:nvPr>
        </p:nvSpPr>
        <p:spPr>
          <a:xfrm>
            <a:off x="487363" y="1447800"/>
            <a:ext cx="8229600" cy="4775200"/>
          </a:xfrm>
        </p:spPr>
        <p:txBody>
          <a:bodyPr/>
          <a:lstStyle/>
          <a:p>
            <a:pPr algn="just">
              <a:buFontTx/>
              <a:buNone/>
            </a:pPr>
            <a:r>
              <a:rPr lang="en-US" altLang="en-US" sz="2400" smtClean="0"/>
              <a:t>	A group of 50 people was asked which of the three newspapers A, B or C they read. The results showed that 25 read A, 16 read B, 14 read C, 5 read both A and B, 4 read both B and C, 6 read C and A and 2 read all three.</a:t>
            </a:r>
          </a:p>
          <a:p>
            <a:pPr algn="just">
              <a:buFontTx/>
              <a:buNone/>
            </a:pPr>
            <a:r>
              <a:rPr lang="en-US" altLang="en-US" sz="2400" smtClean="0"/>
              <a:t>	(a) 	Represent these data on a Venn Diagram.</a:t>
            </a:r>
          </a:p>
          <a:p>
            <a:pPr algn="just">
              <a:buFontTx/>
              <a:buNone/>
            </a:pPr>
            <a:r>
              <a:rPr lang="en-US" altLang="en-US" sz="2400" smtClean="0"/>
              <a:t>	Find the probability that a person selected at random from this group reads</a:t>
            </a:r>
          </a:p>
          <a:p>
            <a:pPr algn="just">
              <a:buFontTx/>
              <a:buNone/>
            </a:pPr>
            <a:r>
              <a:rPr lang="en-US" altLang="en-US" sz="2400" smtClean="0"/>
              <a:t>	(b) 	only A. 		</a:t>
            </a:r>
          </a:p>
          <a:p>
            <a:pPr algn="just">
              <a:buFontTx/>
              <a:buNone/>
            </a:pPr>
            <a:r>
              <a:rPr lang="en-US" altLang="en-US" sz="2400" smtClean="0"/>
              <a:t>	(c) 	only one of the newspaper.</a:t>
            </a:r>
          </a:p>
          <a:p>
            <a:pPr algn="just">
              <a:buFontTx/>
              <a:buNone/>
            </a:pPr>
            <a:r>
              <a:rPr lang="en-US" altLang="en-US" sz="2400" smtClean="0"/>
              <a:t>	(d) 	at least one of the newspaper.</a:t>
            </a:r>
            <a:endParaRPr lang="en-US" altLang="en-US" smtClean="0"/>
          </a:p>
        </p:txBody>
      </p:sp>
    </p:spTree>
    <p:extLst>
      <p:ext uri="{BB962C8B-B14F-4D97-AF65-F5344CB8AC3E}">
        <p14:creationId xmlns:p14="http://schemas.microsoft.com/office/powerpoint/2010/main" val="1112397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4294967295"/>
          </p:nvPr>
        </p:nvSpPr>
        <p:spPr>
          <a:xfrm>
            <a:off x="688975" y="1498600"/>
            <a:ext cx="7810500" cy="4422775"/>
          </a:xfrm>
          <a:noFill/>
        </p:spPr>
        <p:txBody>
          <a:bodyPr/>
          <a:lstStyle/>
          <a:p>
            <a:pPr marL="461963" indent="-461963" eaLnBrk="1" hangingPunct="1">
              <a:buClr>
                <a:srgbClr val="0000FF"/>
              </a:buClr>
              <a:buFont typeface="Wingdings" panose="05000000000000000000" pitchFamily="2" charset="2"/>
              <a:buChar char="Ø"/>
            </a:pPr>
            <a:r>
              <a:rPr lang="en-US" altLang="en-US" sz="1800" b="1" smtClean="0"/>
              <a:t>A table used to classify sample observations according to two or more identifiable characteristics</a:t>
            </a:r>
          </a:p>
          <a:p>
            <a:pPr marL="461963" indent="-461963" eaLnBrk="1" hangingPunct="1">
              <a:buClr>
                <a:srgbClr val="0000FF"/>
              </a:buClr>
              <a:buFont typeface="Wingdings" panose="05000000000000000000" pitchFamily="2" charset="2"/>
              <a:buChar char="Ø"/>
            </a:pPr>
            <a:r>
              <a:rPr lang="en-US" altLang="en-US" sz="1800" b="1" smtClean="0"/>
              <a:t>It is a cross tabulation that simultaneously summarizes two variables of interest and their relationship.</a:t>
            </a:r>
          </a:p>
          <a:p>
            <a:pPr marL="461963" indent="-461963" eaLnBrk="1" hangingPunct="1">
              <a:buClr>
                <a:srgbClr val="0000FF"/>
              </a:buClr>
              <a:buFont typeface="Wingdings" panose="05000000000000000000" pitchFamily="2" charset="2"/>
              <a:buChar char="Ø"/>
            </a:pPr>
            <a:r>
              <a:rPr lang="en-US" altLang="en-US" sz="1800" b="1" smtClean="0"/>
              <a:t>Example: </a:t>
            </a:r>
          </a:p>
          <a:p>
            <a:pPr marL="576263" lvl="1" indent="0" eaLnBrk="1" hangingPunct="1">
              <a:buClr>
                <a:srgbClr val="0000FF"/>
              </a:buClr>
              <a:buFont typeface="Wingdings" panose="05000000000000000000" pitchFamily="2" charset="2"/>
              <a:buNone/>
            </a:pPr>
            <a:r>
              <a:rPr lang="en-US" altLang="en-US" sz="1600" b="1" smtClean="0"/>
              <a:t>A survey of 150 adults classified each as to gender and the number of movies attended last month. Each respondent is classified according to two criteria –the number of movies attended and gender.</a:t>
            </a:r>
          </a:p>
        </p:txBody>
      </p:sp>
      <p:grpSp>
        <p:nvGrpSpPr>
          <p:cNvPr id="39940" name="Group 5"/>
          <p:cNvGrpSpPr>
            <a:grpSpLocks/>
          </p:cNvGrpSpPr>
          <p:nvPr/>
        </p:nvGrpSpPr>
        <p:grpSpPr bwMode="auto">
          <a:xfrm>
            <a:off x="1524000" y="3938588"/>
            <a:ext cx="6181725" cy="1984375"/>
            <a:chOff x="0" y="0"/>
            <a:chExt cx="3894" cy="2082"/>
          </a:xfrm>
        </p:grpSpPr>
        <p:grpSp>
          <p:nvGrpSpPr>
            <p:cNvPr id="39943" name="Group 6"/>
            <p:cNvGrpSpPr>
              <a:grpSpLocks/>
            </p:cNvGrpSpPr>
            <p:nvPr/>
          </p:nvGrpSpPr>
          <p:grpSpPr bwMode="auto">
            <a:xfrm>
              <a:off x="3" y="3"/>
              <a:ext cx="3888" cy="2076"/>
              <a:chOff x="0" y="0"/>
              <a:chExt cx="3888" cy="2076"/>
            </a:xfrm>
          </p:grpSpPr>
          <p:grpSp>
            <p:nvGrpSpPr>
              <p:cNvPr id="39945" name="Group 7"/>
              <p:cNvGrpSpPr>
                <a:grpSpLocks/>
              </p:cNvGrpSpPr>
              <p:nvPr/>
            </p:nvGrpSpPr>
            <p:grpSpPr bwMode="auto">
              <a:xfrm>
                <a:off x="0" y="0"/>
                <a:ext cx="3888" cy="346"/>
                <a:chOff x="0" y="0"/>
                <a:chExt cx="3888" cy="346"/>
              </a:xfrm>
            </p:grpSpPr>
            <p:sp>
              <p:nvSpPr>
                <p:cNvPr id="40006" name="Rectangle 7"/>
                <p:cNvSpPr>
                  <a:spLocks noChangeArrowheads="1"/>
                </p:cNvSpPr>
                <p:nvPr/>
              </p:nvSpPr>
              <p:spPr bwMode="auto">
                <a:xfrm>
                  <a:off x="43" y="0"/>
                  <a:ext cx="380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a:cs typeface="Times New Roman" panose="02020603050405020304" pitchFamily="18" charset="0"/>
                    </a:rPr>
                    <a:t>Gender</a:t>
                  </a:r>
                </a:p>
                <a:p>
                  <a:pPr algn="ctr">
                    <a:spcBef>
                      <a:spcPct val="0"/>
                    </a:spcBef>
                    <a:buFontTx/>
                    <a:buNone/>
                  </a:pPr>
                  <a:endParaRPr lang="en-US" altLang="en-US" sz="1800"/>
                </a:p>
              </p:txBody>
            </p:sp>
            <p:sp>
              <p:nvSpPr>
                <p:cNvPr id="40007" name="Rectangle 8"/>
                <p:cNvSpPr>
                  <a:spLocks noChangeArrowheads="1"/>
                </p:cNvSpPr>
                <p:nvPr/>
              </p:nvSpPr>
              <p:spPr bwMode="auto">
                <a:xfrm>
                  <a:off x="0" y="0"/>
                  <a:ext cx="3888" cy="34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grpSp>
            <p:nvGrpSpPr>
              <p:cNvPr id="39946" name="Group 10"/>
              <p:cNvGrpSpPr>
                <a:grpSpLocks/>
              </p:cNvGrpSpPr>
              <p:nvPr/>
            </p:nvGrpSpPr>
            <p:grpSpPr bwMode="auto">
              <a:xfrm>
                <a:off x="0" y="346"/>
                <a:ext cx="972" cy="346"/>
                <a:chOff x="0" y="0"/>
                <a:chExt cx="972" cy="346"/>
              </a:xfrm>
            </p:grpSpPr>
            <p:sp>
              <p:nvSpPr>
                <p:cNvPr id="40004" name="Rectangle 10"/>
                <p:cNvSpPr>
                  <a:spLocks noChangeArrowheads="1"/>
                </p:cNvSpPr>
                <p:nvPr/>
              </p:nvSpPr>
              <p:spPr bwMode="auto">
                <a:xfrm>
                  <a:off x="43" y="0"/>
                  <a:ext cx="88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a:cs typeface="Times New Roman" panose="02020603050405020304" pitchFamily="18" charset="0"/>
                    </a:rPr>
                    <a:t>Movies Attended</a:t>
                  </a:r>
                </a:p>
                <a:p>
                  <a:pPr algn="ctr">
                    <a:spcBef>
                      <a:spcPct val="0"/>
                    </a:spcBef>
                    <a:buFontTx/>
                    <a:buNone/>
                  </a:pPr>
                  <a:endParaRPr lang="en-US" altLang="en-US" sz="1800"/>
                </a:p>
              </p:txBody>
            </p:sp>
            <p:sp>
              <p:nvSpPr>
                <p:cNvPr id="40005" name="Rectangle 11"/>
                <p:cNvSpPr>
                  <a:spLocks noChangeArrowheads="1"/>
                </p:cNvSpPr>
                <p:nvPr/>
              </p:nvSpPr>
              <p:spPr bwMode="auto">
                <a:xfrm>
                  <a:off x="0" y="0"/>
                  <a:ext cx="972" cy="34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grpSp>
            <p:nvGrpSpPr>
              <p:cNvPr id="39947" name="Group 13"/>
              <p:cNvGrpSpPr>
                <a:grpSpLocks/>
              </p:cNvGrpSpPr>
              <p:nvPr/>
            </p:nvGrpSpPr>
            <p:grpSpPr bwMode="auto">
              <a:xfrm>
                <a:off x="972" y="346"/>
                <a:ext cx="972" cy="346"/>
                <a:chOff x="0" y="0"/>
                <a:chExt cx="972" cy="346"/>
              </a:xfrm>
            </p:grpSpPr>
            <p:sp>
              <p:nvSpPr>
                <p:cNvPr id="40002" name="Rectangle 13"/>
                <p:cNvSpPr>
                  <a:spLocks noChangeArrowheads="1"/>
                </p:cNvSpPr>
                <p:nvPr/>
              </p:nvSpPr>
              <p:spPr bwMode="auto">
                <a:xfrm>
                  <a:off x="43" y="0"/>
                  <a:ext cx="88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a:cs typeface="Times New Roman" panose="02020603050405020304" pitchFamily="18" charset="0"/>
                    </a:rPr>
                    <a:t>Men</a:t>
                  </a:r>
                </a:p>
                <a:p>
                  <a:pPr algn="ctr">
                    <a:spcBef>
                      <a:spcPct val="0"/>
                    </a:spcBef>
                    <a:buFontTx/>
                    <a:buNone/>
                  </a:pPr>
                  <a:endParaRPr lang="en-US" altLang="en-US" sz="1800"/>
                </a:p>
              </p:txBody>
            </p:sp>
            <p:sp>
              <p:nvSpPr>
                <p:cNvPr id="40003" name="Rectangle 14"/>
                <p:cNvSpPr>
                  <a:spLocks noChangeArrowheads="1"/>
                </p:cNvSpPr>
                <p:nvPr/>
              </p:nvSpPr>
              <p:spPr bwMode="auto">
                <a:xfrm>
                  <a:off x="0" y="0"/>
                  <a:ext cx="972" cy="34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grpSp>
            <p:nvGrpSpPr>
              <p:cNvPr id="39948" name="Group 16"/>
              <p:cNvGrpSpPr>
                <a:grpSpLocks/>
              </p:cNvGrpSpPr>
              <p:nvPr/>
            </p:nvGrpSpPr>
            <p:grpSpPr bwMode="auto">
              <a:xfrm>
                <a:off x="1944" y="346"/>
                <a:ext cx="972" cy="346"/>
                <a:chOff x="0" y="0"/>
                <a:chExt cx="972" cy="346"/>
              </a:xfrm>
            </p:grpSpPr>
            <p:sp>
              <p:nvSpPr>
                <p:cNvPr id="40000" name="Rectangle 16"/>
                <p:cNvSpPr>
                  <a:spLocks noChangeArrowheads="1"/>
                </p:cNvSpPr>
                <p:nvPr/>
              </p:nvSpPr>
              <p:spPr bwMode="auto">
                <a:xfrm>
                  <a:off x="43" y="0"/>
                  <a:ext cx="88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a:cs typeface="Times New Roman" panose="02020603050405020304" pitchFamily="18" charset="0"/>
                    </a:rPr>
                    <a:t>Women</a:t>
                  </a:r>
                </a:p>
                <a:p>
                  <a:pPr algn="ctr">
                    <a:spcBef>
                      <a:spcPct val="0"/>
                    </a:spcBef>
                    <a:buFontTx/>
                    <a:buNone/>
                  </a:pPr>
                  <a:endParaRPr lang="en-US" altLang="en-US" sz="1800"/>
                </a:p>
              </p:txBody>
            </p:sp>
            <p:sp>
              <p:nvSpPr>
                <p:cNvPr id="40001" name="Rectangle 17"/>
                <p:cNvSpPr>
                  <a:spLocks noChangeArrowheads="1"/>
                </p:cNvSpPr>
                <p:nvPr/>
              </p:nvSpPr>
              <p:spPr bwMode="auto">
                <a:xfrm>
                  <a:off x="0" y="0"/>
                  <a:ext cx="972" cy="34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grpSp>
            <p:nvGrpSpPr>
              <p:cNvPr id="39949" name="Group 19"/>
              <p:cNvGrpSpPr>
                <a:grpSpLocks/>
              </p:cNvGrpSpPr>
              <p:nvPr/>
            </p:nvGrpSpPr>
            <p:grpSpPr bwMode="auto">
              <a:xfrm>
                <a:off x="2916" y="346"/>
                <a:ext cx="972" cy="346"/>
                <a:chOff x="0" y="0"/>
                <a:chExt cx="972" cy="346"/>
              </a:xfrm>
            </p:grpSpPr>
            <p:sp>
              <p:nvSpPr>
                <p:cNvPr id="39998" name="Rectangle 19"/>
                <p:cNvSpPr>
                  <a:spLocks noChangeArrowheads="1"/>
                </p:cNvSpPr>
                <p:nvPr/>
              </p:nvSpPr>
              <p:spPr bwMode="auto">
                <a:xfrm>
                  <a:off x="43" y="0"/>
                  <a:ext cx="88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a:cs typeface="Times New Roman" panose="02020603050405020304" pitchFamily="18" charset="0"/>
                    </a:rPr>
                    <a:t>Total</a:t>
                  </a:r>
                </a:p>
                <a:p>
                  <a:pPr algn="ctr">
                    <a:spcBef>
                      <a:spcPct val="0"/>
                    </a:spcBef>
                    <a:buFontTx/>
                    <a:buNone/>
                  </a:pPr>
                  <a:endParaRPr lang="en-US" altLang="en-US" sz="1800"/>
                </a:p>
              </p:txBody>
            </p:sp>
            <p:sp>
              <p:nvSpPr>
                <p:cNvPr id="39999" name="Rectangle 20"/>
                <p:cNvSpPr>
                  <a:spLocks noChangeArrowheads="1"/>
                </p:cNvSpPr>
                <p:nvPr/>
              </p:nvSpPr>
              <p:spPr bwMode="auto">
                <a:xfrm>
                  <a:off x="0" y="0"/>
                  <a:ext cx="972" cy="34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grpSp>
            <p:nvGrpSpPr>
              <p:cNvPr id="39950" name="Group 22"/>
              <p:cNvGrpSpPr>
                <a:grpSpLocks/>
              </p:cNvGrpSpPr>
              <p:nvPr/>
            </p:nvGrpSpPr>
            <p:grpSpPr bwMode="auto">
              <a:xfrm>
                <a:off x="0" y="692"/>
                <a:ext cx="972" cy="346"/>
                <a:chOff x="0" y="0"/>
                <a:chExt cx="972" cy="346"/>
              </a:xfrm>
            </p:grpSpPr>
            <p:sp>
              <p:nvSpPr>
                <p:cNvPr id="39996" name="Rectangle 22"/>
                <p:cNvSpPr>
                  <a:spLocks noChangeArrowheads="1"/>
                </p:cNvSpPr>
                <p:nvPr/>
              </p:nvSpPr>
              <p:spPr bwMode="auto">
                <a:xfrm>
                  <a:off x="43" y="0"/>
                  <a:ext cx="88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a:cs typeface="Times New Roman" panose="02020603050405020304" pitchFamily="18" charset="0"/>
                    </a:rPr>
                    <a:t>0</a:t>
                  </a:r>
                </a:p>
                <a:p>
                  <a:pPr algn="ctr">
                    <a:spcBef>
                      <a:spcPct val="0"/>
                    </a:spcBef>
                    <a:buFontTx/>
                    <a:buNone/>
                  </a:pPr>
                  <a:endParaRPr lang="en-US" altLang="en-US" sz="1800"/>
                </a:p>
              </p:txBody>
            </p:sp>
            <p:sp>
              <p:nvSpPr>
                <p:cNvPr id="39997" name="Rectangle 23"/>
                <p:cNvSpPr>
                  <a:spLocks noChangeArrowheads="1"/>
                </p:cNvSpPr>
                <p:nvPr/>
              </p:nvSpPr>
              <p:spPr bwMode="auto">
                <a:xfrm>
                  <a:off x="0" y="0"/>
                  <a:ext cx="972" cy="34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grpSp>
            <p:nvGrpSpPr>
              <p:cNvPr id="39951" name="Group 25"/>
              <p:cNvGrpSpPr>
                <a:grpSpLocks/>
              </p:cNvGrpSpPr>
              <p:nvPr/>
            </p:nvGrpSpPr>
            <p:grpSpPr bwMode="auto">
              <a:xfrm>
                <a:off x="972" y="692"/>
                <a:ext cx="972" cy="346"/>
                <a:chOff x="0" y="0"/>
                <a:chExt cx="972" cy="346"/>
              </a:xfrm>
            </p:grpSpPr>
            <p:sp>
              <p:nvSpPr>
                <p:cNvPr id="39994" name="Rectangle 25"/>
                <p:cNvSpPr>
                  <a:spLocks noChangeArrowheads="1"/>
                </p:cNvSpPr>
                <p:nvPr/>
              </p:nvSpPr>
              <p:spPr bwMode="auto">
                <a:xfrm>
                  <a:off x="43" y="0"/>
                  <a:ext cx="88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a:cs typeface="Times New Roman" panose="02020603050405020304" pitchFamily="18" charset="0"/>
                    </a:rPr>
                    <a:t>20</a:t>
                  </a:r>
                </a:p>
                <a:p>
                  <a:pPr algn="ctr">
                    <a:spcBef>
                      <a:spcPct val="0"/>
                    </a:spcBef>
                    <a:buFontTx/>
                    <a:buNone/>
                  </a:pPr>
                  <a:endParaRPr lang="en-US" altLang="en-US" sz="1800"/>
                </a:p>
              </p:txBody>
            </p:sp>
            <p:sp>
              <p:nvSpPr>
                <p:cNvPr id="39995" name="Rectangle 26"/>
                <p:cNvSpPr>
                  <a:spLocks noChangeArrowheads="1"/>
                </p:cNvSpPr>
                <p:nvPr/>
              </p:nvSpPr>
              <p:spPr bwMode="auto">
                <a:xfrm>
                  <a:off x="0" y="0"/>
                  <a:ext cx="972" cy="34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grpSp>
            <p:nvGrpSpPr>
              <p:cNvPr id="39952" name="Group 28"/>
              <p:cNvGrpSpPr>
                <a:grpSpLocks/>
              </p:cNvGrpSpPr>
              <p:nvPr/>
            </p:nvGrpSpPr>
            <p:grpSpPr bwMode="auto">
              <a:xfrm>
                <a:off x="1944" y="692"/>
                <a:ext cx="972" cy="346"/>
                <a:chOff x="0" y="0"/>
                <a:chExt cx="972" cy="346"/>
              </a:xfrm>
            </p:grpSpPr>
            <p:sp>
              <p:nvSpPr>
                <p:cNvPr id="39992" name="Rectangle 28"/>
                <p:cNvSpPr>
                  <a:spLocks noChangeArrowheads="1"/>
                </p:cNvSpPr>
                <p:nvPr/>
              </p:nvSpPr>
              <p:spPr bwMode="auto">
                <a:xfrm>
                  <a:off x="43" y="0"/>
                  <a:ext cx="88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a:cs typeface="Times New Roman" panose="02020603050405020304" pitchFamily="18" charset="0"/>
                    </a:rPr>
                    <a:t>40</a:t>
                  </a:r>
                </a:p>
                <a:p>
                  <a:pPr algn="ctr">
                    <a:spcBef>
                      <a:spcPct val="0"/>
                    </a:spcBef>
                    <a:buFontTx/>
                    <a:buNone/>
                  </a:pPr>
                  <a:endParaRPr lang="en-US" altLang="en-US" sz="1800"/>
                </a:p>
              </p:txBody>
            </p:sp>
            <p:sp>
              <p:nvSpPr>
                <p:cNvPr id="39993" name="Rectangle 29"/>
                <p:cNvSpPr>
                  <a:spLocks noChangeArrowheads="1"/>
                </p:cNvSpPr>
                <p:nvPr/>
              </p:nvSpPr>
              <p:spPr bwMode="auto">
                <a:xfrm>
                  <a:off x="0" y="0"/>
                  <a:ext cx="972" cy="34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grpSp>
            <p:nvGrpSpPr>
              <p:cNvPr id="39953" name="Group 31"/>
              <p:cNvGrpSpPr>
                <a:grpSpLocks/>
              </p:cNvGrpSpPr>
              <p:nvPr/>
            </p:nvGrpSpPr>
            <p:grpSpPr bwMode="auto">
              <a:xfrm>
                <a:off x="2916" y="692"/>
                <a:ext cx="972" cy="346"/>
                <a:chOff x="0" y="0"/>
                <a:chExt cx="972" cy="346"/>
              </a:xfrm>
            </p:grpSpPr>
            <p:sp>
              <p:nvSpPr>
                <p:cNvPr id="39990" name="Rectangle 31"/>
                <p:cNvSpPr>
                  <a:spLocks noChangeArrowheads="1"/>
                </p:cNvSpPr>
                <p:nvPr/>
              </p:nvSpPr>
              <p:spPr bwMode="auto">
                <a:xfrm>
                  <a:off x="43" y="0"/>
                  <a:ext cx="88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a:cs typeface="Times New Roman" panose="02020603050405020304" pitchFamily="18" charset="0"/>
                    </a:rPr>
                    <a:t>60</a:t>
                  </a:r>
                </a:p>
                <a:p>
                  <a:pPr algn="ctr">
                    <a:spcBef>
                      <a:spcPct val="0"/>
                    </a:spcBef>
                    <a:buFontTx/>
                    <a:buNone/>
                  </a:pPr>
                  <a:endParaRPr lang="en-US" altLang="en-US" sz="1800"/>
                </a:p>
              </p:txBody>
            </p:sp>
            <p:sp>
              <p:nvSpPr>
                <p:cNvPr id="39991" name="Rectangle 32"/>
                <p:cNvSpPr>
                  <a:spLocks noChangeArrowheads="1"/>
                </p:cNvSpPr>
                <p:nvPr/>
              </p:nvSpPr>
              <p:spPr bwMode="auto">
                <a:xfrm>
                  <a:off x="0" y="0"/>
                  <a:ext cx="972" cy="34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grpSp>
            <p:nvGrpSpPr>
              <p:cNvPr id="39954" name="Group 34"/>
              <p:cNvGrpSpPr>
                <a:grpSpLocks/>
              </p:cNvGrpSpPr>
              <p:nvPr/>
            </p:nvGrpSpPr>
            <p:grpSpPr bwMode="auto">
              <a:xfrm>
                <a:off x="0" y="1038"/>
                <a:ext cx="972" cy="346"/>
                <a:chOff x="0" y="0"/>
                <a:chExt cx="972" cy="346"/>
              </a:xfrm>
            </p:grpSpPr>
            <p:sp>
              <p:nvSpPr>
                <p:cNvPr id="39988" name="Rectangle 34"/>
                <p:cNvSpPr>
                  <a:spLocks noChangeArrowheads="1"/>
                </p:cNvSpPr>
                <p:nvPr/>
              </p:nvSpPr>
              <p:spPr bwMode="auto">
                <a:xfrm>
                  <a:off x="43" y="0"/>
                  <a:ext cx="88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a:cs typeface="Times New Roman" panose="02020603050405020304" pitchFamily="18" charset="0"/>
                    </a:rPr>
                    <a:t>1</a:t>
                  </a:r>
                </a:p>
                <a:p>
                  <a:pPr algn="ctr">
                    <a:spcBef>
                      <a:spcPct val="0"/>
                    </a:spcBef>
                    <a:buFontTx/>
                    <a:buNone/>
                  </a:pPr>
                  <a:endParaRPr lang="en-US" altLang="en-US" sz="1800"/>
                </a:p>
              </p:txBody>
            </p:sp>
            <p:sp>
              <p:nvSpPr>
                <p:cNvPr id="39989" name="Rectangle 35"/>
                <p:cNvSpPr>
                  <a:spLocks noChangeArrowheads="1"/>
                </p:cNvSpPr>
                <p:nvPr/>
              </p:nvSpPr>
              <p:spPr bwMode="auto">
                <a:xfrm>
                  <a:off x="0" y="0"/>
                  <a:ext cx="972" cy="34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grpSp>
            <p:nvGrpSpPr>
              <p:cNvPr id="39955" name="Group 37"/>
              <p:cNvGrpSpPr>
                <a:grpSpLocks/>
              </p:cNvGrpSpPr>
              <p:nvPr/>
            </p:nvGrpSpPr>
            <p:grpSpPr bwMode="auto">
              <a:xfrm>
                <a:off x="972" y="1038"/>
                <a:ext cx="972" cy="346"/>
                <a:chOff x="0" y="0"/>
                <a:chExt cx="972" cy="346"/>
              </a:xfrm>
            </p:grpSpPr>
            <p:sp>
              <p:nvSpPr>
                <p:cNvPr id="39986" name="Rectangle 37"/>
                <p:cNvSpPr>
                  <a:spLocks noChangeArrowheads="1"/>
                </p:cNvSpPr>
                <p:nvPr/>
              </p:nvSpPr>
              <p:spPr bwMode="auto">
                <a:xfrm>
                  <a:off x="43" y="0"/>
                  <a:ext cx="88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a:cs typeface="Times New Roman" panose="02020603050405020304" pitchFamily="18" charset="0"/>
                    </a:rPr>
                    <a:t>40</a:t>
                  </a:r>
                </a:p>
                <a:p>
                  <a:pPr algn="ctr">
                    <a:spcBef>
                      <a:spcPct val="0"/>
                    </a:spcBef>
                    <a:buFontTx/>
                    <a:buNone/>
                  </a:pPr>
                  <a:endParaRPr lang="en-US" altLang="en-US" sz="1800"/>
                </a:p>
              </p:txBody>
            </p:sp>
            <p:sp>
              <p:nvSpPr>
                <p:cNvPr id="39987" name="Rectangle 38"/>
                <p:cNvSpPr>
                  <a:spLocks noChangeArrowheads="1"/>
                </p:cNvSpPr>
                <p:nvPr/>
              </p:nvSpPr>
              <p:spPr bwMode="auto">
                <a:xfrm>
                  <a:off x="0" y="0"/>
                  <a:ext cx="972" cy="34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grpSp>
            <p:nvGrpSpPr>
              <p:cNvPr id="39956" name="Group 40"/>
              <p:cNvGrpSpPr>
                <a:grpSpLocks/>
              </p:cNvGrpSpPr>
              <p:nvPr/>
            </p:nvGrpSpPr>
            <p:grpSpPr bwMode="auto">
              <a:xfrm>
                <a:off x="1944" y="1038"/>
                <a:ext cx="972" cy="346"/>
                <a:chOff x="0" y="0"/>
                <a:chExt cx="972" cy="346"/>
              </a:xfrm>
            </p:grpSpPr>
            <p:sp>
              <p:nvSpPr>
                <p:cNvPr id="39984" name="Rectangle 40"/>
                <p:cNvSpPr>
                  <a:spLocks noChangeArrowheads="1"/>
                </p:cNvSpPr>
                <p:nvPr/>
              </p:nvSpPr>
              <p:spPr bwMode="auto">
                <a:xfrm>
                  <a:off x="43" y="0"/>
                  <a:ext cx="88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a:cs typeface="Times New Roman" panose="02020603050405020304" pitchFamily="18" charset="0"/>
                    </a:rPr>
                    <a:t>30</a:t>
                  </a:r>
                </a:p>
                <a:p>
                  <a:pPr algn="ctr">
                    <a:spcBef>
                      <a:spcPct val="0"/>
                    </a:spcBef>
                    <a:buFontTx/>
                    <a:buNone/>
                  </a:pPr>
                  <a:endParaRPr lang="en-US" altLang="en-US" sz="1800"/>
                </a:p>
              </p:txBody>
            </p:sp>
            <p:sp>
              <p:nvSpPr>
                <p:cNvPr id="39985" name="Rectangle 41"/>
                <p:cNvSpPr>
                  <a:spLocks noChangeArrowheads="1"/>
                </p:cNvSpPr>
                <p:nvPr/>
              </p:nvSpPr>
              <p:spPr bwMode="auto">
                <a:xfrm>
                  <a:off x="0" y="0"/>
                  <a:ext cx="972" cy="34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grpSp>
            <p:nvGrpSpPr>
              <p:cNvPr id="39957" name="Group 43"/>
              <p:cNvGrpSpPr>
                <a:grpSpLocks/>
              </p:cNvGrpSpPr>
              <p:nvPr/>
            </p:nvGrpSpPr>
            <p:grpSpPr bwMode="auto">
              <a:xfrm>
                <a:off x="2916" y="1038"/>
                <a:ext cx="972" cy="346"/>
                <a:chOff x="0" y="0"/>
                <a:chExt cx="972" cy="346"/>
              </a:xfrm>
            </p:grpSpPr>
            <p:sp>
              <p:nvSpPr>
                <p:cNvPr id="39982" name="Rectangle 43"/>
                <p:cNvSpPr>
                  <a:spLocks noChangeArrowheads="1"/>
                </p:cNvSpPr>
                <p:nvPr/>
              </p:nvSpPr>
              <p:spPr bwMode="auto">
                <a:xfrm>
                  <a:off x="43" y="0"/>
                  <a:ext cx="88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a:cs typeface="Times New Roman" panose="02020603050405020304" pitchFamily="18" charset="0"/>
                    </a:rPr>
                    <a:t>70</a:t>
                  </a:r>
                </a:p>
                <a:p>
                  <a:pPr algn="ctr">
                    <a:spcBef>
                      <a:spcPct val="0"/>
                    </a:spcBef>
                    <a:buFontTx/>
                    <a:buNone/>
                  </a:pPr>
                  <a:endParaRPr lang="en-US" altLang="en-US" sz="1800"/>
                </a:p>
              </p:txBody>
            </p:sp>
            <p:sp>
              <p:nvSpPr>
                <p:cNvPr id="39983" name="Rectangle 44"/>
                <p:cNvSpPr>
                  <a:spLocks noChangeArrowheads="1"/>
                </p:cNvSpPr>
                <p:nvPr/>
              </p:nvSpPr>
              <p:spPr bwMode="auto">
                <a:xfrm>
                  <a:off x="0" y="0"/>
                  <a:ext cx="972" cy="34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grpSp>
            <p:nvGrpSpPr>
              <p:cNvPr id="39958" name="Group 46"/>
              <p:cNvGrpSpPr>
                <a:grpSpLocks/>
              </p:cNvGrpSpPr>
              <p:nvPr/>
            </p:nvGrpSpPr>
            <p:grpSpPr bwMode="auto">
              <a:xfrm>
                <a:off x="0" y="1384"/>
                <a:ext cx="972" cy="346"/>
                <a:chOff x="0" y="0"/>
                <a:chExt cx="972" cy="346"/>
              </a:xfrm>
            </p:grpSpPr>
            <p:sp>
              <p:nvSpPr>
                <p:cNvPr id="39980" name="Rectangle 46"/>
                <p:cNvSpPr>
                  <a:spLocks noChangeArrowheads="1"/>
                </p:cNvSpPr>
                <p:nvPr/>
              </p:nvSpPr>
              <p:spPr bwMode="auto">
                <a:xfrm>
                  <a:off x="43" y="0"/>
                  <a:ext cx="88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a:cs typeface="Times New Roman" panose="02020603050405020304" pitchFamily="18" charset="0"/>
                    </a:rPr>
                    <a:t>2 or more</a:t>
                  </a:r>
                </a:p>
                <a:p>
                  <a:pPr algn="ctr">
                    <a:spcBef>
                      <a:spcPct val="0"/>
                    </a:spcBef>
                    <a:buFontTx/>
                    <a:buNone/>
                  </a:pPr>
                  <a:endParaRPr lang="en-US" altLang="en-US" sz="1800"/>
                </a:p>
              </p:txBody>
            </p:sp>
            <p:sp>
              <p:nvSpPr>
                <p:cNvPr id="39981" name="Rectangle 47"/>
                <p:cNvSpPr>
                  <a:spLocks noChangeArrowheads="1"/>
                </p:cNvSpPr>
                <p:nvPr/>
              </p:nvSpPr>
              <p:spPr bwMode="auto">
                <a:xfrm>
                  <a:off x="0" y="0"/>
                  <a:ext cx="972" cy="34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grpSp>
            <p:nvGrpSpPr>
              <p:cNvPr id="39959" name="Group 49"/>
              <p:cNvGrpSpPr>
                <a:grpSpLocks/>
              </p:cNvGrpSpPr>
              <p:nvPr/>
            </p:nvGrpSpPr>
            <p:grpSpPr bwMode="auto">
              <a:xfrm>
                <a:off x="972" y="1384"/>
                <a:ext cx="972" cy="346"/>
                <a:chOff x="0" y="0"/>
                <a:chExt cx="972" cy="346"/>
              </a:xfrm>
            </p:grpSpPr>
            <p:sp>
              <p:nvSpPr>
                <p:cNvPr id="39978" name="Rectangle 49"/>
                <p:cNvSpPr>
                  <a:spLocks noChangeArrowheads="1"/>
                </p:cNvSpPr>
                <p:nvPr/>
              </p:nvSpPr>
              <p:spPr bwMode="auto">
                <a:xfrm>
                  <a:off x="43" y="0"/>
                  <a:ext cx="88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a:cs typeface="Times New Roman" panose="02020603050405020304" pitchFamily="18" charset="0"/>
                    </a:rPr>
                    <a:t>10</a:t>
                  </a:r>
                </a:p>
                <a:p>
                  <a:pPr algn="ctr">
                    <a:spcBef>
                      <a:spcPct val="0"/>
                    </a:spcBef>
                    <a:buFontTx/>
                    <a:buNone/>
                  </a:pPr>
                  <a:endParaRPr lang="en-US" altLang="en-US" sz="1800"/>
                </a:p>
              </p:txBody>
            </p:sp>
            <p:sp>
              <p:nvSpPr>
                <p:cNvPr id="39979" name="Rectangle 50"/>
                <p:cNvSpPr>
                  <a:spLocks noChangeArrowheads="1"/>
                </p:cNvSpPr>
                <p:nvPr/>
              </p:nvSpPr>
              <p:spPr bwMode="auto">
                <a:xfrm>
                  <a:off x="0" y="0"/>
                  <a:ext cx="972" cy="34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grpSp>
            <p:nvGrpSpPr>
              <p:cNvPr id="39960" name="Group 52"/>
              <p:cNvGrpSpPr>
                <a:grpSpLocks/>
              </p:cNvGrpSpPr>
              <p:nvPr/>
            </p:nvGrpSpPr>
            <p:grpSpPr bwMode="auto">
              <a:xfrm>
                <a:off x="1944" y="1384"/>
                <a:ext cx="972" cy="346"/>
                <a:chOff x="0" y="0"/>
                <a:chExt cx="972" cy="346"/>
              </a:xfrm>
            </p:grpSpPr>
            <p:sp>
              <p:nvSpPr>
                <p:cNvPr id="39976" name="Rectangle 52"/>
                <p:cNvSpPr>
                  <a:spLocks noChangeArrowheads="1"/>
                </p:cNvSpPr>
                <p:nvPr/>
              </p:nvSpPr>
              <p:spPr bwMode="auto">
                <a:xfrm>
                  <a:off x="43" y="0"/>
                  <a:ext cx="88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a:cs typeface="Times New Roman" panose="02020603050405020304" pitchFamily="18" charset="0"/>
                    </a:rPr>
                    <a:t>10</a:t>
                  </a:r>
                </a:p>
                <a:p>
                  <a:pPr algn="ctr">
                    <a:spcBef>
                      <a:spcPct val="0"/>
                    </a:spcBef>
                    <a:buFontTx/>
                    <a:buNone/>
                  </a:pPr>
                  <a:endParaRPr lang="en-US" altLang="en-US" sz="1800"/>
                </a:p>
              </p:txBody>
            </p:sp>
            <p:sp>
              <p:nvSpPr>
                <p:cNvPr id="39977" name="Rectangle 53"/>
                <p:cNvSpPr>
                  <a:spLocks noChangeArrowheads="1"/>
                </p:cNvSpPr>
                <p:nvPr/>
              </p:nvSpPr>
              <p:spPr bwMode="auto">
                <a:xfrm>
                  <a:off x="0" y="0"/>
                  <a:ext cx="972" cy="34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grpSp>
            <p:nvGrpSpPr>
              <p:cNvPr id="39961" name="Group 55"/>
              <p:cNvGrpSpPr>
                <a:grpSpLocks/>
              </p:cNvGrpSpPr>
              <p:nvPr/>
            </p:nvGrpSpPr>
            <p:grpSpPr bwMode="auto">
              <a:xfrm>
                <a:off x="2916" y="1384"/>
                <a:ext cx="972" cy="346"/>
                <a:chOff x="0" y="0"/>
                <a:chExt cx="972" cy="346"/>
              </a:xfrm>
            </p:grpSpPr>
            <p:sp>
              <p:nvSpPr>
                <p:cNvPr id="39974" name="Rectangle 55"/>
                <p:cNvSpPr>
                  <a:spLocks noChangeArrowheads="1"/>
                </p:cNvSpPr>
                <p:nvPr/>
              </p:nvSpPr>
              <p:spPr bwMode="auto">
                <a:xfrm>
                  <a:off x="43" y="0"/>
                  <a:ext cx="88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a:cs typeface="Times New Roman" panose="02020603050405020304" pitchFamily="18" charset="0"/>
                    </a:rPr>
                    <a:t>20</a:t>
                  </a:r>
                </a:p>
                <a:p>
                  <a:pPr algn="ctr">
                    <a:spcBef>
                      <a:spcPct val="0"/>
                    </a:spcBef>
                    <a:buFontTx/>
                    <a:buNone/>
                  </a:pPr>
                  <a:endParaRPr lang="en-US" altLang="en-US" sz="1800"/>
                </a:p>
              </p:txBody>
            </p:sp>
            <p:sp>
              <p:nvSpPr>
                <p:cNvPr id="39975" name="Rectangle 56"/>
                <p:cNvSpPr>
                  <a:spLocks noChangeArrowheads="1"/>
                </p:cNvSpPr>
                <p:nvPr/>
              </p:nvSpPr>
              <p:spPr bwMode="auto">
                <a:xfrm>
                  <a:off x="0" y="0"/>
                  <a:ext cx="972" cy="34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grpSp>
            <p:nvGrpSpPr>
              <p:cNvPr id="39962" name="Group 58"/>
              <p:cNvGrpSpPr>
                <a:grpSpLocks/>
              </p:cNvGrpSpPr>
              <p:nvPr/>
            </p:nvGrpSpPr>
            <p:grpSpPr bwMode="auto">
              <a:xfrm>
                <a:off x="0" y="1730"/>
                <a:ext cx="972" cy="346"/>
                <a:chOff x="0" y="0"/>
                <a:chExt cx="972" cy="346"/>
              </a:xfrm>
            </p:grpSpPr>
            <p:sp>
              <p:nvSpPr>
                <p:cNvPr id="39972" name="Rectangle 58"/>
                <p:cNvSpPr>
                  <a:spLocks noChangeArrowheads="1"/>
                </p:cNvSpPr>
                <p:nvPr/>
              </p:nvSpPr>
              <p:spPr bwMode="auto">
                <a:xfrm>
                  <a:off x="43" y="0"/>
                  <a:ext cx="88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a:cs typeface="Times New Roman" panose="02020603050405020304" pitchFamily="18" charset="0"/>
                    </a:rPr>
                    <a:t>Total</a:t>
                  </a:r>
                </a:p>
                <a:p>
                  <a:pPr algn="ctr">
                    <a:spcBef>
                      <a:spcPct val="0"/>
                    </a:spcBef>
                    <a:buFontTx/>
                    <a:buNone/>
                  </a:pPr>
                  <a:endParaRPr lang="en-US" altLang="en-US" sz="1800"/>
                </a:p>
              </p:txBody>
            </p:sp>
            <p:sp>
              <p:nvSpPr>
                <p:cNvPr id="39973" name="Rectangle 59"/>
                <p:cNvSpPr>
                  <a:spLocks noChangeArrowheads="1"/>
                </p:cNvSpPr>
                <p:nvPr/>
              </p:nvSpPr>
              <p:spPr bwMode="auto">
                <a:xfrm>
                  <a:off x="0" y="0"/>
                  <a:ext cx="972" cy="34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grpSp>
            <p:nvGrpSpPr>
              <p:cNvPr id="39963" name="Group 61"/>
              <p:cNvGrpSpPr>
                <a:grpSpLocks/>
              </p:cNvGrpSpPr>
              <p:nvPr/>
            </p:nvGrpSpPr>
            <p:grpSpPr bwMode="auto">
              <a:xfrm>
                <a:off x="972" y="1730"/>
                <a:ext cx="972" cy="346"/>
                <a:chOff x="0" y="0"/>
                <a:chExt cx="972" cy="346"/>
              </a:xfrm>
            </p:grpSpPr>
            <p:sp>
              <p:nvSpPr>
                <p:cNvPr id="39970" name="Rectangle 61"/>
                <p:cNvSpPr>
                  <a:spLocks noChangeArrowheads="1"/>
                </p:cNvSpPr>
                <p:nvPr/>
              </p:nvSpPr>
              <p:spPr bwMode="auto">
                <a:xfrm>
                  <a:off x="43" y="0"/>
                  <a:ext cx="88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a:cs typeface="Times New Roman" panose="02020603050405020304" pitchFamily="18" charset="0"/>
                    </a:rPr>
                    <a:t>70</a:t>
                  </a:r>
                </a:p>
                <a:p>
                  <a:pPr algn="ctr">
                    <a:spcBef>
                      <a:spcPct val="0"/>
                    </a:spcBef>
                    <a:buFontTx/>
                    <a:buNone/>
                  </a:pPr>
                  <a:endParaRPr lang="en-US" altLang="en-US" sz="1800"/>
                </a:p>
              </p:txBody>
            </p:sp>
            <p:sp>
              <p:nvSpPr>
                <p:cNvPr id="39971" name="Rectangle 62"/>
                <p:cNvSpPr>
                  <a:spLocks noChangeArrowheads="1"/>
                </p:cNvSpPr>
                <p:nvPr/>
              </p:nvSpPr>
              <p:spPr bwMode="auto">
                <a:xfrm>
                  <a:off x="0" y="0"/>
                  <a:ext cx="972" cy="34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grpSp>
            <p:nvGrpSpPr>
              <p:cNvPr id="39964" name="Group 64"/>
              <p:cNvGrpSpPr>
                <a:grpSpLocks/>
              </p:cNvGrpSpPr>
              <p:nvPr/>
            </p:nvGrpSpPr>
            <p:grpSpPr bwMode="auto">
              <a:xfrm>
                <a:off x="1944" y="1730"/>
                <a:ext cx="972" cy="346"/>
                <a:chOff x="0" y="0"/>
                <a:chExt cx="972" cy="346"/>
              </a:xfrm>
            </p:grpSpPr>
            <p:sp>
              <p:nvSpPr>
                <p:cNvPr id="39968" name="Rectangle 64"/>
                <p:cNvSpPr>
                  <a:spLocks noChangeArrowheads="1"/>
                </p:cNvSpPr>
                <p:nvPr/>
              </p:nvSpPr>
              <p:spPr bwMode="auto">
                <a:xfrm>
                  <a:off x="43" y="0"/>
                  <a:ext cx="88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a:cs typeface="Times New Roman" panose="02020603050405020304" pitchFamily="18" charset="0"/>
                    </a:rPr>
                    <a:t>80</a:t>
                  </a:r>
                </a:p>
                <a:p>
                  <a:pPr algn="ctr">
                    <a:spcBef>
                      <a:spcPct val="0"/>
                    </a:spcBef>
                    <a:buFontTx/>
                    <a:buNone/>
                  </a:pPr>
                  <a:endParaRPr lang="en-US" altLang="en-US" sz="1800"/>
                </a:p>
              </p:txBody>
            </p:sp>
            <p:sp>
              <p:nvSpPr>
                <p:cNvPr id="39969" name="Rectangle 65"/>
                <p:cNvSpPr>
                  <a:spLocks noChangeArrowheads="1"/>
                </p:cNvSpPr>
                <p:nvPr/>
              </p:nvSpPr>
              <p:spPr bwMode="auto">
                <a:xfrm>
                  <a:off x="0" y="0"/>
                  <a:ext cx="972" cy="34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grpSp>
            <p:nvGrpSpPr>
              <p:cNvPr id="39965" name="Group 67"/>
              <p:cNvGrpSpPr>
                <a:grpSpLocks/>
              </p:cNvGrpSpPr>
              <p:nvPr/>
            </p:nvGrpSpPr>
            <p:grpSpPr bwMode="auto">
              <a:xfrm>
                <a:off x="2916" y="1730"/>
                <a:ext cx="972" cy="346"/>
                <a:chOff x="0" y="0"/>
                <a:chExt cx="972" cy="346"/>
              </a:xfrm>
            </p:grpSpPr>
            <p:sp>
              <p:nvSpPr>
                <p:cNvPr id="39966" name="Rectangle 67"/>
                <p:cNvSpPr>
                  <a:spLocks noChangeArrowheads="1"/>
                </p:cNvSpPr>
                <p:nvPr/>
              </p:nvSpPr>
              <p:spPr bwMode="auto">
                <a:xfrm>
                  <a:off x="43" y="0"/>
                  <a:ext cx="88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a:cs typeface="Times New Roman" panose="02020603050405020304" pitchFamily="18" charset="0"/>
                    </a:rPr>
                    <a:t>150</a:t>
                  </a:r>
                </a:p>
                <a:p>
                  <a:pPr algn="ctr">
                    <a:spcBef>
                      <a:spcPct val="0"/>
                    </a:spcBef>
                    <a:buFontTx/>
                    <a:buNone/>
                  </a:pPr>
                  <a:endParaRPr lang="en-US" altLang="en-US" sz="1800"/>
                </a:p>
              </p:txBody>
            </p:sp>
            <p:sp>
              <p:nvSpPr>
                <p:cNvPr id="39967" name="Rectangle 68"/>
                <p:cNvSpPr>
                  <a:spLocks noChangeArrowheads="1"/>
                </p:cNvSpPr>
                <p:nvPr/>
              </p:nvSpPr>
              <p:spPr bwMode="auto">
                <a:xfrm>
                  <a:off x="0" y="0"/>
                  <a:ext cx="972" cy="34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grpSp>
        <p:sp>
          <p:nvSpPr>
            <p:cNvPr id="39944" name="Rectangle 69"/>
            <p:cNvSpPr>
              <a:spLocks noChangeArrowheads="1"/>
            </p:cNvSpPr>
            <p:nvPr/>
          </p:nvSpPr>
          <p:spPr bwMode="auto">
            <a:xfrm>
              <a:off x="0" y="0"/>
              <a:ext cx="3894" cy="2082"/>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sp>
        <p:nvSpPr>
          <p:cNvPr id="72" name="Title 1"/>
          <p:cNvSpPr txBox="1">
            <a:spLocks/>
          </p:cNvSpPr>
          <p:nvPr/>
        </p:nvSpPr>
        <p:spPr>
          <a:xfrm>
            <a:off x="485775" y="274638"/>
            <a:ext cx="7042150" cy="1143000"/>
          </a:xfrm>
          <a:prstGeom prst="rect">
            <a:avLst/>
          </a:prstGeom>
        </p:spPr>
        <p:txBody>
          <a:bodyPr/>
          <a:lst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r>
              <a:rPr lang="en-US" altLang="en-US" b="1" u="sng" kern="0" dirty="0" smtClean="0">
                <a:solidFill>
                  <a:schemeClr val="accent6">
                    <a:lumMod val="75000"/>
                  </a:schemeClr>
                </a:solidFill>
                <a:latin typeface="Century Gothic" panose="020B0502020202020204" pitchFamily="34" charset="0"/>
                <a:cs typeface="Arial" panose="020B0604020202020204" pitchFamily="34" charset="0"/>
              </a:rPr>
              <a:t>Contingency Tables</a:t>
            </a:r>
            <a:endParaRPr lang="en-US" kern="0" dirty="0">
              <a:solidFill>
                <a:schemeClr val="accent6">
                  <a:lumMod val="75000"/>
                </a:schemeClr>
              </a:solidFill>
              <a:latin typeface="Century Gothic" panose="020B0502020202020204" pitchFamily="34" charset="0"/>
            </a:endParaRPr>
          </a:p>
        </p:txBody>
      </p:sp>
    </p:spTree>
    <p:extLst>
      <p:ext uri="{BB962C8B-B14F-4D97-AF65-F5344CB8AC3E}">
        <p14:creationId xmlns:p14="http://schemas.microsoft.com/office/powerpoint/2010/main" val="16602531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4294967295"/>
          </p:nvPr>
        </p:nvSpPr>
        <p:spPr>
          <a:xfrm>
            <a:off x="674688" y="1462088"/>
            <a:ext cx="7737475" cy="4322762"/>
          </a:xfrm>
          <a:noFill/>
        </p:spPr>
        <p:txBody>
          <a:bodyPr/>
          <a:lstStyle/>
          <a:p>
            <a:pPr marL="461963" indent="-461963" eaLnBrk="1" hangingPunct="1">
              <a:buClr>
                <a:srgbClr val="FF5050"/>
              </a:buClr>
              <a:buFont typeface="Wingdings" panose="05000000000000000000" pitchFamily="2" charset="2"/>
              <a:buChar char="§"/>
            </a:pPr>
            <a:r>
              <a:rPr lang="en-US" altLang="en-US" sz="1800" b="1" smtClean="0"/>
              <a:t>Bayes Theorem</a:t>
            </a:r>
          </a:p>
          <a:p>
            <a:pPr marL="1023938" lvl="1" indent="-446088" eaLnBrk="1" hangingPunct="1">
              <a:buClr>
                <a:srgbClr val="0000FF"/>
              </a:buClr>
              <a:buFont typeface="Wingdings" panose="05000000000000000000" pitchFamily="2" charset="2"/>
              <a:buChar char="Ø"/>
            </a:pPr>
            <a:r>
              <a:rPr lang="en-US" altLang="en-US" sz="1800" b="1" smtClean="0"/>
              <a:t>It is a formula which can be thought of as ‘reversing’ conditional probability. That is , it finds a conditional probability (A\B) given, among other things, its inverse (B\A).</a:t>
            </a:r>
          </a:p>
          <a:p>
            <a:pPr marL="1023938" lvl="1" indent="-446088" eaLnBrk="1" hangingPunct="1">
              <a:buClr>
                <a:srgbClr val="0000FF"/>
              </a:buClr>
              <a:buFont typeface="Wingdings" panose="05000000000000000000" pitchFamily="2" charset="2"/>
              <a:buChar char="Ø"/>
            </a:pPr>
            <a:r>
              <a:rPr lang="en-US" altLang="en-US" sz="1800" b="1" smtClean="0"/>
              <a:t>If A and B are two events of an experiment, then</a:t>
            </a:r>
          </a:p>
          <a:p>
            <a:pPr marL="1541463" lvl="2" eaLnBrk="1" hangingPunct="1">
              <a:buFont typeface="Wingdings" panose="05000000000000000000" pitchFamily="2" charset="2"/>
              <a:buNone/>
            </a:pPr>
            <a:endParaRPr lang="en-US" altLang="en-US" sz="1800" b="1" smtClean="0"/>
          </a:p>
          <a:p>
            <a:pPr marL="1541463" lvl="2" eaLnBrk="1" hangingPunct="1">
              <a:buFont typeface="Wingdings" panose="05000000000000000000" pitchFamily="2" charset="2"/>
              <a:buNone/>
            </a:pPr>
            <a:r>
              <a:rPr lang="en-US" altLang="en-US" sz="1800" b="1" smtClean="0"/>
              <a:t>P(A\B) = </a:t>
            </a:r>
          </a:p>
        </p:txBody>
      </p:sp>
      <p:graphicFrame>
        <p:nvGraphicFramePr>
          <p:cNvPr id="40963" name="Object 4"/>
          <p:cNvGraphicFramePr>
            <a:graphicFrameLocks noChangeAspect="1"/>
          </p:cNvGraphicFramePr>
          <p:nvPr/>
        </p:nvGraphicFramePr>
        <p:xfrm>
          <a:off x="3254375" y="3500438"/>
          <a:ext cx="2179638" cy="1066800"/>
        </p:xfrm>
        <a:graphic>
          <a:graphicData uri="http://schemas.openxmlformats.org/presentationml/2006/ole">
            <mc:AlternateContent xmlns:mc="http://schemas.openxmlformats.org/markup-compatibility/2006">
              <mc:Choice xmlns:v="urn:schemas-microsoft-com:vml" Requires="v">
                <p:oleObj spid="_x0000_s11272" r:id="rId3" imgW="1007235" imgH="420744" progId="Equation.3">
                  <p:embed/>
                </p:oleObj>
              </mc:Choice>
              <mc:Fallback>
                <p:oleObj r:id="rId3" imgW="1007235" imgH="42074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4375" y="3500438"/>
                        <a:ext cx="2179638"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itle 1"/>
          <p:cNvSpPr txBox="1">
            <a:spLocks/>
          </p:cNvSpPr>
          <p:nvPr/>
        </p:nvSpPr>
        <p:spPr>
          <a:xfrm>
            <a:off x="485775" y="274638"/>
            <a:ext cx="7042150" cy="1143000"/>
          </a:xfrm>
          <a:prstGeom prst="rect">
            <a:avLst/>
          </a:prstGeom>
        </p:spPr>
        <p:txBody>
          <a:bodyPr/>
          <a:lst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r>
              <a:rPr lang="en-US" altLang="en-US" b="1" u="sng" kern="0" dirty="0" smtClean="0">
                <a:solidFill>
                  <a:schemeClr val="accent6">
                    <a:lumMod val="75000"/>
                  </a:schemeClr>
                </a:solidFill>
                <a:latin typeface="Century Gothic" panose="020B0502020202020204" pitchFamily="34" charset="0"/>
                <a:cs typeface="Arial" panose="020B0604020202020204" pitchFamily="34" charset="0"/>
              </a:rPr>
              <a:t>Posterior Probability</a:t>
            </a:r>
            <a:endParaRPr lang="en-US" kern="0" dirty="0">
              <a:solidFill>
                <a:schemeClr val="accent6">
                  <a:lumMod val="75000"/>
                </a:schemeClr>
              </a:solidFill>
              <a:latin typeface="Century Gothic" panose="020B0502020202020204" pitchFamily="34" charset="0"/>
            </a:endParaRPr>
          </a:p>
        </p:txBody>
      </p:sp>
    </p:spTree>
    <p:extLst>
      <p:ext uri="{BB962C8B-B14F-4D97-AF65-F5344CB8AC3E}">
        <p14:creationId xmlns:p14="http://schemas.microsoft.com/office/powerpoint/2010/main" val="330378633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b="1" u="sng" smtClean="0"/>
              <a:t>Solution for example 1.12</a:t>
            </a:r>
          </a:p>
        </p:txBody>
      </p:sp>
      <p:graphicFrame>
        <p:nvGraphicFramePr>
          <p:cNvPr id="41987" name="Object 3"/>
          <p:cNvGraphicFramePr>
            <a:graphicFrameLocks noGrp="1" noChangeAspect="1"/>
          </p:cNvGraphicFramePr>
          <p:nvPr>
            <p:ph sz="half" idx="2"/>
          </p:nvPr>
        </p:nvGraphicFramePr>
        <p:xfrm>
          <a:off x="523875" y="3413125"/>
          <a:ext cx="8045450" cy="2333625"/>
        </p:xfrm>
        <a:graphic>
          <a:graphicData uri="http://schemas.openxmlformats.org/presentationml/2006/ole">
            <mc:AlternateContent xmlns:mc="http://schemas.openxmlformats.org/markup-compatibility/2006">
              <mc:Choice xmlns:v="urn:schemas-microsoft-com:vml" Requires="v">
                <p:oleObj spid="_x0000_s12296" r:id="rId3" imgW="3327120" imgH="888840" progId="Equation.3">
                  <p:embed/>
                </p:oleObj>
              </mc:Choice>
              <mc:Fallback>
                <p:oleObj r:id="rId3" imgW="3327120" imgH="8888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75" y="3413125"/>
                        <a:ext cx="8045450"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88" name="Rectangle 4"/>
          <p:cNvSpPr>
            <a:spLocks noGrp="1" noChangeArrowheads="1"/>
          </p:cNvSpPr>
          <p:nvPr>
            <p:ph type="body" sz="half" idx="1"/>
          </p:nvPr>
        </p:nvSpPr>
        <p:spPr>
          <a:xfrm>
            <a:off x="487363" y="1698625"/>
            <a:ext cx="8355012" cy="4524375"/>
          </a:xfrm>
        </p:spPr>
        <p:txBody>
          <a:bodyPr/>
          <a:lstStyle/>
          <a:p>
            <a:pPr>
              <a:buFontTx/>
              <a:buNone/>
            </a:pPr>
            <a:r>
              <a:rPr lang="en-US" altLang="en-US" sz="2800" smtClean="0"/>
              <a:t>P(R) = 5/365		P(R') = 360/365</a:t>
            </a:r>
          </a:p>
          <a:p>
            <a:pPr>
              <a:buFontTx/>
              <a:buNone/>
            </a:pPr>
            <a:r>
              <a:rPr lang="en-US" altLang="en-US" sz="2800" smtClean="0"/>
              <a:t>P(F|R) = 0.9		P(F|R') = 0.1</a:t>
            </a:r>
          </a:p>
          <a:p>
            <a:pPr>
              <a:buFontTx/>
              <a:buNone/>
            </a:pPr>
            <a:r>
              <a:rPr lang="en-US" altLang="en-US" sz="2800" smtClean="0"/>
              <a:t> Applying Bayes' Theorem:</a:t>
            </a:r>
          </a:p>
          <a:p>
            <a:pPr>
              <a:buFontTx/>
              <a:buNone/>
            </a:pPr>
            <a:endParaRPr lang="en-US" altLang="en-US" sz="2800" smtClean="0"/>
          </a:p>
        </p:txBody>
      </p:sp>
    </p:spTree>
    <p:extLst>
      <p:ext uri="{BB962C8B-B14F-4D97-AF65-F5344CB8AC3E}">
        <p14:creationId xmlns:p14="http://schemas.microsoft.com/office/powerpoint/2010/main" val="2018547543"/>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ext Box 3"/>
          <p:cNvSpPr txBox="1">
            <a:spLocks noChangeArrowheads="1"/>
          </p:cNvSpPr>
          <p:nvPr/>
        </p:nvSpPr>
        <p:spPr bwMode="auto">
          <a:xfrm>
            <a:off x="814388" y="2087563"/>
            <a:ext cx="5688012"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61963" indent="-461963" defTabSz="1082675">
              <a:spcBef>
                <a:spcPct val="20000"/>
              </a:spcBef>
              <a:buChar char="•"/>
              <a:defRPr sz="3200">
                <a:solidFill>
                  <a:schemeClr val="tx1"/>
                </a:solidFill>
                <a:latin typeface="Arial" panose="020B0604020202020204" pitchFamily="34" charset="0"/>
              </a:defRPr>
            </a:lvl1pPr>
            <a:lvl2pPr marL="1371600" indent="-466725" defTabSz="1082675">
              <a:spcBef>
                <a:spcPct val="20000"/>
              </a:spcBef>
              <a:buChar char="–"/>
              <a:defRPr sz="2800">
                <a:solidFill>
                  <a:schemeClr val="tx1"/>
                </a:solidFill>
                <a:latin typeface="Arial" panose="020B0604020202020204" pitchFamily="34" charset="0"/>
              </a:defRPr>
            </a:lvl2pPr>
            <a:lvl3pPr marL="1143000" indent="-228600" defTabSz="1082675">
              <a:spcBef>
                <a:spcPct val="20000"/>
              </a:spcBef>
              <a:buChar char="•"/>
              <a:defRPr sz="2400">
                <a:solidFill>
                  <a:schemeClr val="tx1"/>
                </a:solidFill>
                <a:latin typeface="Arial" panose="020B0604020202020204" pitchFamily="34" charset="0"/>
              </a:defRPr>
            </a:lvl3pPr>
            <a:lvl4pPr marL="1600200" indent="-228600" defTabSz="1082675">
              <a:spcBef>
                <a:spcPct val="20000"/>
              </a:spcBef>
              <a:buChar char="–"/>
              <a:defRPr sz="2000">
                <a:solidFill>
                  <a:schemeClr val="tx1"/>
                </a:solidFill>
                <a:latin typeface="Arial" panose="020B0604020202020204" pitchFamily="34" charset="0"/>
              </a:defRPr>
            </a:lvl4pPr>
            <a:lvl5pPr marL="2057400" indent="-228600" defTabSz="1082675">
              <a:spcBef>
                <a:spcPct val="20000"/>
              </a:spcBef>
              <a:buChar char="»"/>
              <a:defRPr sz="2000">
                <a:solidFill>
                  <a:schemeClr val="tx1"/>
                </a:solidFill>
                <a:latin typeface="Arial" panose="020B0604020202020204" pitchFamily="34" charset="0"/>
              </a:defRPr>
            </a:lvl5pPr>
            <a:lvl6pPr marL="2514600" indent="-228600" defTabSz="108267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108267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108267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1082675"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
                <a:srgbClr val="FF5050"/>
              </a:buClr>
              <a:buFont typeface="Wingdings" panose="05000000000000000000" pitchFamily="2" charset="2"/>
              <a:buChar char="§"/>
            </a:pPr>
            <a:r>
              <a:rPr lang="en-US" altLang="en-US" sz="1800" b="1" dirty="0"/>
              <a:t>What is Probability ? </a:t>
            </a:r>
          </a:p>
          <a:p>
            <a:pPr eaLnBrk="1" hangingPunct="1">
              <a:spcBef>
                <a:spcPct val="0"/>
              </a:spcBef>
              <a:buClr>
                <a:srgbClr val="FF5050"/>
              </a:buClr>
              <a:buFont typeface="Wingdings" panose="05000000000000000000" pitchFamily="2" charset="2"/>
              <a:buChar char="§"/>
            </a:pPr>
            <a:r>
              <a:rPr lang="en-US" altLang="en-US" sz="1800" b="1" dirty="0"/>
              <a:t>Rules of Probability</a:t>
            </a:r>
          </a:p>
          <a:p>
            <a:pPr eaLnBrk="1" hangingPunct="1">
              <a:spcBef>
                <a:spcPct val="0"/>
              </a:spcBef>
              <a:buClr>
                <a:srgbClr val="FF5050"/>
              </a:buClr>
              <a:buFont typeface="Wingdings" panose="05000000000000000000" pitchFamily="2" charset="2"/>
              <a:buChar char="§"/>
            </a:pPr>
            <a:r>
              <a:rPr lang="en-US" altLang="en-US" sz="1800" b="1" dirty="0"/>
              <a:t>Using </a:t>
            </a:r>
          </a:p>
          <a:p>
            <a:pPr lvl="1" eaLnBrk="1" hangingPunct="1">
              <a:spcBef>
                <a:spcPct val="0"/>
              </a:spcBef>
              <a:buClr>
                <a:srgbClr val="0000FF"/>
              </a:buClr>
              <a:buFont typeface="Wingdings" panose="05000000000000000000" pitchFamily="2" charset="2"/>
              <a:buChar char="Ø"/>
            </a:pPr>
            <a:r>
              <a:rPr lang="en-US" altLang="en-US" sz="1800" b="1" dirty="0"/>
              <a:t>Tree Diagram</a:t>
            </a:r>
          </a:p>
          <a:p>
            <a:pPr lvl="1" eaLnBrk="1" hangingPunct="1">
              <a:spcBef>
                <a:spcPct val="0"/>
              </a:spcBef>
              <a:buClr>
                <a:srgbClr val="0000FF"/>
              </a:buClr>
              <a:buFont typeface="Wingdings" panose="05000000000000000000" pitchFamily="2" charset="2"/>
              <a:buChar char="Ø"/>
            </a:pPr>
            <a:r>
              <a:rPr lang="en-US" altLang="en-US" sz="1800" b="1" dirty="0"/>
              <a:t>Venn Diagram</a:t>
            </a:r>
          </a:p>
          <a:p>
            <a:pPr lvl="1" eaLnBrk="1" hangingPunct="1">
              <a:spcBef>
                <a:spcPct val="0"/>
              </a:spcBef>
              <a:buClr>
                <a:srgbClr val="0000FF"/>
              </a:buClr>
              <a:buFont typeface="Wingdings" panose="05000000000000000000" pitchFamily="2" charset="2"/>
              <a:buChar char="Ø"/>
            </a:pPr>
            <a:r>
              <a:rPr lang="en-US" altLang="en-US" sz="1800" b="1" dirty="0"/>
              <a:t>Contingency table </a:t>
            </a:r>
          </a:p>
          <a:p>
            <a:pPr eaLnBrk="1" hangingPunct="1">
              <a:spcBef>
                <a:spcPct val="0"/>
              </a:spcBef>
              <a:buClr>
                <a:srgbClr val="FF5050"/>
              </a:buClr>
              <a:buFont typeface="Wingdings" panose="05000000000000000000" pitchFamily="2" charset="2"/>
              <a:buNone/>
            </a:pPr>
            <a:r>
              <a:rPr lang="en-US" altLang="en-US" sz="1800" b="1" dirty="0"/>
              <a:t>	to solve the questions on Probability</a:t>
            </a:r>
          </a:p>
          <a:p>
            <a:pPr eaLnBrk="1" hangingPunct="1">
              <a:spcBef>
                <a:spcPct val="0"/>
              </a:spcBef>
              <a:buClr>
                <a:srgbClr val="FF5050"/>
              </a:buClr>
              <a:buFont typeface="Wingdings" panose="05000000000000000000" pitchFamily="2" charset="2"/>
              <a:buChar char="§"/>
            </a:pPr>
            <a:r>
              <a:rPr lang="en-US" altLang="en-US" sz="1800" b="1" dirty="0"/>
              <a:t>Conditional Probability &amp; Posterior Probability</a:t>
            </a:r>
          </a:p>
          <a:p>
            <a:pPr eaLnBrk="1" hangingPunct="1">
              <a:spcBef>
                <a:spcPct val="0"/>
              </a:spcBef>
            </a:pPr>
            <a:endParaRPr lang="en-US" altLang="en-US" sz="1800" b="1" dirty="0"/>
          </a:p>
          <a:p>
            <a:pPr lvl="1" eaLnBrk="1" hangingPunct="1">
              <a:spcBef>
                <a:spcPct val="0"/>
              </a:spcBef>
              <a:buFontTx/>
              <a:buNone/>
            </a:pPr>
            <a:endParaRPr lang="en-US" altLang="en-US" sz="1800" dirty="0"/>
          </a:p>
          <a:p>
            <a:pPr eaLnBrk="1" hangingPunct="1">
              <a:spcBef>
                <a:spcPct val="0"/>
              </a:spcBef>
            </a:pPr>
            <a:endParaRPr lang="en-US" altLang="en-US" sz="1800" dirty="0"/>
          </a:p>
          <a:p>
            <a:pPr eaLnBrk="1" hangingPunct="1">
              <a:spcBef>
                <a:spcPct val="0"/>
              </a:spcBef>
            </a:pPr>
            <a:endParaRPr lang="en-US" altLang="en-US" sz="1800" dirty="0"/>
          </a:p>
        </p:txBody>
      </p:sp>
      <p:sp>
        <p:nvSpPr>
          <p:cNvPr id="43012" name="Text Box 4"/>
          <p:cNvSpPr txBox="1">
            <a:spLocks noChangeArrowheads="1"/>
          </p:cNvSpPr>
          <p:nvPr/>
        </p:nvSpPr>
        <p:spPr bwMode="auto">
          <a:xfrm>
            <a:off x="706438" y="1558925"/>
            <a:ext cx="1274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a:t>Recall </a:t>
            </a:r>
          </a:p>
        </p:txBody>
      </p:sp>
      <p:sp>
        <p:nvSpPr>
          <p:cNvPr id="7" name="Title 1"/>
          <p:cNvSpPr txBox="1">
            <a:spLocks/>
          </p:cNvSpPr>
          <p:nvPr/>
        </p:nvSpPr>
        <p:spPr>
          <a:xfrm>
            <a:off x="485775" y="274638"/>
            <a:ext cx="7042150" cy="1143000"/>
          </a:xfrm>
          <a:prstGeom prst="rect">
            <a:avLst/>
          </a:prstGeom>
        </p:spPr>
        <p:txBody>
          <a:bodyPr/>
          <a:lst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r>
              <a:rPr lang="en-US" altLang="en-US" b="1" u="sng" kern="0" dirty="0" smtClean="0">
                <a:solidFill>
                  <a:schemeClr val="accent6">
                    <a:lumMod val="75000"/>
                  </a:schemeClr>
                </a:solidFill>
                <a:latin typeface="Century Gothic" panose="020B0502020202020204" pitchFamily="34" charset="0"/>
                <a:cs typeface="Arial" panose="020B0604020202020204" pitchFamily="34" charset="0"/>
              </a:rPr>
              <a:t>Summary of Main Teaching Points</a:t>
            </a:r>
            <a:endParaRPr lang="en-US" kern="0" dirty="0">
              <a:solidFill>
                <a:schemeClr val="accent6">
                  <a:lumMod val="75000"/>
                </a:schemeClr>
              </a:solidFill>
              <a:latin typeface="Century Gothic" panose="020B0502020202020204" pitchFamily="34" charset="0"/>
            </a:endParaRPr>
          </a:p>
        </p:txBody>
      </p:sp>
    </p:spTree>
    <p:extLst>
      <p:ext uri="{BB962C8B-B14F-4D97-AF65-F5344CB8AC3E}">
        <p14:creationId xmlns:p14="http://schemas.microsoft.com/office/powerpoint/2010/main" val="31021796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Grp="1" noChangeArrowheads="1"/>
          </p:cNvSpPr>
          <p:nvPr>
            <p:ph type="title"/>
          </p:nvPr>
        </p:nvSpPr>
        <p:spPr bwMode="auto">
          <a:xfrm>
            <a:off x="628264" y="347126"/>
            <a:ext cx="68275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Question and Answer Session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ea typeface="新細明體" pitchFamily="18" charset="-120"/>
              </a:rPr>
              <a:t>Q &amp; A</a:t>
            </a:r>
          </a:p>
        </p:txBody>
      </p:sp>
    </p:spTree>
    <p:extLst>
      <p:ext uri="{BB962C8B-B14F-4D97-AF65-F5344CB8AC3E}">
        <p14:creationId xmlns:p14="http://schemas.microsoft.com/office/powerpoint/2010/main" val="38612761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You </a:t>
            </a:r>
            <a:r>
              <a:rPr lang="en-US" altLang="en-US" b="1" u="sng" dirty="0">
                <a:solidFill>
                  <a:schemeClr val="accent6">
                    <a:lumMod val="75000"/>
                  </a:schemeClr>
                </a:solidFill>
                <a:latin typeface="Century Gothic" panose="020B0502020202020204" pitchFamily="34" charset="0"/>
                <a:cs typeface="Arial" panose="020B0604020202020204" pitchFamily="34" charset="0"/>
              </a:rPr>
              <a:t>M</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ust </a:t>
            </a:r>
            <a:r>
              <a:rPr lang="en-US" altLang="en-US" b="1" u="sng" dirty="0">
                <a:solidFill>
                  <a:schemeClr val="accent6">
                    <a:lumMod val="75000"/>
                  </a:schemeClr>
                </a:solidFill>
                <a:latin typeface="Century Gothic" panose="020B0502020202020204" pitchFamily="34" charset="0"/>
                <a:cs typeface="Arial" panose="020B0604020202020204" pitchFamily="34" charset="0"/>
              </a:rPr>
              <a:t>B</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e </a:t>
            </a:r>
            <a:r>
              <a:rPr lang="en-US" altLang="en-US" b="1" u="sng" dirty="0">
                <a:solidFill>
                  <a:schemeClr val="accent6">
                    <a:lumMod val="75000"/>
                  </a:schemeClr>
                </a:solidFill>
                <a:latin typeface="Century Gothic" panose="020B0502020202020204" pitchFamily="34" charset="0"/>
                <a:cs typeface="Arial" panose="020B0604020202020204" pitchFamily="34" charset="0"/>
              </a:rPr>
              <a:t>A</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ble </a:t>
            </a:r>
            <a:r>
              <a:rPr lang="en-US" altLang="en-US" b="1" u="sng" dirty="0">
                <a:solidFill>
                  <a:schemeClr val="accent6">
                    <a:lumMod val="75000"/>
                  </a:schemeClr>
                </a:solidFill>
                <a:latin typeface="Century Gothic" panose="020B0502020202020204" pitchFamily="34" charset="0"/>
                <a:cs typeface="Arial" panose="020B0604020202020204" pitchFamily="34" charset="0"/>
              </a:rPr>
              <a:t>T</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o </a:t>
            </a:r>
            <a:r>
              <a:rPr lang="en-US" altLang="en-US" b="1" u="sng" dirty="0">
                <a:solidFill>
                  <a:schemeClr val="accent6">
                    <a:lumMod val="75000"/>
                  </a:schemeClr>
                </a:solidFill>
                <a:latin typeface="Century Gothic" panose="020B0502020202020204" pitchFamily="34" charset="0"/>
                <a:cs typeface="Arial" panose="020B0604020202020204" pitchFamily="34" charset="0"/>
              </a:rPr>
              <a:t>U</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se</a:t>
            </a:r>
            <a:endParaRPr lang="en-US" dirty="0">
              <a:solidFill>
                <a:schemeClr val="accent6">
                  <a:lumMod val="75000"/>
                </a:schemeClr>
              </a:solidFill>
              <a:latin typeface="Century Gothic" panose="020B0502020202020204" pitchFamily="34" charset="0"/>
            </a:endParaRPr>
          </a:p>
        </p:txBody>
      </p:sp>
      <p:sp>
        <p:nvSpPr>
          <p:cNvPr id="3" name="Content Placeholder 2"/>
          <p:cNvSpPr>
            <a:spLocks noGrp="1"/>
          </p:cNvSpPr>
          <p:nvPr>
            <p:ph idx="1"/>
          </p:nvPr>
        </p:nvSpPr>
        <p:spPr/>
        <p:txBody>
          <a:bodyPr/>
          <a:lstStyle/>
          <a:p>
            <a:r>
              <a:rPr lang="en-US" altLang="en-US" sz="2000" b="1" dirty="0">
                <a:latin typeface="Century Gothic" panose="020B0502020202020204" pitchFamily="34" charset="0"/>
              </a:rPr>
              <a:t>If you have mastered this topic, </a:t>
            </a:r>
            <a:r>
              <a:rPr lang="en-US" altLang="en-US" sz="2000" b="1" dirty="0">
                <a:solidFill>
                  <a:srgbClr val="990000"/>
                </a:solidFill>
                <a:latin typeface="Century Gothic" panose="020B0502020202020204" pitchFamily="34" charset="0"/>
              </a:rPr>
              <a:t>you should be able to use the following terms correctly in your assignments and exams</a:t>
            </a:r>
            <a:r>
              <a:rPr lang="en-US" altLang="en-US" sz="2000" b="1" dirty="0">
                <a:latin typeface="Century Gothic" panose="020B0502020202020204" pitchFamily="34" charset="0"/>
              </a:rPr>
              <a:t>:</a:t>
            </a:r>
          </a:p>
          <a:p>
            <a:endParaRPr lang="en-US" dirty="0"/>
          </a:p>
        </p:txBody>
      </p:sp>
      <p:sp>
        <p:nvSpPr>
          <p:cNvPr id="5" name="Text Box 3"/>
          <p:cNvSpPr txBox="1">
            <a:spLocks noChangeArrowheads="1"/>
          </p:cNvSpPr>
          <p:nvPr/>
        </p:nvSpPr>
        <p:spPr bwMode="auto">
          <a:xfrm>
            <a:off x="804751" y="2252682"/>
            <a:ext cx="81026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61963" indent="-46196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dirty="0"/>
          </a:p>
          <a:p>
            <a:pPr eaLnBrk="1" hangingPunct="1">
              <a:spcBef>
                <a:spcPct val="0"/>
              </a:spcBef>
              <a:buClr>
                <a:srgbClr val="0000FF"/>
              </a:buClr>
              <a:buFont typeface="Wingdings" panose="05000000000000000000" pitchFamily="2" charset="2"/>
              <a:buChar char="Ø"/>
            </a:pPr>
            <a:r>
              <a:rPr lang="en-US" altLang="en-US" sz="1800" b="1" dirty="0"/>
              <a:t>Addition Rule</a:t>
            </a:r>
          </a:p>
          <a:p>
            <a:pPr eaLnBrk="1" hangingPunct="1">
              <a:spcBef>
                <a:spcPct val="0"/>
              </a:spcBef>
              <a:buClr>
                <a:srgbClr val="0000FF"/>
              </a:buClr>
              <a:buFont typeface="Wingdings" panose="05000000000000000000" pitchFamily="2" charset="2"/>
              <a:buChar char="Ø"/>
            </a:pPr>
            <a:r>
              <a:rPr lang="en-US" altLang="en-US" sz="1800" b="1" dirty="0"/>
              <a:t>Mutually Exclusive</a:t>
            </a:r>
          </a:p>
          <a:p>
            <a:pPr eaLnBrk="1" hangingPunct="1">
              <a:spcBef>
                <a:spcPct val="0"/>
              </a:spcBef>
              <a:buClr>
                <a:srgbClr val="0000FF"/>
              </a:buClr>
              <a:buFont typeface="Wingdings" panose="05000000000000000000" pitchFamily="2" charset="2"/>
              <a:buChar char="Ø"/>
            </a:pPr>
            <a:r>
              <a:rPr lang="en-US" altLang="en-US" sz="1800" b="1" dirty="0"/>
              <a:t>Not mutually exclusive</a:t>
            </a:r>
          </a:p>
          <a:p>
            <a:pPr eaLnBrk="1" hangingPunct="1">
              <a:spcBef>
                <a:spcPct val="0"/>
              </a:spcBef>
              <a:buClr>
                <a:srgbClr val="0000FF"/>
              </a:buClr>
              <a:buFont typeface="Wingdings" panose="05000000000000000000" pitchFamily="2" charset="2"/>
              <a:buChar char="Ø"/>
            </a:pPr>
            <a:r>
              <a:rPr lang="en-US" altLang="en-US" sz="1800" b="1" dirty="0"/>
              <a:t>Multiplication Rule</a:t>
            </a:r>
          </a:p>
          <a:p>
            <a:pPr eaLnBrk="1" hangingPunct="1">
              <a:spcBef>
                <a:spcPct val="0"/>
              </a:spcBef>
              <a:buClr>
                <a:srgbClr val="0000FF"/>
              </a:buClr>
              <a:buFont typeface="Wingdings" panose="05000000000000000000" pitchFamily="2" charset="2"/>
              <a:buChar char="Ø"/>
            </a:pPr>
            <a:r>
              <a:rPr lang="en-US" altLang="en-US" sz="1800" b="1" dirty="0"/>
              <a:t>With Replacement</a:t>
            </a:r>
          </a:p>
          <a:p>
            <a:pPr eaLnBrk="1" hangingPunct="1">
              <a:spcBef>
                <a:spcPct val="0"/>
              </a:spcBef>
              <a:buClr>
                <a:srgbClr val="0000FF"/>
              </a:buClr>
              <a:buFont typeface="Wingdings" panose="05000000000000000000" pitchFamily="2" charset="2"/>
              <a:buChar char="Ø"/>
            </a:pPr>
            <a:r>
              <a:rPr lang="en-US" altLang="en-US" sz="1800" b="1" dirty="0"/>
              <a:t>Without Replacement</a:t>
            </a:r>
          </a:p>
          <a:p>
            <a:pPr eaLnBrk="1" hangingPunct="1">
              <a:spcBef>
                <a:spcPct val="0"/>
              </a:spcBef>
              <a:buClr>
                <a:srgbClr val="0000FF"/>
              </a:buClr>
              <a:buFont typeface="Wingdings" panose="05000000000000000000" pitchFamily="2" charset="2"/>
              <a:buChar char="Ø"/>
            </a:pPr>
            <a:r>
              <a:rPr lang="en-US" altLang="en-US" sz="1800" b="1" dirty="0"/>
              <a:t>Independent  events</a:t>
            </a:r>
          </a:p>
          <a:p>
            <a:pPr eaLnBrk="1" hangingPunct="1">
              <a:spcBef>
                <a:spcPct val="0"/>
              </a:spcBef>
              <a:buClr>
                <a:srgbClr val="0000FF"/>
              </a:buClr>
              <a:buFont typeface="Wingdings" panose="05000000000000000000" pitchFamily="2" charset="2"/>
              <a:buChar char="Ø"/>
            </a:pPr>
            <a:r>
              <a:rPr lang="en-US" altLang="en-US" sz="1800" b="1" dirty="0"/>
              <a:t>Dependent events</a:t>
            </a:r>
          </a:p>
          <a:p>
            <a:pPr eaLnBrk="1" hangingPunct="1">
              <a:spcBef>
                <a:spcPct val="0"/>
              </a:spcBef>
              <a:buClr>
                <a:srgbClr val="0000FF"/>
              </a:buClr>
              <a:buFont typeface="Wingdings" panose="05000000000000000000" pitchFamily="2" charset="2"/>
              <a:buChar char="Ø"/>
            </a:pPr>
            <a:r>
              <a:rPr lang="en-US" altLang="en-US" sz="1800" b="1" dirty="0"/>
              <a:t>Probability tree diagram</a:t>
            </a:r>
          </a:p>
          <a:p>
            <a:pPr eaLnBrk="1" hangingPunct="1">
              <a:spcBef>
                <a:spcPct val="0"/>
              </a:spcBef>
              <a:buClr>
                <a:srgbClr val="0000FF"/>
              </a:buClr>
              <a:buFont typeface="Wingdings" panose="05000000000000000000" pitchFamily="2" charset="2"/>
              <a:buChar char="Ø"/>
            </a:pPr>
            <a:r>
              <a:rPr lang="en-US" altLang="en-US" sz="1800" b="1" dirty="0"/>
              <a:t>Conditional Probability</a:t>
            </a:r>
          </a:p>
          <a:p>
            <a:pPr eaLnBrk="1" hangingPunct="1">
              <a:spcBef>
                <a:spcPct val="0"/>
              </a:spcBef>
            </a:pPr>
            <a:endParaRPr lang="en-US" altLang="en-US" sz="1800" b="1" dirty="0"/>
          </a:p>
          <a:p>
            <a:pPr eaLnBrk="1" hangingPunct="1">
              <a:spcBef>
                <a:spcPct val="0"/>
              </a:spcBef>
            </a:pPr>
            <a:endParaRPr lang="en-US" altLang="en-US" sz="1800" dirty="0"/>
          </a:p>
          <a:p>
            <a:pPr eaLnBrk="1" hangingPunct="1">
              <a:spcBef>
                <a:spcPct val="0"/>
              </a:spcBef>
              <a:buFontTx/>
              <a:buNone/>
            </a:pPr>
            <a:endParaRPr lang="en-US" altLang="en-US" sz="1800" dirty="0"/>
          </a:p>
        </p:txBody>
      </p:sp>
    </p:spTree>
    <p:extLst>
      <p:ext uri="{BB962C8B-B14F-4D97-AF65-F5344CB8AC3E}">
        <p14:creationId xmlns:p14="http://schemas.microsoft.com/office/powerpoint/2010/main" val="1660761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Grp="1" noChangeArrowheads="1"/>
          </p:cNvSpPr>
          <p:nvPr>
            <p:ph type="title"/>
          </p:nvPr>
        </p:nvSpPr>
        <p:spPr bwMode="auto">
          <a:xfrm>
            <a:off x="1324067" y="522972"/>
            <a:ext cx="53655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u="sng" dirty="0">
                <a:solidFill>
                  <a:srgbClr val="003366"/>
                </a:solidFill>
              </a:rPr>
              <a:t>What we will cover next</a:t>
            </a:r>
            <a:endParaRPr lang="en-US" altLang="en-US" u="sng" dirty="0">
              <a:solidFill>
                <a:srgbClr val="003366"/>
              </a:solidFill>
            </a:endParaRPr>
          </a:p>
        </p:txBody>
      </p:sp>
      <p:sp>
        <p:nvSpPr>
          <p:cNvPr id="6" name="Text Box 2"/>
          <p:cNvSpPr txBox="1">
            <a:spLocks noChangeArrowheads="1"/>
          </p:cNvSpPr>
          <p:nvPr/>
        </p:nvSpPr>
        <p:spPr bwMode="auto">
          <a:xfrm>
            <a:off x="981075" y="1782763"/>
            <a:ext cx="618663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61963" indent="-46196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
                <a:srgbClr val="FF5050"/>
              </a:buClr>
              <a:buFont typeface="Wingdings" panose="05000000000000000000" pitchFamily="2" charset="2"/>
              <a:buChar char="§"/>
            </a:pPr>
            <a:r>
              <a:rPr lang="en-US" altLang="en-US" sz="2800" b="1" dirty="0" smtClean="0"/>
              <a:t>Summary Measures </a:t>
            </a:r>
            <a:r>
              <a:rPr lang="en-US" altLang="en-US" sz="2800" b="1" smtClean="0"/>
              <a:t>of Statistics</a:t>
            </a:r>
            <a:endParaRPr lang="en-US" altLang="en-US" sz="2800" b="1" dirty="0"/>
          </a:p>
        </p:txBody>
      </p:sp>
    </p:spTree>
    <p:extLst>
      <p:ext uri="{BB962C8B-B14F-4D97-AF65-F5344CB8AC3E}">
        <p14:creationId xmlns:p14="http://schemas.microsoft.com/office/powerpoint/2010/main" val="13648951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body" idx="4294967295"/>
          </p:nvPr>
        </p:nvSpPr>
        <p:spPr>
          <a:xfrm>
            <a:off x="715963" y="1697038"/>
            <a:ext cx="7772400" cy="4267200"/>
          </a:xfrm>
          <a:solidFill>
            <a:schemeClr val="bg1"/>
          </a:solidFill>
        </p:spPr>
        <p:txBody>
          <a:bodyPr/>
          <a:lstStyle/>
          <a:p>
            <a:pPr marL="461963" lvl="1" indent="-344488" eaLnBrk="1" hangingPunct="1">
              <a:buClr>
                <a:srgbClr val="0000FF"/>
              </a:buClr>
              <a:buFont typeface="Wingdings" panose="05000000000000000000" pitchFamily="2" charset="2"/>
              <a:buChar char="Ø"/>
            </a:pPr>
            <a:r>
              <a:rPr lang="en-US" altLang="en-US" b="1" smtClean="0">
                <a:latin typeface="Century Gothic" panose="020B0502020202020204" pitchFamily="34" charset="0"/>
              </a:rPr>
              <a:t>Probability is the likelihood or chance of something happening.</a:t>
            </a:r>
          </a:p>
          <a:p>
            <a:pPr marL="909638" lvl="2" indent="-333375" eaLnBrk="1" hangingPunct="1">
              <a:buClr>
                <a:srgbClr val="FF5050"/>
              </a:buClr>
              <a:buFont typeface="Wingdings" panose="05000000000000000000" pitchFamily="2" charset="2"/>
              <a:buChar char="Ø"/>
            </a:pPr>
            <a:r>
              <a:rPr lang="en-US" altLang="en-US" b="1" smtClean="0">
                <a:latin typeface="Century Gothic" panose="020B0502020202020204" pitchFamily="34" charset="0"/>
              </a:rPr>
              <a:t>In an experiment in which all outcomes are equally likely, the probability of an event E is</a:t>
            </a:r>
          </a:p>
          <a:p>
            <a:pPr marL="909638" lvl="2" indent="-333375" eaLnBrk="1" hangingPunct="1">
              <a:buFont typeface="Wingdings" panose="05000000000000000000" pitchFamily="2" charset="2"/>
              <a:buNone/>
            </a:pPr>
            <a:endParaRPr lang="en-US" altLang="en-US" b="1" smtClean="0">
              <a:latin typeface="Century Gothic" panose="020B0502020202020204" pitchFamily="34" charset="0"/>
            </a:endParaRPr>
          </a:p>
          <a:p>
            <a:pPr marL="909638" lvl="2" indent="-333375" eaLnBrk="1" hangingPunct="1">
              <a:buFont typeface="Wingdings" panose="05000000000000000000" pitchFamily="2" charset="2"/>
              <a:buChar char="Ø"/>
            </a:pPr>
            <a:endParaRPr lang="en-US" altLang="en-US" b="1" smtClean="0">
              <a:latin typeface="Century Gothic" panose="020B0502020202020204" pitchFamily="34" charset="0"/>
            </a:endParaRPr>
          </a:p>
          <a:p>
            <a:pPr marL="909638" lvl="2" indent="-333375" eaLnBrk="1" hangingPunct="1">
              <a:buFont typeface="Wingdings" panose="05000000000000000000" pitchFamily="2" charset="2"/>
              <a:buNone/>
            </a:pPr>
            <a:endParaRPr lang="en-US" altLang="en-US" b="1" smtClean="0">
              <a:latin typeface="Century Gothic" panose="020B0502020202020204" pitchFamily="34" charset="0"/>
            </a:endParaRPr>
          </a:p>
          <a:p>
            <a:pPr marL="909638" lvl="2" indent="-333375" eaLnBrk="1" hangingPunct="1">
              <a:buFont typeface="Wingdings" panose="05000000000000000000" pitchFamily="2" charset="2"/>
              <a:buChar char="Ø"/>
            </a:pPr>
            <a:endParaRPr lang="en-US" altLang="en-US" b="1" smtClean="0">
              <a:latin typeface="Century Gothic" panose="020B0502020202020204" pitchFamily="34" charset="0"/>
            </a:endParaRPr>
          </a:p>
          <a:p>
            <a:pPr marL="909638" lvl="2" indent="-333375" eaLnBrk="1" hangingPunct="1">
              <a:buFont typeface="Wingdings" panose="05000000000000000000" pitchFamily="2" charset="2"/>
              <a:buNone/>
            </a:pPr>
            <a:r>
              <a:rPr lang="en-US" altLang="en-US" smtClean="0">
                <a:latin typeface="Century Gothic" panose="020B0502020202020204" pitchFamily="34" charset="0"/>
              </a:rPr>
              <a:t>	</a:t>
            </a:r>
          </a:p>
        </p:txBody>
      </p:sp>
      <p:graphicFrame>
        <p:nvGraphicFramePr>
          <p:cNvPr id="9220" name="Object 4"/>
          <p:cNvGraphicFramePr>
            <a:graphicFrameLocks noChangeAspect="1"/>
          </p:cNvGraphicFramePr>
          <p:nvPr/>
        </p:nvGraphicFramePr>
        <p:xfrm>
          <a:off x="1841500" y="4013200"/>
          <a:ext cx="5111750" cy="1066800"/>
        </p:xfrm>
        <a:graphic>
          <a:graphicData uri="http://schemas.openxmlformats.org/presentationml/2006/ole">
            <mc:AlternateContent xmlns:mc="http://schemas.openxmlformats.org/markup-compatibility/2006">
              <mc:Choice xmlns:v="urn:schemas-microsoft-com:vml" Requires="v">
                <p:oleObj spid="_x0000_s1038" r:id="rId3" imgW="2147232" imgH="419282" progId="Equation.3">
                  <p:embed/>
                </p:oleObj>
              </mc:Choice>
              <mc:Fallback>
                <p:oleObj r:id="rId3" imgW="2147232" imgH="41928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1500" y="4013200"/>
                        <a:ext cx="511175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1" name="Object 5"/>
          <p:cNvGraphicFramePr>
            <a:graphicFrameLocks noChangeAspect="1"/>
          </p:cNvGraphicFramePr>
          <p:nvPr/>
        </p:nvGraphicFramePr>
        <p:xfrm>
          <a:off x="4514850" y="3319463"/>
          <a:ext cx="114300" cy="215900"/>
        </p:xfrm>
        <a:graphic>
          <a:graphicData uri="http://schemas.openxmlformats.org/presentationml/2006/ole">
            <mc:AlternateContent xmlns:mc="http://schemas.openxmlformats.org/markup-compatibility/2006">
              <mc:Choice xmlns:v="urn:schemas-microsoft-com:vml" Requires="v">
                <p:oleObj spid="_x0000_s1039" r:id="rId5" imgW="115503" imgH="218173" progId="Equation.3">
                  <p:embed/>
                </p:oleObj>
              </mc:Choice>
              <mc:Fallback>
                <p:oleObj r:id="rId5" imgW="115503" imgH="21817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19463"/>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itle 1"/>
          <p:cNvSpPr txBox="1">
            <a:spLocks/>
          </p:cNvSpPr>
          <p:nvPr/>
        </p:nvSpPr>
        <p:spPr>
          <a:xfrm>
            <a:off x="485775" y="274638"/>
            <a:ext cx="7042150" cy="1143000"/>
          </a:xfrm>
          <a:prstGeom prst="rect">
            <a:avLst/>
          </a:prstGeom>
        </p:spPr>
        <p:txBody>
          <a:bodyPr/>
          <a:lst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r>
              <a:rPr lang="en-US" altLang="en-US" b="1" u="sng" kern="0" dirty="0" smtClean="0">
                <a:solidFill>
                  <a:schemeClr val="accent6">
                    <a:lumMod val="75000"/>
                  </a:schemeClr>
                </a:solidFill>
                <a:latin typeface="Century Gothic" panose="020B0502020202020204" pitchFamily="34" charset="0"/>
                <a:cs typeface="Arial" panose="020B0604020202020204" pitchFamily="34" charset="0"/>
              </a:rPr>
              <a:t>Introduction</a:t>
            </a:r>
            <a:endParaRPr lang="en-US" kern="0" dirty="0">
              <a:solidFill>
                <a:schemeClr val="accent6">
                  <a:lumMod val="75000"/>
                </a:schemeClr>
              </a:solidFill>
              <a:latin typeface="Century Gothic" panose="020B0502020202020204" pitchFamily="34" charset="0"/>
            </a:endParaRPr>
          </a:p>
        </p:txBody>
      </p:sp>
    </p:spTree>
    <p:extLst>
      <p:ext uri="{BB962C8B-B14F-4D97-AF65-F5344CB8AC3E}">
        <p14:creationId xmlns:p14="http://schemas.microsoft.com/office/powerpoint/2010/main" val="2324708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body" idx="4294967295"/>
          </p:nvPr>
        </p:nvSpPr>
        <p:spPr>
          <a:xfrm>
            <a:off x="703263" y="1447800"/>
            <a:ext cx="7737475" cy="4648200"/>
          </a:xfrm>
          <a:noFill/>
        </p:spPr>
        <p:txBody>
          <a:bodyPr/>
          <a:lstStyle/>
          <a:p>
            <a:pPr marL="909638" lvl="2" indent="-331788" eaLnBrk="1" hangingPunct="1">
              <a:buClr>
                <a:srgbClr val="FF5050"/>
              </a:buClr>
              <a:buFont typeface="Wingdings" panose="05000000000000000000" pitchFamily="2" charset="2"/>
              <a:buChar char="Ø"/>
            </a:pPr>
            <a:r>
              <a:rPr lang="en-US" altLang="en-US" b="1" smtClean="0">
                <a:latin typeface="Century Gothic" panose="020B0502020202020204" pitchFamily="34" charset="0"/>
              </a:rPr>
              <a:t>(e.g. we might say that there is a 80% chance or 0.8 chance that outcome A will happen; we would then implying that there is a 20% or 0.2 chance that A would not occur.)</a:t>
            </a:r>
          </a:p>
          <a:p>
            <a:pPr marL="909638" lvl="2" indent="-331788" eaLnBrk="1" hangingPunct="1">
              <a:buClr>
                <a:srgbClr val="FF5050"/>
              </a:buClr>
              <a:buFont typeface="Wingdings" panose="05000000000000000000" pitchFamily="2" charset="2"/>
              <a:buChar char="Ø"/>
            </a:pPr>
            <a:r>
              <a:rPr lang="en-US" altLang="en-US" b="1" smtClean="0">
                <a:latin typeface="Century Gothic" panose="020B0502020202020204" pitchFamily="34" charset="0"/>
              </a:rPr>
              <a:t>In Statistics , probabilities will be more commonly expressed as proportions than as percentages.</a:t>
            </a:r>
          </a:p>
          <a:p>
            <a:pPr marL="0" indent="0" eaLnBrk="1" hangingPunct="1">
              <a:buFontTx/>
              <a:buNone/>
            </a:pPr>
            <a:endParaRPr lang="en-US" altLang="en-US" smtClean="0"/>
          </a:p>
        </p:txBody>
      </p:sp>
    </p:spTree>
    <p:extLst>
      <p:ext uri="{BB962C8B-B14F-4D97-AF65-F5344CB8AC3E}">
        <p14:creationId xmlns:p14="http://schemas.microsoft.com/office/powerpoint/2010/main" val="2983637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body" idx="4294967295"/>
          </p:nvPr>
        </p:nvSpPr>
        <p:spPr>
          <a:xfrm>
            <a:off x="688975" y="1444625"/>
            <a:ext cx="7854950" cy="3578225"/>
          </a:xfrm>
          <a:noFill/>
        </p:spPr>
        <p:txBody>
          <a:bodyPr/>
          <a:lstStyle/>
          <a:p>
            <a:pPr marL="909638" lvl="2" indent="-334963" eaLnBrk="1" hangingPunct="1">
              <a:buClr>
                <a:srgbClr val="FF5050"/>
              </a:buClr>
              <a:buFont typeface="Wingdings" panose="05000000000000000000" pitchFamily="2" charset="2"/>
              <a:buChar char="Ø"/>
            </a:pPr>
            <a:r>
              <a:rPr lang="en-US" altLang="en-US" b="1" smtClean="0">
                <a:latin typeface="Century Gothic" panose="020B0502020202020204" pitchFamily="34" charset="0"/>
              </a:rPr>
              <a:t>0 </a:t>
            </a:r>
            <a:r>
              <a:rPr lang="en-US" altLang="en-US" b="1" smtClean="0">
                <a:latin typeface="Century Gothic" panose="020B0502020202020204" pitchFamily="34" charset="0"/>
                <a:sym typeface="Symbol" panose="05050102010706020507" pitchFamily="18" charset="2"/>
              </a:rPr>
              <a:t> p(E)  1</a:t>
            </a:r>
            <a:endParaRPr lang="en-US" altLang="en-US" b="1" smtClean="0">
              <a:latin typeface="Century Gothic" panose="020B0502020202020204" pitchFamily="34" charset="0"/>
            </a:endParaRPr>
          </a:p>
          <a:p>
            <a:pPr marL="909638" lvl="2" indent="-334963" eaLnBrk="1" hangingPunct="1">
              <a:buClr>
                <a:srgbClr val="FF5050"/>
              </a:buClr>
              <a:buFont typeface="Wingdings" panose="05000000000000000000" pitchFamily="2" charset="2"/>
              <a:buChar char="Ø"/>
            </a:pPr>
            <a:r>
              <a:rPr lang="en-US" altLang="en-US" b="1" smtClean="0">
                <a:latin typeface="Century Gothic" panose="020B0502020202020204" pitchFamily="34" charset="0"/>
              </a:rPr>
              <a:t>If P(E) = 0, E is called an impossible event</a:t>
            </a:r>
          </a:p>
          <a:p>
            <a:pPr marL="909638" lvl="2" indent="-334963" eaLnBrk="1" hangingPunct="1">
              <a:buClr>
                <a:srgbClr val="FF5050"/>
              </a:buClr>
              <a:buFont typeface="Wingdings" panose="05000000000000000000" pitchFamily="2" charset="2"/>
              <a:buChar char="Ø"/>
            </a:pPr>
            <a:r>
              <a:rPr lang="en-US" altLang="en-US" b="1" smtClean="0">
                <a:latin typeface="Century Gothic" panose="020B0502020202020204" pitchFamily="34" charset="0"/>
              </a:rPr>
              <a:t>If P(E) = 1, E is called a certain event.</a:t>
            </a:r>
          </a:p>
          <a:p>
            <a:pPr marL="909638" lvl="2" indent="-334963" eaLnBrk="1" hangingPunct="1">
              <a:buClr>
                <a:srgbClr val="FF5050"/>
              </a:buClr>
              <a:buFont typeface="Wingdings" panose="05000000000000000000" pitchFamily="2" charset="2"/>
              <a:buChar char="Ø"/>
            </a:pPr>
            <a:r>
              <a:rPr lang="en-US" altLang="en-US" b="1" smtClean="0">
                <a:latin typeface="Century Gothic" panose="020B0502020202020204" pitchFamily="34" charset="0"/>
              </a:rPr>
              <a:t>The sum of the probabilities of all the outcomes of an experiment must total 1.</a:t>
            </a:r>
          </a:p>
          <a:p>
            <a:pPr marL="909638" lvl="2" indent="-334963" eaLnBrk="1" hangingPunct="1">
              <a:buClr>
                <a:srgbClr val="FF5050"/>
              </a:buClr>
              <a:buFont typeface="Wingdings" panose="05000000000000000000" pitchFamily="2" charset="2"/>
              <a:buChar char="Ø"/>
            </a:pPr>
            <a:r>
              <a:rPr lang="en-US" altLang="en-US" b="1" smtClean="0">
                <a:latin typeface="Century Gothic" panose="020B0502020202020204" pitchFamily="34" charset="0"/>
              </a:rPr>
              <a:t>P(E does not occur) = 1 – P(E)</a:t>
            </a:r>
          </a:p>
          <a:p>
            <a:pPr marL="1371600" lvl="3" indent="-347663" eaLnBrk="1" hangingPunct="1">
              <a:buClr>
                <a:srgbClr val="0000FF"/>
              </a:buClr>
              <a:buFont typeface="Wingdings" panose="05000000000000000000" pitchFamily="2" charset="2"/>
              <a:buChar char="Ø"/>
            </a:pPr>
            <a:r>
              <a:rPr lang="en-US" altLang="en-US" b="1" smtClean="0">
                <a:latin typeface="Century Gothic" panose="020B0502020202020204" pitchFamily="34" charset="0"/>
              </a:rPr>
              <a:t>(Complementary probability)</a:t>
            </a:r>
          </a:p>
          <a:p>
            <a:pPr marL="0" indent="0" eaLnBrk="1" hangingPunct="1"/>
            <a:endParaRPr lang="en-US" altLang="en-US" b="1" smtClean="0">
              <a:latin typeface="Century Gothic" panose="020B0502020202020204" pitchFamily="34" charset="0"/>
            </a:endParaRPr>
          </a:p>
        </p:txBody>
      </p:sp>
    </p:spTree>
    <p:extLst>
      <p:ext uri="{BB962C8B-B14F-4D97-AF65-F5344CB8AC3E}">
        <p14:creationId xmlns:p14="http://schemas.microsoft.com/office/powerpoint/2010/main" val="3656621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body" idx="4294967295"/>
          </p:nvPr>
        </p:nvSpPr>
        <p:spPr>
          <a:xfrm>
            <a:off x="646113" y="1462088"/>
            <a:ext cx="7824787" cy="4097337"/>
          </a:xfrm>
          <a:noFill/>
        </p:spPr>
        <p:txBody>
          <a:bodyPr/>
          <a:lstStyle/>
          <a:p>
            <a:pPr marL="0" indent="0" eaLnBrk="1" hangingPunct="1">
              <a:buClr>
                <a:srgbClr val="0000FF"/>
              </a:buClr>
              <a:buFont typeface="Wingdings" panose="05000000000000000000" pitchFamily="2" charset="2"/>
              <a:buChar char="Ø"/>
            </a:pPr>
            <a:r>
              <a:rPr lang="en-US" altLang="en-US" b="1" smtClean="0">
                <a:latin typeface="Century Gothic" panose="020B0502020202020204" pitchFamily="34" charset="0"/>
              </a:rPr>
              <a:t>	</a:t>
            </a:r>
            <a:r>
              <a:rPr lang="en-US" altLang="en-US" sz="2800" b="1" smtClean="0">
                <a:latin typeface="Century Gothic" panose="020B0502020202020204" pitchFamily="34" charset="0"/>
              </a:rPr>
              <a:t>Statistical event</a:t>
            </a:r>
          </a:p>
          <a:p>
            <a:pPr marL="909638" lvl="2" indent="-333375" eaLnBrk="1" hangingPunct="1">
              <a:buClr>
                <a:srgbClr val="FF5050"/>
              </a:buClr>
              <a:buFont typeface="Wingdings" panose="05000000000000000000" pitchFamily="2" charset="2"/>
              <a:buChar char="Ø"/>
            </a:pPr>
            <a:r>
              <a:rPr lang="en-US" altLang="en-US" b="1" smtClean="0">
                <a:latin typeface="Century Gothic" panose="020B0502020202020204" pitchFamily="34" charset="0"/>
              </a:rPr>
              <a:t>it is defined as any subset of the given outcome set that  is of interest</a:t>
            </a:r>
          </a:p>
          <a:p>
            <a:pPr marL="0" indent="0" eaLnBrk="1" hangingPunct="1">
              <a:buClr>
                <a:srgbClr val="0000FF"/>
              </a:buClr>
              <a:buFont typeface="Wingdings" panose="05000000000000000000" pitchFamily="2" charset="2"/>
              <a:buChar char="Ø"/>
            </a:pPr>
            <a:r>
              <a:rPr lang="en-US" altLang="en-US" b="1" smtClean="0">
                <a:latin typeface="Century Gothic" panose="020B0502020202020204" pitchFamily="34" charset="0"/>
              </a:rPr>
              <a:t>	</a:t>
            </a:r>
            <a:r>
              <a:rPr lang="en-US" altLang="en-US" sz="2800" b="1" smtClean="0">
                <a:latin typeface="Century Gothic" panose="020B0502020202020204" pitchFamily="34" charset="0"/>
              </a:rPr>
              <a:t>Statistical experiment</a:t>
            </a:r>
          </a:p>
          <a:p>
            <a:pPr marL="909638" lvl="2" indent="-333375" eaLnBrk="1" hangingPunct="1">
              <a:buClr>
                <a:srgbClr val="FF5050"/>
              </a:buClr>
              <a:buFont typeface="Wingdings" panose="05000000000000000000" pitchFamily="2" charset="2"/>
              <a:buChar char="Ø"/>
            </a:pPr>
            <a:r>
              <a:rPr lang="en-US" altLang="en-US" b="1" smtClean="0">
                <a:latin typeface="Century Gothic" panose="020B0502020202020204" pitchFamily="34" charset="0"/>
              </a:rPr>
              <a:t>it is described as any situation , specially set up or occurring naturally, which can be performed, enacted or otherwise considered in order to gain useful information</a:t>
            </a:r>
            <a:endParaRPr lang="en-US" altLang="en-US" smtClean="0"/>
          </a:p>
        </p:txBody>
      </p:sp>
      <p:sp>
        <p:nvSpPr>
          <p:cNvPr id="6" name="Title 1"/>
          <p:cNvSpPr txBox="1">
            <a:spLocks/>
          </p:cNvSpPr>
          <p:nvPr/>
        </p:nvSpPr>
        <p:spPr>
          <a:xfrm>
            <a:off x="485775" y="274638"/>
            <a:ext cx="7042150" cy="1143000"/>
          </a:xfrm>
          <a:prstGeom prst="rect">
            <a:avLst/>
          </a:prstGeom>
        </p:spPr>
        <p:txBody>
          <a:bodyPr/>
          <a:lst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r>
              <a:rPr lang="en-US" altLang="en-US" b="1" u="sng" kern="0" dirty="0" smtClean="0">
                <a:solidFill>
                  <a:schemeClr val="accent6">
                    <a:lumMod val="75000"/>
                  </a:schemeClr>
                </a:solidFill>
                <a:latin typeface="Century Gothic" panose="020B0502020202020204" pitchFamily="34" charset="0"/>
                <a:cs typeface="Arial" panose="020B0604020202020204" pitchFamily="34" charset="0"/>
              </a:rPr>
              <a:t>Terminologies</a:t>
            </a:r>
            <a:endParaRPr lang="en-US" kern="0" dirty="0">
              <a:solidFill>
                <a:schemeClr val="accent6">
                  <a:lumMod val="75000"/>
                </a:schemeClr>
              </a:solidFill>
              <a:latin typeface="Century Gothic" panose="020B0502020202020204" pitchFamily="34" charset="0"/>
            </a:endParaRPr>
          </a:p>
        </p:txBody>
      </p:sp>
    </p:spTree>
    <p:extLst>
      <p:ext uri="{BB962C8B-B14F-4D97-AF65-F5344CB8AC3E}">
        <p14:creationId xmlns:p14="http://schemas.microsoft.com/office/powerpoint/2010/main" val="4029552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body" idx="4294967295"/>
          </p:nvPr>
        </p:nvSpPr>
        <p:spPr>
          <a:xfrm>
            <a:off x="639763" y="1697038"/>
            <a:ext cx="7924800" cy="4495800"/>
          </a:xfrm>
          <a:noFill/>
        </p:spPr>
        <p:txBody>
          <a:bodyPr/>
          <a:lstStyle/>
          <a:p>
            <a:pPr marL="461963" lvl="1" indent="-347663" eaLnBrk="1" hangingPunct="1">
              <a:buClr>
                <a:srgbClr val="0000FF"/>
              </a:buClr>
              <a:buFont typeface="Wingdings" panose="05000000000000000000" pitchFamily="2" charset="2"/>
              <a:buChar char="Ø"/>
            </a:pPr>
            <a:r>
              <a:rPr lang="en-US" altLang="en-US" b="1" smtClean="0">
                <a:latin typeface="Century Gothic" panose="020B0502020202020204" pitchFamily="34" charset="0"/>
              </a:rPr>
              <a:t>Sample space</a:t>
            </a:r>
          </a:p>
          <a:p>
            <a:pPr marL="461963" lvl="1" indent="-347663" eaLnBrk="1" hangingPunct="1">
              <a:lnSpc>
                <a:spcPct val="0"/>
              </a:lnSpc>
              <a:buFont typeface="Wingdings" panose="05000000000000000000" pitchFamily="2" charset="2"/>
              <a:buNone/>
            </a:pPr>
            <a:endParaRPr lang="en-US" altLang="en-US" b="1" smtClean="0">
              <a:latin typeface="Century Gothic" panose="020B0502020202020204" pitchFamily="34" charset="0"/>
            </a:endParaRPr>
          </a:p>
        </p:txBody>
      </p:sp>
      <p:graphicFrame>
        <p:nvGraphicFramePr>
          <p:cNvPr id="13316" name="Object 3"/>
          <p:cNvGraphicFramePr>
            <a:graphicFrameLocks noChangeAspect="1"/>
          </p:cNvGraphicFramePr>
          <p:nvPr/>
        </p:nvGraphicFramePr>
        <p:xfrm>
          <a:off x="1470025" y="2351088"/>
          <a:ext cx="7046913" cy="3998912"/>
        </p:xfrm>
        <a:graphic>
          <a:graphicData uri="http://schemas.openxmlformats.org/presentationml/2006/ole">
            <mc:AlternateContent xmlns:mc="http://schemas.openxmlformats.org/markup-compatibility/2006">
              <mc:Choice xmlns:v="urn:schemas-microsoft-com:vml" Requires="v">
                <p:oleObj spid="_x0000_s2056" r:id="rId3" imgW="4172532" imgH="2534004" progId="Paint.Picture">
                  <p:embed/>
                </p:oleObj>
              </mc:Choice>
              <mc:Fallback>
                <p:oleObj r:id="rId3" imgW="4172532" imgH="253400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0025" y="2351088"/>
                        <a:ext cx="7046913" cy="399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1892971"/>
      </p:ext>
    </p:extLst>
  </p:cSld>
  <p:clrMapOvr>
    <a:masterClrMapping/>
  </p:clrMapOvr>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 -Template-level-2</Template>
  <TotalTime>33</TotalTime>
  <Pages>11</Pages>
  <Words>930</Words>
  <Application>Microsoft Office PowerPoint</Application>
  <PresentationFormat>On-screen Show (4:3)</PresentationFormat>
  <Paragraphs>210</Paragraphs>
  <Slides>40</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40</vt:i4>
      </vt:variant>
    </vt:vector>
  </HeadingPairs>
  <TitlesOfParts>
    <vt:vector size="50" baseType="lpstr">
      <vt:lpstr>Arial</vt:lpstr>
      <vt:lpstr>Calibri</vt:lpstr>
      <vt:lpstr>Century Gothic</vt:lpstr>
      <vt:lpstr>新細明體</vt:lpstr>
      <vt:lpstr>Symbol</vt:lpstr>
      <vt:lpstr>Times New Roman</vt:lpstr>
      <vt:lpstr>Wingdings</vt:lpstr>
      <vt:lpstr>UCTI-Template-foundation-level</vt:lpstr>
      <vt:lpstr>Microsoft Equation 3.0</vt:lpstr>
      <vt:lpstr>Bitmap Image</vt:lpstr>
      <vt:lpstr>PowerPoint Presentation</vt:lpstr>
      <vt:lpstr>Topic &amp; Structure of The Lesson</vt:lpstr>
      <vt:lpstr>Learning Outcomes</vt:lpstr>
      <vt:lpstr>Key Terms You Must Be Able To Use</vt:lpstr>
      <vt:lpstr>PowerPoint Presentation</vt:lpstr>
      <vt:lpstr>PowerPoint Presentation</vt:lpstr>
      <vt:lpstr>PowerPoint Presentation</vt:lpstr>
      <vt:lpstr>PowerPoint Presentation</vt:lpstr>
      <vt:lpstr>PowerPoint Presentation</vt:lpstr>
      <vt:lpstr>PowerPoint Presentation</vt:lpstr>
      <vt:lpstr>Example 1.1</vt:lpstr>
      <vt:lpstr>Probability Rule for Combined Events</vt:lpstr>
      <vt:lpstr>PowerPoint Presentation</vt:lpstr>
      <vt:lpstr>Example 1.3</vt:lpstr>
      <vt:lpstr>PowerPoint Presentation</vt:lpstr>
      <vt:lpstr>PowerPoint Presentation</vt:lpstr>
      <vt:lpstr>PowerPoint Presentation</vt:lpstr>
      <vt:lpstr>PowerPoint Presentation</vt:lpstr>
      <vt:lpstr>Example 1.5</vt:lpstr>
      <vt:lpstr>PowerPoint Presentation</vt:lpstr>
      <vt:lpstr>Example 1.6</vt:lpstr>
      <vt:lpstr>Example 1.7</vt:lpstr>
      <vt:lpstr>PowerPoint Presentation</vt:lpstr>
      <vt:lpstr>PowerPoint Presentation</vt:lpstr>
      <vt:lpstr>PowerPoint Presentation</vt:lpstr>
      <vt:lpstr>PowerPoint Presentation</vt:lpstr>
      <vt:lpstr>Example 1.8</vt:lpstr>
      <vt:lpstr>Example 1.9</vt:lpstr>
      <vt:lpstr>Example 1.10</vt:lpstr>
      <vt:lpstr>PowerPoint Presentation</vt:lpstr>
      <vt:lpstr>Example 1.11</vt:lpstr>
      <vt:lpstr>Example 1.12 </vt:lpstr>
      <vt:lpstr>PowerPoint Presentation</vt:lpstr>
      <vt:lpstr>Example 1.13</vt:lpstr>
      <vt:lpstr>PowerPoint Presentation</vt:lpstr>
      <vt:lpstr>PowerPoint Presentation</vt:lpstr>
      <vt:lpstr>Solution for example 1.12</vt:lpstr>
      <vt:lpstr>PowerPoint Presentation</vt:lpstr>
      <vt:lpstr>Question and Answer Session</vt:lpstr>
      <vt:lpstr>What we will cover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Adie Safian B. Ton Mohamed</cp:lastModifiedBy>
  <cp:revision>12</cp:revision>
  <cp:lastPrinted>1995-11-02T09:23:42Z</cp:lastPrinted>
  <dcterms:created xsi:type="dcterms:W3CDTF">2017-10-11T09:20:11Z</dcterms:created>
  <dcterms:modified xsi:type="dcterms:W3CDTF">2020-01-06T07:18:23Z</dcterms:modified>
</cp:coreProperties>
</file>