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3"/>
  </p:notesMasterIdLst>
  <p:handoutMasterIdLst>
    <p:handoutMasterId r:id="rId34"/>
  </p:handoutMasterIdLst>
  <p:sldIdLst>
    <p:sldId id="266" r:id="rId2"/>
    <p:sldId id="267" r:id="rId3"/>
    <p:sldId id="268" r:id="rId4"/>
    <p:sldId id="269"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71" r:id="rId30"/>
    <p:sldId id="273" r:id="rId31"/>
    <p:sldId id="274" r:id="rId32"/>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55" d="100"/>
          <a:sy n="55" d="100"/>
        </p:scale>
        <p:origin x="1097" y="45"/>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p:cNvSpPr>
            <a:spLocks noChangeArrowheads="1"/>
          </p:cNvSpPr>
          <p:nvPr userDrawn="1"/>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AQ077-3-2 Probability</a:t>
            </a:r>
            <a:r>
              <a:rPr lang="en-GB" sz="800" baseline="0" dirty="0" smtClean="0">
                <a:latin typeface="Calibri" pitchFamily="34" charset="0"/>
                <a:cs typeface="Calibri" pitchFamily="34" charset="0"/>
              </a:rPr>
              <a:t> and Statistical Modelling</a:t>
            </a:r>
            <a:endParaRPr lang="en-GB" sz="800" dirty="0">
              <a:latin typeface="Calibri" pitchFamily="34" charset="0"/>
              <a:cs typeface="Calibri" pitchFamily="34" charset="0"/>
            </a:endParaRPr>
          </a:p>
        </p:txBody>
      </p:sp>
      <p:sp>
        <p:nvSpPr>
          <p:cNvPr id="11" name="Rectangle 9"/>
          <p:cNvSpPr>
            <a:spLocks noChangeArrowheads="1"/>
          </p:cNvSpPr>
          <p:nvPr userDrawn="1"/>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Summary Measures of Statistics</a:t>
            </a:r>
            <a:endParaRPr lang="en-GB" sz="8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txBox="1">
            <a:spLocks noChangeArrowheads="1"/>
          </p:cNvSpPr>
          <p:nvPr/>
        </p:nvSpPr>
        <p:spPr bwMode="auto">
          <a:xfrm>
            <a:off x="1872328" y="2105025"/>
            <a:ext cx="7386637"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3800" dirty="0" smtClean="0">
                <a:solidFill>
                  <a:schemeClr val="tx2"/>
                </a:solidFill>
                <a:latin typeface="+mn-lt"/>
              </a:rPr>
              <a:t>Probability &amp; Statistical Modelling</a:t>
            </a:r>
          </a:p>
          <a:p>
            <a:pPr algn="ctr" eaLnBrk="1" hangingPunct="1">
              <a:spcBef>
                <a:spcPct val="0"/>
              </a:spcBef>
              <a:buFontTx/>
              <a:buNone/>
              <a:defRPr/>
            </a:pPr>
            <a:r>
              <a:rPr lang="en-US" altLang="en-US" sz="1400" dirty="0" smtClean="0">
                <a:solidFill>
                  <a:schemeClr val="tx2"/>
                </a:solidFill>
                <a:latin typeface="+mn-lt"/>
              </a:rPr>
              <a:t>AQ077-3-2-PSMOD and Version </a:t>
            </a:r>
            <a:r>
              <a:rPr lang="en-US" altLang="en-US" sz="1400" dirty="0" smtClean="0">
                <a:solidFill>
                  <a:schemeClr val="tx2"/>
                </a:solidFill>
                <a:latin typeface="+mn-lt"/>
              </a:rPr>
              <a:t>VD1</a:t>
            </a:r>
            <a:endParaRPr lang="en-US" altLang="en-US" sz="1400" dirty="0" smtClean="0">
              <a:solidFill>
                <a:schemeClr val="tx2"/>
              </a:solidFill>
              <a:latin typeface="+mn-lt"/>
            </a:endParaRPr>
          </a:p>
        </p:txBody>
      </p:sp>
      <p:sp>
        <p:nvSpPr>
          <p:cNvPr id="9" name="Rectangle 6"/>
          <p:cNvSpPr txBox="1">
            <a:spLocks noChangeArrowheads="1"/>
          </p:cNvSpPr>
          <p:nvPr/>
        </p:nvSpPr>
        <p:spPr bwMode="auto">
          <a:xfrm>
            <a:off x="2097753" y="4038600"/>
            <a:ext cx="67691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dirty="0" smtClean="0">
                <a:latin typeface="+mj-lt"/>
              </a:rPr>
              <a:t>Summary Measures of Statistics</a:t>
            </a:r>
            <a:endParaRPr lang="en-US" altLang="en-US" dirty="0">
              <a:latin typeface="+mj-lt"/>
            </a:endParaRPr>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74688" y="1473200"/>
            <a:ext cx="7881937"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461963" indent="-344488">
              <a:spcBef>
                <a:spcPct val="20000"/>
              </a:spcBef>
              <a:buChar char="–"/>
              <a:defRPr sz="2800">
                <a:solidFill>
                  <a:schemeClr val="tx1"/>
                </a:solidFill>
                <a:latin typeface="Arial" panose="020B0604020202020204" pitchFamily="34" charset="0"/>
              </a:defRPr>
            </a:lvl2pPr>
            <a:lvl3pPr marL="909638" indent="-333375">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90000"/>
              </a:lnSpc>
              <a:buClr>
                <a:srgbClr val="0066FF"/>
              </a:buClr>
              <a:buFont typeface="Wingdings" panose="05000000000000000000" pitchFamily="2" charset="2"/>
              <a:buChar char="Ø"/>
            </a:pPr>
            <a:r>
              <a:rPr lang="en-US" altLang="en-US" b="1">
                <a:latin typeface="Century Gothic" panose="020B0502020202020204" pitchFamily="34" charset="0"/>
              </a:rPr>
              <a:t>Advantages</a:t>
            </a:r>
          </a:p>
          <a:p>
            <a:pPr lvl="2" eaLnBrk="1" hangingPunct="1">
              <a:lnSpc>
                <a:spcPct val="90000"/>
              </a:lnSpc>
              <a:buClr>
                <a:srgbClr val="FF0000"/>
              </a:buClr>
              <a:buFont typeface="Wingdings" panose="05000000000000000000" pitchFamily="2" charset="2"/>
              <a:buChar char="Ø"/>
            </a:pPr>
            <a:r>
              <a:rPr lang="en-US" altLang="en-US" b="1">
                <a:latin typeface="Century Gothic" panose="020B0502020202020204" pitchFamily="34" charset="0"/>
              </a:rPr>
              <a:t>it is widely understood</a:t>
            </a:r>
          </a:p>
          <a:p>
            <a:pPr lvl="2" eaLnBrk="1" hangingPunct="1">
              <a:lnSpc>
                <a:spcPct val="90000"/>
              </a:lnSpc>
              <a:buClr>
                <a:srgbClr val="FF0000"/>
              </a:buClr>
              <a:buFont typeface="Wingdings" panose="05000000000000000000" pitchFamily="2" charset="2"/>
              <a:buChar char="Ø"/>
            </a:pPr>
            <a:r>
              <a:rPr lang="en-US" altLang="en-US" b="1">
                <a:latin typeface="Century Gothic" panose="020B0502020202020204" pitchFamily="34" charset="0"/>
              </a:rPr>
              <a:t>the value of every item is included in the computation of the mean.</a:t>
            </a:r>
          </a:p>
          <a:p>
            <a:pPr lvl="2" eaLnBrk="1" hangingPunct="1">
              <a:lnSpc>
                <a:spcPct val="90000"/>
              </a:lnSpc>
              <a:buClr>
                <a:srgbClr val="FF0000"/>
              </a:buClr>
              <a:buFont typeface="Wingdings" panose="05000000000000000000" pitchFamily="2" charset="2"/>
              <a:buChar char="Ø"/>
            </a:pPr>
            <a:r>
              <a:rPr lang="en-US" altLang="en-US" b="1">
                <a:latin typeface="Century Gothic" panose="020B0502020202020204" pitchFamily="34" charset="0"/>
              </a:rPr>
              <a:t>it is well suited to further statistical analysis.</a:t>
            </a:r>
          </a:p>
          <a:p>
            <a:pPr lvl="1" eaLnBrk="1" hangingPunct="1">
              <a:lnSpc>
                <a:spcPct val="90000"/>
              </a:lnSpc>
              <a:buClr>
                <a:srgbClr val="0066FF"/>
              </a:buClr>
              <a:buFont typeface="Wingdings" panose="05000000000000000000" pitchFamily="2" charset="2"/>
              <a:buChar char="Ø"/>
            </a:pPr>
            <a:r>
              <a:rPr lang="en-US" altLang="en-US" b="1">
                <a:latin typeface="Century Gothic" panose="020B0502020202020204" pitchFamily="34" charset="0"/>
              </a:rPr>
              <a:t>Disadvantages</a:t>
            </a:r>
          </a:p>
          <a:p>
            <a:pPr lvl="2" eaLnBrk="1" hangingPunct="1">
              <a:lnSpc>
                <a:spcPct val="90000"/>
              </a:lnSpc>
              <a:buClr>
                <a:srgbClr val="FF0000"/>
              </a:buClr>
              <a:buFont typeface="Wingdings" panose="05000000000000000000" pitchFamily="2" charset="2"/>
              <a:buChar char="Ø"/>
            </a:pPr>
            <a:r>
              <a:rPr lang="en-US" altLang="en-US" b="1">
                <a:latin typeface="Century Gothic" panose="020B0502020202020204" pitchFamily="34" charset="0"/>
              </a:rPr>
              <a:t>its value may not correspond to any actual value.</a:t>
            </a:r>
          </a:p>
          <a:p>
            <a:pPr lvl="2" eaLnBrk="1" hangingPunct="1">
              <a:lnSpc>
                <a:spcPct val="90000"/>
              </a:lnSpc>
              <a:buFont typeface="Wingdings" panose="05000000000000000000" pitchFamily="2" charset="2"/>
              <a:buNone/>
            </a:pPr>
            <a:endParaRPr lang="en-US" altLang="en-US" b="1">
              <a:latin typeface="Century Gothic" panose="020B0502020202020204" pitchFamily="34" charset="0"/>
            </a:endParaRPr>
          </a:p>
        </p:txBody>
      </p:sp>
    </p:spTree>
    <p:extLst>
      <p:ext uri="{BB962C8B-B14F-4D97-AF65-F5344CB8AC3E}">
        <p14:creationId xmlns:p14="http://schemas.microsoft.com/office/powerpoint/2010/main" val="1271695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933450" y="2082800"/>
          <a:ext cx="7073900" cy="3492500"/>
        </p:xfrm>
        <a:graphic>
          <a:graphicData uri="http://schemas.openxmlformats.org/presentationml/2006/ole">
            <mc:AlternateContent xmlns:mc="http://schemas.openxmlformats.org/markup-compatibility/2006">
              <mc:Choice xmlns:v="urn:schemas-microsoft-com:vml" Requires="v">
                <p:oleObj spid="_x0000_s32776" r:id="rId3" imgW="4229690" imgH="1504762" progId="Paint.Picture">
                  <p:embed/>
                </p:oleObj>
              </mc:Choice>
              <mc:Fallback>
                <p:oleObj r:id="rId3" imgW="4229690" imgH="150476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2082800"/>
                        <a:ext cx="7073900"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9" name="Rectangle 3"/>
          <p:cNvSpPr>
            <a:spLocks noChangeArrowheads="1"/>
          </p:cNvSpPr>
          <p:nvPr/>
        </p:nvSpPr>
        <p:spPr bwMode="auto">
          <a:xfrm>
            <a:off x="682625" y="1449388"/>
            <a:ext cx="78152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indent="-33655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2" eaLnBrk="1" hangingPunct="1">
              <a:lnSpc>
                <a:spcPct val="90000"/>
              </a:lnSpc>
              <a:buClr>
                <a:srgbClr val="FF0000"/>
              </a:buClr>
              <a:buFont typeface="Wingdings" panose="05000000000000000000" pitchFamily="2" charset="2"/>
              <a:buChar char="Ø"/>
            </a:pPr>
            <a:r>
              <a:rPr lang="en-US" altLang="en-US" b="1">
                <a:latin typeface="Century Gothic" panose="020B0502020202020204" pitchFamily="34" charset="0"/>
              </a:rPr>
              <a:t>it might be distorted by extremely high or low values.</a:t>
            </a:r>
          </a:p>
        </p:txBody>
      </p:sp>
    </p:spTree>
    <p:extLst>
      <p:ext uri="{BB962C8B-B14F-4D97-AF65-F5344CB8AC3E}">
        <p14:creationId xmlns:p14="http://schemas.microsoft.com/office/powerpoint/2010/main" val="3719144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81025" y="1727200"/>
            <a:ext cx="7866063"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341313">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400" b="1"/>
              <a:t>Example:</a:t>
            </a:r>
          </a:p>
          <a:p>
            <a:pPr lvl="1" eaLnBrk="1" hangingPunct="1">
              <a:spcBef>
                <a:spcPct val="50000"/>
              </a:spcBef>
              <a:buClr>
                <a:srgbClr val="FF0000"/>
              </a:buClr>
              <a:buFont typeface="Wingdings" panose="05000000000000000000" pitchFamily="2" charset="2"/>
              <a:buChar char="Ø"/>
            </a:pPr>
            <a:r>
              <a:rPr lang="en-US" altLang="en-US" sz="1800" b="1"/>
              <a:t>Consider the following set of sample data and compute the mean.</a:t>
            </a:r>
          </a:p>
          <a:p>
            <a:pPr lvl="1" eaLnBrk="1" hangingPunct="1">
              <a:spcBef>
                <a:spcPct val="50000"/>
              </a:spcBef>
              <a:buClr>
                <a:srgbClr val="FF0000"/>
              </a:buClr>
              <a:buFont typeface="Wingdings" panose="05000000000000000000" pitchFamily="2" charset="2"/>
              <a:buNone/>
            </a:pPr>
            <a:r>
              <a:rPr lang="en-US" altLang="en-US" sz="1800"/>
              <a:t>		(a)	17, 15, 18, 20, 15, 15, 11, 15</a:t>
            </a:r>
          </a:p>
          <a:p>
            <a:pPr eaLnBrk="1" hangingPunct="1">
              <a:spcBef>
                <a:spcPct val="0"/>
              </a:spcBef>
              <a:buFontTx/>
              <a:buNone/>
            </a:pPr>
            <a:endParaRPr lang="en-US" altLang="en-US" sz="1800"/>
          </a:p>
          <a:p>
            <a:pPr eaLnBrk="1" hangingPunct="1">
              <a:spcBef>
                <a:spcPct val="0"/>
              </a:spcBef>
              <a:buFontTx/>
              <a:buNone/>
            </a:pPr>
            <a:r>
              <a:rPr lang="en-US" altLang="en-US" sz="1800"/>
              <a:t> 	(b)</a:t>
            </a:r>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	(c)		</a:t>
            </a:r>
          </a:p>
          <a:p>
            <a:pPr lvl="1" eaLnBrk="1" hangingPunct="1">
              <a:spcBef>
                <a:spcPct val="50000"/>
              </a:spcBef>
              <a:buClr>
                <a:srgbClr val="0000FF"/>
              </a:buClr>
              <a:buFont typeface="Wingdings" panose="05000000000000000000" pitchFamily="2" charset="2"/>
              <a:buNone/>
            </a:pPr>
            <a:endParaRPr lang="en-US" altLang="en-US" sz="1800"/>
          </a:p>
        </p:txBody>
      </p:sp>
      <p:graphicFrame>
        <p:nvGraphicFramePr>
          <p:cNvPr id="15366" name="Group 6"/>
          <p:cNvGraphicFramePr>
            <a:graphicFrameLocks noGrp="1"/>
          </p:cNvGraphicFramePr>
          <p:nvPr/>
        </p:nvGraphicFramePr>
        <p:xfrm>
          <a:off x="2130425" y="3378200"/>
          <a:ext cx="5943600" cy="914400"/>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gridCol w="742950">
                  <a:extLst>
                    <a:ext uri="{9D8B030D-6E8A-4147-A177-3AD203B41FA5}">
                      <a16:colId xmlns:a16="http://schemas.microsoft.com/office/drawing/2014/main" val="20005"/>
                    </a:ext>
                  </a:extLst>
                </a:gridCol>
                <a:gridCol w="742950">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tblGrid>
              <a:tr h="45720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panose="020B0604020202020204" pitchFamily="34" charset="0"/>
                          <a:ea typeface="PMingLiU"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395" name="Group 35"/>
          <p:cNvGraphicFramePr>
            <a:graphicFrameLocks noGrp="1"/>
          </p:cNvGraphicFramePr>
          <p:nvPr/>
        </p:nvGraphicFramePr>
        <p:xfrm>
          <a:off x="1325563" y="4848225"/>
          <a:ext cx="7315200" cy="733429"/>
        </p:xfrm>
        <a:graphic>
          <a:graphicData uri="http://schemas.openxmlformats.org/drawingml/2006/table">
            <a:tbl>
              <a:tblPr/>
              <a:tblGrid>
                <a:gridCol w="1047750">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046162">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gridCol w="1046163">
                  <a:extLst>
                    <a:ext uri="{9D8B030D-6E8A-4147-A177-3AD203B41FA5}">
                      <a16:colId xmlns:a16="http://schemas.microsoft.com/office/drawing/2014/main" val="20004"/>
                    </a:ext>
                  </a:extLst>
                </a:gridCol>
                <a:gridCol w="1041400">
                  <a:extLst>
                    <a:ext uri="{9D8B030D-6E8A-4147-A177-3AD203B41FA5}">
                      <a16:colId xmlns:a16="http://schemas.microsoft.com/office/drawing/2014/main" val="20005"/>
                    </a:ext>
                  </a:extLst>
                </a:gridCol>
                <a:gridCol w="1047750">
                  <a:extLst>
                    <a:ext uri="{9D8B030D-6E8A-4147-A177-3AD203B41FA5}">
                      <a16:colId xmlns:a16="http://schemas.microsoft.com/office/drawing/2014/main" val="20006"/>
                    </a:ext>
                  </a:extLst>
                </a:gridCol>
              </a:tblGrid>
              <a:tr h="36563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Range</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57" marB="456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0 – 5 </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57" marB="45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5 – 10 </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57" marB="45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10 – 15</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57" marB="45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15 – 20 </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57" marB="45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20 – 25 </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57" marB="45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25 – 30 </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57" marB="456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7795">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f</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57" marB="456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2</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57" marB="45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12</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57" marB="45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15</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57" marB="45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18</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57" marB="45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13</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57" marB="45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10</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57" marB="456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Quick Review Question</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390580078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p:txBody>
          <a:bodyPr/>
          <a:lstStyle/>
          <a:p>
            <a:pPr eaLnBrk="1" hangingPunct="1">
              <a:buFontTx/>
              <a:buNone/>
            </a:pPr>
            <a:r>
              <a:rPr lang="en-US" altLang="en-US" smtClean="0">
                <a:ea typeface="新細明體" pitchFamily="18" charset="-120"/>
              </a:rPr>
              <a:t>Consider the following data:</a:t>
            </a:r>
          </a:p>
          <a:p>
            <a:pPr eaLnBrk="1" hangingPunct="1">
              <a:buFontTx/>
              <a:buAutoNum type="alphaLcParenBoth"/>
            </a:pPr>
            <a:r>
              <a:rPr lang="en-US" altLang="en-US" smtClean="0">
                <a:ea typeface="新細明體" pitchFamily="18" charset="-120"/>
              </a:rPr>
              <a:t> 	7, 7, 7, 7, 7</a:t>
            </a:r>
          </a:p>
          <a:p>
            <a:pPr eaLnBrk="1" hangingPunct="1">
              <a:buFontTx/>
              <a:buAutoNum type="alphaLcParenBoth"/>
            </a:pPr>
            <a:r>
              <a:rPr lang="en-US" altLang="en-US" smtClean="0">
                <a:ea typeface="新細明體" pitchFamily="18" charset="-120"/>
              </a:rPr>
              <a:t> 	4, 6, 6.5, 7.2, 11.3</a:t>
            </a:r>
          </a:p>
          <a:p>
            <a:pPr eaLnBrk="1" hangingPunct="1">
              <a:buFontTx/>
              <a:buAutoNum type="alphaLcParenBoth"/>
            </a:pPr>
            <a:r>
              <a:rPr lang="en-US" altLang="en-US" smtClean="0">
                <a:ea typeface="新細明體" pitchFamily="18" charset="-120"/>
              </a:rPr>
              <a:t> 	-193, -46, 28, 69, 177</a:t>
            </a:r>
          </a:p>
          <a:p>
            <a:pPr eaLnBrk="1" hangingPunct="1">
              <a:buFontTx/>
              <a:buNone/>
            </a:pPr>
            <a:endParaRPr lang="en-US" altLang="en-US" smtClean="0">
              <a:ea typeface="新細明體" pitchFamily="18" charset="-120"/>
            </a:endParaRPr>
          </a:p>
          <a:p>
            <a:pPr eaLnBrk="1" hangingPunct="1">
              <a:buFontTx/>
              <a:buNone/>
            </a:pPr>
            <a:r>
              <a:rPr lang="en-US" altLang="en-US" smtClean="0">
                <a:ea typeface="新細明體" pitchFamily="18" charset="-120"/>
              </a:rPr>
              <a:t>Find mean for each set of data above.</a:t>
            </a:r>
          </a:p>
        </p:txBody>
      </p:sp>
    </p:spTree>
    <p:extLst>
      <p:ext uri="{BB962C8B-B14F-4D97-AF65-F5344CB8AC3E}">
        <p14:creationId xmlns:p14="http://schemas.microsoft.com/office/powerpoint/2010/main" val="1932281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92125" y="1438275"/>
            <a:ext cx="8129588"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458788" indent="-341313">
              <a:spcBef>
                <a:spcPct val="20000"/>
              </a:spcBef>
              <a:buChar char="–"/>
              <a:defRPr sz="2800">
                <a:solidFill>
                  <a:schemeClr val="tx1"/>
                </a:solidFill>
                <a:latin typeface="Arial" panose="020B0604020202020204" pitchFamily="34" charset="0"/>
              </a:defRPr>
            </a:lvl2pPr>
            <a:lvl3pPr marL="909638" indent="-336550">
              <a:spcBef>
                <a:spcPct val="20000"/>
              </a:spcBef>
              <a:buChar char="•"/>
              <a:defRPr sz="2400">
                <a:solidFill>
                  <a:schemeClr val="tx1"/>
                </a:solidFill>
                <a:latin typeface="Arial" panose="020B0604020202020204" pitchFamily="34" charset="0"/>
              </a:defRPr>
            </a:lvl3pPr>
            <a:lvl4pPr indent="-347663">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50000"/>
              </a:spcBef>
              <a:buClr>
                <a:srgbClr val="0000FF"/>
              </a:buClr>
              <a:buFont typeface="Wingdings" panose="05000000000000000000" pitchFamily="2" charset="2"/>
              <a:buChar char="Ø"/>
            </a:pPr>
            <a:r>
              <a:rPr lang="en-US" altLang="en-US" sz="2400" b="1"/>
              <a:t>Measures of Dispersion (Variation)</a:t>
            </a:r>
          </a:p>
          <a:p>
            <a:pPr lvl="2" eaLnBrk="1" hangingPunct="1">
              <a:spcBef>
                <a:spcPct val="50000"/>
              </a:spcBef>
              <a:buClr>
                <a:srgbClr val="FF6600"/>
              </a:buClr>
              <a:buFont typeface="Wingdings" panose="05000000000000000000" pitchFamily="2" charset="2"/>
              <a:buChar char="Ø"/>
            </a:pPr>
            <a:r>
              <a:rPr lang="en-US" altLang="en-US" b="1"/>
              <a:t>A measure of the degree or dispersion of data</a:t>
            </a:r>
          </a:p>
          <a:p>
            <a:pPr lvl="3" eaLnBrk="1" hangingPunct="1">
              <a:spcBef>
                <a:spcPct val="50000"/>
              </a:spcBef>
              <a:buClr>
                <a:schemeClr val="hlink"/>
              </a:buClr>
              <a:buFont typeface="Wingdings" panose="05000000000000000000" pitchFamily="2" charset="2"/>
              <a:buChar char="Ø"/>
            </a:pPr>
            <a:r>
              <a:rPr lang="en-US" altLang="en-US" b="1"/>
              <a:t>Range</a:t>
            </a:r>
          </a:p>
          <a:p>
            <a:pPr lvl="3" eaLnBrk="1" hangingPunct="1">
              <a:spcBef>
                <a:spcPct val="50000"/>
              </a:spcBef>
              <a:buClr>
                <a:schemeClr val="hlink"/>
              </a:buClr>
              <a:buFont typeface="Wingdings" panose="05000000000000000000" pitchFamily="2" charset="2"/>
              <a:buChar char="ü"/>
            </a:pPr>
            <a:r>
              <a:rPr lang="en-US" altLang="en-US" b="1"/>
              <a:t>Standard deviation</a:t>
            </a:r>
          </a:p>
          <a:p>
            <a:pPr lvl="3" eaLnBrk="1" hangingPunct="1">
              <a:spcBef>
                <a:spcPct val="50000"/>
              </a:spcBef>
              <a:buClr>
                <a:schemeClr val="hlink"/>
              </a:buClr>
              <a:buFont typeface="Wingdings" panose="05000000000000000000" pitchFamily="2" charset="2"/>
              <a:buChar char="ü"/>
            </a:pPr>
            <a:r>
              <a:rPr lang="en-US" altLang="en-US" b="1"/>
              <a:t>Variance</a:t>
            </a:r>
          </a:p>
          <a:p>
            <a:pPr lvl="3" eaLnBrk="1" hangingPunct="1">
              <a:spcBef>
                <a:spcPct val="50000"/>
              </a:spcBef>
              <a:buClr>
                <a:schemeClr val="hlink"/>
              </a:buClr>
              <a:buFont typeface="Wingdings" panose="05000000000000000000" pitchFamily="2" charset="2"/>
              <a:buChar char="Ø"/>
            </a:pPr>
            <a:r>
              <a:rPr lang="en-US" altLang="en-US" b="1"/>
              <a:t>Quartile deviation</a:t>
            </a:r>
          </a:p>
          <a:p>
            <a:pPr lvl="3" eaLnBrk="1" hangingPunct="1">
              <a:spcBef>
                <a:spcPct val="50000"/>
              </a:spcBef>
              <a:buClr>
                <a:schemeClr val="hlink"/>
              </a:buClr>
              <a:buFont typeface="Wingdings" panose="05000000000000000000" pitchFamily="2" charset="2"/>
              <a:buChar char="Ø"/>
            </a:pPr>
            <a:r>
              <a:rPr lang="en-US" altLang="en-US" b="1"/>
              <a:t>Mean deviation</a:t>
            </a:r>
          </a:p>
          <a:p>
            <a:pPr lvl="2" eaLnBrk="1" hangingPunct="1">
              <a:spcBef>
                <a:spcPct val="50000"/>
              </a:spcBef>
              <a:buClr>
                <a:srgbClr val="FF6600"/>
              </a:buClr>
              <a:buFont typeface="Wingdings" panose="05000000000000000000" pitchFamily="2" charset="2"/>
              <a:buChar char="Ø"/>
            </a:pPr>
            <a:r>
              <a:rPr lang="en-US" altLang="en-US" b="1"/>
              <a:t>Needed for two basic purposes.</a:t>
            </a:r>
          </a:p>
          <a:p>
            <a:pPr lvl="3" eaLnBrk="1" hangingPunct="1">
              <a:spcBef>
                <a:spcPct val="50000"/>
              </a:spcBef>
              <a:buClr>
                <a:schemeClr val="hlink"/>
              </a:buClr>
              <a:buFont typeface="Wingdings" panose="05000000000000000000" pitchFamily="2" charset="2"/>
              <a:buChar char="Ø"/>
            </a:pPr>
            <a:r>
              <a:rPr lang="en-US" altLang="en-US" b="1"/>
              <a:t>To asses the reliability of the average of the data</a:t>
            </a:r>
          </a:p>
          <a:p>
            <a:pPr lvl="3" eaLnBrk="1" hangingPunct="1">
              <a:spcBef>
                <a:spcPct val="50000"/>
              </a:spcBef>
              <a:buClr>
                <a:schemeClr val="hlink"/>
              </a:buClr>
              <a:buFont typeface="Wingdings" panose="05000000000000000000" pitchFamily="2" charset="2"/>
              <a:buChar char="Ø"/>
            </a:pPr>
            <a:r>
              <a:rPr lang="en-US" altLang="en-US" b="1"/>
              <a:t>To serve as a basis for control of the variability</a:t>
            </a:r>
          </a:p>
          <a:p>
            <a:pPr lvl="2" eaLnBrk="1" hangingPunct="1">
              <a:spcBef>
                <a:spcPct val="50000"/>
              </a:spcBef>
              <a:buClr>
                <a:srgbClr val="0000FF"/>
              </a:buClr>
              <a:buFont typeface="Wingdings" panose="05000000000000000000" pitchFamily="2" charset="2"/>
              <a:buChar char="Ø"/>
            </a:pPr>
            <a:endParaRPr lang="en-US" altLang="en-US" b="1"/>
          </a:p>
        </p:txBody>
      </p:sp>
      <p:pic>
        <p:nvPicPr>
          <p:cNvPr id="17411" name="Picture 3" descr="normalcur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2449513"/>
            <a:ext cx="34766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8329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8975" y="1447800"/>
            <a:ext cx="7737475"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175">
              <a:spcBef>
                <a:spcPct val="20000"/>
              </a:spcBef>
              <a:buChar char="•"/>
              <a:defRPr sz="3200">
                <a:solidFill>
                  <a:schemeClr val="tx1"/>
                </a:solidFill>
                <a:latin typeface="Arial" panose="020B0604020202020204" pitchFamily="34" charset="0"/>
              </a:defRPr>
            </a:lvl1pPr>
            <a:lvl2pPr marL="461963" indent="-344488">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b="1">
                <a:latin typeface="Century Gothic" panose="020B0502020202020204" pitchFamily="34" charset="0"/>
              </a:rPr>
              <a:t>Standard deviation</a:t>
            </a:r>
          </a:p>
          <a:p>
            <a:pPr lvl="1" eaLnBrk="1" hangingPunct="1">
              <a:buClr>
                <a:srgbClr val="0066FF"/>
              </a:buClr>
              <a:buFont typeface="Wingdings" panose="05000000000000000000" pitchFamily="2" charset="2"/>
              <a:buChar char="Ø"/>
            </a:pPr>
            <a:r>
              <a:rPr lang="en-US" altLang="en-US" b="1">
                <a:latin typeface="Century Gothic" panose="020B0502020202020204" pitchFamily="34" charset="0"/>
              </a:rPr>
              <a:t>it is a measure of the extent to which data for a particular random variable (x) is spread about the mean.</a:t>
            </a:r>
          </a:p>
          <a:p>
            <a:pPr lvl="1" eaLnBrk="1" hangingPunct="1">
              <a:buClr>
                <a:srgbClr val="0066FF"/>
              </a:buClr>
              <a:buFont typeface="Wingdings" panose="05000000000000000000" pitchFamily="2" charset="2"/>
              <a:buChar char="Ø"/>
            </a:pPr>
            <a:r>
              <a:rPr lang="en-US" altLang="en-US" b="1">
                <a:latin typeface="Century Gothic" panose="020B0502020202020204" pitchFamily="34" charset="0"/>
              </a:rPr>
              <a:t>The higher the standard deviation the greater the amount of scatter.</a:t>
            </a:r>
            <a:r>
              <a:rPr lang="en-US" altLang="en-US" b="1"/>
              <a:t>		 </a:t>
            </a:r>
          </a:p>
          <a:p>
            <a:pPr lvl="1" eaLnBrk="1" hangingPunct="1">
              <a:buFont typeface="Wingdings" panose="05000000000000000000" pitchFamily="2" charset="2"/>
              <a:buChar char="Ø"/>
            </a:pPr>
            <a:endParaRPr lang="en-US" altLang="en-US" b="1"/>
          </a:p>
        </p:txBody>
      </p:sp>
    </p:spTree>
    <p:extLst>
      <p:ext uri="{BB962C8B-B14F-4D97-AF65-F5344CB8AC3E}">
        <p14:creationId xmlns:p14="http://schemas.microsoft.com/office/powerpoint/2010/main" val="1922800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776288" y="1476375"/>
          <a:ext cx="7620000" cy="4425950"/>
        </p:xfrm>
        <a:graphic>
          <a:graphicData uri="http://schemas.openxmlformats.org/presentationml/2006/ole">
            <mc:AlternateContent xmlns:mc="http://schemas.openxmlformats.org/markup-compatibility/2006">
              <mc:Choice xmlns:v="urn:schemas-microsoft-com:vml" Requires="v">
                <p:oleObj spid="_x0000_s33800" r:id="rId3" imgW="4105848" imgH="2219635" progId="Paint.Picture">
                  <p:embed/>
                </p:oleObj>
              </mc:Choice>
              <mc:Fallback>
                <p:oleObj r:id="rId3" imgW="4105848" imgH="221963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88" y="1476375"/>
                        <a:ext cx="7620000"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Comparing Standard Deviation</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2628541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8975" y="1447800"/>
            <a:ext cx="7737475"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461963" indent="-344488">
              <a:spcBef>
                <a:spcPct val="20000"/>
              </a:spcBef>
              <a:buChar char="–"/>
              <a:defRPr sz="2800">
                <a:solidFill>
                  <a:schemeClr val="tx1"/>
                </a:solidFill>
                <a:latin typeface="Arial" panose="020B0604020202020204" pitchFamily="34" charset="0"/>
              </a:defRPr>
            </a:lvl2pPr>
            <a:lvl3pPr marL="1147763"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buClr>
                <a:srgbClr val="0066FF"/>
              </a:buClr>
              <a:buFont typeface="Wingdings" panose="05000000000000000000" pitchFamily="2" charset="2"/>
              <a:buChar char="Ø"/>
            </a:pPr>
            <a:r>
              <a:rPr lang="en-US" altLang="en-US" b="1">
                <a:latin typeface="Century Gothic" panose="020B0502020202020204" pitchFamily="34" charset="0"/>
              </a:rPr>
              <a:t>standard deviation for a set of values is calculated as follows:</a:t>
            </a:r>
          </a:p>
          <a:p>
            <a:pPr lvl="2" eaLnBrk="1" hangingPunct="1">
              <a:buClr>
                <a:srgbClr val="CC0000"/>
              </a:buClr>
              <a:buFont typeface="Wingdings" panose="05000000000000000000" pitchFamily="2" charset="2"/>
              <a:buChar char="Ø"/>
            </a:pPr>
            <a:r>
              <a:rPr lang="en-US" altLang="en-US" sz="2800" b="1">
                <a:latin typeface="Century Gothic" panose="020B0502020202020204" pitchFamily="34" charset="0"/>
              </a:rPr>
              <a:t>For population</a:t>
            </a:r>
          </a:p>
          <a:p>
            <a:pPr lvl="1" eaLnBrk="1" hangingPunct="1">
              <a:buFont typeface="Wingdings" panose="05000000000000000000" pitchFamily="2" charset="2"/>
              <a:buNone/>
            </a:pPr>
            <a:r>
              <a:rPr lang="en-US" altLang="en-US" b="1"/>
              <a:t>		 </a:t>
            </a:r>
          </a:p>
          <a:p>
            <a:pPr lvl="1" eaLnBrk="1" hangingPunct="1">
              <a:buFont typeface="Wingdings" panose="05000000000000000000" pitchFamily="2" charset="2"/>
              <a:buChar char="Ø"/>
            </a:pPr>
            <a:endParaRPr lang="en-US" altLang="en-US" b="1"/>
          </a:p>
        </p:txBody>
      </p:sp>
      <p:graphicFrame>
        <p:nvGraphicFramePr>
          <p:cNvPr id="20483" name="Object 4"/>
          <p:cNvGraphicFramePr>
            <a:graphicFrameLocks noChangeAspect="1"/>
          </p:cNvGraphicFramePr>
          <p:nvPr/>
        </p:nvGraphicFramePr>
        <p:xfrm>
          <a:off x="2873375" y="3316288"/>
          <a:ext cx="2520950" cy="1173162"/>
        </p:xfrm>
        <a:graphic>
          <a:graphicData uri="http://schemas.openxmlformats.org/presentationml/2006/ole">
            <mc:AlternateContent xmlns:mc="http://schemas.openxmlformats.org/markup-compatibility/2006">
              <mc:Choice xmlns:v="urn:schemas-microsoft-com:vml" Requires="v">
                <p:oleObj spid="_x0000_s34824" r:id="rId3" imgW="1146983" imgH="509770" progId="Equation.3">
                  <p:embed/>
                </p:oleObj>
              </mc:Choice>
              <mc:Fallback>
                <p:oleObj r:id="rId3" imgW="1146983" imgH="50977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75" y="3316288"/>
                        <a:ext cx="2520950"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88206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8975" y="1447800"/>
            <a:ext cx="7737475"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461963" indent="-344488">
              <a:spcBef>
                <a:spcPct val="20000"/>
              </a:spcBef>
              <a:buChar char="–"/>
              <a:defRPr sz="2800">
                <a:solidFill>
                  <a:schemeClr val="tx1"/>
                </a:solidFill>
                <a:latin typeface="Arial" panose="020B0604020202020204" pitchFamily="34" charset="0"/>
              </a:defRPr>
            </a:lvl2pPr>
            <a:lvl3pPr marL="1147763"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2" eaLnBrk="1" hangingPunct="1">
              <a:buClr>
                <a:srgbClr val="CC0000"/>
              </a:buClr>
              <a:buFont typeface="Wingdings" panose="05000000000000000000" pitchFamily="2" charset="2"/>
              <a:buChar char="Ø"/>
            </a:pPr>
            <a:r>
              <a:rPr lang="en-US" altLang="en-US" sz="2800" b="1">
                <a:latin typeface="Century Gothic" panose="020B0502020202020204" pitchFamily="34" charset="0"/>
              </a:rPr>
              <a:t>For sample</a:t>
            </a:r>
          </a:p>
          <a:p>
            <a:pPr lvl="1" eaLnBrk="1" hangingPunct="1">
              <a:buFont typeface="Wingdings" panose="05000000000000000000" pitchFamily="2" charset="2"/>
              <a:buNone/>
            </a:pPr>
            <a:r>
              <a:rPr lang="en-US" altLang="en-US" b="1"/>
              <a:t>		 </a:t>
            </a:r>
          </a:p>
          <a:p>
            <a:pPr lvl="1" eaLnBrk="1" hangingPunct="1">
              <a:buFont typeface="Wingdings" panose="05000000000000000000" pitchFamily="2" charset="2"/>
              <a:buChar char="Ø"/>
            </a:pPr>
            <a:endParaRPr lang="en-US" altLang="en-US" b="1"/>
          </a:p>
        </p:txBody>
      </p:sp>
      <p:graphicFrame>
        <p:nvGraphicFramePr>
          <p:cNvPr id="21507" name="Object 4"/>
          <p:cNvGraphicFramePr>
            <a:graphicFrameLocks noChangeAspect="1"/>
          </p:cNvGraphicFramePr>
          <p:nvPr/>
        </p:nvGraphicFramePr>
        <p:xfrm>
          <a:off x="3233738" y="2301875"/>
          <a:ext cx="2406650" cy="1230313"/>
        </p:xfrm>
        <a:graphic>
          <a:graphicData uri="http://schemas.openxmlformats.org/presentationml/2006/ole">
            <mc:AlternateContent xmlns:mc="http://schemas.openxmlformats.org/markup-compatibility/2006">
              <mc:Choice xmlns:v="urn:schemas-microsoft-com:vml" Requires="v">
                <p:oleObj spid="_x0000_s35848" r:id="rId3" imgW="1095528" imgH="535026" progId="Equation.3">
                  <p:embed/>
                </p:oleObj>
              </mc:Choice>
              <mc:Fallback>
                <p:oleObj r:id="rId3" imgW="1095528" imgH="5350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3738" y="2301875"/>
                        <a:ext cx="2406650" cy="123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14721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58800" y="1438275"/>
            <a:ext cx="8040688"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461963" indent="-344488">
              <a:spcBef>
                <a:spcPct val="20000"/>
              </a:spcBef>
              <a:buChar char="–"/>
              <a:defRPr sz="2800">
                <a:solidFill>
                  <a:schemeClr val="tx1"/>
                </a:solidFill>
                <a:latin typeface="Arial" panose="020B0604020202020204" pitchFamily="34" charset="0"/>
              </a:defRPr>
            </a:lvl2pPr>
            <a:lvl3pPr marL="909638" indent="-333375">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90000"/>
              </a:lnSpc>
              <a:buClr>
                <a:srgbClr val="0066FF"/>
              </a:buClr>
              <a:buFont typeface="Wingdings" panose="05000000000000000000" pitchFamily="2" charset="2"/>
              <a:buChar char="Ø"/>
            </a:pPr>
            <a:r>
              <a:rPr lang="en-US" altLang="en-US" b="1">
                <a:latin typeface="Century Gothic" panose="020B0502020202020204" pitchFamily="34" charset="0"/>
              </a:rPr>
              <a:t>Standard deviation for simple frequency distribution</a:t>
            </a:r>
          </a:p>
          <a:p>
            <a:pPr lvl="2" eaLnBrk="1" hangingPunct="1">
              <a:lnSpc>
                <a:spcPct val="90000"/>
              </a:lnSpc>
              <a:buClr>
                <a:srgbClr val="CC0000"/>
              </a:buClr>
              <a:buFont typeface="Wingdings" panose="05000000000000000000" pitchFamily="2" charset="2"/>
              <a:buChar char="Ø"/>
            </a:pPr>
            <a:r>
              <a:rPr lang="en-US" altLang="en-US" sz="2800" b="1">
                <a:latin typeface="Century Gothic" panose="020B0502020202020204" pitchFamily="34" charset="0"/>
              </a:rPr>
              <a:t>For sample:</a:t>
            </a:r>
          </a:p>
          <a:p>
            <a:pPr lvl="2" eaLnBrk="1" hangingPunct="1">
              <a:lnSpc>
                <a:spcPct val="90000"/>
              </a:lnSpc>
              <a:buClr>
                <a:srgbClr val="CC0000"/>
              </a:buClr>
              <a:buFont typeface="Wingdings" panose="05000000000000000000" pitchFamily="2" charset="2"/>
              <a:buChar char="Ø"/>
            </a:pPr>
            <a:endParaRPr lang="en-US" altLang="en-US" sz="2800" b="1">
              <a:latin typeface="Century Gothic" panose="020B0502020202020204" pitchFamily="34" charset="0"/>
            </a:endParaRPr>
          </a:p>
          <a:p>
            <a:pPr lvl="2" eaLnBrk="1" hangingPunct="1">
              <a:lnSpc>
                <a:spcPct val="90000"/>
              </a:lnSpc>
              <a:buClr>
                <a:srgbClr val="CC0000"/>
              </a:buClr>
              <a:buFont typeface="Wingdings" panose="05000000000000000000" pitchFamily="2" charset="2"/>
              <a:buChar char="Ø"/>
            </a:pPr>
            <a:endParaRPr lang="en-US" altLang="en-US" sz="2800" b="1">
              <a:latin typeface="Century Gothic" panose="020B0502020202020204" pitchFamily="34" charset="0"/>
            </a:endParaRPr>
          </a:p>
          <a:p>
            <a:pPr lvl="2" eaLnBrk="1" hangingPunct="1">
              <a:lnSpc>
                <a:spcPct val="90000"/>
              </a:lnSpc>
              <a:buClr>
                <a:srgbClr val="CC0000"/>
              </a:buClr>
              <a:buFont typeface="Wingdings" panose="05000000000000000000" pitchFamily="2" charset="2"/>
              <a:buChar char="Ø"/>
            </a:pPr>
            <a:endParaRPr lang="en-US" altLang="en-US" sz="2800" b="1">
              <a:latin typeface="Century Gothic" panose="020B0502020202020204" pitchFamily="34" charset="0"/>
            </a:endParaRPr>
          </a:p>
          <a:p>
            <a:pPr lvl="2" eaLnBrk="1" hangingPunct="1">
              <a:lnSpc>
                <a:spcPct val="90000"/>
              </a:lnSpc>
              <a:buClr>
                <a:srgbClr val="CC0000"/>
              </a:buClr>
              <a:buFont typeface="Wingdings" panose="05000000000000000000" pitchFamily="2" charset="2"/>
              <a:buChar char="Ø"/>
            </a:pPr>
            <a:r>
              <a:rPr lang="en-US" altLang="en-US" sz="2800" b="1">
                <a:latin typeface="Century Gothic" panose="020B0502020202020204" pitchFamily="34" charset="0"/>
              </a:rPr>
              <a:t>For Population:</a:t>
            </a:r>
          </a:p>
          <a:p>
            <a:pPr lvl="1" eaLnBrk="1" hangingPunct="1">
              <a:lnSpc>
                <a:spcPct val="90000"/>
              </a:lnSpc>
              <a:buClr>
                <a:srgbClr val="0066FF"/>
              </a:buClr>
              <a:buFont typeface="Wingdings" panose="05000000000000000000" pitchFamily="2" charset="2"/>
              <a:buNone/>
            </a:pPr>
            <a:endParaRPr lang="en-US" altLang="en-US" sz="2400" b="1">
              <a:latin typeface="Century Gothic" panose="020B0502020202020204" pitchFamily="34" charset="0"/>
            </a:endParaRPr>
          </a:p>
          <a:p>
            <a:pPr lvl="1" eaLnBrk="1" hangingPunct="1">
              <a:lnSpc>
                <a:spcPct val="90000"/>
              </a:lnSpc>
              <a:buClr>
                <a:srgbClr val="0066FF"/>
              </a:buClr>
              <a:buFont typeface="Wingdings" panose="05000000000000000000" pitchFamily="2" charset="2"/>
              <a:buNone/>
            </a:pPr>
            <a:r>
              <a:rPr lang="en-US" altLang="en-US" sz="2400" b="1">
                <a:latin typeface="Century Gothic" panose="020B0502020202020204" pitchFamily="34" charset="0"/>
              </a:rPr>
              <a:t> 			</a:t>
            </a:r>
            <a:endParaRPr lang="en-US" altLang="en-US" b="1">
              <a:latin typeface="Century Gothic" panose="020B0502020202020204" pitchFamily="34" charset="0"/>
            </a:endParaRPr>
          </a:p>
          <a:p>
            <a:pPr lvl="1" eaLnBrk="1" hangingPunct="1">
              <a:lnSpc>
                <a:spcPct val="90000"/>
              </a:lnSpc>
              <a:buClr>
                <a:srgbClr val="CC0000"/>
              </a:buClr>
              <a:buFont typeface="Wingdings" panose="05000000000000000000" pitchFamily="2" charset="2"/>
              <a:buNone/>
            </a:pPr>
            <a:r>
              <a:rPr lang="en-US" altLang="en-US" sz="2400" b="1">
                <a:latin typeface="Century Gothic" panose="020B0502020202020204" pitchFamily="34" charset="0"/>
              </a:rPr>
              <a:t>		where x = class mid-point</a:t>
            </a:r>
          </a:p>
        </p:txBody>
      </p:sp>
      <p:graphicFrame>
        <p:nvGraphicFramePr>
          <p:cNvPr id="22531" name="Object 4"/>
          <p:cNvGraphicFramePr>
            <a:graphicFrameLocks noChangeAspect="1"/>
          </p:cNvGraphicFramePr>
          <p:nvPr/>
        </p:nvGraphicFramePr>
        <p:xfrm>
          <a:off x="3730625" y="1870075"/>
          <a:ext cx="2700338" cy="1397000"/>
        </p:xfrm>
        <a:graphic>
          <a:graphicData uri="http://schemas.openxmlformats.org/presentationml/2006/ole">
            <mc:AlternateContent xmlns:mc="http://schemas.openxmlformats.org/markup-compatibility/2006">
              <mc:Choice xmlns:v="urn:schemas-microsoft-com:vml" Requires="v">
                <p:oleObj spid="_x0000_s36878" r:id="rId3" imgW="1108267" imgH="573242" progId="Equation.3">
                  <p:embed/>
                </p:oleObj>
              </mc:Choice>
              <mc:Fallback>
                <p:oleObj r:id="rId3" imgW="1108267" imgH="57324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0625" y="1870075"/>
                        <a:ext cx="2700338"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5"/>
          <p:cNvGraphicFramePr>
            <a:graphicFrameLocks noChangeAspect="1"/>
          </p:cNvGraphicFramePr>
          <p:nvPr/>
        </p:nvGraphicFramePr>
        <p:xfrm>
          <a:off x="4494213" y="3621088"/>
          <a:ext cx="2727325" cy="1519237"/>
        </p:xfrm>
        <a:graphic>
          <a:graphicData uri="http://schemas.openxmlformats.org/presentationml/2006/ole">
            <mc:AlternateContent xmlns:mc="http://schemas.openxmlformats.org/markup-compatibility/2006">
              <mc:Choice xmlns:v="urn:schemas-microsoft-com:vml" Requires="v">
                <p:oleObj spid="_x0000_s36879" r:id="rId5" imgW="1146483" imgH="547764" progId="Equation.3">
                  <p:embed/>
                </p:oleObj>
              </mc:Choice>
              <mc:Fallback>
                <p:oleObj r:id="rId5" imgW="1146483" imgH="54776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213" y="3621088"/>
                        <a:ext cx="2727325" cy="151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9079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3"/>
          <p:cNvSpPr txBox="1">
            <a:spLocks noChangeArrowheads="1"/>
          </p:cNvSpPr>
          <p:nvPr/>
        </p:nvSpPr>
        <p:spPr bwMode="auto">
          <a:xfrm>
            <a:off x="439738" y="1439863"/>
            <a:ext cx="8316912"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6600"/>
              </a:buClr>
              <a:buFont typeface="Wingdings" panose="05000000000000000000" pitchFamily="2" charset="2"/>
              <a:buChar char="§"/>
            </a:pPr>
            <a:r>
              <a:rPr lang="en-US" altLang="en-US" sz="2800" b="1" dirty="0" smtClean="0"/>
              <a:t>Introduction</a:t>
            </a:r>
          </a:p>
          <a:p>
            <a:pPr eaLnBrk="1" hangingPunct="1">
              <a:spcBef>
                <a:spcPct val="50000"/>
              </a:spcBef>
              <a:buClr>
                <a:srgbClr val="FF6600"/>
              </a:buClr>
              <a:buFont typeface="Wingdings" panose="05000000000000000000" pitchFamily="2" charset="2"/>
              <a:buChar char="§"/>
            </a:pPr>
            <a:r>
              <a:rPr lang="en-US" altLang="en-US" sz="2800" b="1" dirty="0" smtClean="0"/>
              <a:t>Measures of Location</a:t>
            </a:r>
          </a:p>
          <a:p>
            <a:pPr eaLnBrk="1" hangingPunct="1">
              <a:spcBef>
                <a:spcPct val="50000"/>
              </a:spcBef>
              <a:buClr>
                <a:srgbClr val="FF6600"/>
              </a:buClr>
              <a:buFont typeface="Wingdings" panose="05000000000000000000" pitchFamily="2" charset="2"/>
              <a:buChar char="§"/>
            </a:pPr>
            <a:r>
              <a:rPr lang="en-US" altLang="en-US" sz="2800" b="1" dirty="0" smtClean="0"/>
              <a:t>Measures of Position</a:t>
            </a:r>
          </a:p>
          <a:p>
            <a:pPr eaLnBrk="1" hangingPunct="1">
              <a:spcBef>
                <a:spcPct val="50000"/>
              </a:spcBef>
              <a:buClr>
                <a:srgbClr val="FF6600"/>
              </a:buClr>
              <a:buFont typeface="Wingdings" panose="05000000000000000000" pitchFamily="2" charset="2"/>
              <a:buChar char="§"/>
            </a:pPr>
            <a:r>
              <a:rPr lang="en-US" altLang="en-US" sz="2800" b="1" dirty="0" smtClean="0"/>
              <a:t>Measures of Variation</a:t>
            </a:r>
          </a:p>
          <a:p>
            <a:pPr eaLnBrk="1" hangingPunct="1">
              <a:spcBef>
                <a:spcPct val="50000"/>
              </a:spcBef>
              <a:buClr>
                <a:srgbClr val="FF6600"/>
              </a:buClr>
              <a:buFont typeface="Wingdings" panose="05000000000000000000" pitchFamily="2" charset="2"/>
              <a:buChar char="§"/>
            </a:pPr>
            <a:r>
              <a:rPr lang="en-US" altLang="en-US" sz="2800" b="1" dirty="0" smtClean="0"/>
              <a:t>Measures of Skewness</a:t>
            </a:r>
            <a:endParaRPr lang="en-US" altLang="en-US" sz="2800" b="1" dirty="0"/>
          </a:p>
          <a:p>
            <a:pPr eaLnBrk="1" hangingPunct="1">
              <a:spcBef>
                <a:spcPct val="50000"/>
              </a:spcBef>
              <a:buClr>
                <a:srgbClr val="FF6600"/>
              </a:buClr>
              <a:buFont typeface="Wingdings" panose="05000000000000000000" pitchFamily="2" charset="2"/>
              <a:buNone/>
            </a:pPr>
            <a:endParaRPr lang="en-US" altLang="en-US" sz="2800" b="1" dirty="0"/>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58800" y="1039813"/>
            <a:ext cx="804227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461963" indent="-344488">
              <a:spcBef>
                <a:spcPct val="20000"/>
              </a:spcBef>
              <a:buChar char="–"/>
              <a:defRPr sz="2800">
                <a:solidFill>
                  <a:schemeClr val="tx1"/>
                </a:solidFill>
                <a:latin typeface="Arial" panose="020B0604020202020204" pitchFamily="34" charset="0"/>
              </a:defRPr>
            </a:lvl2pPr>
            <a:lvl3pPr marL="909638" indent="-333375">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90000"/>
              </a:lnSpc>
              <a:buClr>
                <a:srgbClr val="0066FF"/>
              </a:buClr>
              <a:buFont typeface="Wingdings" panose="05000000000000000000" pitchFamily="2" charset="2"/>
              <a:buChar char="Ø"/>
            </a:pPr>
            <a:r>
              <a:rPr lang="en-US" altLang="en-US" b="1">
                <a:latin typeface="Century Gothic" panose="020B0502020202020204" pitchFamily="34" charset="0"/>
              </a:rPr>
              <a:t>Standard deviation for grouped frequency distribution</a:t>
            </a:r>
          </a:p>
          <a:p>
            <a:pPr lvl="2" eaLnBrk="1" hangingPunct="1">
              <a:lnSpc>
                <a:spcPct val="90000"/>
              </a:lnSpc>
              <a:buClr>
                <a:srgbClr val="CC0000"/>
              </a:buClr>
              <a:buFont typeface="Wingdings" panose="05000000000000000000" pitchFamily="2" charset="2"/>
              <a:buChar char="Ø"/>
            </a:pPr>
            <a:r>
              <a:rPr lang="en-US" altLang="en-US" sz="2800" b="1">
                <a:latin typeface="Century Gothic" panose="020B0502020202020204" pitchFamily="34" charset="0"/>
              </a:rPr>
              <a:t>For sample:</a:t>
            </a:r>
          </a:p>
          <a:p>
            <a:pPr lvl="2" eaLnBrk="1" hangingPunct="1">
              <a:lnSpc>
                <a:spcPct val="90000"/>
              </a:lnSpc>
              <a:buClr>
                <a:srgbClr val="CC0000"/>
              </a:buClr>
              <a:buFont typeface="Wingdings" panose="05000000000000000000" pitchFamily="2" charset="2"/>
              <a:buChar char="Ø"/>
            </a:pPr>
            <a:endParaRPr lang="en-US" altLang="en-US" sz="2800" b="1">
              <a:latin typeface="Century Gothic" panose="020B0502020202020204" pitchFamily="34" charset="0"/>
            </a:endParaRPr>
          </a:p>
          <a:p>
            <a:pPr lvl="2" eaLnBrk="1" hangingPunct="1">
              <a:lnSpc>
                <a:spcPct val="90000"/>
              </a:lnSpc>
              <a:buClr>
                <a:srgbClr val="CC0000"/>
              </a:buClr>
              <a:buFont typeface="Wingdings" panose="05000000000000000000" pitchFamily="2" charset="2"/>
              <a:buChar char="Ø"/>
            </a:pPr>
            <a:endParaRPr lang="en-US" altLang="en-US" sz="2800" b="1">
              <a:latin typeface="Century Gothic" panose="020B0502020202020204" pitchFamily="34" charset="0"/>
            </a:endParaRPr>
          </a:p>
          <a:p>
            <a:pPr lvl="2" eaLnBrk="1" hangingPunct="1">
              <a:lnSpc>
                <a:spcPct val="90000"/>
              </a:lnSpc>
              <a:buClr>
                <a:srgbClr val="CC0000"/>
              </a:buClr>
              <a:buFont typeface="Wingdings" panose="05000000000000000000" pitchFamily="2" charset="2"/>
              <a:buChar char="Ø"/>
            </a:pPr>
            <a:endParaRPr lang="en-US" altLang="en-US" sz="2800" b="1">
              <a:latin typeface="Century Gothic" panose="020B0502020202020204" pitchFamily="34" charset="0"/>
            </a:endParaRPr>
          </a:p>
          <a:p>
            <a:pPr lvl="2" eaLnBrk="1" hangingPunct="1">
              <a:lnSpc>
                <a:spcPct val="90000"/>
              </a:lnSpc>
              <a:buClr>
                <a:srgbClr val="CC0000"/>
              </a:buClr>
              <a:buFont typeface="Wingdings" panose="05000000000000000000" pitchFamily="2" charset="2"/>
              <a:buChar char="Ø"/>
            </a:pPr>
            <a:r>
              <a:rPr lang="en-US" altLang="en-US" sz="2800" b="1">
                <a:latin typeface="Century Gothic" panose="020B0502020202020204" pitchFamily="34" charset="0"/>
              </a:rPr>
              <a:t>For Population:</a:t>
            </a:r>
          </a:p>
          <a:p>
            <a:pPr lvl="1" eaLnBrk="1" hangingPunct="1">
              <a:lnSpc>
                <a:spcPct val="90000"/>
              </a:lnSpc>
              <a:buClr>
                <a:srgbClr val="0066FF"/>
              </a:buClr>
              <a:buFont typeface="Wingdings" panose="05000000000000000000" pitchFamily="2" charset="2"/>
              <a:buNone/>
            </a:pPr>
            <a:endParaRPr lang="en-US" altLang="en-US" sz="2400" b="1">
              <a:latin typeface="Century Gothic" panose="020B0502020202020204" pitchFamily="34" charset="0"/>
            </a:endParaRPr>
          </a:p>
          <a:p>
            <a:pPr lvl="1" eaLnBrk="1" hangingPunct="1">
              <a:lnSpc>
                <a:spcPct val="90000"/>
              </a:lnSpc>
              <a:buClr>
                <a:srgbClr val="0066FF"/>
              </a:buClr>
              <a:buFont typeface="Wingdings" panose="05000000000000000000" pitchFamily="2" charset="2"/>
              <a:buNone/>
            </a:pPr>
            <a:r>
              <a:rPr lang="en-US" altLang="en-US" sz="2400" b="1">
                <a:latin typeface="Century Gothic" panose="020B0502020202020204" pitchFamily="34" charset="0"/>
              </a:rPr>
              <a:t> 			</a:t>
            </a:r>
            <a:endParaRPr lang="en-US" altLang="en-US" b="1">
              <a:latin typeface="Century Gothic" panose="020B0502020202020204" pitchFamily="34" charset="0"/>
            </a:endParaRPr>
          </a:p>
          <a:p>
            <a:pPr lvl="1" eaLnBrk="1" hangingPunct="1">
              <a:lnSpc>
                <a:spcPct val="90000"/>
              </a:lnSpc>
              <a:buClr>
                <a:srgbClr val="CC0000"/>
              </a:buClr>
              <a:buFont typeface="Wingdings" panose="05000000000000000000" pitchFamily="2" charset="2"/>
              <a:buNone/>
            </a:pPr>
            <a:r>
              <a:rPr lang="en-US" altLang="en-US" sz="2400" b="1">
                <a:latin typeface="Century Gothic" panose="020B0502020202020204" pitchFamily="34" charset="0"/>
              </a:rPr>
              <a:t>		</a:t>
            </a:r>
          </a:p>
          <a:p>
            <a:pPr lvl="1" eaLnBrk="1" hangingPunct="1">
              <a:lnSpc>
                <a:spcPct val="90000"/>
              </a:lnSpc>
              <a:buClr>
                <a:srgbClr val="CC0000"/>
              </a:buClr>
              <a:buFont typeface="Wingdings" panose="05000000000000000000" pitchFamily="2" charset="2"/>
              <a:buNone/>
            </a:pPr>
            <a:r>
              <a:rPr lang="en-US" altLang="en-US" sz="2400" b="1">
                <a:latin typeface="Century Gothic" panose="020B0502020202020204" pitchFamily="34" charset="0"/>
              </a:rPr>
              <a:t>		where x = class mid-point</a:t>
            </a:r>
          </a:p>
        </p:txBody>
      </p:sp>
      <p:graphicFrame>
        <p:nvGraphicFramePr>
          <p:cNvPr id="23555" name="Object 4"/>
          <p:cNvGraphicFramePr>
            <a:graphicFrameLocks noChangeAspect="1"/>
          </p:cNvGraphicFramePr>
          <p:nvPr/>
        </p:nvGraphicFramePr>
        <p:xfrm>
          <a:off x="3730625" y="1870075"/>
          <a:ext cx="2700338" cy="1397000"/>
        </p:xfrm>
        <a:graphic>
          <a:graphicData uri="http://schemas.openxmlformats.org/presentationml/2006/ole">
            <mc:AlternateContent xmlns:mc="http://schemas.openxmlformats.org/markup-compatibility/2006">
              <mc:Choice xmlns:v="urn:schemas-microsoft-com:vml" Requires="v">
                <p:oleObj spid="_x0000_s37902" r:id="rId3" imgW="1108267" imgH="573242" progId="Equation.3">
                  <p:embed/>
                </p:oleObj>
              </mc:Choice>
              <mc:Fallback>
                <p:oleObj r:id="rId3" imgW="1108267" imgH="57324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0625" y="1870075"/>
                        <a:ext cx="2700338"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5"/>
          <p:cNvGraphicFramePr>
            <a:graphicFrameLocks noChangeAspect="1"/>
          </p:cNvGraphicFramePr>
          <p:nvPr/>
        </p:nvGraphicFramePr>
        <p:xfrm>
          <a:off x="4494213" y="3621088"/>
          <a:ext cx="2727325" cy="1519237"/>
        </p:xfrm>
        <a:graphic>
          <a:graphicData uri="http://schemas.openxmlformats.org/presentationml/2006/ole">
            <mc:AlternateContent xmlns:mc="http://schemas.openxmlformats.org/markup-compatibility/2006">
              <mc:Choice xmlns:v="urn:schemas-microsoft-com:vml" Requires="v">
                <p:oleObj spid="_x0000_s37903" r:id="rId5" imgW="1146483" imgH="547764" progId="Equation.3">
                  <p:embed/>
                </p:oleObj>
              </mc:Choice>
              <mc:Fallback>
                <p:oleObj r:id="rId5" imgW="1146483" imgH="54776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213" y="3621088"/>
                        <a:ext cx="2727325" cy="151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78807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558800" y="1438275"/>
            <a:ext cx="8040688"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461963" indent="-344488">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90000"/>
              </a:lnSpc>
              <a:buClr>
                <a:srgbClr val="0066FF"/>
              </a:buClr>
              <a:buFont typeface="Wingdings" panose="05000000000000000000" pitchFamily="2" charset="2"/>
              <a:buChar char="Ø"/>
            </a:pPr>
            <a:r>
              <a:rPr lang="en-US" altLang="en-US" b="1">
                <a:latin typeface="Century Gothic" panose="020B0502020202020204" pitchFamily="34" charset="0"/>
              </a:rPr>
              <a:t>Another formulation which is convenient when a calculator is being used is as follows:</a:t>
            </a:r>
          </a:p>
          <a:p>
            <a:pPr lvl="1" eaLnBrk="1" hangingPunct="1">
              <a:lnSpc>
                <a:spcPct val="90000"/>
              </a:lnSpc>
              <a:buClr>
                <a:srgbClr val="0066FF"/>
              </a:buClr>
              <a:buFont typeface="Wingdings" panose="05000000000000000000" pitchFamily="2" charset="2"/>
              <a:buChar char="Ø"/>
            </a:pPr>
            <a:endParaRPr lang="en-US" altLang="en-US" b="1">
              <a:latin typeface="Century Gothic" panose="020B0502020202020204" pitchFamily="34" charset="0"/>
            </a:endParaRPr>
          </a:p>
          <a:p>
            <a:pPr lvl="1" eaLnBrk="1" hangingPunct="1">
              <a:lnSpc>
                <a:spcPct val="90000"/>
              </a:lnSpc>
              <a:buClr>
                <a:srgbClr val="0066FF"/>
              </a:buClr>
              <a:buFont typeface="Wingdings" panose="05000000000000000000" pitchFamily="2" charset="2"/>
              <a:buChar char="Ø"/>
            </a:pPr>
            <a:endParaRPr lang="en-US" altLang="en-US" sz="2400" b="1">
              <a:latin typeface="Century Gothic" panose="020B0502020202020204" pitchFamily="34" charset="0"/>
            </a:endParaRPr>
          </a:p>
          <a:p>
            <a:pPr lvl="1" eaLnBrk="1" hangingPunct="1">
              <a:lnSpc>
                <a:spcPct val="90000"/>
              </a:lnSpc>
              <a:buClr>
                <a:srgbClr val="0066FF"/>
              </a:buClr>
              <a:buFont typeface="Wingdings" panose="05000000000000000000" pitchFamily="2" charset="2"/>
              <a:buNone/>
            </a:pPr>
            <a:r>
              <a:rPr lang="en-US" altLang="en-US" sz="2400" b="1">
                <a:latin typeface="Century Gothic" panose="020B0502020202020204" pitchFamily="34" charset="0"/>
              </a:rPr>
              <a:t>	</a:t>
            </a:r>
          </a:p>
        </p:txBody>
      </p:sp>
      <p:graphicFrame>
        <p:nvGraphicFramePr>
          <p:cNvPr id="24579" name="Object 4"/>
          <p:cNvGraphicFramePr>
            <a:graphicFrameLocks noChangeAspect="1"/>
          </p:cNvGraphicFramePr>
          <p:nvPr/>
        </p:nvGraphicFramePr>
        <p:xfrm>
          <a:off x="2154238" y="2876550"/>
          <a:ext cx="5127625" cy="1739900"/>
        </p:xfrm>
        <a:graphic>
          <a:graphicData uri="http://schemas.openxmlformats.org/presentationml/2006/ole">
            <mc:AlternateContent xmlns:mc="http://schemas.openxmlformats.org/markup-compatibility/2006">
              <mc:Choice xmlns:v="urn:schemas-microsoft-com:vml" Requires="v">
                <p:oleObj spid="_x0000_s38920" r:id="rId3" imgW="1460500" imgH="571500" progId="Equation.3">
                  <p:embed/>
                </p:oleObj>
              </mc:Choice>
              <mc:Fallback>
                <p:oleObj r:id="rId3" imgW="1460500" imgH="571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238" y="2876550"/>
                        <a:ext cx="5127625"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37802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8975" y="1468438"/>
            <a:ext cx="7737475"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461963" indent="-344488">
              <a:spcBef>
                <a:spcPct val="20000"/>
              </a:spcBef>
              <a:buChar char="–"/>
              <a:defRPr sz="2800">
                <a:solidFill>
                  <a:schemeClr val="tx1"/>
                </a:solidFill>
                <a:latin typeface="Arial" panose="020B0604020202020204" pitchFamily="34" charset="0"/>
              </a:defRPr>
            </a:lvl2pPr>
            <a:lvl3pPr marL="909638" indent="-333375">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buClr>
                <a:srgbClr val="0066FF"/>
              </a:buClr>
              <a:buFont typeface="Wingdings" panose="05000000000000000000" pitchFamily="2" charset="2"/>
              <a:buChar char="Ø"/>
            </a:pPr>
            <a:r>
              <a:rPr lang="en-US" altLang="en-US" b="1">
                <a:latin typeface="Century Gothic" panose="020B0502020202020204" pitchFamily="34" charset="0"/>
              </a:rPr>
              <a:t>Advantages</a:t>
            </a:r>
          </a:p>
          <a:p>
            <a:pPr lvl="2" eaLnBrk="1" hangingPunct="1">
              <a:buClr>
                <a:srgbClr val="FF0000"/>
              </a:buClr>
              <a:buFont typeface="Wingdings" panose="05000000000000000000" pitchFamily="2" charset="2"/>
              <a:buChar char="Ø"/>
            </a:pPr>
            <a:r>
              <a:rPr lang="en-US" altLang="en-US" b="1">
                <a:latin typeface="Century Gothic" panose="020B0502020202020204" pitchFamily="34" charset="0"/>
              </a:rPr>
              <a:t>it takes all values into account, therefore it can be regarded as truly representative of the data.</a:t>
            </a:r>
          </a:p>
          <a:p>
            <a:pPr lvl="2" eaLnBrk="1" hangingPunct="1">
              <a:buClr>
                <a:srgbClr val="FF0000"/>
              </a:buClr>
              <a:buFont typeface="Wingdings" panose="05000000000000000000" pitchFamily="2" charset="2"/>
              <a:buChar char="Ø"/>
            </a:pPr>
            <a:r>
              <a:rPr lang="en-US" altLang="en-US" b="1">
                <a:latin typeface="Century Gothic" panose="020B0502020202020204" pitchFamily="34" charset="0"/>
              </a:rPr>
              <a:t>it is suitable for further statistical analysis.</a:t>
            </a:r>
          </a:p>
          <a:p>
            <a:pPr lvl="1" eaLnBrk="1" hangingPunct="1">
              <a:lnSpc>
                <a:spcPct val="0"/>
              </a:lnSpc>
              <a:buClr>
                <a:srgbClr val="0066FF"/>
              </a:buClr>
              <a:buFont typeface="Wingdings" panose="05000000000000000000" pitchFamily="2" charset="2"/>
              <a:buChar char="Ø"/>
            </a:pPr>
            <a:endParaRPr lang="en-US" altLang="en-US" b="1">
              <a:latin typeface="Century Gothic" panose="020B0502020202020204" pitchFamily="34" charset="0"/>
            </a:endParaRPr>
          </a:p>
          <a:p>
            <a:pPr lvl="1" eaLnBrk="1" hangingPunct="1">
              <a:buClr>
                <a:srgbClr val="0066FF"/>
              </a:buClr>
              <a:buFont typeface="Wingdings" panose="05000000000000000000" pitchFamily="2" charset="2"/>
              <a:buChar char="Ø"/>
            </a:pPr>
            <a:r>
              <a:rPr lang="en-US" altLang="en-US" b="1">
                <a:latin typeface="Century Gothic" panose="020B0502020202020204" pitchFamily="34" charset="0"/>
              </a:rPr>
              <a:t>Disadvantages</a:t>
            </a:r>
          </a:p>
          <a:p>
            <a:pPr lvl="2" eaLnBrk="1" hangingPunct="1">
              <a:buClr>
                <a:srgbClr val="FF0000"/>
              </a:buClr>
              <a:buFont typeface="Wingdings" panose="05000000000000000000" pitchFamily="2" charset="2"/>
              <a:buChar char="Ø"/>
            </a:pPr>
            <a:r>
              <a:rPr lang="en-US" altLang="en-US" b="1">
                <a:latin typeface="Century Gothic" panose="020B0502020202020204" pitchFamily="34" charset="0"/>
              </a:rPr>
              <a:t>it is more difficult to understand than some other measures of dispersion.</a:t>
            </a:r>
          </a:p>
        </p:txBody>
      </p:sp>
    </p:spTree>
    <p:extLst>
      <p:ext uri="{BB962C8B-B14F-4D97-AF65-F5344CB8AC3E}">
        <p14:creationId xmlns:p14="http://schemas.microsoft.com/office/powerpoint/2010/main" val="3344846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581025" y="1727200"/>
            <a:ext cx="7866063"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341313">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400" b="1"/>
              <a:t>Example:</a:t>
            </a:r>
          </a:p>
          <a:p>
            <a:pPr eaLnBrk="1" hangingPunct="1">
              <a:spcBef>
                <a:spcPct val="50000"/>
              </a:spcBef>
              <a:buClr>
                <a:srgbClr val="0000FF"/>
              </a:buClr>
              <a:buFont typeface="Wingdings" panose="05000000000000000000" pitchFamily="2" charset="2"/>
              <a:buNone/>
            </a:pPr>
            <a:r>
              <a:rPr lang="en-US" altLang="en-US" sz="1800" b="1"/>
              <a:t>(a)	Find the standard deviation for the following data:</a:t>
            </a:r>
          </a:p>
          <a:p>
            <a:pPr eaLnBrk="1" hangingPunct="1">
              <a:lnSpc>
                <a:spcPct val="80000"/>
              </a:lnSpc>
              <a:spcBef>
                <a:spcPct val="0"/>
              </a:spcBef>
              <a:buFontTx/>
              <a:buNone/>
            </a:pPr>
            <a:r>
              <a:rPr lang="en-US" altLang="en-US" sz="1800" b="1"/>
              <a:t>		196, 198, 198, 199, 200, 200, 201, 201, 202, 205</a:t>
            </a:r>
          </a:p>
          <a:p>
            <a:pPr eaLnBrk="1" hangingPunct="1">
              <a:lnSpc>
                <a:spcPct val="80000"/>
              </a:lnSpc>
              <a:spcBef>
                <a:spcPct val="0"/>
              </a:spcBef>
              <a:buFontTx/>
              <a:buNone/>
            </a:pPr>
            <a:endParaRPr lang="en-US" altLang="en-US" sz="1800" b="1"/>
          </a:p>
          <a:p>
            <a:pPr eaLnBrk="1" hangingPunct="1">
              <a:lnSpc>
                <a:spcPct val="80000"/>
              </a:lnSpc>
              <a:spcBef>
                <a:spcPct val="0"/>
              </a:spcBef>
              <a:buFontTx/>
              <a:buNone/>
            </a:pPr>
            <a:r>
              <a:rPr lang="en-US" altLang="en-US" sz="1800" b="1"/>
              <a:t>(b)	The time taken for 115 candidates to complete an intelligence 	test was recorded and summarise in the table below.</a:t>
            </a:r>
          </a:p>
          <a:p>
            <a:pPr eaLnBrk="1" hangingPunct="1">
              <a:lnSpc>
                <a:spcPct val="80000"/>
              </a:lnSpc>
              <a:spcBef>
                <a:spcPct val="0"/>
              </a:spcBef>
              <a:buFontTx/>
              <a:buNone/>
            </a:pPr>
            <a:endParaRPr lang="en-US" altLang="en-US" sz="1800" b="1"/>
          </a:p>
          <a:p>
            <a:pPr eaLnBrk="1" hangingPunct="1">
              <a:lnSpc>
                <a:spcPct val="80000"/>
              </a:lnSpc>
              <a:spcBef>
                <a:spcPct val="0"/>
              </a:spcBef>
              <a:buFontTx/>
              <a:buNone/>
            </a:pPr>
            <a:endParaRPr lang="en-US" altLang="en-US" sz="1800" b="1"/>
          </a:p>
          <a:p>
            <a:pPr eaLnBrk="1" hangingPunct="1">
              <a:lnSpc>
                <a:spcPct val="80000"/>
              </a:lnSpc>
              <a:spcBef>
                <a:spcPct val="0"/>
              </a:spcBef>
              <a:buFontTx/>
              <a:buNone/>
            </a:pPr>
            <a:endParaRPr lang="en-US" altLang="en-US" sz="1800" b="1"/>
          </a:p>
          <a:p>
            <a:pPr eaLnBrk="1" hangingPunct="1">
              <a:lnSpc>
                <a:spcPct val="80000"/>
              </a:lnSpc>
              <a:spcBef>
                <a:spcPct val="0"/>
              </a:spcBef>
              <a:buFontTx/>
              <a:buNone/>
            </a:pPr>
            <a:r>
              <a:rPr lang="en-US" altLang="en-US" sz="1800" b="1"/>
              <a:t>	</a:t>
            </a:r>
          </a:p>
          <a:p>
            <a:pPr eaLnBrk="1" hangingPunct="1">
              <a:lnSpc>
                <a:spcPct val="80000"/>
              </a:lnSpc>
              <a:spcBef>
                <a:spcPct val="0"/>
              </a:spcBef>
              <a:buFontTx/>
              <a:buNone/>
            </a:pPr>
            <a:endParaRPr lang="en-US" altLang="en-US" sz="1800" b="1"/>
          </a:p>
          <a:p>
            <a:pPr eaLnBrk="1" hangingPunct="1">
              <a:lnSpc>
                <a:spcPct val="80000"/>
              </a:lnSpc>
              <a:spcBef>
                <a:spcPct val="0"/>
              </a:spcBef>
              <a:buFontTx/>
              <a:buNone/>
            </a:pPr>
            <a:r>
              <a:rPr lang="en-US" altLang="en-US" sz="1800" b="1"/>
              <a:t>	</a:t>
            </a:r>
          </a:p>
          <a:p>
            <a:pPr eaLnBrk="1" hangingPunct="1">
              <a:lnSpc>
                <a:spcPct val="80000"/>
              </a:lnSpc>
              <a:spcBef>
                <a:spcPct val="0"/>
              </a:spcBef>
              <a:buFontTx/>
              <a:buNone/>
            </a:pPr>
            <a:r>
              <a:rPr lang="en-US" altLang="en-US" sz="1800" b="1"/>
              <a:t>	Calculate estimate of the mean and standard deviation of the 	time taken to complete the test.</a:t>
            </a:r>
          </a:p>
          <a:p>
            <a:pPr eaLnBrk="1" hangingPunct="1">
              <a:lnSpc>
                <a:spcPct val="80000"/>
              </a:lnSpc>
              <a:spcBef>
                <a:spcPct val="0"/>
              </a:spcBef>
              <a:buFontTx/>
              <a:buNone/>
            </a:pPr>
            <a:endParaRPr lang="en-US" altLang="en-US" sz="1800" b="1"/>
          </a:p>
          <a:p>
            <a:pPr eaLnBrk="1" hangingPunct="1">
              <a:spcBef>
                <a:spcPct val="50000"/>
              </a:spcBef>
              <a:buClr>
                <a:srgbClr val="0000FF"/>
              </a:buClr>
              <a:buFont typeface="Wingdings" panose="05000000000000000000" pitchFamily="2" charset="2"/>
              <a:buChar char="Ø"/>
            </a:pPr>
            <a:endParaRPr lang="en-US" altLang="en-US" sz="1800" b="1"/>
          </a:p>
        </p:txBody>
      </p:sp>
      <p:graphicFrame>
        <p:nvGraphicFramePr>
          <p:cNvPr id="26630" name="Group 6"/>
          <p:cNvGraphicFramePr>
            <a:graphicFrameLocks noGrp="1"/>
          </p:cNvGraphicFramePr>
          <p:nvPr/>
        </p:nvGraphicFramePr>
        <p:xfrm>
          <a:off x="919163" y="3617913"/>
          <a:ext cx="7937500" cy="1006491"/>
        </p:xfrm>
        <a:graphic>
          <a:graphicData uri="http://schemas.openxmlformats.org/drawingml/2006/table">
            <a:tbl>
              <a:tblPr/>
              <a:tblGrid>
                <a:gridCol w="1417637">
                  <a:extLst>
                    <a:ext uri="{9D8B030D-6E8A-4147-A177-3AD203B41FA5}">
                      <a16:colId xmlns:a16="http://schemas.microsoft.com/office/drawing/2014/main" val="20000"/>
                    </a:ext>
                  </a:extLst>
                </a:gridCol>
                <a:gridCol w="1303338">
                  <a:extLst>
                    <a:ext uri="{9D8B030D-6E8A-4147-A177-3AD203B41FA5}">
                      <a16:colId xmlns:a16="http://schemas.microsoft.com/office/drawing/2014/main" val="20001"/>
                    </a:ext>
                  </a:extLst>
                </a:gridCol>
                <a:gridCol w="1306512">
                  <a:extLst>
                    <a:ext uri="{9D8B030D-6E8A-4147-A177-3AD203B41FA5}">
                      <a16:colId xmlns:a16="http://schemas.microsoft.com/office/drawing/2014/main" val="20002"/>
                    </a:ext>
                  </a:extLst>
                </a:gridCol>
                <a:gridCol w="1303338">
                  <a:extLst>
                    <a:ext uri="{9D8B030D-6E8A-4147-A177-3AD203B41FA5}">
                      <a16:colId xmlns:a16="http://schemas.microsoft.com/office/drawing/2014/main" val="20003"/>
                    </a:ext>
                  </a:extLst>
                </a:gridCol>
                <a:gridCol w="1304925">
                  <a:extLst>
                    <a:ext uri="{9D8B030D-6E8A-4147-A177-3AD203B41FA5}">
                      <a16:colId xmlns:a16="http://schemas.microsoft.com/office/drawing/2014/main" val="20004"/>
                    </a:ext>
                  </a:extLst>
                </a:gridCol>
                <a:gridCol w="1301750">
                  <a:extLst>
                    <a:ext uri="{9D8B030D-6E8A-4147-A177-3AD203B41FA5}">
                      <a16:colId xmlns:a16="http://schemas.microsoft.com/office/drawing/2014/main" val="20005"/>
                    </a:ext>
                  </a:extLst>
                </a:gridCol>
              </a:tblGrid>
              <a:tr h="640006">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Time (minutes)</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0 - 1</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1 - 2</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2 - 3</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3 - 5</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5 - 10</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91" marB="456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469">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Frequency</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10</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15</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25</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40</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PMingLiU" charset="-120"/>
                        </a:rPr>
                        <a:t>25</a:t>
                      </a:r>
                      <a:endParaRPr kumimoji="0" lang="en-US" altLang="en-US" sz="2800" b="0" i="0" u="none" strike="noStrike" cap="none" normalizeH="0" baseline="0" smtClean="0">
                        <a:ln>
                          <a:noFill/>
                        </a:ln>
                        <a:solidFill>
                          <a:schemeClr val="tx1"/>
                        </a:solidFill>
                        <a:effectLst/>
                        <a:latin typeface="Arial" panose="020B0604020202020204" pitchFamily="34" charset="0"/>
                        <a:ea typeface="PMingLiU" charset="-120"/>
                      </a:endParaRPr>
                    </a:p>
                  </a:txBody>
                  <a:tcPr marT="45691" marB="456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Quick Review Question</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197463083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1" name="Object 3"/>
          <p:cNvGraphicFramePr>
            <a:graphicFrameLocks noChangeAspect="1"/>
          </p:cNvGraphicFramePr>
          <p:nvPr/>
        </p:nvGraphicFramePr>
        <p:xfrm>
          <a:off x="752475" y="1487488"/>
          <a:ext cx="7624763" cy="4757737"/>
        </p:xfrm>
        <a:graphic>
          <a:graphicData uri="http://schemas.openxmlformats.org/presentationml/2006/ole">
            <mc:AlternateContent xmlns:mc="http://schemas.openxmlformats.org/markup-compatibility/2006">
              <mc:Choice xmlns:v="urn:schemas-microsoft-com:vml" Requires="v">
                <p:oleObj spid="_x0000_s39944" r:id="rId3" imgW="4067743" imgH="2371429" progId="Paint.Picture">
                  <p:embed/>
                </p:oleObj>
              </mc:Choice>
              <mc:Fallback>
                <p:oleObj r:id="rId3" imgW="4067743" imgH="23714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 y="1487488"/>
                        <a:ext cx="7624763" cy="475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The Empirical Rule</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2266717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582613" y="1473200"/>
          <a:ext cx="7870825" cy="4956175"/>
        </p:xfrm>
        <a:graphic>
          <a:graphicData uri="http://schemas.openxmlformats.org/presentationml/2006/ole">
            <mc:AlternateContent xmlns:mc="http://schemas.openxmlformats.org/markup-compatibility/2006">
              <mc:Choice xmlns:v="urn:schemas-microsoft-com:vml" Requires="v">
                <p:oleObj spid="_x0000_s40968" r:id="rId3" imgW="4001058" imgH="2314286" progId="Paint.Picture">
                  <p:embed/>
                </p:oleObj>
              </mc:Choice>
              <mc:Fallback>
                <p:oleObj r:id="rId3" imgW="4001058" imgH="231428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1473200"/>
                        <a:ext cx="7870825"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13972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15950" y="1452563"/>
            <a:ext cx="7997825"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175">
              <a:spcBef>
                <a:spcPct val="20000"/>
              </a:spcBef>
              <a:buChar char="•"/>
              <a:defRPr sz="3200">
                <a:solidFill>
                  <a:schemeClr val="tx1"/>
                </a:solidFill>
                <a:latin typeface="Arial" panose="020B0604020202020204" pitchFamily="34" charset="0"/>
              </a:defRPr>
            </a:lvl1pPr>
            <a:lvl2pPr marL="461963" indent="-344488">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rgbClr val="FF0000"/>
              </a:buClr>
              <a:buFont typeface="Wingdings" panose="05000000000000000000" pitchFamily="2" charset="2"/>
              <a:buChar char="§"/>
            </a:pPr>
            <a:r>
              <a:rPr lang="en-US" altLang="en-US" b="1">
                <a:latin typeface="Century Gothic" panose="020B0502020202020204" pitchFamily="34" charset="0"/>
              </a:rPr>
              <a:t>Variance</a:t>
            </a:r>
          </a:p>
          <a:p>
            <a:pPr lvl="1" eaLnBrk="1" hangingPunct="1">
              <a:lnSpc>
                <a:spcPct val="90000"/>
              </a:lnSpc>
              <a:buClr>
                <a:srgbClr val="0066FF"/>
              </a:buClr>
              <a:buFont typeface="Wingdings" panose="05000000000000000000" pitchFamily="2" charset="2"/>
              <a:buChar char="Ø"/>
            </a:pPr>
            <a:r>
              <a:rPr lang="en-US" altLang="en-US" b="1">
                <a:latin typeface="Century Gothic" panose="020B0502020202020204" pitchFamily="34" charset="0"/>
              </a:rPr>
              <a:t>it is a measure of the extent to which values in a data set vary around the mean.</a:t>
            </a:r>
          </a:p>
          <a:p>
            <a:pPr lvl="1" eaLnBrk="1" hangingPunct="1">
              <a:lnSpc>
                <a:spcPct val="90000"/>
              </a:lnSpc>
              <a:buClr>
                <a:srgbClr val="0066FF"/>
              </a:buClr>
              <a:buFont typeface="Wingdings" panose="05000000000000000000" pitchFamily="2" charset="2"/>
              <a:buChar char="Ø"/>
            </a:pPr>
            <a:r>
              <a:rPr lang="en-US" altLang="en-US" b="1">
                <a:latin typeface="Century Gothic" panose="020B0502020202020204" pitchFamily="34" charset="0"/>
              </a:rPr>
              <a:t>if most values cluster closely around the mean, the variance will be a small figure.</a:t>
            </a:r>
          </a:p>
          <a:p>
            <a:pPr lvl="1" eaLnBrk="1" hangingPunct="1">
              <a:lnSpc>
                <a:spcPct val="90000"/>
              </a:lnSpc>
              <a:buClr>
                <a:srgbClr val="0066FF"/>
              </a:buClr>
              <a:buFont typeface="Wingdings" panose="05000000000000000000" pitchFamily="2" charset="2"/>
              <a:buChar char="Ø"/>
            </a:pPr>
            <a:r>
              <a:rPr lang="en-US" altLang="en-US" b="1">
                <a:latin typeface="Century Gothic" panose="020B0502020202020204" pitchFamily="34" charset="0"/>
              </a:rPr>
              <a:t>if, however, most values are widely dispersed around the mean, the variance will be a large figure.</a:t>
            </a:r>
          </a:p>
          <a:p>
            <a:pPr lvl="1" eaLnBrk="1" hangingPunct="1">
              <a:lnSpc>
                <a:spcPct val="90000"/>
              </a:lnSpc>
              <a:buClr>
                <a:srgbClr val="0066FF"/>
              </a:buClr>
              <a:buFont typeface="Wingdings" panose="05000000000000000000" pitchFamily="2" charset="2"/>
              <a:buChar char="Ø"/>
            </a:pPr>
            <a:r>
              <a:rPr lang="en-US" altLang="en-US" b="1">
                <a:latin typeface="Century Gothic" panose="020B0502020202020204" pitchFamily="34" charset="0"/>
              </a:rPr>
              <a:t>variance = (standard deviation)</a:t>
            </a:r>
            <a:r>
              <a:rPr lang="en-US" altLang="en-US" b="1" baseline="30000">
                <a:latin typeface="Century Gothic" panose="020B0502020202020204" pitchFamily="34" charset="0"/>
              </a:rPr>
              <a:t>2</a:t>
            </a:r>
            <a:endParaRPr lang="en-US" altLang="en-US" b="1">
              <a:latin typeface="Century Gothic" panose="020B0502020202020204" pitchFamily="34" charset="0"/>
            </a:endParaRPr>
          </a:p>
        </p:txBody>
      </p:sp>
    </p:spTree>
    <p:extLst>
      <p:ext uri="{BB962C8B-B14F-4D97-AF65-F5344CB8AC3E}">
        <p14:creationId xmlns:p14="http://schemas.microsoft.com/office/powerpoint/2010/main" val="3909318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ChangeArrowheads="1"/>
          </p:cNvSpPr>
          <p:nvPr/>
        </p:nvSpPr>
        <p:spPr bwMode="auto">
          <a:xfrm>
            <a:off x="654050" y="1281113"/>
            <a:ext cx="775017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indent="-3429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0033CC"/>
              </a:buClr>
              <a:buFont typeface="Wingdings" panose="05000000000000000000" pitchFamily="2" charset="2"/>
              <a:buChar char="Ø"/>
            </a:pPr>
            <a:r>
              <a:rPr lang="en-US" altLang="en-US" sz="2400">
                <a:latin typeface="Century Gothic" panose="020B0502020202020204" pitchFamily="34" charset="0"/>
              </a:rPr>
              <a:t>A proportion is a name we give to a statement  that two ratios are equal. It can be written in 	two ways:</a:t>
            </a:r>
          </a:p>
          <a:p>
            <a:pPr lvl="2">
              <a:spcBef>
                <a:spcPct val="0"/>
              </a:spcBef>
              <a:buClr>
                <a:srgbClr val="FF0000"/>
              </a:buClr>
              <a:buFont typeface="Wingdings" panose="05000000000000000000" pitchFamily="2" charset="2"/>
              <a:buChar char="Ø"/>
            </a:pPr>
            <a:r>
              <a:rPr lang="en-US" altLang="en-US">
                <a:latin typeface="Century Gothic" panose="020B0502020202020204" pitchFamily="34" charset="0"/>
              </a:rPr>
              <a:t>two equal fractions,  </a:t>
            </a:r>
          </a:p>
          <a:p>
            <a:pPr lvl="2">
              <a:spcBef>
                <a:spcPct val="0"/>
              </a:spcBef>
              <a:buClr>
                <a:srgbClr val="FF0000"/>
              </a:buClr>
              <a:buFont typeface="Wingdings" panose="05000000000000000000" pitchFamily="2" charset="2"/>
              <a:buNone/>
            </a:pPr>
            <a:r>
              <a:rPr lang="en-US" altLang="en-US">
                <a:latin typeface="Century Gothic" panose="020B0502020202020204" pitchFamily="34" charset="0"/>
              </a:rPr>
              <a:t>                 </a:t>
            </a:r>
            <a:r>
              <a:rPr lang="en-US" altLang="en-US" sz="600">
                <a:latin typeface="Verdana" panose="020B0604030504040204" pitchFamily="34" charset="0"/>
              </a:rPr>
              <a:t>              </a:t>
            </a:r>
            <a:r>
              <a:rPr lang="en-US" altLang="en-US" sz="1100"/>
              <a:t> </a:t>
            </a:r>
            <a:endParaRPr lang="en-US" altLang="en-US" sz="600">
              <a:latin typeface="Verdana" panose="020B0604030504040204" pitchFamily="34" charset="0"/>
            </a:endParaRPr>
          </a:p>
          <a:p>
            <a:pPr>
              <a:spcBef>
                <a:spcPct val="0"/>
              </a:spcBef>
              <a:buFontTx/>
              <a:buNone/>
            </a:pPr>
            <a:endParaRPr lang="en-US" altLang="en-US" sz="600">
              <a:latin typeface="Verdana" panose="020B0604030504040204" pitchFamily="34" charset="0"/>
            </a:endParaRPr>
          </a:p>
        </p:txBody>
      </p:sp>
      <p:pic>
        <p:nvPicPr>
          <p:cNvPr id="30725" name="Picture 5" descr="S1U2L2G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063" y="2906713"/>
            <a:ext cx="1985962"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8"/>
          <p:cNvSpPr>
            <a:spLocks noChangeArrowheads="1"/>
          </p:cNvSpPr>
          <p:nvPr/>
        </p:nvSpPr>
        <p:spPr bwMode="auto">
          <a:xfrm>
            <a:off x="1222375" y="3862388"/>
            <a:ext cx="457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or, </a:t>
            </a:r>
          </a:p>
          <a:p>
            <a:pPr eaLnBrk="1" hangingPunct="1">
              <a:spcBef>
                <a:spcPct val="0"/>
              </a:spcBef>
              <a:buClr>
                <a:srgbClr val="FF0000"/>
              </a:buClr>
              <a:buFont typeface="Wingdings" panose="05000000000000000000" pitchFamily="2" charset="2"/>
              <a:buChar char="Ø"/>
            </a:pPr>
            <a:r>
              <a:rPr lang="en-US" altLang="en-US" sz="2400"/>
              <a:t>using a colon, </a:t>
            </a:r>
            <a:r>
              <a:rPr lang="en-US" altLang="en-US" sz="2400" b="1"/>
              <a:t>   a:b = c:d</a:t>
            </a:r>
            <a:r>
              <a:rPr lang="en-US" altLang="en-US" sz="2800"/>
              <a:t> </a:t>
            </a:r>
          </a:p>
        </p:txBody>
      </p:sp>
      <p:sp>
        <p:nvSpPr>
          <p:cNvPr id="8"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Proportion</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12308351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EXCEL</a:t>
            </a:r>
            <a:endParaRPr lang="en-US" kern="0" dirty="0">
              <a:solidFill>
                <a:schemeClr val="accent6">
                  <a:lumMod val="75000"/>
                </a:schemeClr>
              </a:solidFill>
              <a:latin typeface="Century Gothic" panose="020B0502020202020204" pitchFamily="34" charset="0"/>
            </a:endParaRPr>
          </a:p>
        </p:txBody>
      </p:sp>
      <p:sp>
        <p:nvSpPr>
          <p:cNvPr id="2" name="Rectangle 1"/>
          <p:cNvSpPr/>
          <p:nvPr/>
        </p:nvSpPr>
        <p:spPr>
          <a:xfrm>
            <a:off x="-278296" y="1212545"/>
            <a:ext cx="8835888" cy="523220"/>
          </a:xfrm>
          <a:prstGeom prst="rect">
            <a:avLst/>
          </a:prstGeom>
        </p:spPr>
        <p:txBody>
          <a:bodyPr wrap="square">
            <a:spAutoFit/>
          </a:bodyPr>
          <a:lstStyle/>
          <a:p>
            <a:pPr lvl="2">
              <a:spcBef>
                <a:spcPct val="50000"/>
              </a:spcBef>
              <a:buClr>
                <a:srgbClr val="3366FF"/>
              </a:buClr>
              <a:buSzPct val="75000"/>
            </a:pPr>
            <a:r>
              <a:rPr lang="en-US" altLang="en-US" sz="2800" dirty="0">
                <a:latin typeface="Century Gothic" panose="020B0502020202020204" pitchFamily="34" charset="0"/>
              </a:rPr>
              <a:t>=AVERAGE(number1, number2,…)</a:t>
            </a:r>
          </a:p>
        </p:txBody>
      </p:sp>
      <p:sp>
        <p:nvSpPr>
          <p:cNvPr id="3" name="Rectangle 2"/>
          <p:cNvSpPr/>
          <p:nvPr/>
        </p:nvSpPr>
        <p:spPr>
          <a:xfrm>
            <a:off x="-278296" y="1748274"/>
            <a:ext cx="8299174" cy="523220"/>
          </a:xfrm>
          <a:prstGeom prst="rect">
            <a:avLst/>
          </a:prstGeom>
        </p:spPr>
        <p:txBody>
          <a:bodyPr wrap="square">
            <a:spAutoFit/>
          </a:bodyPr>
          <a:lstStyle/>
          <a:p>
            <a:pPr lvl="2">
              <a:spcBef>
                <a:spcPct val="50000"/>
              </a:spcBef>
              <a:buClr>
                <a:srgbClr val="3366FF"/>
              </a:buClr>
              <a:buSzPct val="75000"/>
            </a:pPr>
            <a:r>
              <a:rPr lang="en-US" altLang="en-US" sz="2800" dirty="0" smtClean="0">
                <a:latin typeface="Century Gothic" panose="020B0502020202020204" pitchFamily="34" charset="0"/>
              </a:rPr>
              <a:t>=</a:t>
            </a:r>
            <a:r>
              <a:rPr lang="en-US" altLang="en-US" sz="2800" dirty="0">
                <a:latin typeface="Century Gothic" panose="020B0502020202020204" pitchFamily="34" charset="0"/>
              </a:rPr>
              <a:t>MEDIAN(number1, number2, ...)</a:t>
            </a:r>
          </a:p>
        </p:txBody>
      </p:sp>
      <p:sp>
        <p:nvSpPr>
          <p:cNvPr id="4" name="Rectangle 3"/>
          <p:cNvSpPr/>
          <p:nvPr/>
        </p:nvSpPr>
        <p:spPr>
          <a:xfrm>
            <a:off x="-258419" y="2355545"/>
            <a:ext cx="7573618" cy="523220"/>
          </a:xfrm>
          <a:prstGeom prst="rect">
            <a:avLst/>
          </a:prstGeom>
        </p:spPr>
        <p:txBody>
          <a:bodyPr wrap="square">
            <a:spAutoFit/>
          </a:bodyPr>
          <a:lstStyle/>
          <a:p>
            <a:pPr lvl="2">
              <a:spcBef>
                <a:spcPct val="50000"/>
              </a:spcBef>
              <a:buClr>
                <a:srgbClr val="3366FF"/>
              </a:buClr>
              <a:buSzPct val="75000"/>
            </a:pPr>
            <a:r>
              <a:rPr lang="en-US" altLang="en-US" sz="2800" dirty="0">
                <a:latin typeface="Century Gothic" panose="020B0502020202020204" pitchFamily="34" charset="0"/>
              </a:rPr>
              <a:t>=MODE(number1, number2,…)</a:t>
            </a:r>
          </a:p>
        </p:txBody>
      </p:sp>
      <p:sp>
        <p:nvSpPr>
          <p:cNvPr id="9" name="Rectangle 3"/>
          <p:cNvSpPr>
            <a:spLocks noChangeArrowheads="1"/>
          </p:cNvSpPr>
          <p:nvPr/>
        </p:nvSpPr>
        <p:spPr bwMode="auto">
          <a:xfrm>
            <a:off x="566530" y="2962816"/>
            <a:ext cx="77152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028700" indent="-4572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114300" lvl="1" indent="0">
              <a:spcBef>
                <a:spcPct val="50000"/>
              </a:spcBef>
              <a:buClr>
                <a:srgbClr val="3366FF"/>
              </a:buClr>
              <a:buSzPct val="75000"/>
              <a:buNone/>
            </a:pPr>
            <a:r>
              <a:rPr lang="en-US" altLang="en-US" sz="2800" dirty="0" smtClean="0">
                <a:latin typeface="Century Gothic" panose="020B0502020202020204" pitchFamily="34" charset="0"/>
              </a:rPr>
              <a:t>=QUARTILE(range</a:t>
            </a:r>
            <a:r>
              <a:rPr lang="en-US" altLang="en-US" sz="2800" dirty="0">
                <a:latin typeface="Century Gothic" panose="020B0502020202020204" pitchFamily="34" charset="0"/>
              </a:rPr>
              <a:t>, 1)</a:t>
            </a:r>
          </a:p>
        </p:txBody>
      </p:sp>
      <p:sp>
        <p:nvSpPr>
          <p:cNvPr id="11" name="Rectangle 3"/>
          <p:cNvSpPr>
            <a:spLocks noChangeArrowheads="1"/>
          </p:cNvSpPr>
          <p:nvPr/>
        </p:nvSpPr>
        <p:spPr bwMode="auto">
          <a:xfrm>
            <a:off x="566530" y="3592582"/>
            <a:ext cx="77152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028700" indent="-4572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114300" lvl="1" indent="0">
              <a:spcBef>
                <a:spcPct val="50000"/>
              </a:spcBef>
              <a:buClr>
                <a:srgbClr val="3366FF"/>
              </a:buClr>
              <a:buSzPct val="75000"/>
              <a:buNone/>
              <a:defRPr/>
            </a:pPr>
            <a:r>
              <a:rPr lang="en-US" altLang="en-US" sz="2800" dirty="0" smtClean="0">
                <a:latin typeface="Century Gothic" panose="020B0502020202020204" pitchFamily="34" charset="0"/>
              </a:rPr>
              <a:t>=QUARTILE(range, 3)</a:t>
            </a:r>
          </a:p>
          <a:p>
            <a:pPr lvl="2">
              <a:spcBef>
                <a:spcPct val="50000"/>
              </a:spcBef>
              <a:buClr>
                <a:srgbClr val="3366FF"/>
              </a:buClr>
              <a:buSzPct val="75000"/>
              <a:buFont typeface="Wingdings" panose="05000000000000000000" pitchFamily="2" charset="2"/>
              <a:buChar char="v"/>
              <a:defRPr/>
            </a:pPr>
            <a:endParaRPr lang="en-US" altLang="en-US" sz="2800" dirty="0" smtClean="0">
              <a:latin typeface="Century Gothic" panose="020B0502020202020204" pitchFamily="34" charset="0"/>
            </a:endParaRPr>
          </a:p>
        </p:txBody>
      </p:sp>
      <p:sp>
        <p:nvSpPr>
          <p:cNvPr id="13" name="Rectangle 3"/>
          <p:cNvSpPr>
            <a:spLocks noChangeArrowheads="1"/>
          </p:cNvSpPr>
          <p:nvPr/>
        </p:nvSpPr>
        <p:spPr bwMode="auto">
          <a:xfrm>
            <a:off x="149225" y="4238913"/>
            <a:ext cx="77152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028700" indent="-4572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571500" lvl="2" indent="0">
              <a:spcBef>
                <a:spcPct val="50000"/>
              </a:spcBef>
              <a:buClr>
                <a:srgbClr val="3366FF"/>
              </a:buClr>
              <a:buSzPct val="75000"/>
              <a:buNone/>
            </a:pPr>
            <a:r>
              <a:rPr lang="en-US" altLang="en-US" sz="2800" dirty="0" smtClean="0">
                <a:latin typeface="Century Gothic" panose="020B0502020202020204" pitchFamily="34" charset="0"/>
              </a:rPr>
              <a:t>=</a:t>
            </a:r>
            <a:r>
              <a:rPr lang="en-US" altLang="en-US" sz="2800" dirty="0">
                <a:latin typeface="Century Gothic" panose="020B0502020202020204" pitchFamily="34" charset="0"/>
              </a:rPr>
              <a:t>STDEV(number1, number2,…)</a:t>
            </a:r>
          </a:p>
        </p:txBody>
      </p:sp>
    </p:spTree>
    <p:extLst>
      <p:ext uri="{BB962C8B-B14F-4D97-AF65-F5344CB8AC3E}">
        <p14:creationId xmlns:p14="http://schemas.microsoft.com/office/powerpoint/2010/main" val="145406132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Text Box 9"/>
          <p:cNvSpPr txBox="1">
            <a:spLocks noChangeArrowheads="1"/>
          </p:cNvSpPr>
          <p:nvPr/>
        </p:nvSpPr>
        <p:spPr bwMode="auto">
          <a:xfrm>
            <a:off x="755333" y="1982788"/>
            <a:ext cx="7770812"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indent="-3429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50000"/>
              </a:spcBef>
              <a:buClr>
                <a:srgbClr val="FF0000"/>
              </a:buClr>
              <a:buFont typeface="Wingdings" panose="05000000000000000000" pitchFamily="2" charset="2"/>
              <a:buChar char="§"/>
            </a:pPr>
            <a:r>
              <a:rPr lang="en-US" altLang="en-US" b="1" dirty="0" smtClean="0"/>
              <a:t>Measures of statistics:</a:t>
            </a:r>
            <a:endParaRPr lang="en-US" altLang="en-US" b="1" dirty="0"/>
          </a:p>
          <a:p>
            <a:pPr lvl="2" eaLnBrk="1" hangingPunct="1">
              <a:spcBef>
                <a:spcPct val="50000"/>
              </a:spcBef>
              <a:buClr>
                <a:srgbClr val="0000FF"/>
              </a:buClr>
              <a:buFont typeface="Wingdings" panose="05000000000000000000" pitchFamily="2" charset="2"/>
              <a:buChar char="Ø"/>
            </a:pPr>
            <a:r>
              <a:rPr lang="en-US" altLang="en-US" b="1" dirty="0" smtClean="0">
                <a:latin typeface="Century Gothic" panose="020B0502020202020204" pitchFamily="34" charset="0"/>
              </a:rPr>
              <a:t>Location</a:t>
            </a:r>
          </a:p>
          <a:p>
            <a:pPr lvl="2" eaLnBrk="1" hangingPunct="1">
              <a:spcBef>
                <a:spcPct val="50000"/>
              </a:spcBef>
              <a:buClr>
                <a:srgbClr val="0000FF"/>
              </a:buClr>
              <a:buFont typeface="Wingdings" panose="05000000000000000000" pitchFamily="2" charset="2"/>
              <a:buChar char="Ø"/>
            </a:pPr>
            <a:r>
              <a:rPr lang="en-US" altLang="en-US" b="1" dirty="0" smtClean="0">
                <a:latin typeface="Century Gothic" panose="020B0502020202020204" pitchFamily="34" charset="0"/>
              </a:rPr>
              <a:t>Position</a:t>
            </a:r>
          </a:p>
          <a:p>
            <a:pPr lvl="2" eaLnBrk="1" hangingPunct="1">
              <a:spcBef>
                <a:spcPct val="50000"/>
              </a:spcBef>
              <a:buClr>
                <a:srgbClr val="0000FF"/>
              </a:buClr>
              <a:buFont typeface="Wingdings" panose="05000000000000000000" pitchFamily="2" charset="2"/>
              <a:buChar char="Ø"/>
            </a:pPr>
            <a:r>
              <a:rPr lang="en-US" altLang="en-US" b="1" dirty="0" smtClean="0">
                <a:latin typeface="Century Gothic" panose="020B0502020202020204" pitchFamily="34" charset="0"/>
              </a:rPr>
              <a:t>Variation</a:t>
            </a:r>
          </a:p>
          <a:p>
            <a:pPr lvl="2" eaLnBrk="1" hangingPunct="1">
              <a:spcBef>
                <a:spcPct val="50000"/>
              </a:spcBef>
              <a:buClr>
                <a:srgbClr val="0000FF"/>
              </a:buClr>
              <a:buFont typeface="Wingdings" panose="05000000000000000000" pitchFamily="2" charset="2"/>
              <a:buChar char="Ø"/>
            </a:pPr>
            <a:r>
              <a:rPr lang="en-US" altLang="en-US" b="1" dirty="0" smtClean="0">
                <a:latin typeface="Century Gothic" panose="020B0502020202020204" pitchFamily="34" charset="0"/>
              </a:rPr>
              <a:t>Skewness</a:t>
            </a:r>
            <a:endParaRPr lang="en-US" altLang="en-US" b="1" dirty="0">
              <a:latin typeface="Century Gothic" panose="020B0502020202020204" pitchFamily="34" charset="0"/>
            </a:endParaRPr>
          </a:p>
        </p:txBody>
      </p:sp>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Summary of Main Teaching Points</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264266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9" name="Text Box 3"/>
          <p:cNvSpPr txBox="1">
            <a:spLocks noChangeArrowheads="1"/>
          </p:cNvSpPr>
          <p:nvPr/>
        </p:nvSpPr>
        <p:spPr bwMode="auto">
          <a:xfrm>
            <a:off x="452438" y="1454150"/>
            <a:ext cx="8183562"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455613" indent="-341313">
              <a:spcBef>
                <a:spcPct val="20000"/>
              </a:spcBef>
              <a:buChar char="–"/>
              <a:defRPr sz="2800">
                <a:solidFill>
                  <a:schemeClr val="tx1"/>
                </a:solidFill>
                <a:latin typeface="Arial" panose="020B0604020202020204" pitchFamily="34" charset="0"/>
              </a:defRPr>
            </a:lvl2pPr>
            <a:lvl3pPr indent="-344488">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6600"/>
              </a:buClr>
              <a:buFont typeface="Wingdings" panose="05000000000000000000" pitchFamily="2" charset="2"/>
              <a:buChar char="§"/>
            </a:pPr>
            <a:r>
              <a:rPr lang="en-US" altLang="en-US" sz="2800" b="1" dirty="0"/>
              <a:t> A the end of this topic, You should be able to:</a:t>
            </a:r>
          </a:p>
          <a:p>
            <a:pPr lvl="1" eaLnBrk="1" hangingPunct="1">
              <a:spcBef>
                <a:spcPct val="0"/>
              </a:spcBef>
              <a:buClr>
                <a:srgbClr val="0000FF"/>
              </a:buClr>
              <a:buFont typeface="Wingdings" panose="05000000000000000000" pitchFamily="2" charset="2"/>
              <a:buChar char="Ø"/>
            </a:pPr>
            <a:r>
              <a:rPr lang="en-US" altLang="en-US" sz="2400" b="1" dirty="0"/>
              <a:t>Have refreshed your knowledge of statistics on</a:t>
            </a:r>
          </a:p>
          <a:p>
            <a:pPr lvl="2" eaLnBrk="1" hangingPunct="1">
              <a:spcBef>
                <a:spcPct val="0"/>
              </a:spcBef>
              <a:buClr>
                <a:srgbClr val="FF0000"/>
              </a:buClr>
              <a:buFont typeface="Wingdings" panose="05000000000000000000" pitchFamily="2" charset="2"/>
              <a:buChar char="Ø"/>
            </a:pPr>
            <a:r>
              <a:rPr lang="en-US" altLang="en-US" sz="1800" b="1" dirty="0"/>
              <a:t>Mean</a:t>
            </a:r>
          </a:p>
          <a:p>
            <a:pPr lvl="2" eaLnBrk="1" hangingPunct="1">
              <a:spcBef>
                <a:spcPct val="0"/>
              </a:spcBef>
              <a:buClr>
                <a:srgbClr val="FF0000"/>
              </a:buClr>
              <a:buFont typeface="Wingdings" panose="05000000000000000000" pitchFamily="2" charset="2"/>
              <a:buChar char="Ø"/>
            </a:pPr>
            <a:r>
              <a:rPr lang="en-US" altLang="en-US" sz="1800" b="1" dirty="0"/>
              <a:t>Standard Deviation and the variance</a:t>
            </a:r>
          </a:p>
          <a:p>
            <a:pPr lvl="2" eaLnBrk="1" hangingPunct="1">
              <a:spcBef>
                <a:spcPct val="0"/>
              </a:spcBef>
              <a:buClr>
                <a:srgbClr val="FF0000"/>
              </a:buClr>
              <a:buFont typeface="Wingdings" panose="05000000000000000000" pitchFamily="2" charset="2"/>
              <a:buChar char="Ø"/>
            </a:pPr>
            <a:endParaRPr lang="en-US" altLang="en-US" sz="1800" b="1" dirty="0"/>
          </a:p>
          <a:p>
            <a:pPr lvl="1" eaLnBrk="1" hangingPunct="1">
              <a:spcBef>
                <a:spcPct val="0"/>
              </a:spcBef>
              <a:buClr>
                <a:srgbClr val="0000FF"/>
              </a:buClr>
              <a:buFont typeface="Wingdings" panose="05000000000000000000" pitchFamily="2" charset="2"/>
              <a:buChar char="Ø"/>
            </a:pPr>
            <a:endParaRPr lang="en-US" altLang="en-US" sz="2400" b="1" dirty="0"/>
          </a:p>
          <a:p>
            <a:pPr lvl="1" eaLnBrk="1" hangingPunct="1">
              <a:spcBef>
                <a:spcPct val="0"/>
              </a:spcBef>
              <a:buClr>
                <a:srgbClr val="0000FF"/>
              </a:buClr>
              <a:buFont typeface="Wingdings" panose="05000000000000000000" pitchFamily="2" charset="2"/>
              <a:buChar char="Ø"/>
            </a:pPr>
            <a:r>
              <a:rPr lang="en-US" altLang="en-US" sz="2400" b="1" dirty="0"/>
              <a:t>Interpret the output from a statistical package</a:t>
            </a:r>
          </a:p>
          <a:p>
            <a:pPr lvl="2" eaLnBrk="1" hangingPunct="1">
              <a:spcBef>
                <a:spcPct val="0"/>
              </a:spcBef>
              <a:buClr>
                <a:srgbClr val="FF0000"/>
              </a:buClr>
              <a:buFont typeface="Wingdings" panose="05000000000000000000" pitchFamily="2" charset="2"/>
              <a:buChar char="Ø"/>
            </a:pPr>
            <a:endParaRPr lang="en-US" altLang="en-US" b="1" dirty="0"/>
          </a:p>
          <a:p>
            <a:pPr lvl="1" eaLnBrk="1" hangingPunct="1">
              <a:spcBef>
                <a:spcPct val="0"/>
              </a:spcBef>
              <a:buClr>
                <a:srgbClr val="0000FF"/>
              </a:buClr>
              <a:buFont typeface="Wingdings" panose="05000000000000000000" pitchFamily="2" charset="2"/>
              <a:buChar char="Ø"/>
            </a:pPr>
            <a:endParaRPr lang="en-US" altLang="en-US" sz="2400" b="1" dirty="0"/>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Text Box 2"/>
          <p:cNvSpPr txBox="1">
            <a:spLocks noChangeArrowheads="1"/>
          </p:cNvSpPr>
          <p:nvPr/>
        </p:nvSpPr>
        <p:spPr bwMode="auto">
          <a:xfrm>
            <a:off x="981075" y="1782763"/>
            <a:ext cx="65516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61963" indent="-4619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5050"/>
              </a:buClr>
              <a:buFont typeface="Wingdings" panose="05000000000000000000" pitchFamily="2" charset="2"/>
              <a:buChar char="§"/>
            </a:pPr>
            <a:r>
              <a:rPr lang="en-US" altLang="en-US" sz="2800" b="1" dirty="0" smtClean="0"/>
              <a:t>Correlation &amp; Regression Analysis</a:t>
            </a:r>
            <a:endParaRPr lang="en-US" altLang="en-US" sz="2800" b="1" dirty="0"/>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endParaRPr lang="en-US" dirty="0"/>
          </a:p>
        </p:txBody>
      </p:sp>
      <p:sp>
        <p:nvSpPr>
          <p:cNvPr id="5" name="Rectangle 1"/>
          <p:cNvSpPr>
            <a:spLocks noChangeArrowheads="1"/>
          </p:cNvSpPr>
          <p:nvPr/>
        </p:nvSpPr>
        <p:spPr bwMode="auto">
          <a:xfrm>
            <a:off x="744132" y="2825085"/>
            <a:ext cx="4572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5050"/>
              </a:buClr>
              <a:buFont typeface="Wingdings" panose="05000000000000000000" pitchFamily="2" charset="2"/>
              <a:buChar char="§"/>
            </a:pPr>
            <a:r>
              <a:rPr lang="en-US" altLang="en-US" sz="1800" b="1" dirty="0"/>
              <a:t>Measures of central tendency</a:t>
            </a:r>
          </a:p>
          <a:p>
            <a:pPr eaLnBrk="1" hangingPunct="1">
              <a:spcBef>
                <a:spcPct val="0"/>
              </a:spcBef>
              <a:buClr>
                <a:srgbClr val="FF5050"/>
              </a:buClr>
              <a:buFont typeface="Wingdings" panose="05000000000000000000" pitchFamily="2" charset="2"/>
              <a:buChar char="§"/>
            </a:pPr>
            <a:r>
              <a:rPr lang="en-US" altLang="en-US" sz="1800" b="1" dirty="0"/>
              <a:t>Measures of location</a:t>
            </a:r>
          </a:p>
          <a:p>
            <a:pPr eaLnBrk="1" hangingPunct="1">
              <a:spcBef>
                <a:spcPct val="0"/>
              </a:spcBef>
              <a:buClr>
                <a:srgbClr val="FF5050"/>
              </a:buClr>
              <a:buFont typeface="Wingdings" panose="05000000000000000000" pitchFamily="2" charset="2"/>
              <a:buChar char="§"/>
            </a:pPr>
            <a:r>
              <a:rPr lang="en-US" altLang="en-US" sz="1800" b="1" dirty="0"/>
              <a:t>Measures of variation</a:t>
            </a:r>
          </a:p>
          <a:p>
            <a:pPr eaLnBrk="1" hangingPunct="1">
              <a:spcBef>
                <a:spcPct val="0"/>
              </a:spcBef>
              <a:buClr>
                <a:srgbClr val="FF5050"/>
              </a:buClr>
              <a:buFont typeface="Wingdings" panose="05000000000000000000" pitchFamily="2" charset="2"/>
              <a:buChar char="§"/>
            </a:pPr>
            <a:r>
              <a:rPr lang="en-US" altLang="en-US" sz="1800" b="1" dirty="0"/>
              <a:t>Measures of skewness</a:t>
            </a:r>
          </a:p>
          <a:p>
            <a:pPr eaLnBrk="1" hangingPunct="1">
              <a:spcBef>
                <a:spcPct val="0"/>
              </a:spcBef>
              <a:buClr>
                <a:srgbClr val="FF5050"/>
              </a:buClr>
              <a:buFont typeface="Wingdings" panose="05000000000000000000" pitchFamily="2" charset="2"/>
              <a:buChar char="§"/>
            </a:pPr>
            <a:endParaRPr lang="en-US" altLang="en-US" sz="1800" b="1"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5" name="Object 3"/>
          <p:cNvGraphicFramePr>
            <a:graphicFrameLocks noChangeAspect="1"/>
          </p:cNvGraphicFramePr>
          <p:nvPr/>
        </p:nvGraphicFramePr>
        <p:xfrm>
          <a:off x="639763" y="1463675"/>
          <a:ext cx="7980362" cy="4959350"/>
        </p:xfrm>
        <a:graphic>
          <a:graphicData uri="http://schemas.openxmlformats.org/presentationml/2006/ole">
            <mc:AlternateContent xmlns:mc="http://schemas.openxmlformats.org/markup-compatibility/2006">
              <mc:Choice xmlns:v="urn:schemas-microsoft-com:vml" Requires="v">
                <p:oleObj spid="_x0000_s28680" r:id="rId3" imgW="4439270" imgH="2505425" progId="Paint.Picture">
                  <p:embed/>
                </p:oleObj>
              </mc:Choice>
              <mc:Fallback>
                <p:oleObj r:id="rId3" imgW="4439270" imgH="250542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63" y="1463675"/>
                        <a:ext cx="7980362" cy="495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Summary Measures</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269626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79425" y="1422400"/>
            <a:ext cx="82883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455613" indent="-341313">
              <a:spcBef>
                <a:spcPct val="20000"/>
              </a:spcBef>
              <a:buChar char="–"/>
              <a:defRPr sz="2800">
                <a:solidFill>
                  <a:schemeClr val="tx1"/>
                </a:solidFill>
                <a:latin typeface="Arial" panose="020B0604020202020204" pitchFamily="34" charset="0"/>
              </a:defRPr>
            </a:lvl2pPr>
            <a:lvl3pPr indent="-344488">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6600"/>
              </a:buClr>
              <a:buFont typeface="Wingdings" panose="05000000000000000000" pitchFamily="2" charset="2"/>
              <a:buChar char="§"/>
            </a:pPr>
            <a:r>
              <a:rPr lang="en-US" altLang="en-US" sz="2800" b="1"/>
              <a:t>Characteristics of Distribution</a:t>
            </a:r>
          </a:p>
          <a:p>
            <a:pPr lvl="1" eaLnBrk="1" hangingPunct="1">
              <a:spcBef>
                <a:spcPct val="50000"/>
              </a:spcBef>
              <a:buClr>
                <a:srgbClr val="0000FF"/>
              </a:buClr>
              <a:buFont typeface="Wingdings" panose="05000000000000000000" pitchFamily="2" charset="2"/>
              <a:buChar char="Ø"/>
            </a:pPr>
            <a:r>
              <a:rPr lang="en-US" altLang="en-US" sz="2400" b="1"/>
              <a:t>Measures of central tendency – average (the typical size)</a:t>
            </a:r>
          </a:p>
          <a:p>
            <a:pPr lvl="2" eaLnBrk="1" hangingPunct="1">
              <a:spcBef>
                <a:spcPct val="50000"/>
              </a:spcBef>
              <a:buClr>
                <a:srgbClr val="FF6600"/>
              </a:buClr>
              <a:buFont typeface="Wingdings" panose="05000000000000000000" pitchFamily="2" charset="2"/>
              <a:buChar char="ü"/>
            </a:pPr>
            <a:r>
              <a:rPr lang="en-US" altLang="en-US" sz="2000" b="1"/>
              <a:t>Mean</a:t>
            </a:r>
          </a:p>
          <a:p>
            <a:pPr lvl="2" eaLnBrk="1" hangingPunct="1">
              <a:spcBef>
                <a:spcPct val="50000"/>
              </a:spcBef>
              <a:buClr>
                <a:srgbClr val="FF6600"/>
              </a:buClr>
              <a:buFont typeface="Wingdings" panose="05000000000000000000" pitchFamily="2" charset="2"/>
              <a:buChar char="Ø"/>
            </a:pPr>
            <a:r>
              <a:rPr lang="en-US" altLang="en-US" sz="2000" b="1"/>
              <a:t>Median</a:t>
            </a:r>
          </a:p>
          <a:p>
            <a:pPr lvl="2" eaLnBrk="1" hangingPunct="1">
              <a:spcBef>
                <a:spcPct val="50000"/>
              </a:spcBef>
              <a:buClr>
                <a:srgbClr val="FF6600"/>
              </a:buClr>
              <a:buFont typeface="Wingdings" panose="05000000000000000000" pitchFamily="2" charset="2"/>
              <a:buChar char="Ø"/>
            </a:pPr>
            <a:r>
              <a:rPr lang="en-US" altLang="en-US" sz="2000" b="1"/>
              <a:t>Mode</a:t>
            </a:r>
          </a:p>
        </p:txBody>
      </p:sp>
    </p:spTree>
    <p:extLst>
      <p:ext uri="{BB962C8B-B14F-4D97-AF65-F5344CB8AC3E}">
        <p14:creationId xmlns:p14="http://schemas.microsoft.com/office/powerpoint/2010/main" val="3152324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584200" y="1498600"/>
          <a:ext cx="7958138" cy="4630738"/>
        </p:xfrm>
        <a:graphic>
          <a:graphicData uri="http://schemas.openxmlformats.org/presentationml/2006/ole">
            <mc:AlternateContent xmlns:mc="http://schemas.openxmlformats.org/markup-compatibility/2006">
              <mc:Choice xmlns:v="urn:schemas-microsoft-com:vml" Requires="v">
                <p:oleObj spid="_x0000_s29704" r:id="rId3" imgW="4229690" imgH="2438095" progId="Paint.Picture">
                  <p:embed/>
                </p:oleObj>
              </mc:Choice>
              <mc:Fallback>
                <p:oleObj r:id="rId3" imgW="4229690" imgH="243809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 y="1498600"/>
                        <a:ext cx="7958138" cy="46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Measures of Central Tendency</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315809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858838" y="1501775"/>
            <a:ext cx="7820025" cy="423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175">
              <a:spcBef>
                <a:spcPct val="20000"/>
              </a:spcBef>
              <a:buChar char="•"/>
              <a:defRPr sz="3200">
                <a:solidFill>
                  <a:schemeClr val="tx1"/>
                </a:solidFill>
                <a:latin typeface="Arial" panose="020B0604020202020204" pitchFamily="34" charset="0"/>
              </a:defRPr>
            </a:lvl1pPr>
            <a:lvl2pPr marL="461963" indent="-344488">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rgbClr val="FF0000"/>
              </a:buClr>
              <a:buFont typeface="Wingdings" panose="05000000000000000000" pitchFamily="2" charset="2"/>
              <a:buChar char="§"/>
            </a:pPr>
            <a:r>
              <a:rPr lang="en-US" altLang="en-US" sz="2800" b="1">
                <a:latin typeface="Century Gothic" panose="020B0502020202020204" pitchFamily="34" charset="0"/>
              </a:rPr>
              <a:t>Mean</a:t>
            </a:r>
          </a:p>
          <a:p>
            <a:pPr lvl="1" eaLnBrk="1" hangingPunct="1">
              <a:lnSpc>
                <a:spcPct val="90000"/>
              </a:lnSpc>
              <a:buClr>
                <a:srgbClr val="0066FF"/>
              </a:buClr>
              <a:buFont typeface="Wingdings" panose="05000000000000000000" pitchFamily="2" charset="2"/>
              <a:buChar char="Ø"/>
            </a:pPr>
            <a:r>
              <a:rPr lang="en-US" altLang="en-US" b="1">
                <a:latin typeface="Century Gothic" panose="020B0502020202020204" pitchFamily="34" charset="0"/>
              </a:rPr>
              <a:t>It is the arithmetic average of data values and usually denoted by </a:t>
            </a:r>
          </a:p>
          <a:p>
            <a:pPr lvl="1" eaLnBrk="1" hangingPunct="1">
              <a:lnSpc>
                <a:spcPct val="90000"/>
              </a:lnSpc>
              <a:buClr>
                <a:srgbClr val="0066FF"/>
              </a:buClr>
              <a:buFont typeface="Wingdings" panose="05000000000000000000" pitchFamily="2" charset="2"/>
              <a:buChar char="Ø"/>
            </a:pPr>
            <a:r>
              <a:rPr lang="en-US" altLang="en-US" b="1">
                <a:latin typeface="Century Gothic" panose="020B0502020202020204" pitchFamily="34" charset="0"/>
              </a:rPr>
              <a:t>For a set of values</a:t>
            </a:r>
          </a:p>
          <a:p>
            <a:pPr lvl="1" eaLnBrk="1" hangingPunct="1">
              <a:lnSpc>
                <a:spcPct val="90000"/>
              </a:lnSpc>
              <a:buClr>
                <a:srgbClr val="0066FF"/>
              </a:buClr>
              <a:buFont typeface="Wingdings" panose="05000000000000000000" pitchFamily="2" charset="2"/>
              <a:buNone/>
            </a:pPr>
            <a:r>
              <a:rPr lang="en-US" altLang="en-US" b="1">
                <a:latin typeface="Century Gothic" panose="020B0502020202020204" pitchFamily="34" charset="0"/>
              </a:rPr>
              <a:t>	mean,</a:t>
            </a:r>
          </a:p>
          <a:p>
            <a:pPr lvl="1" eaLnBrk="1" hangingPunct="1">
              <a:lnSpc>
                <a:spcPct val="90000"/>
              </a:lnSpc>
              <a:buClr>
                <a:srgbClr val="0066FF"/>
              </a:buClr>
              <a:buFont typeface="Wingdings" panose="05000000000000000000" pitchFamily="2" charset="2"/>
              <a:buNone/>
            </a:pPr>
            <a:endParaRPr lang="en-US" altLang="en-US" b="1">
              <a:latin typeface="Century Gothic" panose="020B0502020202020204" pitchFamily="34" charset="0"/>
            </a:endParaRPr>
          </a:p>
          <a:p>
            <a:pPr lvl="1" eaLnBrk="1" hangingPunct="1">
              <a:lnSpc>
                <a:spcPct val="90000"/>
              </a:lnSpc>
              <a:buClr>
                <a:srgbClr val="0066FF"/>
              </a:buClr>
              <a:buFont typeface="Wingdings" panose="05000000000000000000" pitchFamily="2" charset="2"/>
              <a:buChar char="Ø"/>
            </a:pPr>
            <a:r>
              <a:rPr lang="en-US" altLang="en-US" b="1">
                <a:latin typeface="Century Gothic" panose="020B0502020202020204" pitchFamily="34" charset="0"/>
              </a:rPr>
              <a:t>For a simple frequency distribution,</a:t>
            </a:r>
          </a:p>
          <a:p>
            <a:pPr lvl="1" eaLnBrk="1" hangingPunct="1">
              <a:lnSpc>
                <a:spcPct val="90000"/>
              </a:lnSpc>
              <a:buClr>
                <a:srgbClr val="0066FF"/>
              </a:buClr>
              <a:buFont typeface="Wingdings" panose="05000000000000000000" pitchFamily="2" charset="2"/>
              <a:buNone/>
            </a:pPr>
            <a:r>
              <a:rPr lang="en-US" altLang="en-US" b="1">
                <a:latin typeface="Century Gothic" panose="020B0502020202020204" pitchFamily="34" charset="0"/>
              </a:rPr>
              <a:t>	mean , </a:t>
            </a:r>
          </a:p>
          <a:p>
            <a:pPr lvl="1" eaLnBrk="1" hangingPunct="1">
              <a:lnSpc>
                <a:spcPct val="90000"/>
              </a:lnSpc>
              <a:buFont typeface="Wingdings" panose="05000000000000000000" pitchFamily="2" charset="2"/>
              <a:buNone/>
            </a:pPr>
            <a:r>
              <a:rPr lang="en-US" altLang="en-US" b="1">
                <a:latin typeface="Century Gothic" panose="020B0502020202020204" pitchFamily="34" charset="0"/>
              </a:rPr>
              <a:t>	</a:t>
            </a:r>
          </a:p>
          <a:p>
            <a:pPr lvl="1" eaLnBrk="1" hangingPunct="1">
              <a:lnSpc>
                <a:spcPct val="90000"/>
              </a:lnSpc>
              <a:buFont typeface="Wingdings" panose="05000000000000000000" pitchFamily="2" charset="2"/>
              <a:buChar char="Ø"/>
            </a:pPr>
            <a:endParaRPr lang="en-US" altLang="en-US" b="1">
              <a:latin typeface="Century Gothic" panose="020B0502020202020204" pitchFamily="34" charset="0"/>
            </a:endParaRPr>
          </a:p>
        </p:txBody>
      </p:sp>
      <p:graphicFrame>
        <p:nvGraphicFramePr>
          <p:cNvPr id="11267" name="Object 4"/>
          <p:cNvGraphicFramePr>
            <a:graphicFrameLocks noChangeAspect="1"/>
          </p:cNvGraphicFramePr>
          <p:nvPr/>
        </p:nvGraphicFramePr>
        <p:xfrm>
          <a:off x="7054850" y="2389188"/>
          <a:ext cx="422275" cy="481012"/>
        </p:xfrm>
        <a:graphic>
          <a:graphicData uri="http://schemas.openxmlformats.org/presentationml/2006/ole">
            <mc:AlternateContent xmlns:mc="http://schemas.openxmlformats.org/markup-compatibility/2006">
              <mc:Choice xmlns:v="urn:schemas-microsoft-com:vml" Requires="v">
                <p:oleObj spid="_x0000_s30740" r:id="rId3" imgW="128506" imgH="205609" progId="Equation.3">
                  <p:embed/>
                </p:oleObj>
              </mc:Choice>
              <mc:Fallback>
                <p:oleObj r:id="rId3" imgW="128506" imgH="20560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4850" y="2389188"/>
                        <a:ext cx="42227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5"/>
          <p:cNvGraphicFramePr>
            <a:graphicFrameLocks noChangeAspect="1"/>
          </p:cNvGraphicFramePr>
          <p:nvPr/>
        </p:nvGraphicFramePr>
        <p:xfrm>
          <a:off x="2806700" y="3189288"/>
          <a:ext cx="1409700" cy="1039812"/>
        </p:xfrm>
        <a:graphic>
          <a:graphicData uri="http://schemas.openxmlformats.org/presentationml/2006/ole">
            <mc:AlternateContent xmlns:mc="http://schemas.openxmlformats.org/markup-compatibility/2006">
              <mc:Choice xmlns:v="urn:schemas-microsoft-com:vml" Requires="v">
                <p:oleObj spid="_x0000_s30741" r:id="rId5" imgW="535259" imgH="395072" progId="Equation.3">
                  <p:embed/>
                </p:oleObj>
              </mc:Choice>
              <mc:Fallback>
                <p:oleObj r:id="rId5" imgW="535259" imgH="39507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6700" y="3189288"/>
                        <a:ext cx="1409700"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6"/>
          <p:cNvGraphicFramePr>
            <a:graphicFrameLocks noChangeAspect="1"/>
          </p:cNvGraphicFramePr>
          <p:nvPr/>
        </p:nvGraphicFramePr>
        <p:xfrm>
          <a:off x="2867025" y="4730750"/>
          <a:ext cx="1220788" cy="895350"/>
        </p:xfrm>
        <a:graphic>
          <a:graphicData uri="http://schemas.openxmlformats.org/presentationml/2006/ole">
            <mc:AlternateContent xmlns:mc="http://schemas.openxmlformats.org/markup-compatibility/2006">
              <mc:Choice xmlns:v="urn:schemas-microsoft-com:vml" Requires="v">
                <p:oleObj spid="_x0000_s30742" r:id="rId7" imgW="573242" imgH="420377" progId="Equation.3">
                  <p:embed/>
                </p:oleObj>
              </mc:Choice>
              <mc:Fallback>
                <p:oleObj r:id="rId7" imgW="573242" imgH="42037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7025" y="4730750"/>
                        <a:ext cx="1220788"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8936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587375" y="1479550"/>
            <a:ext cx="8042275"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buClr>
                <a:srgbClr val="0066FF"/>
              </a:buClr>
              <a:buFont typeface="Wingdings" panose="05000000000000000000" pitchFamily="2" charset="2"/>
              <a:buChar char="Ø"/>
            </a:pPr>
            <a:r>
              <a:rPr lang="en-US" altLang="en-US" b="1">
                <a:latin typeface="Century Gothic" panose="020B0502020202020204" pitchFamily="34" charset="0"/>
              </a:rPr>
              <a:t>For grouped frequency, it is impossible to find the total values of the items, which means, in effect that, it is impossible to calculate the mean exactly. However, it is possible to estimate it.</a:t>
            </a:r>
          </a:p>
          <a:p>
            <a:pPr lvl="1" eaLnBrk="1" hangingPunct="1">
              <a:buFont typeface="Wingdings" panose="05000000000000000000" pitchFamily="2" charset="2"/>
              <a:buNone/>
            </a:pPr>
            <a:endParaRPr lang="en-US" altLang="en-US" b="1">
              <a:latin typeface="Century Gothic" panose="020B0502020202020204" pitchFamily="34" charset="0"/>
            </a:endParaRPr>
          </a:p>
          <a:p>
            <a:pPr lvl="1" eaLnBrk="1" hangingPunct="1">
              <a:buFont typeface="Wingdings" panose="05000000000000000000" pitchFamily="2" charset="2"/>
              <a:buNone/>
            </a:pPr>
            <a:r>
              <a:rPr lang="en-US" altLang="en-US" b="1">
                <a:latin typeface="Century Gothic" panose="020B0502020202020204" pitchFamily="34" charset="0"/>
              </a:rPr>
              <a:t>	mean, </a:t>
            </a:r>
          </a:p>
          <a:p>
            <a:pPr lvl="1" eaLnBrk="1" hangingPunct="1">
              <a:buFont typeface="Wingdings" panose="05000000000000000000" pitchFamily="2" charset="2"/>
              <a:buNone/>
            </a:pPr>
            <a:endParaRPr lang="en-US" altLang="en-US" b="1">
              <a:latin typeface="Century Gothic" panose="020B0502020202020204" pitchFamily="34" charset="0"/>
            </a:endParaRPr>
          </a:p>
          <a:p>
            <a:pPr lvl="1" eaLnBrk="1" hangingPunct="1">
              <a:buFont typeface="Wingdings" panose="05000000000000000000" pitchFamily="2" charset="2"/>
              <a:buNone/>
            </a:pPr>
            <a:r>
              <a:rPr lang="en-US" altLang="en-US" sz="2000" b="1">
                <a:latin typeface="Century Gothic" panose="020B0502020202020204" pitchFamily="34" charset="0"/>
              </a:rPr>
              <a:t>	where x = class mid-point</a:t>
            </a:r>
          </a:p>
        </p:txBody>
      </p:sp>
      <p:graphicFrame>
        <p:nvGraphicFramePr>
          <p:cNvPr id="12291" name="Object 4"/>
          <p:cNvGraphicFramePr>
            <a:graphicFrameLocks noChangeAspect="1"/>
          </p:cNvGraphicFramePr>
          <p:nvPr/>
        </p:nvGraphicFramePr>
        <p:xfrm>
          <a:off x="2782888" y="4040188"/>
          <a:ext cx="1352550" cy="992187"/>
        </p:xfrm>
        <a:graphic>
          <a:graphicData uri="http://schemas.openxmlformats.org/presentationml/2006/ole">
            <mc:AlternateContent xmlns:mc="http://schemas.openxmlformats.org/markup-compatibility/2006">
              <mc:Choice xmlns:v="urn:schemas-microsoft-com:vml" Requires="v">
                <p:oleObj spid="_x0000_s31752" r:id="rId3" imgW="573242" imgH="420377" progId="Equation.3">
                  <p:embed/>
                </p:oleObj>
              </mc:Choice>
              <mc:Fallback>
                <p:oleObj r:id="rId3" imgW="573242" imgH="42037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8" y="4040188"/>
                        <a:ext cx="1352550" cy="99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21347145"/>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65</TotalTime>
  <Pages>11</Pages>
  <Words>685</Words>
  <Application>Microsoft Office PowerPoint</Application>
  <PresentationFormat>On-screen Show (4:3)</PresentationFormat>
  <Paragraphs>198</Paragraphs>
  <Slides>31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1" baseType="lpstr">
      <vt:lpstr>Arial</vt:lpstr>
      <vt:lpstr>Calibri</vt:lpstr>
      <vt:lpstr>Century Gothic</vt:lpstr>
      <vt:lpstr>新細明體</vt:lpstr>
      <vt:lpstr>新細明體</vt:lpstr>
      <vt:lpstr>Verdana</vt:lpstr>
      <vt:lpstr>Wingdings</vt:lpstr>
      <vt:lpstr>UCTI-Template-foundation-level</vt:lpstr>
      <vt:lpstr>Bitmap Image</vt:lpstr>
      <vt:lpstr>Microsoft Equation 3.0</vt:lpstr>
      <vt:lpstr>PowerPoint Presentation</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Adie Safian B. Ton Mohamed</cp:lastModifiedBy>
  <cp:revision>18</cp:revision>
  <cp:lastPrinted>1995-11-02T09:23:42Z</cp:lastPrinted>
  <dcterms:created xsi:type="dcterms:W3CDTF">2017-10-11T09:20:11Z</dcterms:created>
  <dcterms:modified xsi:type="dcterms:W3CDTF">2020-01-06T06:41:30Z</dcterms:modified>
</cp:coreProperties>
</file>