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2"/>
  </p:notesMasterIdLst>
  <p:handoutMasterIdLst>
    <p:handoutMasterId r:id="rId43"/>
  </p:handoutMasterIdLst>
  <p:sldIdLst>
    <p:sldId id="266" r:id="rId2"/>
    <p:sldId id="267" r:id="rId3"/>
    <p:sldId id="268" r:id="rId4"/>
    <p:sldId id="269"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42" r:id="rId32"/>
    <p:sldId id="435" r:id="rId33"/>
    <p:sldId id="436" r:id="rId34"/>
    <p:sldId id="437" r:id="rId35"/>
    <p:sldId id="438" r:id="rId36"/>
    <p:sldId id="439" r:id="rId37"/>
    <p:sldId id="440" r:id="rId38"/>
    <p:sldId id="441" r:id="rId39"/>
    <p:sldId id="273" r:id="rId40"/>
    <p:sldId id="274" r:id="rId4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p:scale>
          <a:sx n="33" d="100"/>
          <a:sy n="33" d="100"/>
        </p:scale>
        <p:origin x="1731" y="51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userDrawn="1"/>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AQ077-3-2 Probability</a:t>
            </a:r>
            <a:r>
              <a:rPr lang="en-GB" sz="800" baseline="0" dirty="0" smtClean="0">
                <a:latin typeface="Calibri" pitchFamily="34" charset="0"/>
                <a:cs typeface="Calibri" pitchFamily="34" charset="0"/>
              </a:rPr>
              <a:t> and Statistical Modelling</a:t>
            </a:r>
            <a:endParaRPr lang="en-GB" sz="800" dirty="0">
              <a:latin typeface="Calibri" pitchFamily="34" charset="0"/>
              <a:cs typeface="Calibri" pitchFamily="34" charset="0"/>
            </a:endParaRPr>
          </a:p>
        </p:txBody>
      </p:sp>
      <p:sp>
        <p:nvSpPr>
          <p:cNvPr id="11" name="Rectangle 9"/>
          <p:cNvSpPr>
            <a:spLocks noChangeArrowheads="1"/>
          </p:cNvSpPr>
          <p:nvPr userDrawn="1"/>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Correlation &amp;</a:t>
            </a:r>
            <a:r>
              <a:rPr lang="en-GB" sz="800" baseline="0" dirty="0" smtClean="0">
                <a:latin typeface="Calibri" pitchFamily="34" charset="0"/>
                <a:cs typeface="Calibri" pitchFamily="34" charset="0"/>
              </a:rPr>
              <a:t> Regression Analysis</a:t>
            </a:r>
            <a:endParaRPr lang="en-GB" sz="8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bwMode="auto">
          <a:xfrm>
            <a:off x="1872328" y="2105025"/>
            <a:ext cx="73866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800" dirty="0" smtClean="0">
                <a:solidFill>
                  <a:schemeClr val="tx2"/>
                </a:solidFill>
                <a:latin typeface="+mn-lt"/>
              </a:rPr>
              <a:t>Probability &amp; Statistical Modelling</a:t>
            </a:r>
          </a:p>
          <a:p>
            <a:pPr algn="ctr" eaLnBrk="1" hangingPunct="1">
              <a:spcBef>
                <a:spcPct val="0"/>
              </a:spcBef>
              <a:buFontTx/>
              <a:buNone/>
              <a:defRPr/>
            </a:pPr>
            <a:r>
              <a:rPr lang="en-US" altLang="en-US" sz="1400" dirty="0" smtClean="0">
                <a:solidFill>
                  <a:schemeClr val="tx2"/>
                </a:solidFill>
                <a:latin typeface="+mn-lt"/>
              </a:rPr>
              <a:t>AQ077-3-2-PSMOD and </a:t>
            </a:r>
            <a:r>
              <a:rPr lang="en-US" altLang="en-US" sz="1400" smtClean="0">
                <a:solidFill>
                  <a:schemeClr val="tx2"/>
                </a:solidFill>
                <a:latin typeface="+mn-lt"/>
              </a:rPr>
              <a:t>Version </a:t>
            </a:r>
            <a:r>
              <a:rPr lang="en-US" altLang="en-US" sz="1400" smtClean="0">
                <a:solidFill>
                  <a:schemeClr val="tx2"/>
                </a:solidFill>
                <a:latin typeface="+mn-lt"/>
              </a:rPr>
              <a:t>VD1</a:t>
            </a:r>
            <a:endParaRPr lang="en-US" altLang="en-US" sz="1400" dirty="0" smtClean="0">
              <a:solidFill>
                <a:schemeClr val="tx2"/>
              </a:solidFill>
              <a:latin typeface="+mn-lt"/>
            </a:endParaRPr>
          </a:p>
        </p:txBody>
      </p:sp>
      <p:sp>
        <p:nvSpPr>
          <p:cNvPr id="9" name="Rectangle 6"/>
          <p:cNvSpPr txBox="1">
            <a:spLocks noChangeArrowheads="1"/>
          </p:cNvSpPr>
          <p:nvPr/>
        </p:nvSpPr>
        <p:spPr bwMode="auto">
          <a:xfrm>
            <a:off x="2097753" y="4038600"/>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dirty="0" smtClean="0">
                <a:latin typeface="+mj-lt"/>
              </a:rPr>
              <a:t>Correlation &amp; Regression Analysis</a:t>
            </a:r>
            <a:endParaRPr lang="en-US" altLang="en-US" dirty="0">
              <a:latin typeface="+mj-lt"/>
            </a:endParaRPr>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4294967295"/>
          </p:nvPr>
        </p:nvSpPr>
        <p:spPr>
          <a:xfrm>
            <a:off x="688975" y="1504950"/>
            <a:ext cx="7737475" cy="4489450"/>
          </a:xfrm>
          <a:noFill/>
        </p:spPr>
        <p:txBody>
          <a:bodyPr/>
          <a:lstStyle/>
          <a:p>
            <a:pPr eaLnBrk="1" hangingPunct="1">
              <a:buClr>
                <a:srgbClr val="FF3300"/>
              </a:buClr>
              <a:buFont typeface="Wingdings" panose="05000000000000000000" pitchFamily="2" charset="2"/>
              <a:buChar char="§"/>
            </a:pPr>
            <a:r>
              <a:rPr lang="en-US" altLang="en-US" sz="2800" b="1" smtClean="0">
                <a:latin typeface="Century Gothic" panose="020B0502020202020204" pitchFamily="34" charset="0"/>
              </a:rPr>
              <a:t>Regression</a:t>
            </a:r>
          </a:p>
          <a:p>
            <a:pPr lvl="1" eaLnBrk="1" hangingPunct="1">
              <a:buClr>
                <a:srgbClr val="3366FF"/>
              </a:buClr>
              <a:buFont typeface="Wingdings" panose="05000000000000000000" pitchFamily="2" charset="2"/>
              <a:buChar char="Ø"/>
            </a:pPr>
            <a:r>
              <a:rPr lang="en-US" altLang="en-US" sz="2400" b="1" smtClean="0">
                <a:latin typeface="Century Gothic" panose="020B0502020202020204" pitchFamily="34" charset="0"/>
              </a:rPr>
              <a:t>Regression in concerned with obtaining a mathematical equation which describes the relationship between two variables.</a:t>
            </a:r>
          </a:p>
          <a:p>
            <a:pPr lvl="2"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The independent variable is the one that is chosen freely or occurs naturally.</a:t>
            </a:r>
          </a:p>
          <a:p>
            <a:pPr lvl="2"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The dependent variable occurs as a consequence of the value of the independent variable.</a:t>
            </a:r>
          </a:p>
          <a:p>
            <a:pPr lvl="1" eaLnBrk="1" hangingPunct="1">
              <a:buClr>
                <a:srgbClr val="3366FF"/>
              </a:buClr>
              <a:buFont typeface="Wingdings" panose="05000000000000000000" pitchFamily="2" charset="2"/>
              <a:buChar char="Ø"/>
            </a:pPr>
            <a:r>
              <a:rPr lang="en-US" altLang="en-US" sz="2400" b="1" smtClean="0">
                <a:latin typeface="Century Gothic" panose="020B0502020202020204" pitchFamily="34" charset="0"/>
              </a:rPr>
              <a:t>It is normally used for estimation purposes.</a:t>
            </a:r>
          </a:p>
        </p:txBody>
      </p:sp>
    </p:spTree>
    <p:extLst>
      <p:ext uri="{BB962C8B-B14F-4D97-AF65-F5344CB8AC3E}">
        <p14:creationId xmlns:p14="http://schemas.microsoft.com/office/powerpoint/2010/main" val="23560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9" name="Object 2"/>
          <p:cNvGraphicFramePr>
            <a:graphicFrameLocks noChangeAspect="1"/>
          </p:cNvGraphicFramePr>
          <p:nvPr/>
        </p:nvGraphicFramePr>
        <p:xfrm>
          <a:off x="804863" y="2019300"/>
          <a:ext cx="7648575" cy="4248150"/>
        </p:xfrm>
        <a:graphic>
          <a:graphicData uri="http://schemas.openxmlformats.org/presentationml/2006/ole">
            <mc:AlternateContent xmlns:mc="http://schemas.openxmlformats.org/markup-compatibility/2006">
              <mc:Choice xmlns:v="urn:schemas-microsoft-com:vml" Requires="v">
                <p:oleObj spid="_x0000_s96263" r:id="rId3" imgW="4409524" imgH="2514286" progId="Paint.Picture">
                  <p:embed/>
                </p:oleObj>
              </mc:Choice>
              <mc:Fallback>
                <p:oleObj r:id="rId3" imgW="4409524" imgH="25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3" y="2019300"/>
                        <a:ext cx="76485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Text Box 3"/>
          <p:cNvSpPr txBox="1">
            <a:spLocks noChangeArrowheads="1"/>
          </p:cNvSpPr>
          <p:nvPr/>
        </p:nvSpPr>
        <p:spPr bwMode="auto">
          <a:xfrm>
            <a:off x="609600" y="1447800"/>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a:t>Types of Regression Models</a:t>
            </a:r>
          </a:p>
        </p:txBody>
      </p:sp>
    </p:spTree>
    <p:extLst>
      <p:ext uri="{BB962C8B-B14F-4D97-AF65-F5344CB8AC3E}">
        <p14:creationId xmlns:p14="http://schemas.microsoft.com/office/powerpoint/2010/main" val="300670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4294967295"/>
          </p:nvPr>
        </p:nvSpPr>
        <p:spPr>
          <a:xfrm>
            <a:off x="703263" y="1492250"/>
            <a:ext cx="7737475" cy="4445000"/>
          </a:xfrm>
          <a:noFill/>
        </p:spPr>
        <p:txBody>
          <a:bodyPr/>
          <a:lstStyle/>
          <a:p>
            <a:pPr marL="461963" lvl="1" indent="-347663"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3 common methods used to determine a regression line</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inspection method</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semi-average method</a:t>
            </a:r>
          </a:p>
          <a:p>
            <a:pPr marL="909638" lvl="2" indent="-333375" eaLnBrk="1" hangingPunct="1">
              <a:buClr>
                <a:srgbClr val="FF3300"/>
              </a:buClr>
              <a:buFont typeface="Wingdings" panose="05000000000000000000" pitchFamily="2" charset="2"/>
              <a:buChar char="ü"/>
            </a:pPr>
            <a:r>
              <a:rPr lang="en-US" altLang="en-US" b="1" smtClean="0">
                <a:latin typeface="Century Gothic" panose="020B0502020202020204" pitchFamily="34" charset="0"/>
              </a:rPr>
              <a:t>least square method</a:t>
            </a:r>
          </a:p>
          <a:p>
            <a:pPr marL="0" indent="0" eaLnBrk="1" hangingPunct="1">
              <a:buFontTx/>
              <a:buNone/>
            </a:pPr>
            <a:endParaRPr lang="en-US" altLang="en-US" b="1" smtClean="0">
              <a:latin typeface="Century Gothic" panose="020B0502020202020204" pitchFamily="34" charset="0"/>
            </a:endParaRPr>
          </a:p>
        </p:txBody>
      </p:sp>
    </p:spTree>
    <p:extLst>
      <p:ext uri="{BB962C8B-B14F-4D97-AF65-F5344CB8AC3E}">
        <p14:creationId xmlns:p14="http://schemas.microsoft.com/office/powerpoint/2010/main" val="375898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4294967295"/>
          </p:nvPr>
        </p:nvSpPr>
        <p:spPr>
          <a:xfrm>
            <a:off x="717550" y="1476375"/>
            <a:ext cx="7737475" cy="4445000"/>
          </a:xfrm>
          <a:noFill/>
        </p:spPr>
        <p:txBody>
          <a:bodyPr/>
          <a:lstStyle/>
          <a:p>
            <a:pPr eaLnBrk="1" hangingPunct="1">
              <a:buClr>
                <a:srgbClr val="FF3300"/>
              </a:buClr>
              <a:buFont typeface="Wingdings" panose="05000000000000000000" pitchFamily="2" charset="2"/>
              <a:buChar char="§"/>
            </a:pPr>
            <a:r>
              <a:rPr lang="en-US" altLang="en-US" sz="2800" b="1" smtClean="0">
                <a:latin typeface="Century Gothic" panose="020B0502020202020204" pitchFamily="34" charset="0"/>
              </a:rPr>
              <a:t>Least square method</a:t>
            </a:r>
          </a:p>
          <a:p>
            <a:pPr lvl="1" eaLnBrk="1" hangingPunct="1">
              <a:buClr>
                <a:srgbClr val="3366FF"/>
              </a:buClr>
              <a:buFont typeface="Wingdings" panose="05000000000000000000" pitchFamily="2" charset="2"/>
              <a:buChar char="Ø"/>
            </a:pPr>
            <a:r>
              <a:rPr lang="en-US" altLang="en-US" sz="2400" b="1" smtClean="0">
                <a:latin typeface="Century Gothic" panose="020B0502020202020204" pitchFamily="34" charset="0"/>
              </a:rPr>
              <a:t>the standard method of obtaining a regression line.</a:t>
            </a:r>
          </a:p>
          <a:p>
            <a:pPr lvl="1" eaLnBrk="1" hangingPunct="1">
              <a:buClr>
                <a:srgbClr val="3366FF"/>
              </a:buClr>
              <a:buFont typeface="Wingdings" panose="05000000000000000000" pitchFamily="2" charset="2"/>
              <a:buChar char="Ø"/>
            </a:pPr>
            <a:r>
              <a:rPr lang="en-US" altLang="en-US" sz="2400" b="1" smtClean="0">
                <a:latin typeface="Century Gothic" panose="020B0502020202020204" pitchFamily="34" charset="0"/>
              </a:rPr>
              <a:t>For any set of bivariate, there are two regression line which can be obtained</a:t>
            </a:r>
          </a:p>
          <a:p>
            <a:pPr lvl="2"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x on y regression line</a:t>
            </a:r>
          </a:p>
          <a:p>
            <a:pPr lvl="3" eaLnBrk="1" hangingPunct="1">
              <a:buClr>
                <a:schemeClr val="hlink"/>
              </a:buClr>
              <a:buFont typeface="Wingdings" panose="05000000000000000000" pitchFamily="2" charset="2"/>
              <a:buChar char="Ø"/>
            </a:pPr>
            <a:r>
              <a:rPr lang="en-US" altLang="en-US" sz="1800" b="1" smtClean="0">
                <a:latin typeface="Century Gothic" panose="020B0502020202020204" pitchFamily="34" charset="0"/>
              </a:rPr>
              <a:t>used for estimating x given a value of y</a:t>
            </a:r>
          </a:p>
          <a:p>
            <a:pPr lvl="2" eaLnBrk="1" hangingPunct="1">
              <a:buClr>
                <a:srgbClr val="FF3300"/>
              </a:buClr>
              <a:buFont typeface="Wingdings" panose="05000000000000000000" pitchFamily="2" charset="2"/>
              <a:buChar char="ü"/>
            </a:pPr>
            <a:r>
              <a:rPr lang="en-US" altLang="en-US" sz="2000" b="1" smtClean="0">
                <a:latin typeface="Century Gothic" panose="020B0502020202020204" pitchFamily="34" charset="0"/>
              </a:rPr>
              <a:t>y on x regression line</a:t>
            </a:r>
          </a:p>
          <a:p>
            <a:pPr lvl="3" eaLnBrk="1" hangingPunct="1">
              <a:buClr>
                <a:schemeClr val="hlink"/>
              </a:buClr>
              <a:buFont typeface="Wingdings" panose="05000000000000000000" pitchFamily="2" charset="2"/>
              <a:buChar char="Ø"/>
            </a:pPr>
            <a:r>
              <a:rPr lang="en-US" altLang="en-US" sz="1800" b="1" smtClean="0">
                <a:latin typeface="Century Gothic" panose="020B0502020202020204" pitchFamily="34" charset="0"/>
              </a:rPr>
              <a:t>used for estimating y given a value of x.</a:t>
            </a:r>
          </a:p>
          <a:p>
            <a:pPr lvl="1" eaLnBrk="1" hangingPunct="1">
              <a:buClr>
                <a:srgbClr val="3366FF"/>
              </a:buClr>
              <a:buFont typeface="Wingdings" panose="05000000000000000000" pitchFamily="2" charset="2"/>
              <a:buChar char="Ø"/>
            </a:pPr>
            <a:r>
              <a:rPr lang="en-US" altLang="en-US" sz="2400" b="1" smtClean="0">
                <a:latin typeface="Century Gothic" panose="020B0502020202020204" pitchFamily="34" charset="0"/>
              </a:rPr>
              <a:t>Note that for this syllabus, only the y on x regression line is dealt with.</a:t>
            </a:r>
          </a:p>
        </p:txBody>
      </p:sp>
    </p:spTree>
    <p:extLst>
      <p:ext uri="{BB962C8B-B14F-4D97-AF65-F5344CB8AC3E}">
        <p14:creationId xmlns:p14="http://schemas.microsoft.com/office/powerpoint/2010/main" val="285001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4294967295"/>
          </p:nvPr>
        </p:nvSpPr>
        <p:spPr>
          <a:xfrm>
            <a:off x="688975" y="1506538"/>
            <a:ext cx="7737475" cy="4473575"/>
          </a:xfrm>
          <a:noFill/>
        </p:spPr>
        <p:txBody>
          <a:bodyPr/>
          <a:lstStyle/>
          <a:p>
            <a:pPr marL="461963" lvl="1" indent="-347663"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If the least square equation is given by </a:t>
            </a:r>
          </a:p>
          <a:p>
            <a:pPr marL="461963" lvl="1" indent="-347663" eaLnBrk="1" hangingPunct="1">
              <a:buFont typeface="Wingdings" panose="05000000000000000000" pitchFamily="2" charset="2"/>
              <a:buNone/>
            </a:pPr>
            <a:r>
              <a:rPr lang="en-US" altLang="en-US" b="1" smtClean="0">
                <a:latin typeface="Century Gothic" panose="020B0502020202020204" pitchFamily="34" charset="0"/>
              </a:rPr>
              <a:t>	y= a + bx,</a:t>
            </a:r>
          </a:p>
          <a:p>
            <a:pPr marL="461963" lvl="1" indent="-347663" eaLnBrk="1" hangingPunct="1">
              <a:buFont typeface="Wingdings" panose="05000000000000000000" pitchFamily="2" charset="2"/>
              <a:buNone/>
            </a:pPr>
            <a:r>
              <a:rPr lang="en-US" altLang="en-US" b="1" smtClean="0">
                <a:latin typeface="Century Gothic" panose="020B0502020202020204" pitchFamily="34" charset="0"/>
              </a:rPr>
              <a:t>	then,</a:t>
            </a:r>
          </a:p>
          <a:p>
            <a:pPr marL="461963" lvl="1" indent="-347663" eaLnBrk="1" hangingPunct="1">
              <a:buFont typeface="Wingdings" panose="05000000000000000000" pitchFamily="2" charset="2"/>
              <a:buNone/>
            </a:pPr>
            <a:endParaRPr lang="en-US" altLang="en-US" b="1" smtClean="0">
              <a:latin typeface="Century Gothic" panose="020B0502020202020204" pitchFamily="34" charset="0"/>
            </a:endParaRPr>
          </a:p>
          <a:p>
            <a:pPr marL="461963" lvl="1" indent="-347663" eaLnBrk="1" hangingPunct="1">
              <a:buFont typeface="Wingdings" panose="05000000000000000000" pitchFamily="2" charset="2"/>
              <a:buNone/>
            </a:pPr>
            <a:r>
              <a:rPr lang="en-US" altLang="en-US" b="1" smtClean="0">
                <a:latin typeface="Century Gothic" panose="020B0502020202020204" pitchFamily="34" charset="0"/>
              </a:rPr>
              <a:t> </a:t>
            </a:r>
          </a:p>
        </p:txBody>
      </p:sp>
      <p:graphicFrame>
        <p:nvGraphicFramePr>
          <p:cNvPr id="27652" name="Object 4"/>
          <p:cNvGraphicFramePr>
            <a:graphicFrameLocks noChangeAspect="1"/>
          </p:cNvGraphicFramePr>
          <p:nvPr/>
        </p:nvGraphicFramePr>
        <p:xfrm>
          <a:off x="2633663" y="2886075"/>
          <a:ext cx="3910012" cy="1412875"/>
        </p:xfrm>
        <a:graphic>
          <a:graphicData uri="http://schemas.openxmlformats.org/presentationml/2006/ole">
            <mc:AlternateContent xmlns:mc="http://schemas.openxmlformats.org/markup-compatibility/2006">
              <mc:Choice xmlns:v="urn:schemas-microsoft-com:vml" Requires="v">
                <p:oleObj spid="_x0000_s97292" r:id="rId3" imgW="1247850" imgH="471127" progId="Equation.3">
                  <p:embed/>
                </p:oleObj>
              </mc:Choice>
              <mc:Fallback>
                <p:oleObj r:id="rId3" imgW="1247850" imgH="47112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663" y="2886075"/>
                        <a:ext cx="391001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p:cNvGraphicFramePr>
            <a:graphicFrameLocks noChangeAspect="1"/>
          </p:cNvGraphicFramePr>
          <p:nvPr/>
        </p:nvGraphicFramePr>
        <p:xfrm>
          <a:off x="2790825" y="4646613"/>
          <a:ext cx="3810000" cy="1331912"/>
        </p:xfrm>
        <a:graphic>
          <a:graphicData uri="http://schemas.openxmlformats.org/presentationml/2006/ole">
            <mc:AlternateContent xmlns:mc="http://schemas.openxmlformats.org/markup-compatibility/2006">
              <mc:Choice xmlns:v="urn:schemas-microsoft-com:vml" Requires="v">
                <p:oleObj spid="_x0000_s97293" r:id="rId5" imgW="992754" imgH="394556" progId="Equation.3">
                  <p:embed/>
                </p:oleObj>
              </mc:Choice>
              <mc:Fallback>
                <p:oleObj r:id="rId5" imgW="992754" imgH="39455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0825" y="4646613"/>
                        <a:ext cx="3810000" cy="1331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1411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1719263" y="411163"/>
            <a:ext cx="2212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a:t>Example 1</a:t>
            </a:r>
          </a:p>
        </p:txBody>
      </p:sp>
      <p:sp>
        <p:nvSpPr>
          <p:cNvPr id="28676" name="Rectangle 3"/>
          <p:cNvSpPr>
            <a:spLocks noGrp="1" noChangeArrowheads="1"/>
          </p:cNvSpPr>
          <p:nvPr/>
        </p:nvSpPr>
        <p:spPr bwMode="auto">
          <a:xfrm>
            <a:off x="487363" y="1412875"/>
            <a:ext cx="8266112" cy="517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000">
                <a:ea typeface="新細明體" pitchFamily="18" charset="-120"/>
              </a:rPr>
              <a:t>The following table shows the amount spent on advertising and the corresponding sales of the product from 6 companies.</a:t>
            </a:r>
          </a:p>
          <a:p>
            <a:pPr eaLnBrk="1" hangingPunct="1"/>
            <a:endParaRPr lang="en-US" altLang="en-US" sz="2000">
              <a:ea typeface="新細明體" pitchFamily="18" charset="-120"/>
            </a:endParaRPr>
          </a:p>
          <a:p>
            <a:pPr eaLnBrk="1" hangingPunct="1"/>
            <a:endParaRPr lang="en-US" altLang="en-US" sz="2000">
              <a:ea typeface="新細明體" pitchFamily="18" charset="-120"/>
            </a:endParaRPr>
          </a:p>
          <a:p>
            <a:pPr eaLnBrk="1" hangingPunct="1"/>
            <a:endParaRPr lang="en-US" altLang="en-US" sz="2000">
              <a:ea typeface="新細明體" pitchFamily="18" charset="-120"/>
            </a:endParaRPr>
          </a:p>
          <a:p>
            <a:pPr eaLnBrk="1" hangingPunct="1"/>
            <a:endParaRPr lang="en-US" altLang="en-US" sz="2000">
              <a:ea typeface="新細明體" pitchFamily="18" charset="-120"/>
            </a:endParaRPr>
          </a:p>
          <a:p>
            <a:pPr eaLnBrk="1" hangingPunct="1"/>
            <a:endParaRPr lang="en-US" altLang="en-US" sz="2000">
              <a:ea typeface="新細明體" pitchFamily="18" charset="-120"/>
            </a:endParaRPr>
          </a:p>
          <a:p>
            <a:pPr eaLnBrk="1" hangingPunct="1"/>
            <a:endParaRPr lang="en-US" altLang="en-US" sz="2000">
              <a:ea typeface="新細明體" pitchFamily="18" charset="-120"/>
            </a:endParaRPr>
          </a:p>
          <a:p>
            <a:pPr eaLnBrk="1" hangingPunct="1"/>
            <a:endParaRPr lang="en-US" altLang="en-US" sz="2000">
              <a:ea typeface="新細明體" pitchFamily="18" charset="-120"/>
            </a:endParaRPr>
          </a:p>
        </p:txBody>
      </p:sp>
      <p:graphicFrame>
        <p:nvGraphicFramePr>
          <p:cNvPr id="28677" name="Group 5"/>
          <p:cNvGraphicFramePr>
            <a:graphicFrameLocks noGrp="1"/>
          </p:cNvGraphicFramePr>
          <p:nvPr/>
        </p:nvGraphicFramePr>
        <p:xfrm>
          <a:off x="1593850" y="2239963"/>
          <a:ext cx="5929313" cy="2571750"/>
        </p:xfrm>
        <a:graphic>
          <a:graphicData uri="http://schemas.openxmlformats.org/drawingml/2006/table">
            <a:tbl>
              <a:tblPr/>
              <a:tblGrid>
                <a:gridCol w="1181100">
                  <a:extLst>
                    <a:ext uri="{9D8B030D-6E8A-4147-A177-3AD203B41FA5}">
                      <a16:colId xmlns:a16="http://schemas.microsoft.com/office/drawing/2014/main" val="20000"/>
                    </a:ext>
                  </a:extLst>
                </a:gridCol>
                <a:gridCol w="2786063">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tblGrid>
              <a:tr h="365735">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Company</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Advertising Cost ($000)</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Sales ($000)</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19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A</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8</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25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19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B</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12</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35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19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C</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11</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29</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611">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D</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24</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19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E</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14</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38</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11">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F</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3</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12</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pitchFamily="2"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448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nvSpPr>
        <p:spPr bwMode="auto">
          <a:xfrm>
            <a:off x="268288" y="1039813"/>
            <a:ext cx="8561387" cy="518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AutoNum type="alphaLcParenBoth"/>
            </a:pPr>
            <a:r>
              <a:rPr lang="en-US" altLang="en-US" sz="2800">
                <a:ea typeface="新細明體" pitchFamily="18" charset="-120"/>
              </a:rPr>
              <a:t>Plot a scattergram showing the relationship between advertising cost and sales of the product.</a:t>
            </a:r>
          </a:p>
          <a:p>
            <a:pPr eaLnBrk="1" hangingPunct="1">
              <a:buFontTx/>
              <a:buAutoNum type="alphaLcParenBoth"/>
            </a:pPr>
            <a:r>
              <a:rPr lang="en-US" altLang="en-US" sz="2800">
                <a:ea typeface="新細明體" pitchFamily="18" charset="-120"/>
              </a:rPr>
              <a:t>Calculate the equation of the regression line of sales on advertising costs. Draw the regression line on the scattergram.</a:t>
            </a:r>
          </a:p>
          <a:p>
            <a:pPr eaLnBrk="1" hangingPunct="1">
              <a:buFontTx/>
              <a:buAutoNum type="alphaLcParenBoth"/>
            </a:pPr>
            <a:r>
              <a:rPr lang="en-US" altLang="en-US" sz="2800">
                <a:ea typeface="新細明體" pitchFamily="18" charset="-120"/>
              </a:rPr>
              <a:t>Use the regression line to forecast sales if advertising costs were </a:t>
            </a:r>
          </a:p>
          <a:p>
            <a:pPr eaLnBrk="1" hangingPunct="1">
              <a:buFontTx/>
              <a:buNone/>
            </a:pPr>
            <a:r>
              <a:rPr lang="en-US" altLang="en-US" sz="2800">
                <a:ea typeface="新細明體" pitchFamily="18" charset="-120"/>
              </a:rPr>
              <a:t>	(i) $10000</a:t>
            </a:r>
          </a:p>
          <a:p>
            <a:pPr eaLnBrk="1" hangingPunct="1">
              <a:buFontTx/>
              <a:buNone/>
            </a:pPr>
            <a:r>
              <a:rPr lang="en-US" altLang="en-US" sz="2800">
                <a:ea typeface="新細明體" pitchFamily="18" charset="-120"/>
              </a:rPr>
              <a:t>	(ii) $1000</a:t>
            </a:r>
          </a:p>
          <a:p>
            <a:pPr eaLnBrk="1" hangingPunct="1">
              <a:buFontTx/>
              <a:buNone/>
            </a:pPr>
            <a:r>
              <a:rPr lang="en-US" altLang="en-US" sz="2800">
                <a:ea typeface="新細明體" pitchFamily="18" charset="-120"/>
              </a:rPr>
              <a:t>(d) Justify your answer in part (c)(ii).</a:t>
            </a:r>
            <a:endParaRPr lang="zh-TW" altLang="en-US" sz="2800">
              <a:ea typeface="新細明體" pitchFamily="18" charset="-120"/>
            </a:endParaRPr>
          </a:p>
        </p:txBody>
      </p:sp>
    </p:spTree>
    <p:extLst>
      <p:ext uri="{BB962C8B-B14F-4D97-AF65-F5344CB8AC3E}">
        <p14:creationId xmlns:p14="http://schemas.microsoft.com/office/powerpoint/2010/main" val="1031907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idx="4294967295"/>
          </p:nvPr>
        </p:nvSpPr>
        <p:spPr>
          <a:xfrm>
            <a:off x="717550" y="1498600"/>
            <a:ext cx="7737475" cy="4510088"/>
          </a:xfrm>
          <a:noFill/>
        </p:spPr>
        <p:txBody>
          <a:bodyPr/>
          <a:lstStyle/>
          <a:p>
            <a:pPr marL="0" indent="3175" eaLnBrk="1" hangingPunct="1">
              <a:lnSpc>
                <a:spcPct val="90000"/>
              </a:lnSpc>
              <a:buClr>
                <a:srgbClr val="FF3300"/>
              </a:buClr>
              <a:buFont typeface="Wingdings" panose="05000000000000000000" pitchFamily="2" charset="2"/>
              <a:buChar char="§"/>
            </a:pPr>
            <a:r>
              <a:rPr lang="en-US" altLang="en-US" b="1" smtClean="0">
                <a:latin typeface="Century Gothic" panose="020B0502020202020204" pitchFamily="34" charset="0"/>
              </a:rPr>
              <a:t>Correlation</a:t>
            </a:r>
          </a:p>
          <a:p>
            <a:pPr marL="461963" lvl="1" indent="-344488"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rPr>
              <a:t>It is a technique used to measure the strength of relationship between two variables by measuring the degree of ‘scatter’ of the data values.</a:t>
            </a:r>
          </a:p>
          <a:p>
            <a:pPr marL="461963" lvl="1" indent="-344488"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rPr>
              <a:t>The less scatter the data values are, the stronger the correlation.</a:t>
            </a:r>
          </a:p>
          <a:p>
            <a:pPr marL="461963" lvl="1" indent="-344488"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rPr>
              <a:t>Two types of correlation</a:t>
            </a:r>
          </a:p>
          <a:p>
            <a:pPr marL="966788" lvl="2" indent="-390525" eaLnBrk="1" hangingPunct="1">
              <a:lnSpc>
                <a:spcPct val="90000"/>
              </a:lnSpc>
              <a:buClr>
                <a:srgbClr val="FF3300"/>
              </a:buClr>
              <a:buFont typeface="Wingdings" panose="05000000000000000000" pitchFamily="2" charset="2"/>
              <a:buChar char="Ø"/>
            </a:pPr>
            <a:r>
              <a:rPr lang="en-US" altLang="en-US" b="1" smtClean="0">
                <a:latin typeface="Century Gothic" panose="020B0502020202020204" pitchFamily="34" charset="0"/>
              </a:rPr>
              <a:t>Positive (direct)</a:t>
            </a:r>
          </a:p>
          <a:p>
            <a:pPr marL="966788" lvl="2" indent="-390525" eaLnBrk="1" hangingPunct="1">
              <a:lnSpc>
                <a:spcPct val="90000"/>
              </a:lnSpc>
              <a:buClr>
                <a:srgbClr val="FF3300"/>
              </a:buClr>
              <a:buFont typeface="Wingdings" panose="05000000000000000000" pitchFamily="2" charset="2"/>
              <a:buChar char="Ø"/>
            </a:pPr>
            <a:r>
              <a:rPr lang="en-US" altLang="en-US" b="1" smtClean="0">
                <a:latin typeface="Century Gothic" panose="020B0502020202020204" pitchFamily="34" charset="0"/>
              </a:rPr>
              <a:t>Negative (inverse)</a:t>
            </a:r>
          </a:p>
        </p:txBody>
      </p:sp>
    </p:spTree>
    <p:extLst>
      <p:ext uri="{BB962C8B-B14F-4D97-AF65-F5344CB8AC3E}">
        <p14:creationId xmlns:p14="http://schemas.microsoft.com/office/powerpoint/2010/main" val="2805963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4294967295"/>
          </p:nvPr>
        </p:nvSpPr>
        <p:spPr>
          <a:xfrm>
            <a:off x="703263" y="1473200"/>
            <a:ext cx="7737475" cy="4478338"/>
          </a:xfrm>
          <a:noFill/>
        </p:spPr>
        <p:txBody>
          <a:bodyPr/>
          <a:lstStyle/>
          <a:p>
            <a:pPr marL="461963" lvl="1" indent="-344488"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Measures of correlation</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Product moment correlation coefficient</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Coefficient of determination</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Spearman rank correlation coefficient</a:t>
            </a:r>
          </a:p>
        </p:txBody>
      </p:sp>
    </p:spTree>
    <p:extLst>
      <p:ext uri="{BB962C8B-B14F-4D97-AF65-F5344CB8AC3E}">
        <p14:creationId xmlns:p14="http://schemas.microsoft.com/office/powerpoint/2010/main" val="151794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4294967295"/>
          </p:nvPr>
        </p:nvSpPr>
        <p:spPr>
          <a:xfrm>
            <a:off x="679450" y="1404938"/>
            <a:ext cx="8001000" cy="4495800"/>
          </a:xfrm>
          <a:noFill/>
        </p:spPr>
        <p:txBody>
          <a:bodyPr/>
          <a:lstStyle/>
          <a:p>
            <a:pPr marL="0" indent="0" eaLnBrk="1" hangingPunct="1">
              <a:buClr>
                <a:srgbClr val="FF3300"/>
              </a:buClr>
              <a:buFont typeface="Wingdings" panose="05000000000000000000" pitchFamily="2" charset="2"/>
              <a:buChar char="§"/>
              <a:tabLst>
                <a:tab pos="230188" algn="l"/>
              </a:tabLst>
            </a:pPr>
            <a:r>
              <a:rPr lang="en-US" altLang="en-US" b="1" smtClean="0">
                <a:latin typeface="Century Gothic" panose="020B0502020202020204" pitchFamily="34" charset="0"/>
              </a:rPr>
              <a:t>Product moment correlation 	coefficient, r</a:t>
            </a:r>
          </a:p>
          <a:p>
            <a:pPr marL="461963" lvl="1" indent="-346075" eaLnBrk="1" hangingPunct="1">
              <a:buClr>
                <a:srgbClr val="3366FF"/>
              </a:buClr>
              <a:buFont typeface="Wingdings" panose="05000000000000000000" pitchFamily="2" charset="2"/>
              <a:buChar char="Ø"/>
              <a:tabLst>
                <a:tab pos="230188" algn="l"/>
              </a:tabLst>
            </a:pPr>
            <a:r>
              <a:rPr lang="en-US" altLang="en-US" b="1" smtClean="0">
                <a:latin typeface="Century Gothic" panose="020B0502020202020204" pitchFamily="34" charset="0"/>
              </a:rPr>
              <a:t>It measures the extent to which two variables move in sympathy with or in opposition to one another.</a:t>
            </a:r>
          </a:p>
          <a:p>
            <a:pPr marL="461963" lvl="1" indent="-346075" eaLnBrk="1" hangingPunct="1">
              <a:buFont typeface="Wingdings" panose="05000000000000000000" pitchFamily="2" charset="2"/>
              <a:buChar char="Ø"/>
              <a:tabLst>
                <a:tab pos="230188" algn="l"/>
              </a:tabLst>
            </a:pPr>
            <a:endParaRPr lang="en-GB" altLang="en-US" b="1" smtClean="0">
              <a:latin typeface="Century Gothic" panose="020B0502020202020204" pitchFamily="34" charset="0"/>
            </a:endParaRPr>
          </a:p>
        </p:txBody>
      </p:sp>
      <p:graphicFrame>
        <p:nvGraphicFramePr>
          <p:cNvPr id="32772" name="Object 4"/>
          <p:cNvGraphicFramePr>
            <a:graphicFrameLocks noChangeAspect="1"/>
          </p:cNvGraphicFramePr>
          <p:nvPr/>
        </p:nvGraphicFramePr>
        <p:xfrm>
          <a:off x="1487488" y="4117975"/>
          <a:ext cx="5873750" cy="1409700"/>
        </p:xfrm>
        <a:graphic>
          <a:graphicData uri="http://schemas.openxmlformats.org/presentationml/2006/ole">
            <mc:AlternateContent xmlns:mc="http://schemas.openxmlformats.org/markup-compatibility/2006">
              <mc:Choice xmlns:v="urn:schemas-microsoft-com:vml" Requires="v">
                <p:oleObj spid="_x0000_s98311" r:id="rId3" imgW="2540000" imgH="609600" progId="Equation.3">
                  <p:embed/>
                </p:oleObj>
              </mc:Choice>
              <mc:Fallback>
                <p:oleObj r:id="rId3" imgW="25400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4117975"/>
                        <a:ext cx="587375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783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4" name="Rectangle 3"/>
          <p:cNvSpPr>
            <a:spLocks noChangeArrowheads="1"/>
          </p:cNvSpPr>
          <p:nvPr/>
        </p:nvSpPr>
        <p:spPr bwMode="auto">
          <a:xfrm>
            <a:off x="646113" y="1566863"/>
            <a:ext cx="7923212"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Introduction</a:t>
            </a:r>
          </a:p>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Regression</a:t>
            </a:r>
          </a:p>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Correlation</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body" idx="4294967295"/>
          </p:nvPr>
        </p:nvSpPr>
        <p:spPr>
          <a:xfrm>
            <a:off x="788988" y="1441450"/>
            <a:ext cx="7772400" cy="4495800"/>
          </a:xfrm>
          <a:noFill/>
        </p:spPr>
        <p:txBody>
          <a:bodyPr/>
          <a:lstStyle/>
          <a:p>
            <a:pPr marL="461963" lvl="1" indent="-347663"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rPr>
              <a:t>The correlation coefficient, r lies between 0 and </a:t>
            </a:r>
            <a:r>
              <a:rPr lang="en-US" altLang="en-US" b="1" smtClean="0">
                <a:latin typeface="Century Gothic" panose="020B0502020202020204" pitchFamily="34" charset="0"/>
                <a:sym typeface="Symbol" panose="05050102010706020507" pitchFamily="18" charset="2"/>
              </a:rPr>
              <a:t> 1.</a:t>
            </a:r>
          </a:p>
          <a:p>
            <a:pPr marL="461963" lvl="1" indent="-347663"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When r = 0, it signifies there is no correlation present</a:t>
            </a:r>
          </a:p>
          <a:p>
            <a:pPr marL="461963" lvl="1" indent="-347663"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When r = 1, it signifies perfect positive correlation</a:t>
            </a:r>
          </a:p>
          <a:p>
            <a:pPr marL="461963" lvl="1" indent="-347663"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When r = -1, it signifies perfect negative correlation</a:t>
            </a:r>
          </a:p>
          <a:p>
            <a:pPr marL="461963" lvl="1" indent="-347663" eaLnBrk="1" hangingPunct="1">
              <a:lnSpc>
                <a:spcPct val="90000"/>
              </a:lnSpc>
              <a:buClr>
                <a:srgbClr val="3366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The further away r is from 0, the stronger is the correlation.</a:t>
            </a:r>
          </a:p>
          <a:p>
            <a:pPr marL="461963" lvl="1" indent="-347663" eaLnBrk="1" hangingPunct="1">
              <a:lnSpc>
                <a:spcPct val="90000"/>
              </a:lnSpc>
              <a:buFont typeface="Wingdings" panose="05000000000000000000" pitchFamily="2" charset="2"/>
              <a:buChar char="Ø"/>
            </a:pPr>
            <a:endParaRPr lang="en-GB" altLang="en-US" b="1" smtClean="0">
              <a:latin typeface="Century Gothic" panose="020B0502020202020204" pitchFamily="34" charset="0"/>
            </a:endParaRPr>
          </a:p>
        </p:txBody>
      </p:sp>
    </p:spTree>
    <p:extLst>
      <p:ext uri="{BB962C8B-B14F-4D97-AF65-F5344CB8AC3E}">
        <p14:creationId xmlns:p14="http://schemas.microsoft.com/office/powerpoint/2010/main" val="1829087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9" name="Object 2"/>
          <p:cNvGraphicFramePr>
            <a:graphicFrameLocks noChangeAspect="1"/>
          </p:cNvGraphicFramePr>
          <p:nvPr/>
        </p:nvGraphicFramePr>
        <p:xfrm>
          <a:off x="912813" y="2135188"/>
          <a:ext cx="7524750" cy="4143375"/>
        </p:xfrm>
        <a:graphic>
          <a:graphicData uri="http://schemas.openxmlformats.org/presentationml/2006/ole">
            <mc:AlternateContent xmlns:mc="http://schemas.openxmlformats.org/markup-compatibility/2006">
              <mc:Choice xmlns:v="urn:schemas-microsoft-com:vml" Requires="v">
                <p:oleObj spid="_x0000_s99335" r:id="rId3" imgW="4439270" imgH="2505425" progId="Paint.Picture">
                  <p:embed/>
                </p:oleObj>
              </mc:Choice>
              <mc:Fallback>
                <p:oleObj r:id="rId3" imgW="4439270" imgH="250542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2135188"/>
                        <a:ext cx="752475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3"/>
          <p:cNvSpPr txBox="1">
            <a:spLocks noChangeArrowheads="1"/>
          </p:cNvSpPr>
          <p:nvPr/>
        </p:nvSpPr>
        <p:spPr bwMode="auto">
          <a:xfrm>
            <a:off x="571500" y="1485900"/>
            <a:ext cx="6819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a:t>Examples of appropriate r values</a:t>
            </a:r>
          </a:p>
        </p:txBody>
      </p:sp>
    </p:spTree>
    <p:extLst>
      <p:ext uri="{BB962C8B-B14F-4D97-AF65-F5344CB8AC3E}">
        <p14:creationId xmlns:p14="http://schemas.microsoft.com/office/powerpoint/2010/main" val="165111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body" idx="4294967295"/>
          </p:nvPr>
        </p:nvSpPr>
        <p:spPr>
          <a:xfrm>
            <a:off x="881063" y="1433513"/>
            <a:ext cx="7737475" cy="4448175"/>
          </a:xfrm>
          <a:noFill/>
        </p:spPr>
        <p:txBody>
          <a:bodyPr/>
          <a:lstStyle/>
          <a:p>
            <a:pPr marL="0" indent="3175" eaLnBrk="1" hangingPunct="1">
              <a:buClr>
                <a:srgbClr val="FF3300"/>
              </a:buClr>
              <a:buFont typeface="Wingdings" panose="05000000000000000000" pitchFamily="2" charset="2"/>
              <a:buChar char="§"/>
            </a:pPr>
            <a:r>
              <a:rPr lang="en-US" altLang="en-US" b="1" smtClean="0">
                <a:latin typeface="Century Gothic" panose="020B0502020202020204" pitchFamily="34" charset="0"/>
              </a:rPr>
              <a:t>Coefficient of determination, r</a:t>
            </a:r>
            <a:r>
              <a:rPr lang="en-US" altLang="en-US" b="1" baseline="30000" smtClean="0">
                <a:latin typeface="Century Gothic" panose="020B0502020202020204" pitchFamily="34" charset="0"/>
              </a:rPr>
              <a:t>2</a:t>
            </a:r>
            <a:endParaRPr lang="en-US" altLang="en-US" b="1" smtClean="0">
              <a:latin typeface="Century Gothic" panose="020B0502020202020204" pitchFamily="34" charset="0"/>
            </a:endParaRPr>
          </a:p>
          <a:p>
            <a:pPr marL="461963" lvl="1" indent="-344488"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It indicates the proportion of variance in the dependent variable that is explained statistically by knowledge of the independent variable and vice versa.</a:t>
            </a:r>
          </a:p>
          <a:p>
            <a:pPr marL="461963" lvl="1" indent="-344488"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Notice that, since –1 </a:t>
            </a:r>
            <a:r>
              <a:rPr lang="en-US" altLang="en-US" b="1" smtClean="0">
                <a:latin typeface="Century Gothic" panose="020B0502020202020204" pitchFamily="34" charset="0"/>
                <a:sym typeface="Symbol" panose="05050102010706020507" pitchFamily="18" charset="2"/>
              </a:rPr>
              <a:t></a:t>
            </a:r>
            <a:r>
              <a:rPr lang="en-US" altLang="en-US" b="1" smtClean="0">
                <a:latin typeface="Century Gothic" panose="020B0502020202020204" pitchFamily="34" charset="0"/>
              </a:rPr>
              <a:t> r </a:t>
            </a:r>
            <a:r>
              <a:rPr lang="en-US" altLang="en-US" b="1" smtClean="0">
                <a:latin typeface="Century Gothic" panose="020B0502020202020204" pitchFamily="34" charset="0"/>
                <a:sym typeface="Symbol" panose="05050102010706020507" pitchFamily="18" charset="2"/>
              </a:rPr>
              <a:t></a:t>
            </a:r>
            <a:r>
              <a:rPr lang="en-US" altLang="en-US" b="1" smtClean="0">
                <a:latin typeface="Century Gothic" panose="020B0502020202020204" pitchFamily="34" charset="0"/>
              </a:rPr>
              <a:t> +1, it follows that  0 </a:t>
            </a:r>
            <a:r>
              <a:rPr lang="en-US" altLang="en-US" b="1" smtClean="0">
                <a:latin typeface="Century Gothic" panose="020B0502020202020204" pitchFamily="34" charset="0"/>
                <a:sym typeface="Symbol" panose="05050102010706020507" pitchFamily="18" charset="2"/>
              </a:rPr>
              <a:t></a:t>
            </a:r>
            <a:r>
              <a:rPr lang="en-US" altLang="en-US" b="1" smtClean="0">
                <a:latin typeface="Century Gothic" panose="020B0502020202020204" pitchFamily="34" charset="0"/>
              </a:rPr>
              <a:t> r</a:t>
            </a:r>
            <a:r>
              <a:rPr lang="en-US" altLang="en-US" b="1" baseline="30000" smtClean="0">
                <a:latin typeface="Century Gothic" panose="020B0502020202020204" pitchFamily="34" charset="0"/>
              </a:rPr>
              <a:t>2</a:t>
            </a:r>
            <a:r>
              <a:rPr lang="en-US" altLang="en-US" b="1" smtClean="0">
                <a:latin typeface="Century Gothic" panose="020B0502020202020204" pitchFamily="34" charset="0"/>
              </a:rPr>
              <a:t> </a:t>
            </a:r>
            <a:r>
              <a:rPr lang="en-US" altLang="en-US" b="1" smtClean="0">
                <a:latin typeface="Century Gothic" panose="020B0502020202020204" pitchFamily="34" charset="0"/>
                <a:sym typeface="Symbol" panose="05050102010706020507" pitchFamily="18" charset="2"/>
              </a:rPr>
              <a:t></a:t>
            </a:r>
            <a:r>
              <a:rPr lang="en-US" altLang="en-US" b="1" smtClean="0">
                <a:latin typeface="Century Gothic" panose="020B0502020202020204" pitchFamily="34" charset="0"/>
              </a:rPr>
              <a:t> +1</a:t>
            </a:r>
          </a:p>
          <a:p>
            <a:pPr marL="461963" lvl="1" indent="-344488" eaLnBrk="1" hangingPunct="1">
              <a:buFont typeface="Wingdings" panose="05000000000000000000" pitchFamily="2" charset="2"/>
              <a:buChar char="Ø"/>
            </a:pPr>
            <a:endParaRPr lang="en-GB" altLang="en-US" b="1" smtClean="0">
              <a:latin typeface="Century Gothic" panose="020B0502020202020204" pitchFamily="34" charset="0"/>
            </a:endParaRPr>
          </a:p>
        </p:txBody>
      </p:sp>
    </p:spTree>
    <p:extLst>
      <p:ext uri="{BB962C8B-B14F-4D97-AF65-F5344CB8AC3E}">
        <p14:creationId xmlns:p14="http://schemas.microsoft.com/office/powerpoint/2010/main" val="1008124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nvSpPr>
        <p:spPr bwMode="auto">
          <a:xfrm>
            <a:off x="485775" y="274638"/>
            <a:ext cx="70421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a:solidFill>
                  <a:schemeClr val="tx2"/>
                </a:solidFill>
                <a:ea typeface="新細明體" pitchFamily="18" charset="-120"/>
              </a:rPr>
              <a:t>Example 2</a:t>
            </a:r>
          </a:p>
        </p:txBody>
      </p:sp>
      <p:sp>
        <p:nvSpPr>
          <p:cNvPr id="36868" name="Rectangle 3"/>
          <p:cNvSpPr>
            <a:spLocks noGrp="1" noChangeArrowheads="1"/>
          </p:cNvSpPr>
          <p:nvPr/>
        </p:nvSpPr>
        <p:spPr bwMode="auto">
          <a:xfrm>
            <a:off x="487363" y="1174750"/>
            <a:ext cx="8147050" cy="504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a:ea typeface="新細明體" pitchFamily="18" charset="-120"/>
              </a:rPr>
              <a:t>Use the data of </a:t>
            </a:r>
            <a:r>
              <a:rPr lang="en-US" altLang="en-US" sz="2400" i="1">
                <a:ea typeface="新細明體" pitchFamily="18" charset="-120"/>
              </a:rPr>
              <a:t>Example 1</a:t>
            </a:r>
            <a:r>
              <a:rPr lang="en-US" altLang="en-US" sz="2400">
                <a:ea typeface="新細明體" pitchFamily="18" charset="-120"/>
              </a:rPr>
              <a:t>, calculate the </a:t>
            </a:r>
          </a:p>
          <a:p>
            <a:pPr eaLnBrk="1" hangingPunct="1">
              <a:buFontTx/>
              <a:buNone/>
            </a:pPr>
            <a:r>
              <a:rPr lang="en-US" altLang="en-US" sz="2400">
                <a:ea typeface="新細明體" pitchFamily="18" charset="-120"/>
              </a:rPr>
              <a:t>(i) 	Product moment correlation coefficient</a:t>
            </a:r>
            <a:endParaRPr lang="en-US" altLang="en-US" sz="2400" b="1">
              <a:ea typeface="新細明體" pitchFamily="18" charset="-120"/>
            </a:endParaRPr>
          </a:p>
          <a:p>
            <a:pPr eaLnBrk="1" hangingPunct="1">
              <a:buFontTx/>
              <a:buNone/>
            </a:pPr>
            <a:r>
              <a:rPr lang="en-US" altLang="en-US" sz="2400">
                <a:ea typeface="新細明體" pitchFamily="18" charset="-120"/>
              </a:rPr>
              <a:t>(ii) 	Coefficient of determination</a:t>
            </a:r>
          </a:p>
          <a:p>
            <a:pPr eaLnBrk="1" hangingPunct="1">
              <a:buFontTx/>
              <a:buNone/>
            </a:pPr>
            <a:r>
              <a:rPr lang="en-US" altLang="en-US" sz="2400">
                <a:ea typeface="新細明體" pitchFamily="18" charset="-120"/>
              </a:rPr>
              <a:t>and interpret the result.</a:t>
            </a:r>
            <a:endParaRPr lang="zh-TW" altLang="en-US" sz="2400">
              <a:ea typeface="新細明體" pitchFamily="18" charset="-120"/>
            </a:endParaRPr>
          </a:p>
        </p:txBody>
      </p:sp>
    </p:spTree>
    <p:extLst>
      <p:ext uri="{BB962C8B-B14F-4D97-AF65-F5344CB8AC3E}">
        <p14:creationId xmlns:p14="http://schemas.microsoft.com/office/powerpoint/2010/main" val="389633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body" idx="4294967295"/>
          </p:nvPr>
        </p:nvSpPr>
        <p:spPr>
          <a:xfrm>
            <a:off x="717550" y="1473200"/>
            <a:ext cx="8018463" cy="4433888"/>
          </a:xfrm>
          <a:noFill/>
        </p:spPr>
        <p:txBody>
          <a:bodyPr/>
          <a:lstStyle/>
          <a:p>
            <a:pPr marL="0" indent="0" eaLnBrk="1" hangingPunct="1">
              <a:buClr>
                <a:srgbClr val="FF3300"/>
              </a:buClr>
              <a:buFont typeface="Wingdings" panose="05000000000000000000" pitchFamily="2" charset="2"/>
              <a:buChar char="§"/>
              <a:tabLst>
                <a:tab pos="230188" algn="l"/>
              </a:tabLst>
            </a:pPr>
            <a:r>
              <a:rPr lang="en-US" altLang="en-US" b="1" smtClean="0">
                <a:latin typeface="Century Gothic" panose="020B0502020202020204" pitchFamily="34" charset="0"/>
              </a:rPr>
              <a:t>Spearman rank correlation coefficient, 	r</a:t>
            </a:r>
            <a:r>
              <a:rPr lang="en-US" altLang="en-US" b="1" baseline="-25000" smtClean="0">
                <a:latin typeface="Century Gothic" panose="020B0502020202020204" pitchFamily="34" charset="0"/>
              </a:rPr>
              <a:t>s</a:t>
            </a:r>
            <a:endParaRPr lang="en-US" altLang="en-US" b="1" smtClean="0">
              <a:latin typeface="Century Gothic" panose="020B0502020202020204" pitchFamily="34" charset="0"/>
            </a:endParaRPr>
          </a:p>
          <a:p>
            <a:pPr marL="461963" lvl="1" indent="-346075" eaLnBrk="1" hangingPunct="1">
              <a:buClr>
                <a:srgbClr val="3366FF"/>
              </a:buClr>
              <a:buFont typeface="Wingdings" panose="05000000000000000000" pitchFamily="2" charset="2"/>
              <a:buChar char="Ø"/>
              <a:tabLst>
                <a:tab pos="230188" algn="l"/>
              </a:tabLst>
            </a:pPr>
            <a:r>
              <a:rPr lang="en-US" altLang="en-US" b="1" smtClean="0">
                <a:latin typeface="Century Gothic" panose="020B0502020202020204" pitchFamily="34" charset="0"/>
              </a:rPr>
              <a:t>It can be used:</a:t>
            </a:r>
          </a:p>
          <a:p>
            <a:pPr marL="850900" lvl="2" indent="-273050" eaLnBrk="1" hangingPunct="1">
              <a:buClr>
                <a:srgbClr val="FF3300"/>
              </a:buClr>
              <a:buFont typeface="Wingdings" panose="05000000000000000000" pitchFamily="2" charset="2"/>
              <a:buChar char="Ø"/>
              <a:tabLst>
                <a:tab pos="230188" algn="l"/>
              </a:tabLst>
            </a:pPr>
            <a:r>
              <a:rPr lang="en-US" altLang="en-US" b="1" smtClean="0">
                <a:latin typeface="Century Gothic" panose="020B0502020202020204" pitchFamily="34" charset="0"/>
              </a:rPr>
              <a:t>as an approximation to the product moment coefficient</a:t>
            </a:r>
          </a:p>
          <a:p>
            <a:pPr marL="850900" lvl="2" indent="-273050" eaLnBrk="1" hangingPunct="1">
              <a:buClr>
                <a:srgbClr val="FF3300"/>
              </a:buClr>
              <a:buFont typeface="Wingdings" panose="05000000000000000000" pitchFamily="2" charset="2"/>
              <a:buChar char="Ø"/>
              <a:tabLst>
                <a:tab pos="230188" algn="l"/>
              </a:tabLst>
            </a:pPr>
            <a:r>
              <a:rPr lang="en-US" altLang="en-US" b="1" smtClean="0">
                <a:latin typeface="Century Gothic" panose="020B0502020202020204" pitchFamily="34" charset="0"/>
              </a:rPr>
              <a:t>With non-numeric data that can be ranked</a:t>
            </a:r>
          </a:p>
          <a:p>
            <a:pPr marL="850900" lvl="2" indent="-273050" eaLnBrk="1" hangingPunct="1">
              <a:buFont typeface="Wingdings" panose="05000000000000000000" pitchFamily="2" charset="2"/>
              <a:buNone/>
              <a:tabLst>
                <a:tab pos="230188" algn="l"/>
              </a:tabLst>
            </a:pPr>
            <a:endParaRPr lang="en-US" altLang="en-US" b="1" smtClean="0">
              <a:latin typeface="Century Gothic" panose="020B0502020202020204" pitchFamily="34" charset="0"/>
            </a:endParaRPr>
          </a:p>
          <a:p>
            <a:pPr marL="850900" lvl="2" indent="-273050" eaLnBrk="1" hangingPunct="1">
              <a:buFont typeface="Wingdings" panose="05000000000000000000" pitchFamily="2" charset="2"/>
              <a:buNone/>
              <a:tabLst>
                <a:tab pos="230188" algn="l"/>
              </a:tabLst>
            </a:pPr>
            <a:endParaRPr lang="en-GB" altLang="en-US" smtClean="0"/>
          </a:p>
        </p:txBody>
      </p:sp>
    </p:spTree>
    <p:extLst>
      <p:ext uri="{BB962C8B-B14F-4D97-AF65-F5344CB8AC3E}">
        <p14:creationId xmlns:p14="http://schemas.microsoft.com/office/powerpoint/2010/main" val="123893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body" idx="4294967295"/>
          </p:nvPr>
        </p:nvSpPr>
        <p:spPr>
          <a:xfrm>
            <a:off x="752475" y="1403350"/>
            <a:ext cx="7924800" cy="4495800"/>
          </a:xfrm>
          <a:noFill/>
        </p:spPr>
        <p:txBody>
          <a:bodyPr/>
          <a:lstStyle/>
          <a:p>
            <a:pPr marL="461963" lvl="1" indent="-347663"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Procedure for obtaining r</a:t>
            </a:r>
            <a:r>
              <a:rPr lang="en-US" altLang="en-US" b="1" baseline="-25000" smtClean="0">
                <a:latin typeface="Century Gothic" panose="020B0502020202020204" pitchFamily="34" charset="0"/>
              </a:rPr>
              <a:t>s</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Rank the x values, r</a:t>
            </a:r>
            <a:r>
              <a:rPr lang="en-US" altLang="en-US" b="1" baseline="-25000" smtClean="0">
                <a:latin typeface="Century Gothic" panose="020B0502020202020204" pitchFamily="34" charset="0"/>
              </a:rPr>
              <a:t>x</a:t>
            </a:r>
            <a:endParaRPr lang="en-US" altLang="en-US" b="1" smtClean="0">
              <a:latin typeface="Century Gothic" panose="020B0502020202020204" pitchFamily="34" charset="0"/>
            </a:endParaRP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Rank the y values, r</a:t>
            </a:r>
            <a:r>
              <a:rPr lang="en-US" altLang="en-US" b="1" baseline="-25000" smtClean="0">
                <a:latin typeface="Century Gothic" panose="020B0502020202020204" pitchFamily="34" charset="0"/>
              </a:rPr>
              <a:t>y</a:t>
            </a:r>
            <a:endParaRPr lang="en-US" altLang="en-US" b="1" smtClean="0">
              <a:latin typeface="Century Gothic" panose="020B0502020202020204" pitchFamily="34" charset="0"/>
            </a:endParaRP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For each pair of ranks, calculate d</a:t>
            </a:r>
            <a:r>
              <a:rPr lang="en-US" altLang="en-US" b="1" baseline="30000" smtClean="0">
                <a:latin typeface="Century Gothic" panose="020B0502020202020204" pitchFamily="34" charset="0"/>
              </a:rPr>
              <a:t>2</a:t>
            </a:r>
            <a:r>
              <a:rPr lang="en-US" altLang="en-US" b="1" smtClean="0">
                <a:latin typeface="Century Gothic" panose="020B0502020202020204" pitchFamily="34" charset="0"/>
              </a:rPr>
              <a:t> =(r</a:t>
            </a:r>
            <a:r>
              <a:rPr lang="en-US" altLang="en-US" b="1" baseline="-25000" smtClean="0">
                <a:latin typeface="Century Gothic" panose="020B0502020202020204" pitchFamily="34" charset="0"/>
              </a:rPr>
              <a:t>x </a:t>
            </a:r>
            <a:r>
              <a:rPr lang="en-US" altLang="en-US" b="1" smtClean="0">
                <a:latin typeface="Century Gothic" panose="020B0502020202020204" pitchFamily="34" charset="0"/>
              </a:rPr>
              <a:t>– r</a:t>
            </a:r>
            <a:r>
              <a:rPr lang="en-US" altLang="en-US" b="1" baseline="-25000" smtClean="0">
                <a:latin typeface="Century Gothic" panose="020B0502020202020204" pitchFamily="34" charset="0"/>
              </a:rPr>
              <a:t>y</a:t>
            </a:r>
            <a:r>
              <a:rPr lang="en-US" altLang="en-US" b="1" smtClean="0">
                <a:latin typeface="Century Gothic" panose="020B0502020202020204" pitchFamily="34" charset="0"/>
              </a:rPr>
              <a:t>)</a:t>
            </a:r>
            <a:r>
              <a:rPr lang="en-US" altLang="en-US" b="1" baseline="30000" smtClean="0">
                <a:latin typeface="Century Gothic" panose="020B0502020202020204" pitchFamily="34" charset="0"/>
              </a:rPr>
              <a:t>2</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Calculate </a:t>
            </a:r>
            <a:r>
              <a:rPr lang="en-US" altLang="en-US" b="1" smtClean="0">
                <a:latin typeface="Century Gothic" panose="020B0502020202020204" pitchFamily="34" charset="0"/>
                <a:sym typeface="Symbol" panose="05050102010706020507" pitchFamily="18" charset="2"/>
              </a:rPr>
              <a:t>d</a:t>
            </a:r>
            <a:r>
              <a:rPr lang="en-US" altLang="en-US" b="1" baseline="30000" smtClean="0">
                <a:latin typeface="Century Gothic" panose="020B0502020202020204" pitchFamily="34" charset="0"/>
                <a:sym typeface="Symbol" panose="05050102010706020507" pitchFamily="18" charset="2"/>
              </a:rPr>
              <a:t>2</a:t>
            </a:r>
            <a:endParaRPr lang="en-US" altLang="en-US" b="1" smtClean="0">
              <a:latin typeface="Century Gothic" panose="020B0502020202020204" pitchFamily="34" charset="0"/>
              <a:sym typeface="Symbol" panose="05050102010706020507" pitchFamily="18" charset="2"/>
            </a:endParaRP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The value of the rank correlation coefficient can then be calculated as below:</a:t>
            </a:r>
          </a:p>
          <a:p>
            <a:pPr marL="909638" lvl="2" indent="-333375" eaLnBrk="1" hangingPunct="1">
              <a:buFont typeface="Wingdings" panose="05000000000000000000" pitchFamily="2" charset="2"/>
              <a:buNone/>
            </a:pPr>
            <a:endParaRPr lang="en-US" altLang="en-US" b="1" smtClean="0">
              <a:latin typeface="Century Gothic" panose="020B0502020202020204" pitchFamily="34" charset="0"/>
            </a:endParaRPr>
          </a:p>
          <a:p>
            <a:pPr marL="0" indent="0" eaLnBrk="1" hangingPunct="1">
              <a:buFontTx/>
              <a:buNone/>
            </a:pPr>
            <a:endParaRPr lang="en-GB" altLang="en-US" b="1" smtClean="0">
              <a:latin typeface="Century Gothic" panose="020B0502020202020204" pitchFamily="34" charset="0"/>
            </a:endParaRPr>
          </a:p>
        </p:txBody>
      </p:sp>
      <p:graphicFrame>
        <p:nvGraphicFramePr>
          <p:cNvPr id="38916" name="Object 4"/>
          <p:cNvGraphicFramePr>
            <a:graphicFrameLocks noChangeAspect="1"/>
          </p:cNvGraphicFramePr>
          <p:nvPr/>
        </p:nvGraphicFramePr>
        <p:xfrm>
          <a:off x="2668588" y="4567238"/>
          <a:ext cx="3657600" cy="1357312"/>
        </p:xfrm>
        <a:graphic>
          <a:graphicData uri="http://schemas.openxmlformats.org/presentationml/2006/ole">
            <mc:AlternateContent xmlns:mc="http://schemas.openxmlformats.org/markup-compatibility/2006">
              <mc:Choice xmlns:v="urn:schemas-microsoft-com:vml" Requires="v">
                <p:oleObj spid="_x0000_s100359" r:id="rId3" imgW="1030937" imgH="521832" progId="Equation.3">
                  <p:embed/>
                </p:oleObj>
              </mc:Choice>
              <mc:Fallback>
                <p:oleObj r:id="rId3" imgW="1030937" imgH="52183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588" y="4567238"/>
                        <a:ext cx="3657600"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756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nvSpPr>
        <p:spPr bwMode="auto">
          <a:xfrm>
            <a:off x="485775" y="274638"/>
            <a:ext cx="70421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a:solidFill>
                  <a:schemeClr val="tx2"/>
                </a:solidFill>
                <a:ea typeface="新細明體" pitchFamily="18" charset="-120"/>
              </a:rPr>
              <a:t>Example 3</a:t>
            </a:r>
          </a:p>
        </p:txBody>
      </p:sp>
      <p:sp>
        <p:nvSpPr>
          <p:cNvPr id="39940" name="Rectangle 3"/>
          <p:cNvSpPr>
            <a:spLocks noGrp="1" noChangeArrowheads="1"/>
          </p:cNvSpPr>
          <p:nvPr/>
        </p:nvSpPr>
        <p:spPr bwMode="auto">
          <a:xfrm>
            <a:off x="487363" y="1162050"/>
            <a:ext cx="8170862" cy="506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800">
                <a:ea typeface="新細明體" pitchFamily="18" charset="-120"/>
              </a:rPr>
              <a:t> 	In a survey of TV viewers in Sabah and KL, the following programme were ranked in order of preference. Calculate the Spearman’s rank correlation coefficient for the data. Comment on the result.</a:t>
            </a:r>
            <a:endParaRPr lang="zh-TW" altLang="en-US" sz="2800">
              <a:ea typeface="新細明體" pitchFamily="18" charset="-120"/>
            </a:endParaRPr>
          </a:p>
        </p:txBody>
      </p:sp>
      <p:graphicFrame>
        <p:nvGraphicFramePr>
          <p:cNvPr id="39941" name="Group 5"/>
          <p:cNvGraphicFramePr>
            <a:graphicFrameLocks noGrp="1"/>
          </p:cNvGraphicFramePr>
          <p:nvPr/>
        </p:nvGraphicFramePr>
        <p:xfrm>
          <a:off x="2865438" y="3132138"/>
          <a:ext cx="3997325" cy="2940053"/>
        </p:xfrm>
        <a:graphic>
          <a:graphicData uri="http://schemas.openxmlformats.org/drawingml/2006/table">
            <a:tbl>
              <a:tblPr/>
              <a:tblGrid>
                <a:gridCol w="2084387">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776288">
                  <a:extLst>
                    <a:ext uri="{9D8B030D-6E8A-4147-A177-3AD203B41FA5}">
                      <a16:colId xmlns:a16="http://schemas.microsoft.com/office/drawing/2014/main" val="20002"/>
                    </a:ext>
                  </a:extLst>
                </a:gridCol>
              </a:tblGrid>
              <a:tr h="365748">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TV programme</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Sabah</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KL</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19">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Biggest Loser</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1</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2</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48">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Amazing Race</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2</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5</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244">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TV3 news</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4</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4</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658">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Hero</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3</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6</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44">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PMingLiU" pitchFamily="2" charset="-120"/>
                        </a:rPr>
                        <a:t>24</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5</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1</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44">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PMingLiU" pitchFamily="2" charset="-120"/>
                        </a:rPr>
                        <a:t>CSI</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7</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7</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8">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Ultraman</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6</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tabLst>
                          <a:tab pos="182563" algn="l"/>
                          <a:tab pos="457200" algn="l"/>
                        </a:tabLst>
                        <a:defRPr sz="2800">
                          <a:solidFill>
                            <a:schemeClr val="tx1"/>
                          </a:solidFill>
                          <a:latin typeface="Arial" panose="020B0604020202020204" pitchFamily="34" charset="0"/>
                        </a:defRPr>
                      </a:lvl1pPr>
                      <a:lvl2pPr marL="742950" indent="-285750" eaLnBrk="0" hangingPunct="0">
                        <a:spcBef>
                          <a:spcPct val="20000"/>
                        </a:spcBef>
                        <a:tabLst>
                          <a:tab pos="182563" algn="l"/>
                          <a:tab pos="457200" algn="l"/>
                        </a:tabLst>
                        <a:defRPr sz="2400">
                          <a:solidFill>
                            <a:schemeClr val="tx1"/>
                          </a:solidFill>
                          <a:latin typeface="Arial" panose="020B0604020202020204" pitchFamily="34" charset="0"/>
                        </a:defRPr>
                      </a:lvl2pPr>
                      <a:lvl3pPr marL="1143000" indent="-228600" eaLnBrk="0" hangingPunct="0">
                        <a:spcBef>
                          <a:spcPct val="20000"/>
                        </a:spcBef>
                        <a:tabLst>
                          <a:tab pos="182563" algn="l"/>
                          <a:tab pos="457200" algn="l"/>
                        </a:tabLst>
                        <a:defRPr sz="2000">
                          <a:solidFill>
                            <a:schemeClr val="tx1"/>
                          </a:solidFill>
                          <a:latin typeface="Arial" panose="020B0604020202020204" pitchFamily="34" charset="0"/>
                        </a:defRPr>
                      </a:lvl3pPr>
                      <a:lvl4pPr marL="1600200" indent="-228600" eaLnBrk="0" hangingPunct="0">
                        <a:spcBef>
                          <a:spcPct val="20000"/>
                        </a:spcBef>
                        <a:tabLst>
                          <a:tab pos="182563" algn="l"/>
                          <a:tab pos="457200" algn="l"/>
                        </a:tabLst>
                        <a:defRPr>
                          <a:solidFill>
                            <a:schemeClr val="tx1"/>
                          </a:solidFill>
                          <a:latin typeface="Arial" panose="020B0604020202020204" pitchFamily="34" charset="0"/>
                        </a:defRPr>
                      </a:lvl4pPr>
                      <a:lvl5pPr marL="2057400" indent="-228600" eaLnBrk="0" hangingPunct="0">
                        <a:spcBef>
                          <a:spcPct val="20000"/>
                        </a:spcBef>
                        <a:tabLst>
                          <a:tab pos="182563" algn="l"/>
                          <a:tab pos="4572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82563" algn="l"/>
                          <a:tab pos="457200" algn="l"/>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182563" algn="l"/>
                          <a:tab pos="457200" algn="l"/>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pitchFamily="2" charset="-120"/>
                        </a:rPr>
                        <a:t>3</a:t>
                      </a:r>
                      <a:endParaRPr kumimoji="0" lang="en-US" altLang="en-US" sz="2800" b="0" i="0" u="none" strike="noStrike" cap="none" normalizeH="0" baseline="0" smtClean="0">
                        <a:ln>
                          <a:noFill/>
                        </a:ln>
                        <a:solidFill>
                          <a:schemeClr val="tx1"/>
                        </a:solidFill>
                        <a:effectLst/>
                        <a:latin typeface="Times New Roman" panose="02020603050405020304" pitchFamily="18" charset="0"/>
                        <a:ea typeface="PMingLiU" pitchFamily="2" charset="-12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63778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nvSpPr>
        <p:spPr bwMode="auto">
          <a:xfrm>
            <a:off x="485775" y="274638"/>
            <a:ext cx="70421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a:solidFill>
                  <a:schemeClr val="tx2"/>
                </a:solidFill>
              </a:rPr>
              <a:t>Example 4</a:t>
            </a:r>
          </a:p>
        </p:txBody>
      </p:sp>
      <p:sp>
        <p:nvSpPr>
          <p:cNvPr id="40963" name="Text Placeholder 2"/>
          <p:cNvSpPr>
            <a:spLocks noGrp="1" noChangeArrowheads="1"/>
          </p:cNvSpPr>
          <p:nvPr/>
        </p:nvSpPr>
        <p:spPr bwMode="auto">
          <a:xfrm>
            <a:off x="487363" y="1465263"/>
            <a:ext cx="7958137" cy="475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The following table shows the marks of eight pupils in biology and chemistry. Find the value of Spearman’s coefficient of rank correlation.</a:t>
            </a:r>
          </a:p>
          <a:p>
            <a:endParaRPr lang="en-US" altLang="en-US"/>
          </a:p>
        </p:txBody>
      </p:sp>
      <p:graphicFrame>
        <p:nvGraphicFramePr>
          <p:cNvPr id="40964" name="Group 4"/>
          <p:cNvGraphicFramePr>
            <a:graphicFrameLocks noGrp="1"/>
          </p:cNvGraphicFramePr>
          <p:nvPr/>
        </p:nvGraphicFramePr>
        <p:xfrm>
          <a:off x="739775" y="3778250"/>
          <a:ext cx="7516813" cy="1331913"/>
        </p:xfrm>
        <a:graphic>
          <a:graphicData uri="http://schemas.openxmlformats.org/drawingml/2006/table">
            <a:tbl>
              <a:tblPr/>
              <a:tblGrid>
                <a:gridCol w="1560513">
                  <a:extLst>
                    <a:ext uri="{9D8B030D-6E8A-4147-A177-3AD203B41FA5}">
                      <a16:colId xmlns:a16="http://schemas.microsoft.com/office/drawing/2014/main" val="20000"/>
                    </a:ext>
                  </a:extLst>
                </a:gridCol>
                <a:gridCol w="788987">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738187">
                  <a:extLst>
                    <a:ext uri="{9D8B030D-6E8A-4147-A177-3AD203B41FA5}">
                      <a16:colId xmlns:a16="http://schemas.microsoft.com/office/drawing/2014/main" val="20004"/>
                    </a:ext>
                  </a:extLst>
                </a:gridCol>
                <a:gridCol w="787400">
                  <a:extLst>
                    <a:ext uri="{9D8B030D-6E8A-4147-A177-3AD203B41FA5}">
                      <a16:colId xmlns:a16="http://schemas.microsoft.com/office/drawing/2014/main" val="20005"/>
                    </a:ext>
                  </a:extLst>
                </a:gridCol>
                <a:gridCol w="822325">
                  <a:extLst>
                    <a:ext uri="{9D8B030D-6E8A-4147-A177-3AD203B41FA5}">
                      <a16:colId xmlns:a16="http://schemas.microsoft.com/office/drawing/2014/main" val="20006"/>
                    </a:ext>
                  </a:extLst>
                </a:gridCol>
                <a:gridCol w="755650">
                  <a:extLst>
                    <a:ext uri="{9D8B030D-6E8A-4147-A177-3AD203B41FA5}">
                      <a16:colId xmlns:a16="http://schemas.microsoft.com/office/drawing/2014/main" val="20007"/>
                    </a:ext>
                  </a:extLst>
                </a:gridCol>
                <a:gridCol w="738188">
                  <a:extLst>
                    <a:ext uri="{9D8B030D-6E8A-4147-A177-3AD203B41FA5}">
                      <a16:colId xmlns:a16="http://schemas.microsoft.com/office/drawing/2014/main" val="20008"/>
                    </a:ext>
                  </a:extLst>
                </a:gridCol>
              </a:tblGrid>
              <a:tr h="66675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Biology (x)</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65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65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70</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80</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85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85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Chemistry (y)</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50</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58</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65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58</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61</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65</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15602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body" idx="4294967295"/>
          </p:nvPr>
        </p:nvSpPr>
        <p:spPr>
          <a:xfrm>
            <a:off x="601663" y="1446213"/>
            <a:ext cx="7867650" cy="4475162"/>
          </a:xfrm>
          <a:noFill/>
        </p:spPr>
        <p:txBody>
          <a:bodyPr/>
          <a:lstStyle/>
          <a:p>
            <a:pPr marL="0" indent="3175" eaLnBrk="1" hangingPunct="1">
              <a:buClr>
                <a:srgbClr val="FF3300"/>
              </a:buClr>
              <a:buFont typeface="Wingdings" panose="05000000000000000000" pitchFamily="2" charset="2"/>
              <a:buChar char="§"/>
              <a:tabLst>
                <a:tab pos="230188" algn="l"/>
              </a:tabLst>
            </a:pPr>
            <a:r>
              <a:rPr lang="en-US" altLang="en-US" b="1" smtClean="0">
                <a:latin typeface="Century Gothic" panose="020B0502020202020204" pitchFamily="34" charset="0"/>
              </a:rPr>
              <a:t>Comparison of rank and product 	moment correlation </a:t>
            </a:r>
            <a:r>
              <a:rPr lang="en-US" altLang="en-US" sz="1800" b="1" smtClean="0">
                <a:latin typeface="Century Gothic" panose="020B0502020202020204" pitchFamily="34" charset="0"/>
              </a:rPr>
              <a:t>(</a:t>
            </a:r>
            <a:r>
              <a:rPr lang="en-US" altLang="en-US" b="1" smtClean="0">
                <a:latin typeface="Century Gothic" panose="020B0502020202020204" pitchFamily="34" charset="0"/>
              </a:rPr>
              <a:t> </a:t>
            </a:r>
            <a:r>
              <a:rPr lang="en-US" altLang="en-US" sz="1800" b="1" smtClean="0">
                <a:latin typeface="Century Gothic" panose="020B0502020202020204" pitchFamily="34" charset="0"/>
              </a:rPr>
              <a:t>with (+) and (-) signifying 	whether the feature can be thought of as an advantage or 	disadvantage respectively)</a:t>
            </a:r>
          </a:p>
          <a:p>
            <a:pPr marL="461963" lvl="1" indent="-344488" eaLnBrk="1" hangingPunct="1">
              <a:buClr>
                <a:srgbClr val="3366FF"/>
              </a:buClr>
              <a:buFont typeface="Wingdings" panose="05000000000000000000" pitchFamily="2" charset="2"/>
              <a:buChar char="Ø"/>
              <a:tabLst>
                <a:tab pos="230188" algn="l"/>
              </a:tabLst>
            </a:pPr>
            <a:r>
              <a:rPr lang="en-US" altLang="en-US" b="1" smtClean="0">
                <a:latin typeface="Century Gothic" panose="020B0502020202020204" pitchFamily="34" charset="0"/>
              </a:rPr>
              <a:t>Product moment coefficient</a:t>
            </a:r>
          </a:p>
          <a:p>
            <a:pPr marL="909638" lvl="2" indent="-331788" eaLnBrk="1" hangingPunct="1">
              <a:buClr>
                <a:srgbClr val="FF3300"/>
              </a:buClr>
              <a:buFont typeface="Wingdings" panose="05000000000000000000" pitchFamily="2" charset="2"/>
              <a:buChar char="Ø"/>
              <a:tabLst>
                <a:tab pos="230188" algn="l"/>
              </a:tabLst>
            </a:pPr>
            <a:r>
              <a:rPr lang="en-US" altLang="en-US" b="1" smtClean="0">
                <a:latin typeface="Century Gothic" panose="020B0502020202020204" pitchFamily="34" charset="0"/>
              </a:rPr>
              <a:t>The standard measure of correlation (+)</a:t>
            </a:r>
          </a:p>
          <a:p>
            <a:pPr marL="909638" lvl="2" indent="-331788" eaLnBrk="1" hangingPunct="1">
              <a:buClr>
                <a:srgbClr val="FF3300"/>
              </a:buClr>
              <a:buFont typeface="Wingdings" panose="05000000000000000000" pitchFamily="2" charset="2"/>
              <a:buChar char="Ø"/>
              <a:tabLst>
                <a:tab pos="230188" algn="l"/>
              </a:tabLst>
            </a:pPr>
            <a:r>
              <a:rPr lang="en-US" altLang="en-US" b="1" smtClean="0">
                <a:latin typeface="Century Gothic" panose="020B0502020202020204" pitchFamily="34" charset="0"/>
              </a:rPr>
              <a:t>Data must be numeric (-)</a:t>
            </a:r>
          </a:p>
          <a:p>
            <a:pPr marL="909638" lvl="2" indent="-331788" eaLnBrk="1" hangingPunct="1">
              <a:buClr>
                <a:srgbClr val="FF3300"/>
              </a:buClr>
              <a:buFont typeface="Wingdings" panose="05000000000000000000" pitchFamily="2" charset="2"/>
              <a:buChar char="Ø"/>
              <a:tabLst>
                <a:tab pos="230188" algn="l"/>
              </a:tabLst>
            </a:pPr>
            <a:r>
              <a:rPr lang="en-US" altLang="en-US" b="1" smtClean="0">
                <a:latin typeface="Century Gothic" panose="020B0502020202020204" pitchFamily="34" charset="0"/>
              </a:rPr>
              <a:t>The calculations can be awkward. (-) </a:t>
            </a:r>
          </a:p>
          <a:p>
            <a:pPr marL="461963" lvl="1" indent="-344488" eaLnBrk="1" hangingPunct="1">
              <a:buFont typeface="Wingdings" panose="05000000000000000000" pitchFamily="2" charset="2"/>
              <a:buChar char="Ø"/>
              <a:tabLst>
                <a:tab pos="230188" algn="l"/>
              </a:tabLst>
            </a:pPr>
            <a:endParaRPr lang="en-GB" altLang="en-US" sz="1800" b="1" smtClean="0">
              <a:latin typeface="Century Gothic" panose="020B0502020202020204" pitchFamily="34" charset="0"/>
            </a:endParaRPr>
          </a:p>
        </p:txBody>
      </p:sp>
    </p:spTree>
    <p:extLst>
      <p:ext uri="{BB962C8B-B14F-4D97-AF65-F5344CB8AC3E}">
        <p14:creationId xmlns:p14="http://schemas.microsoft.com/office/powerpoint/2010/main" val="383547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body" idx="4294967295"/>
          </p:nvPr>
        </p:nvSpPr>
        <p:spPr>
          <a:xfrm>
            <a:off x="674688" y="1520825"/>
            <a:ext cx="7737475" cy="4489450"/>
          </a:xfrm>
          <a:noFill/>
        </p:spPr>
        <p:txBody>
          <a:bodyPr/>
          <a:lstStyle/>
          <a:p>
            <a:pPr marL="461963" lvl="1" indent="-344488" eaLnBrk="1" hangingPunct="1">
              <a:buClr>
                <a:srgbClr val="3366FF"/>
              </a:buClr>
              <a:buFont typeface="Wingdings" panose="05000000000000000000" pitchFamily="2" charset="2"/>
              <a:buChar char="Ø"/>
            </a:pPr>
            <a:r>
              <a:rPr lang="en-US" altLang="en-US" b="1" smtClean="0">
                <a:latin typeface="Century Gothic" panose="020B0502020202020204" pitchFamily="34" charset="0"/>
              </a:rPr>
              <a:t>Rank coefficient</a:t>
            </a:r>
          </a:p>
          <a:p>
            <a:pPr marL="909638" lvl="2" indent="-331788"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Only an approximation to the product moment coefficient. (-)</a:t>
            </a:r>
          </a:p>
          <a:p>
            <a:pPr marL="909638" lvl="2" indent="-331788"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Easier to use with less involved calculations. (+)</a:t>
            </a:r>
          </a:p>
          <a:p>
            <a:pPr marL="909638" lvl="2" indent="-331788"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Can be used with non-numeric data. (+)</a:t>
            </a:r>
          </a:p>
          <a:p>
            <a:pPr marL="909638" lvl="2" indent="-331788"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Can be insensitive to small changes in actual values. (-)</a:t>
            </a:r>
            <a:endParaRPr lang="en-GB" altLang="en-US" b="1" smtClean="0">
              <a:latin typeface="Century Gothic" panose="020B0502020202020204" pitchFamily="34" charset="0"/>
            </a:endParaRPr>
          </a:p>
        </p:txBody>
      </p:sp>
    </p:spTree>
    <p:extLst>
      <p:ext uri="{BB962C8B-B14F-4D97-AF65-F5344CB8AC3E}">
        <p14:creationId xmlns:p14="http://schemas.microsoft.com/office/powerpoint/2010/main" val="118910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3"/>
          <p:cNvSpPr>
            <a:spLocks noChangeArrowheads="1"/>
          </p:cNvSpPr>
          <p:nvPr/>
        </p:nvSpPr>
        <p:spPr bwMode="auto">
          <a:xfrm>
            <a:off x="558800" y="1497013"/>
            <a:ext cx="8113713"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indent="-344488">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dirty="0">
                <a:latin typeface="Century Gothic" panose="020B0502020202020204" pitchFamily="34" charset="0"/>
              </a:rPr>
              <a:t>At the end of this section, You should be 	able to:</a:t>
            </a:r>
          </a:p>
          <a:p>
            <a:pPr lvl="1" eaLnBrk="1" hangingPunct="1">
              <a:spcBef>
                <a:spcPct val="0"/>
              </a:spcBef>
              <a:buClr>
                <a:srgbClr val="3366FF"/>
              </a:buClr>
              <a:buFont typeface="Wingdings" panose="05000000000000000000" pitchFamily="2" charset="2"/>
              <a:buChar char="Ø"/>
            </a:pPr>
            <a:r>
              <a:rPr lang="en-US" altLang="en-US" sz="2000" b="1" dirty="0" err="1">
                <a:latin typeface="Century Gothic" panose="020B0502020202020204" pitchFamily="34" charset="0"/>
              </a:rPr>
              <a:t>Analyse</a:t>
            </a:r>
            <a:r>
              <a:rPr lang="en-US" altLang="en-US" sz="2000" b="1" dirty="0">
                <a:latin typeface="Century Gothic" panose="020B0502020202020204" pitchFamily="34" charset="0"/>
              </a:rPr>
              <a:t> bi-variate data using regression &amp; correlation techniques used to measure the linear relationship between two variables.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4294967295"/>
          </p:nvPr>
        </p:nvSpPr>
        <p:spPr>
          <a:xfrm>
            <a:off x="733425" y="1487488"/>
            <a:ext cx="7737475" cy="4449762"/>
          </a:xfrm>
          <a:noFill/>
        </p:spPr>
        <p:txBody>
          <a:bodyPr/>
          <a:lstStyle/>
          <a:p>
            <a:pPr marL="0" indent="3175" eaLnBrk="1" hangingPunct="1">
              <a:buClr>
                <a:srgbClr val="FF3300"/>
              </a:buClr>
              <a:buFont typeface="Wingdings" panose="05000000000000000000" pitchFamily="2" charset="2"/>
              <a:buChar char="§"/>
              <a:tabLst>
                <a:tab pos="230188" algn="l"/>
              </a:tabLst>
            </a:pPr>
            <a:r>
              <a:rPr lang="en-US" altLang="en-US" sz="2800" b="1" smtClean="0">
                <a:latin typeface="Century Gothic" panose="020B0502020202020204" pitchFamily="34" charset="0"/>
              </a:rPr>
              <a:t>Practical difficulties in drawing conclusions 	from correlation coefficient</a:t>
            </a:r>
          </a:p>
          <a:p>
            <a:pPr marL="461963" lvl="1" indent="-344488" eaLnBrk="1" hangingPunct="1">
              <a:buClr>
                <a:srgbClr val="3366FF"/>
              </a:buClr>
              <a:buFont typeface="Wingdings" panose="05000000000000000000" pitchFamily="2" charset="2"/>
              <a:buChar char="Ø"/>
              <a:tabLst>
                <a:tab pos="230188" algn="l"/>
              </a:tabLst>
            </a:pPr>
            <a:r>
              <a:rPr lang="en-US" altLang="en-US" sz="2400" b="1" smtClean="0">
                <a:latin typeface="Century Gothic" panose="020B0502020202020204" pitchFamily="34" charset="0"/>
              </a:rPr>
              <a:t>A high correlation coefficient does not necessarily imply that the variables are related to one another- spurious correlation</a:t>
            </a:r>
          </a:p>
          <a:p>
            <a:pPr marL="461963" lvl="1" indent="-344488" eaLnBrk="1" hangingPunct="1">
              <a:buClr>
                <a:srgbClr val="3366FF"/>
              </a:buClr>
              <a:buFont typeface="Wingdings" panose="05000000000000000000" pitchFamily="2" charset="2"/>
              <a:buChar char="Ø"/>
              <a:tabLst>
                <a:tab pos="230188" algn="l"/>
              </a:tabLst>
            </a:pPr>
            <a:r>
              <a:rPr lang="en-US" altLang="en-US" sz="2400" b="1" smtClean="0">
                <a:latin typeface="Century Gothic" panose="020B0502020202020204" pitchFamily="34" charset="0"/>
              </a:rPr>
              <a:t>A low correlation coefficient between two variables does not necessarily mean that there is little relationship between them but there are also some additional factors exerting an influence.</a:t>
            </a:r>
            <a:endParaRPr lang="en-GB" altLang="en-US" sz="2400" b="1" smtClean="0">
              <a:latin typeface="Century Gothic" panose="020B0502020202020204" pitchFamily="34" charset="0"/>
            </a:endParaRPr>
          </a:p>
        </p:txBody>
      </p:sp>
    </p:spTree>
    <p:extLst>
      <p:ext uri="{BB962C8B-B14F-4D97-AF65-F5344CB8AC3E}">
        <p14:creationId xmlns:p14="http://schemas.microsoft.com/office/powerpoint/2010/main" val="15558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182756" y="1899409"/>
            <a:ext cx="2971801"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eaLnBrk="1" hangingPunct="1">
              <a:buClr>
                <a:srgbClr val="FF3300"/>
              </a:buClr>
              <a:buFontTx/>
              <a:buNone/>
              <a:defRPr/>
            </a:pPr>
            <a:r>
              <a:rPr lang="en-US" sz="2400" kern="0" dirty="0" smtClean="0">
                <a:latin typeface="Century Gothic" panose="020B0502020202020204" pitchFamily="34" charset="0"/>
              </a:rPr>
              <a:t>=INTERCEPT( )</a:t>
            </a:r>
          </a:p>
        </p:txBody>
      </p:sp>
      <p:sp>
        <p:nvSpPr>
          <p:cNvPr id="8" name="Rectangle 2"/>
          <p:cNvSpPr txBox="1">
            <a:spLocks noChangeArrowheads="1"/>
          </p:cNvSpPr>
          <p:nvPr/>
        </p:nvSpPr>
        <p:spPr bwMode="auto">
          <a:xfrm>
            <a:off x="1182756" y="1327909"/>
            <a:ext cx="2971801"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eaLnBrk="1" hangingPunct="1">
              <a:buClr>
                <a:srgbClr val="FF3300"/>
              </a:buClr>
              <a:buFontTx/>
              <a:buNone/>
              <a:defRPr/>
            </a:pPr>
            <a:r>
              <a:rPr lang="en-US" sz="2400" kern="0" dirty="0" smtClean="0">
                <a:latin typeface="Century Gothic" panose="020B0502020202020204" pitchFamily="34" charset="0"/>
              </a:rPr>
              <a:t>=SLOPE( )</a:t>
            </a:r>
          </a:p>
        </p:txBody>
      </p:sp>
      <p:sp>
        <p:nvSpPr>
          <p:cNvPr id="11" name="Rectangle 2"/>
          <p:cNvSpPr txBox="1">
            <a:spLocks noChangeArrowheads="1"/>
          </p:cNvSpPr>
          <p:nvPr/>
        </p:nvSpPr>
        <p:spPr bwMode="auto">
          <a:xfrm>
            <a:off x="1182756" y="2476395"/>
            <a:ext cx="2971801"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eaLnBrk="1" hangingPunct="1">
              <a:buClr>
                <a:srgbClr val="FF3300"/>
              </a:buClr>
              <a:buFontTx/>
              <a:buNone/>
              <a:defRPr/>
            </a:pPr>
            <a:r>
              <a:rPr lang="en-US" sz="2400" kern="0" dirty="0" smtClean="0">
                <a:latin typeface="Century Gothic" panose="020B0502020202020204" pitchFamily="34" charset="0"/>
              </a:rPr>
              <a:t>=PEARSON( )</a:t>
            </a:r>
          </a:p>
        </p:txBody>
      </p:sp>
      <p:sp>
        <p:nvSpPr>
          <p:cNvPr id="13"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EXCEL</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42854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3"/>
          <p:cNvSpPr txBox="1">
            <a:spLocks noChangeArrowheads="1"/>
          </p:cNvSpPr>
          <p:nvPr/>
        </p:nvSpPr>
        <p:spPr bwMode="auto">
          <a:xfrm>
            <a:off x="579438" y="1611313"/>
            <a:ext cx="792638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a:latin typeface="Century Gothic" panose="020B0502020202020204" pitchFamily="34" charset="0"/>
              </a:rPr>
              <a:t>Regression</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It is concerned with producing a mathematical function which describes the relationship between two variables. It is normally used for estimation purposes.</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Summary of Main Teaching Points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4116373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739775" y="1627188"/>
            <a:ext cx="7766050"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908050" indent="-336550">
              <a:spcBef>
                <a:spcPct val="20000"/>
              </a:spcBef>
              <a:buChar char="•"/>
              <a:defRPr sz="2400">
                <a:solidFill>
                  <a:schemeClr val="tx1"/>
                </a:solidFill>
                <a:latin typeface="Arial" panose="020B0604020202020204" pitchFamily="34" charset="0"/>
              </a:defRPr>
            </a:lvl3pPr>
            <a:lvl4pPr indent="-34925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There are three common methods used to determine a regression line for a set of bivariate data.</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rPr>
              <a:t>Inspection</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rPr>
              <a:t>Method of semi-averages</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rPr>
              <a:t>Method of least squares.</a:t>
            </a:r>
          </a:p>
          <a:p>
            <a:pPr lvl="3" eaLnBrk="1" hangingPunct="1">
              <a:spcBef>
                <a:spcPct val="50000"/>
              </a:spcBef>
              <a:buClr>
                <a:schemeClr val="hlink"/>
              </a:buClr>
              <a:buFont typeface="Wingdings" panose="05000000000000000000" pitchFamily="2" charset="2"/>
              <a:buChar char="Ø"/>
            </a:pPr>
            <a:r>
              <a:rPr lang="en-US" altLang="en-US" sz="1800" b="1">
                <a:latin typeface="Century Gothic" panose="020B0502020202020204" pitchFamily="34" charset="0"/>
              </a:rPr>
              <a:t>This is the standard technique for obtaining a regression line.</a:t>
            </a:r>
          </a:p>
        </p:txBody>
      </p:sp>
    </p:spTree>
    <p:extLst>
      <p:ext uri="{BB962C8B-B14F-4D97-AF65-F5344CB8AC3E}">
        <p14:creationId xmlns:p14="http://schemas.microsoft.com/office/powerpoint/2010/main" val="2348107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565150" y="1627188"/>
            <a:ext cx="79406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908050" indent="-33655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In most examinations questions the bivariate variables involved will be labelled  (usually x and y) and the regression line of y on x will be asked for. Where this is not the case, it is usual to label the independent variable as x and the dependent variable as y and thus the y on x regression line will be appropriate.</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Please take note that</a:t>
            </a:r>
          </a:p>
          <a:p>
            <a:pPr lvl="2" eaLnBrk="1" hangingPunct="1">
              <a:spcBef>
                <a:spcPct val="50000"/>
              </a:spcBef>
              <a:buClr>
                <a:srgbClr val="FF3300"/>
              </a:buClr>
              <a:buFont typeface="Wingdings" panose="05000000000000000000" pitchFamily="2" charset="2"/>
              <a:buChar char="Ø"/>
            </a:pPr>
            <a:r>
              <a:rPr lang="en-US" altLang="en-US" b="1">
                <a:latin typeface="Century Gothic" panose="020B0502020202020204" pitchFamily="34" charset="0"/>
              </a:rPr>
              <a:t>Other forms of regression are sometimes appropriate and calculated, e.g. curvilinear regression.</a:t>
            </a:r>
          </a:p>
        </p:txBody>
      </p:sp>
    </p:spTree>
    <p:extLst>
      <p:ext uri="{BB962C8B-B14F-4D97-AF65-F5344CB8AC3E}">
        <p14:creationId xmlns:p14="http://schemas.microsoft.com/office/powerpoint/2010/main" val="2808089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565150" y="1627188"/>
            <a:ext cx="7940675"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908050" indent="-33655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spcBef>
                <a:spcPct val="50000"/>
              </a:spcBef>
              <a:buClr>
                <a:srgbClr val="FF3300"/>
              </a:buClr>
              <a:buFont typeface="Wingdings" panose="05000000000000000000" pitchFamily="2" charset="2"/>
              <a:buChar char="Ø"/>
            </a:pPr>
            <a:r>
              <a:rPr lang="en-US" altLang="en-US" b="1">
                <a:latin typeface="Century Gothic" panose="020B0502020202020204" pitchFamily="34" charset="0"/>
              </a:rPr>
              <a:t>An independent variable can be affected by more than 1 dependent variable.</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Interpolation involves estimating a value of the dependent variable given a value of the independent variable within the range of the data used to calculate the regression line and can be carried out with some confidence. Estimation outside this range is known as extrapolation and the results should be treated with caution.</a:t>
            </a:r>
          </a:p>
        </p:txBody>
      </p:sp>
    </p:spTree>
    <p:extLst>
      <p:ext uri="{BB962C8B-B14F-4D97-AF65-F5344CB8AC3E}">
        <p14:creationId xmlns:p14="http://schemas.microsoft.com/office/powerpoint/2010/main" val="186865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319088" y="1595438"/>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a:latin typeface="Century Gothic" panose="020B0502020202020204" pitchFamily="34" charset="0"/>
              </a:rPr>
              <a:t>Correlation</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Concerned with describing how well two variables are associated by measuring the degree of ‘scatter’ of the data values.</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Two types</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rPr>
              <a:t>Positive (direct)</a:t>
            </a:r>
          </a:p>
          <a:p>
            <a:pPr lvl="3" eaLnBrk="1" hangingPunct="1">
              <a:spcBef>
                <a:spcPct val="50000"/>
              </a:spcBef>
              <a:buClr>
                <a:schemeClr val="hlink"/>
              </a:buClr>
              <a:buFont typeface="Wingdings" panose="05000000000000000000" pitchFamily="2" charset="2"/>
              <a:buChar char="Ø"/>
            </a:pPr>
            <a:r>
              <a:rPr lang="en-US" altLang="en-US" sz="1800" b="1">
                <a:latin typeface="Century Gothic" panose="020B0502020202020204" pitchFamily="34" charset="0"/>
              </a:rPr>
              <a:t>Increases in one variable are associated with increases in 	the other.</a:t>
            </a:r>
          </a:p>
          <a:p>
            <a:pPr lvl="2" eaLnBrk="1" hangingPunct="1">
              <a:spcBef>
                <a:spcPct val="50000"/>
              </a:spcBef>
              <a:buClr>
                <a:srgbClr val="FF3300"/>
              </a:buClr>
              <a:buFont typeface="Wingdings" panose="05000000000000000000" pitchFamily="2" charset="2"/>
              <a:buChar char="Ø"/>
            </a:pPr>
            <a:r>
              <a:rPr lang="en-US" altLang="en-US" b="1">
                <a:latin typeface="Century Gothic" panose="020B0502020202020204" pitchFamily="34" charset="0"/>
              </a:rPr>
              <a:t>Negative (inverse)</a:t>
            </a:r>
          </a:p>
          <a:p>
            <a:pPr lvl="3" eaLnBrk="1" hangingPunct="1">
              <a:spcBef>
                <a:spcPct val="50000"/>
              </a:spcBef>
              <a:buClr>
                <a:schemeClr val="hlink"/>
              </a:buClr>
              <a:buFont typeface="Wingdings" panose="05000000000000000000" pitchFamily="2" charset="2"/>
              <a:buChar char="Ø"/>
            </a:pPr>
            <a:r>
              <a:rPr lang="en-US" altLang="en-US" sz="1800" b="1">
                <a:latin typeface="Century Gothic" panose="020B0502020202020204" pitchFamily="34" charset="0"/>
              </a:rPr>
              <a:t>Increases in one variable are associated with decreases in 	the other.</a:t>
            </a:r>
          </a:p>
        </p:txBody>
      </p:sp>
    </p:spTree>
    <p:extLst>
      <p:ext uri="{BB962C8B-B14F-4D97-AF65-F5344CB8AC3E}">
        <p14:creationId xmlns:p14="http://schemas.microsoft.com/office/powerpoint/2010/main" val="2409065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319088" y="1595438"/>
            <a:ext cx="8229600"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A quantitative measure of correlation is given by the (product moment) correlation coefficient, r.</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-1 </a:t>
            </a:r>
            <a:r>
              <a:rPr lang="en-US" altLang="en-US" sz="2000" b="1">
                <a:latin typeface="Century Gothic" panose="020B0502020202020204" pitchFamily="34" charset="0"/>
              </a:rPr>
              <a:t> r </a:t>
            </a:r>
            <a:r>
              <a:rPr lang="en-US" altLang="en-US" sz="2000" b="1">
                <a:latin typeface="Century Gothic" panose="020B0502020202020204" pitchFamily="34" charset="0"/>
                <a:sym typeface="Symbol" panose="05050102010706020507" pitchFamily="18" charset="2"/>
              </a:rPr>
              <a:t> 1</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r = - 1 signifies perfect negative correlation</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r = 0 signifies no correlation</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r = + 1 signifies perfect positive correlation</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The product moment correlation coefficient is the 	standard measure of correlation for numeric data. 	It cannot be calculated for non-numeric data.</a:t>
            </a:r>
          </a:p>
        </p:txBody>
      </p:sp>
    </p:spTree>
    <p:extLst>
      <p:ext uri="{BB962C8B-B14F-4D97-AF65-F5344CB8AC3E}">
        <p14:creationId xmlns:p14="http://schemas.microsoft.com/office/powerpoint/2010/main" val="665198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319088" y="1595438"/>
            <a:ext cx="82296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The coefficient of determination,r</a:t>
            </a:r>
            <a:r>
              <a:rPr lang="en-US" altLang="en-US" sz="2400" b="1" baseline="30000">
                <a:latin typeface="Century Gothic" panose="020B0502020202020204" pitchFamily="34" charset="0"/>
              </a:rPr>
              <a:t>2</a:t>
            </a:r>
            <a:r>
              <a:rPr lang="en-US" altLang="en-US" sz="2400" b="1">
                <a:latin typeface="Century Gothic" panose="020B0502020202020204" pitchFamily="34" charset="0"/>
              </a:rPr>
              <a:t>, is used to indicate the proportion of the total variation in the dependent variable (y) that is due to variations in the independent variable (x).</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Spearman’s rank correlation coefficient can be used:</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As an approximation to the product moment coefficient</a:t>
            </a:r>
          </a:p>
          <a:p>
            <a:pPr lvl="2" eaLnBrk="1" hangingPunct="1">
              <a:spcBef>
                <a:spcPct val="50000"/>
              </a:spcBef>
              <a:buClr>
                <a:srgbClr val="FF3300"/>
              </a:buClr>
              <a:buFont typeface="Wingdings" panose="05000000000000000000" pitchFamily="2" charset="2"/>
              <a:buChar char="Ø"/>
            </a:pPr>
            <a:r>
              <a:rPr lang="en-US" altLang="en-US" sz="2000" b="1">
                <a:latin typeface="Century Gothic" panose="020B0502020202020204" pitchFamily="34" charset="0"/>
                <a:sym typeface="Symbol" panose="05050102010706020507" pitchFamily="18" charset="2"/>
              </a:rPr>
              <a:t>With non- numeric data that can be ranked.</a:t>
            </a:r>
          </a:p>
          <a:p>
            <a:pPr lvl="1" eaLnBrk="1" hangingPunct="1">
              <a:spcBef>
                <a:spcPct val="50000"/>
              </a:spcBef>
              <a:buClr>
                <a:srgbClr val="3366FF"/>
              </a:buClr>
              <a:buFont typeface="Wingdings" panose="05000000000000000000" pitchFamily="2" charset="2"/>
              <a:buChar char="Ø"/>
            </a:pPr>
            <a:r>
              <a:rPr lang="en-US" altLang="en-US" sz="2400" b="1">
                <a:latin typeface="Century Gothic" panose="020B0502020202020204" pitchFamily="34" charset="0"/>
              </a:rPr>
              <a:t>Correlation does not necessarily imply causality.</a:t>
            </a:r>
          </a:p>
          <a:p>
            <a:pPr lvl="2" eaLnBrk="1" hangingPunct="1">
              <a:spcBef>
                <a:spcPct val="50000"/>
              </a:spcBef>
              <a:buClr>
                <a:srgbClr val="3366FF"/>
              </a:buClr>
              <a:buFont typeface="Wingdings" panose="05000000000000000000" pitchFamily="2" charset="2"/>
              <a:buNone/>
            </a:pPr>
            <a:endParaRPr lang="en-US" altLang="en-US" sz="2000" b="1">
              <a:latin typeface="Century Gothic" panose="020B0502020202020204" pitchFamily="34" charset="0"/>
              <a:sym typeface="Symbol" panose="05050102010706020507" pitchFamily="18" charset="2"/>
            </a:endParaRPr>
          </a:p>
        </p:txBody>
      </p:sp>
    </p:spTree>
    <p:extLst>
      <p:ext uri="{BB962C8B-B14F-4D97-AF65-F5344CB8AC3E}">
        <p14:creationId xmlns:p14="http://schemas.microsoft.com/office/powerpoint/2010/main" val="513959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Text Box 3"/>
          <p:cNvSpPr txBox="1">
            <a:spLocks noChangeArrowheads="1"/>
          </p:cNvSpPr>
          <p:nvPr/>
        </p:nvSpPr>
        <p:spPr bwMode="auto">
          <a:xfrm>
            <a:off x="466725" y="1652588"/>
            <a:ext cx="8102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If you have mastered this topic, </a:t>
            </a:r>
            <a:r>
              <a:rPr lang="en-US" altLang="en-US" sz="1800" dirty="0">
                <a:solidFill>
                  <a:srgbClr val="990000"/>
                </a:solidFill>
              </a:rPr>
              <a:t>you should be able to use the following terms correctly in your assignments and exams</a:t>
            </a:r>
            <a:r>
              <a:rPr lang="en-US" altLang="en-US" sz="1800" dirty="0"/>
              <a:t>:</a:t>
            </a:r>
          </a:p>
          <a:p>
            <a:pPr eaLnBrk="1" hangingPunct="1">
              <a:spcBef>
                <a:spcPct val="0"/>
              </a:spcBef>
              <a:buFontTx/>
              <a:buNone/>
            </a:pPr>
            <a:r>
              <a:rPr lang="en-US" altLang="en-US" sz="1800" b="1" i="1" dirty="0"/>
              <a:t>(Prepare your own list )</a:t>
            </a:r>
          </a:p>
          <a:p>
            <a:pPr eaLnBrk="1" hangingPunct="1">
              <a:spcBef>
                <a:spcPct val="0"/>
              </a:spcBef>
              <a:buFontTx/>
              <a:buNone/>
            </a:pPr>
            <a:endParaRPr lang="en-US" altLang="en-US" sz="1800" b="1" i="1" dirty="0"/>
          </a:p>
          <a:p>
            <a:pPr eaLnBrk="1" hangingPunct="1">
              <a:spcBef>
                <a:spcPct val="0"/>
              </a:spcBef>
              <a:buFontTx/>
              <a:buNone/>
            </a:pPr>
            <a:endParaRPr lang="en-US" altLang="en-US" sz="1800" dirty="0"/>
          </a:p>
        </p:txBody>
      </p:sp>
      <p:sp>
        <p:nvSpPr>
          <p:cNvPr id="5" name="Rectangle 1"/>
          <p:cNvSpPr>
            <a:spLocks noChangeArrowheads="1"/>
          </p:cNvSpPr>
          <p:nvPr/>
        </p:nvSpPr>
        <p:spPr bwMode="auto">
          <a:xfrm>
            <a:off x="488950" y="2740025"/>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5050"/>
              </a:buClr>
              <a:buFont typeface="Wingdings" panose="05000000000000000000" pitchFamily="2" charset="2"/>
              <a:buChar char="§"/>
            </a:pPr>
            <a:r>
              <a:rPr lang="en-US" altLang="en-US" sz="1800" b="1" dirty="0"/>
              <a:t>Regression equation</a:t>
            </a:r>
          </a:p>
          <a:p>
            <a:pPr eaLnBrk="1" hangingPunct="1">
              <a:spcBef>
                <a:spcPct val="0"/>
              </a:spcBef>
              <a:buClr>
                <a:srgbClr val="FF5050"/>
              </a:buClr>
              <a:buFont typeface="Wingdings" panose="05000000000000000000" pitchFamily="2" charset="2"/>
              <a:buChar char="§"/>
            </a:pPr>
            <a:r>
              <a:rPr lang="en-US" altLang="en-US" sz="1800" b="1" dirty="0"/>
              <a:t>Least square</a:t>
            </a:r>
          </a:p>
          <a:p>
            <a:pPr eaLnBrk="1" hangingPunct="1">
              <a:spcBef>
                <a:spcPct val="0"/>
              </a:spcBef>
              <a:buClr>
                <a:srgbClr val="FF5050"/>
              </a:buClr>
              <a:buFont typeface="Wingdings" panose="05000000000000000000" pitchFamily="2" charset="2"/>
              <a:buChar char="§"/>
            </a:pPr>
            <a:r>
              <a:rPr lang="en-US" altLang="en-US" sz="1800" b="1" dirty="0"/>
              <a:t>Slope</a:t>
            </a:r>
          </a:p>
          <a:p>
            <a:pPr eaLnBrk="1" hangingPunct="1">
              <a:spcBef>
                <a:spcPct val="0"/>
              </a:spcBef>
              <a:buClr>
                <a:srgbClr val="FF5050"/>
              </a:buClr>
              <a:buFont typeface="Wingdings" panose="05000000000000000000" pitchFamily="2" charset="2"/>
              <a:buChar char="§"/>
            </a:pPr>
            <a:r>
              <a:rPr lang="en-US" altLang="en-US" sz="1800" b="1" dirty="0"/>
              <a:t>Y-intercept</a:t>
            </a:r>
          </a:p>
          <a:p>
            <a:pPr eaLnBrk="1" hangingPunct="1">
              <a:spcBef>
                <a:spcPct val="0"/>
              </a:spcBef>
              <a:buClr>
                <a:srgbClr val="FF5050"/>
              </a:buClr>
              <a:buFont typeface="Wingdings" panose="05000000000000000000" pitchFamily="2" charset="2"/>
              <a:buChar char="§"/>
            </a:pPr>
            <a:r>
              <a:rPr lang="en-US" altLang="en-US" sz="1800" b="1" dirty="0"/>
              <a:t>Pearson product moment correlation</a:t>
            </a:r>
          </a:p>
          <a:p>
            <a:pPr eaLnBrk="1" hangingPunct="1">
              <a:spcBef>
                <a:spcPct val="0"/>
              </a:spcBef>
              <a:buClr>
                <a:srgbClr val="FF5050"/>
              </a:buClr>
              <a:buFont typeface="Wingdings" panose="05000000000000000000" pitchFamily="2" charset="2"/>
              <a:buChar char="§"/>
            </a:pPr>
            <a:r>
              <a:rPr lang="en-US" altLang="en-US" sz="1800" b="1" dirty="0"/>
              <a:t>Coefficient of determination</a:t>
            </a:r>
          </a:p>
          <a:p>
            <a:pPr eaLnBrk="1" hangingPunct="1">
              <a:spcBef>
                <a:spcPct val="0"/>
              </a:spcBef>
              <a:buClr>
                <a:srgbClr val="FF5050"/>
              </a:buClr>
              <a:buFont typeface="Wingdings" panose="05000000000000000000" pitchFamily="2" charset="2"/>
              <a:buChar char="§"/>
            </a:pPr>
            <a:r>
              <a:rPr lang="en-US" altLang="en-US" sz="1800" b="1" dirty="0"/>
              <a:t>Spearman rank correlation</a:t>
            </a:r>
          </a:p>
          <a:p>
            <a:pPr eaLnBrk="1" hangingPunct="1">
              <a:spcBef>
                <a:spcPct val="0"/>
              </a:spcBef>
              <a:buClr>
                <a:srgbClr val="FF5050"/>
              </a:buClr>
              <a:buFont typeface="Wingdings" panose="05000000000000000000" pitchFamily="2" charset="2"/>
              <a:buChar char="§"/>
            </a:pPr>
            <a:endParaRPr lang="en-US" altLang="en-US" sz="1800" b="1"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981075" y="1782763"/>
            <a:ext cx="4623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5050"/>
              </a:buClr>
              <a:buFont typeface="Wingdings" panose="05000000000000000000" pitchFamily="2" charset="2"/>
              <a:buChar char="§"/>
            </a:pPr>
            <a:r>
              <a:rPr lang="en-US" altLang="en-US" sz="2800" b="1" dirty="0" smtClean="0"/>
              <a:t>Probability Distribution</a:t>
            </a:r>
            <a:endParaRPr lang="en-US" altLang="en-US" sz="28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Introduction</a:t>
            </a:r>
            <a:endParaRPr lang="en-US" kern="0" dirty="0">
              <a:solidFill>
                <a:schemeClr val="accent6">
                  <a:lumMod val="75000"/>
                </a:schemeClr>
              </a:solidFill>
              <a:latin typeface="Century Gothic" panose="020B0502020202020204" pitchFamily="34" charset="0"/>
            </a:endParaRPr>
          </a:p>
        </p:txBody>
      </p:sp>
      <p:sp>
        <p:nvSpPr>
          <p:cNvPr id="4" name="Rectangle 2"/>
          <p:cNvSpPr txBox="1">
            <a:spLocks noChangeArrowheads="1"/>
          </p:cNvSpPr>
          <p:nvPr/>
        </p:nvSpPr>
        <p:spPr bwMode="auto">
          <a:xfrm>
            <a:off x="673100" y="1462088"/>
            <a:ext cx="773747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61963" lvl="1" indent="-346075">
              <a:buClr>
                <a:srgbClr val="3366FF"/>
              </a:buClr>
              <a:buFont typeface="Wingdings" panose="05000000000000000000" pitchFamily="2" charset="2"/>
              <a:buChar char="Ø"/>
            </a:pPr>
            <a:r>
              <a:rPr lang="en-US" altLang="en-US" b="1" kern="0" dirty="0" smtClean="0">
                <a:latin typeface="Century Gothic" panose="020B0502020202020204" pitchFamily="34" charset="0"/>
              </a:rPr>
              <a:t>Correlation &amp; Regression are concerned with measuring the linear relationship between two variables.</a:t>
            </a:r>
          </a:p>
          <a:p>
            <a:pPr marL="461963" lvl="1" indent="-346075">
              <a:buClr>
                <a:srgbClr val="3366FF"/>
              </a:buClr>
              <a:buFont typeface="Wingdings" panose="05000000000000000000" pitchFamily="2" charset="2"/>
              <a:buChar char="Ø"/>
            </a:pPr>
            <a:r>
              <a:rPr lang="en-US" altLang="en-US" b="1" kern="0" dirty="0" err="1" smtClean="0">
                <a:latin typeface="Century Gothic" panose="020B0502020202020204" pitchFamily="34" charset="0"/>
              </a:rPr>
              <a:t>Scattergram</a:t>
            </a:r>
            <a:r>
              <a:rPr lang="en-US" altLang="en-US" b="1" kern="0" dirty="0" smtClean="0">
                <a:latin typeface="Century Gothic" panose="020B0502020202020204" pitchFamily="34" charset="0"/>
              </a:rPr>
              <a:t> is used to illustrate any relationship between two variables.</a:t>
            </a:r>
          </a:p>
          <a:p>
            <a:pPr marL="461963" lvl="1" indent="-346075">
              <a:buFont typeface="Wingdings" panose="05000000000000000000" pitchFamily="2" charset="2"/>
              <a:buChar char="Ø"/>
            </a:pPr>
            <a:endParaRPr lang="en-US" altLang="en-US" b="1" kern="0" dirty="0" smtClean="0">
              <a:latin typeface="Century Gothic" panose="020B0502020202020204" pitchFamily="34" charset="0"/>
            </a:endParaRPr>
          </a:p>
        </p:txBody>
      </p:sp>
    </p:spTree>
    <p:extLst>
      <p:ext uri="{BB962C8B-B14F-4D97-AF65-F5344CB8AC3E}">
        <p14:creationId xmlns:p14="http://schemas.microsoft.com/office/powerpoint/2010/main" val="1829337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idx="4294967295"/>
          </p:nvPr>
        </p:nvSpPr>
        <p:spPr>
          <a:xfrm>
            <a:off x="476250" y="1428750"/>
            <a:ext cx="8229600" cy="4762500"/>
          </a:xfrm>
          <a:noFill/>
        </p:spPr>
        <p:txBody>
          <a:bodyPr/>
          <a:lstStyle/>
          <a:p>
            <a:pPr marL="914400" lvl="2" indent="-342900" defTabSz="852488" eaLnBrk="1" hangingPunct="1">
              <a:spcBef>
                <a:spcPct val="40000"/>
              </a:spcBef>
              <a:buClr>
                <a:srgbClr val="0000FF"/>
              </a:buClr>
              <a:buFont typeface="Wingdings" panose="05000000000000000000" pitchFamily="2" charset="2"/>
              <a:buChar char="Ø"/>
            </a:pPr>
            <a:r>
              <a:rPr lang="en-US" altLang="en-US" sz="3200" b="1" smtClean="0">
                <a:solidFill>
                  <a:schemeClr val="folHlink"/>
                </a:solidFill>
              </a:rPr>
              <a:t>Correlation</a:t>
            </a:r>
            <a:r>
              <a:rPr lang="en-US" altLang="en-US" sz="3200" b="1" smtClean="0"/>
              <a:t> analysis is used to measure strength of the association (linear relationship) between two variables</a:t>
            </a:r>
          </a:p>
          <a:p>
            <a:pPr marL="1493838" lvl="3" indent="-212725" defTabSz="852488" eaLnBrk="1" hangingPunct="1">
              <a:spcBef>
                <a:spcPct val="40000"/>
              </a:spcBef>
              <a:buClr>
                <a:srgbClr val="FF0000"/>
              </a:buClr>
              <a:buFont typeface="Wingdings" panose="05000000000000000000" pitchFamily="2" charset="2"/>
              <a:buChar char="Ø"/>
            </a:pPr>
            <a:r>
              <a:rPr lang="en-US" altLang="en-US" sz="2800" b="1" smtClean="0"/>
              <a:t>Only concerned with strength of the relationship </a:t>
            </a:r>
          </a:p>
          <a:p>
            <a:pPr marL="1493838" lvl="3" indent="-212725" defTabSz="852488" eaLnBrk="1" hangingPunct="1">
              <a:spcBef>
                <a:spcPct val="40000"/>
              </a:spcBef>
              <a:buClr>
                <a:srgbClr val="FF0000"/>
              </a:buClr>
              <a:buFont typeface="Wingdings" panose="05000000000000000000" pitchFamily="2" charset="2"/>
              <a:buChar char="Ø"/>
            </a:pPr>
            <a:r>
              <a:rPr lang="en-US" altLang="en-US" sz="2800" b="1" smtClean="0"/>
              <a:t>No causal effect is implied</a:t>
            </a:r>
          </a:p>
          <a:p>
            <a:pPr marL="0" indent="0" defTabSz="852488" eaLnBrk="1" hangingPunct="1"/>
            <a:endParaRPr lang="en-US" altLang="en-US" sz="2800" b="1" smtClean="0"/>
          </a:p>
        </p:txBody>
      </p:sp>
    </p:spTree>
    <p:extLst>
      <p:ext uri="{BB962C8B-B14F-4D97-AF65-F5344CB8AC3E}">
        <p14:creationId xmlns:p14="http://schemas.microsoft.com/office/powerpoint/2010/main" val="2241852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3" name="Object 2"/>
          <p:cNvGraphicFramePr>
            <a:graphicFrameLocks noChangeAspect="1"/>
          </p:cNvGraphicFramePr>
          <p:nvPr/>
        </p:nvGraphicFramePr>
        <p:xfrm>
          <a:off x="606425" y="1982788"/>
          <a:ext cx="7962900" cy="4238625"/>
        </p:xfrm>
        <a:graphic>
          <a:graphicData uri="http://schemas.openxmlformats.org/presentationml/2006/ole">
            <mc:AlternateContent xmlns:mc="http://schemas.openxmlformats.org/markup-compatibility/2006">
              <mc:Choice xmlns:v="urn:schemas-microsoft-com:vml" Requires="v">
                <p:oleObj spid="_x0000_s93191" r:id="rId3" imgW="4191585" imgH="2448267" progId="Paint.Picture">
                  <p:embed/>
                </p:oleObj>
              </mc:Choice>
              <mc:Fallback>
                <p:oleObj r:id="rId3" imgW="4191585" imgH="24482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1982788"/>
                        <a:ext cx="79629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Text Box 3"/>
          <p:cNvSpPr txBox="1">
            <a:spLocks noChangeArrowheads="1"/>
          </p:cNvSpPr>
          <p:nvPr/>
        </p:nvSpPr>
        <p:spPr bwMode="auto">
          <a:xfrm>
            <a:off x="457200" y="1466850"/>
            <a:ext cx="702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a:t>Examples of scatter plots</a:t>
            </a:r>
          </a:p>
        </p:txBody>
      </p:sp>
    </p:spTree>
    <p:extLst>
      <p:ext uri="{BB962C8B-B14F-4D97-AF65-F5344CB8AC3E}">
        <p14:creationId xmlns:p14="http://schemas.microsoft.com/office/powerpoint/2010/main" val="1723376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Object 2"/>
          <p:cNvGraphicFramePr>
            <a:graphicFrameLocks noChangeAspect="1"/>
          </p:cNvGraphicFramePr>
          <p:nvPr/>
        </p:nvGraphicFramePr>
        <p:xfrm>
          <a:off x="612775" y="1590675"/>
          <a:ext cx="8531225" cy="4416425"/>
        </p:xfrm>
        <a:graphic>
          <a:graphicData uri="http://schemas.openxmlformats.org/presentationml/2006/ole">
            <mc:AlternateContent xmlns:mc="http://schemas.openxmlformats.org/markup-compatibility/2006">
              <mc:Choice xmlns:v="urn:schemas-microsoft-com:vml" Requires="v">
                <p:oleObj spid="_x0000_s94215" r:id="rId3" imgW="4029637" imgH="2457143" progId="Paint.Picture">
                  <p:embed/>
                </p:oleObj>
              </mc:Choice>
              <mc:Fallback>
                <p:oleObj r:id="rId3" imgW="4029637" imgH="24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590675"/>
                        <a:ext cx="8531225"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88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1" name="Object 2"/>
          <p:cNvGraphicFramePr>
            <a:graphicFrameLocks noChangeAspect="1"/>
          </p:cNvGraphicFramePr>
          <p:nvPr/>
        </p:nvGraphicFramePr>
        <p:xfrm>
          <a:off x="3008313" y="1590675"/>
          <a:ext cx="3360737" cy="4664075"/>
        </p:xfrm>
        <a:graphic>
          <a:graphicData uri="http://schemas.openxmlformats.org/presentationml/2006/ole">
            <mc:AlternateContent xmlns:mc="http://schemas.openxmlformats.org/markup-compatibility/2006">
              <mc:Choice xmlns:v="urn:schemas-microsoft-com:vml" Requires="v">
                <p:oleObj spid="_x0000_s95239" r:id="rId3" imgW="1590897" imgH="2457143" progId="Paint.Picture">
                  <p:embed/>
                </p:oleObj>
              </mc:Choice>
              <mc:Fallback>
                <p:oleObj r:id="rId3" imgW="1590897" imgH="24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313" y="1590675"/>
                        <a:ext cx="3360737"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353340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110</TotalTime>
  <Pages>11</Pages>
  <Words>1179</Words>
  <Application>Microsoft Office PowerPoint</Application>
  <PresentationFormat>On-screen Show (4:3)</PresentationFormat>
  <Paragraphs>218</Paragraphs>
  <Slides>40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1" baseType="lpstr">
      <vt:lpstr>Arial</vt:lpstr>
      <vt:lpstr>Calibri</vt:lpstr>
      <vt:lpstr>Century Gothic</vt:lpstr>
      <vt:lpstr>新細明體</vt:lpstr>
      <vt:lpstr>新細明體</vt:lpstr>
      <vt:lpstr>Symbol</vt:lpstr>
      <vt:lpstr>Times New Roman</vt:lpstr>
      <vt:lpstr>Wingdings</vt:lpstr>
      <vt:lpstr>UCTI-Template-foundation-level</vt:lpstr>
      <vt:lpstr>Bitmap Image</vt:lpstr>
      <vt:lpstr>Microsoft Equation 3.0</vt:lpstr>
      <vt:lpstr>PowerPoint Presentation</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Adie Safian B. Ton Mohamed</cp:lastModifiedBy>
  <cp:revision>28</cp:revision>
  <cp:lastPrinted>1995-11-02T09:23:42Z</cp:lastPrinted>
  <dcterms:created xsi:type="dcterms:W3CDTF">2017-10-11T09:20:11Z</dcterms:created>
  <dcterms:modified xsi:type="dcterms:W3CDTF">2020-01-06T06:42:45Z</dcterms:modified>
</cp:coreProperties>
</file>