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266" r:id="rId2"/>
    <p:sldId id="267" r:id="rId3"/>
    <p:sldId id="268" r:id="rId4"/>
    <p:sldId id="269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11" r:id="rId45"/>
    <p:sldId id="412" r:id="rId46"/>
    <p:sldId id="273" r:id="rId47"/>
    <p:sldId id="274" r:id="rId4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55" d="100"/>
          <a:sy n="55" d="100"/>
        </p:scale>
        <p:origin x="109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AQ077-3-2 Probability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and Statistical Modelling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Probability Distribution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9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1872328" y="2105025"/>
            <a:ext cx="7386637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800" dirty="0" smtClean="0">
                <a:solidFill>
                  <a:schemeClr val="tx2"/>
                </a:solidFill>
                <a:latin typeface="+mn-lt"/>
              </a:rPr>
              <a:t>Probability &amp; Statistical Modelling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400" dirty="0" smtClean="0">
                <a:solidFill>
                  <a:schemeClr val="tx2"/>
                </a:solidFill>
                <a:latin typeface="+mn-lt"/>
              </a:rPr>
              <a:t>AQ077-3-2-PSMOD and </a:t>
            </a:r>
            <a:r>
              <a:rPr lang="en-US" altLang="en-US" sz="1400" smtClean="0">
                <a:solidFill>
                  <a:schemeClr val="tx2"/>
                </a:solidFill>
                <a:latin typeface="+mn-lt"/>
              </a:rPr>
              <a:t>Version </a:t>
            </a:r>
            <a:r>
              <a:rPr lang="en-US" altLang="en-US" sz="1400" smtClean="0">
                <a:solidFill>
                  <a:schemeClr val="tx2"/>
                </a:solidFill>
                <a:latin typeface="+mn-lt"/>
              </a:rPr>
              <a:t>VD1</a:t>
            </a:r>
            <a:endParaRPr lang="en-US" altLang="en-US" sz="14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2097753" y="4038600"/>
            <a:ext cx="67691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dirty="0" smtClean="0">
                <a:latin typeface="+mj-lt"/>
              </a:rPr>
              <a:t>Probability Distribution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03263" y="1489075"/>
            <a:ext cx="7902575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b="1"/>
              <a:t>Binomial probability formula </a:t>
            </a:r>
          </a:p>
          <a:p>
            <a:pPr lvl="2" eaLnBrk="1" hangingPunct="1"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b="1"/>
              <a:t>Given a binomial situation, X~Bin(n, p)  with </a:t>
            </a:r>
          </a:p>
          <a:p>
            <a:pPr lvl="2" eaLnBrk="1" hangingPunct="1"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en-US" b="1"/>
              <a:t>	p = probability of success at any trial and n = number of trails, the probability of obtaining x success is given by:</a:t>
            </a:r>
          </a:p>
          <a:p>
            <a:pPr lvl="2" eaLnBrk="1" hangingPunct="1"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b="1"/>
          </a:p>
          <a:p>
            <a:pPr lvl="2" eaLnBrk="1" hangingPunct="1"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b="1"/>
          </a:p>
          <a:p>
            <a:pPr lvl="2" eaLnBrk="1" hangingPunct="1"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b="1"/>
          </a:p>
          <a:p>
            <a:pPr lvl="2" eaLnBrk="1" hangingPunct="1"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en-US" b="1"/>
              <a:t>OR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b="1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476375" y="3635375"/>
          <a:ext cx="62531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r:id="rId3" imgW="1638645" imgH="241295" progId="Equation.3">
                  <p:embed/>
                </p:oleObj>
              </mc:Choice>
              <mc:Fallback>
                <p:oleObj r:id="rId3" imgW="1638645" imgH="2412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35375"/>
                        <a:ext cx="62531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463675" y="5262563"/>
          <a:ext cx="5622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r:id="rId5" imgW="1476026" imgH="241676" progId="Equation.3">
                  <p:embed/>
                </p:oleObj>
              </mc:Choice>
              <mc:Fallback>
                <p:oleObj r:id="rId5" imgW="1476026" imgH="2416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5262563"/>
                        <a:ext cx="56229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3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62000" y="1763713"/>
            <a:ext cx="7902575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19263" y="411163"/>
            <a:ext cx="221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Example 1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342900" y="1860550"/>
            <a:ext cx="8178800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At Sellitall Supermarket, 60% of customers pay by credit card. Find the probability that in a randomly selected sample of 10 customers,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(a) 	exactly 2 pay by credit card.	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(b) 	more than seven pay by credit card.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90543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Example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" y="1698625"/>
            <a:ext cx="8551863" cy="4524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The random variable X is distributed B(7, 0.2).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Find, correct to three decimal places,</a:t>
            </a:r>
          </a:p>
          <a:p>
            <a:pPr eaLnBrk="1" hangingPunct="1">
              <a:buFontTx/>
              <a:buAutoNum type="alphaLcParenBoth"/>
            </a:pPr>
            <a:r>
              <a:rPr lang="en-US" altLang="en-US" smtClean="0"/>
              <a:t> 	P(X = 3)		</a:t>
            </a:r>
          </a:p>
          <a:p>
            <a:pPr eaLnBrk="1" hangingPunct="1">
              <a:buFontTx/>
              <a:buAutoNum type="alphaLcParenBoth"/>
            </a:pPr>
            <a:r>
              <a:rPr lang="en-US" altLang="en-US" smtClean="0"/>
              <a:t> 	P(1 &lt; X &lt; 4)		</a:t>
            </a:r>
          </a:p>
          <a:p>
            <a:pPr eaLnBrk="1" hangingPunct="1">
              <a:buFontTx/>
              <a:buAutoNum type="alphaLcParenBoth"/>
            </a:pPr>
            <a:r>
              <a:rPr lang="en-US" altLang="en-US" smtClean="0"/>
              <a:t> 	P(X &gt; 1)</a:t>
            </a:r>
          </a:p>
          <a:p>
            <a:pPr eaLnBrk="1" hangingPunct="1"/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124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Example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The probability that it will be a fine day is 0.4. Find the expected number of fine days in a week and also the standard deviation.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888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Example 4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8625"/>
            <a:ext cx="8432800" cy="4524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smtClean="0"/>
              <a:t>	X is B(n, p) with mean 5 and standard deviation 2. Find the values of n and p.</a:t>
            </a:r>
          </a:p>
          <a:p>
            <a:pPr eaLnBrk="1" hangingPunct="1"/>
            <a:endParaRPr lang="en-US" altLang="en-US" sz="3600" smtClean="0"/>
          </a:p>
          <a:p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132437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4151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3366"/>
                </a:solidFill>
              </a:rPr>
              <a:t>Poisson Distribution</a:t>
            </a:r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22288" y="1466850"/>
            <a:ext cx="8085137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3333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It describes the number of times some event occurring during a specified interval</a:t>
            </a:r>
          </a:p>
          <a:p>
            <a:pPr eaLnBrk="1" hangingPunct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It is a discrete probability because it is formed by counting</a:t>
            </a:r>
          </a:p>
          <a:p>
            <a:pPr eaLnBrk="1" hangingPunct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Based on two assumptions:</a:t>
            </a: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The probability is proportional to the length of the interval</a:t>
            </a: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The intervals are independent.</a:t>
            </a: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en-US" altLang="en-US" sz="1800" b="1"/>
              <a:t>	( </a:t>
            </a:r>
            <a:r>
              <a:rPr lang="en-US" altLang="en-US" sz="1800"/>
              <a:t>That means the longer the interval the larger the probability, and the number of occurrences in one interval does not affect the other intervals)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365125" y="950913"/>
            <a:ext cx="7662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87375" y="1487488"/>
            <a:ext cx="8062913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5619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3476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33563" indent="-3476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Characteristics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It is a discrete distribution and is a limiting form of the binomial distribution when n is large and p or q is small.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Recognised by the existence of events that </a:t>
            </a:r>
          </a:p>
          <a:p>
            <a:pPr lvl="3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occur at random</a:t>
            </a:r>
          </a:p>
          <a:p>
            <a:pPr lvl="3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are ‘rare’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An interval (of time or space) is defined, within which events can occur.</a:t>
            </a:r>
          </a:p>
          <a:p>
            <a:pPr lvl="3" eaLnBrk="1" hangingPunct="1">
              <a:buFont typeface="Wingdings" panose="05000000000000000000" pitchFamily="2" charset="2"/>
              <a:buChar char="Ø"/>
            </a:pPr>
            <a:endParaRPr lang="en-US" altLang="en-US" sz="1800" b="1"/>
          </a:p>
          <a:p>
            <a:pPr lvl="2" eaLnBrk="1" hangingPunct="1">
              <a:buFont typeface="Wingdings" panose="05000000000000000000" pitchFamily="2" charset="2"/>
              <a:buChar char="Ø"/>
            </a:pPr>
            <a:endParaRPr lang="en-US" altLang="en-US" sz="1800"/>
          </a:p>
          <a:p>
            <a:pPr lvl="2" eaLnBrk="1" hangingPunct="1">
              <a:buFont typeface="Wingdings" panose="05000000000000000000" pitchFamily="2" charset="2"/>
              <a:buChar char="Ø"/>
            </a:pPr>
            <a:endParaRPr lang="en-US" altLang="en-US" sz="1800"/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altLang="en-US" sz="1800"/>
          </a:p>
        </p:txBody>
      </p:sp>
      <p:sp>
        <p:nvSpPr>
          <p:cNvPr id="20484" name="Line 5"/>
          <p:cNvSpPr>
            <a:spLocks noChangeShapeType="1"/>
          </p:cNvSpPr>
          <p:nvPr/>
        </p:nvSpPr>
        <p:spPr bwMode="auto">
          <a:xfrm flipH="1">
            <a:off x="274638" y="950913"/>
            <a:ext cx="775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30225" y="1430338"/>
            <a:ext cx="8135938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447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3476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b="1"/>
              <a:t>Given a Poisson situation, X </a:t>
            </a:r>
            <a:r>
              <a:rPr lang="en-US" altLang="en-US" sz="1800" b="1">
                <a:cs typeface="Arial" panose="020B0604020202020204" pitchFamily="34" charset="0"/>
              </a:rPr>
              <a:t>~ P</a:t>
            </a:r>
            <a:r>
              <a:rPr lang="en-US" altLang="en-US" sz="1800" b="1" baseline="-25000">
                <a:cs typeface="Arial" panose="020B0604020202020204" pitchFamily="34" charset="0"/>
              </a:rPr>
              <a:t>0</a:t>
            </a:r>
            <a:r>
              <a:rPr lang="en-US" altLang="en-US" sz="1800" b="1">
                <a:cs typeface="Arial" panose="020B0604020202020204" pitchFamily="34" charset="0"/>
              </a:rPr>
              <a:t> (</a:t>
            </a:r>
            <a:r>
              <a:rPr lang="en-US" altLang="en-US" sz="1800" b="1">
                <a:cs typeface="Arial" panose="020B0604020202020204" pitchFamily="34" charset="0"/>
                <a:sym typeface="Symbol" panose="05050102010706020507" pitchFamily="18" charset="2"/>
              </a:rPr>
              <a:t>), </a:t>
            </a:r>
            <a:r>
              <a:rPr lang="en-US" altLang="en-US" sz="1800" b="1"/>
              <a:t> with </a:t>
            </a:r>
            <a:r>
              <a:rPr lang="en-US" altLang="en-US" sz="1800" b="1">
                <a:sym typeface="Symbol" panose="05050102010706020507" pitchFamily="18" charset="2"/>
              </a:rPr>
              <a:t></a:t>
            </a:r>
            <a:r>
              <a:rPr lang="en-US" altLang="en-US" sz="1800" b="1"/>
              <a:t> = mean number of events per interval, the probability of x events occurring is given by: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altLang="en-US" sz="1800" b="1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The letter ‘e’ represents a special mathematical constant (having approximate value 2.718)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The variance of the Poisson is also equal to its mean and it is equal to np</a:t>
            </a:r>
          </a:p>
        </p:txBody>
      </p:sp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2713038" y="2235200"/>
          <a:ext cx="30019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r:id="rId3" imgW="993186" imgH="420194" progId="Equation.3">
                  <p:embed/>
                </p:oleObj>
              </mc:Choice>
              <mc:Fallback>
                <p:oleObj r:id="rId3" imgW="993186" imgH="4201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2235200"/>
                        <a:ext cx="300196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5264150"/>
            <a:ext cx="44069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89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Example 5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 smtClean="0"/>
              <a:t>	A student finds that the average number of bacteria in 10ml of pond water from a particular pond is 4. Assuming that the number of bacteria follows a Poisson distribution, find the probability that in a 10ml sample</a:t>
            </a:r>
            <a:endParaRPr lang="en-US" altLang="en-US" sz="2800" u="sng" smtClean="0"/>
          </a:p>
          <a:p>
            <a:pPr algn="just" eaLnBrk="1" hangingPunct="1">
              <a:buFontTx/>
              <a:buAutoNum type="alphaLcParenBoth"/>
            </a:pPr>
            <a:r>
              <a:rPr lang="en-US" altLang="en-US" sz="2800" smtClean="0"/>
              <a:t> 	there are exactly 5 bacteria	</a:t>
            </a:r>
          </a:p>
          <a:p>
            <a:pPr algn="just" eaLnBrk="1" hangingPunct="1">
              <a:buFontTx/>
              <a:buAutoNum type="alphaLcParenBoth"/>
            </a:pPr>
            <a:r>
              <a:rPr lang="en-US" altLang="en-US" sz="2800" smtClean="0"/>
              <a:t> 	there are no bacteria	   </a:t>
            </a:r>
          </a:p>
          <a:p>
            <a:pPr algn="just" eaLnBrk="1" hangingPunct="1">
              <a:buFontTx/>
              <a:buAutoNum type="alphaLcParenBoth"/>
            </a:pPr>
            <a:r>
              <a:rPr lang="en-US" altLang="en-US" sz="2800" smtClean="0"/>
              <a:t> 	there are fewer than 3 bacteria.</a:t>
            </a:r>
          </a:p>
          <a:p>
            <a:pPr algn="just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5187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Example 6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81125"/>
            <a:ext cx="8229600" cy="48418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800" smtClean="0"/>
              <a:t>	On average the school photocopier breaks down 8 times during the school week (Monday to Friday). Assuming that the number of breakdowns can be modeled by a Poisson distribution, find the probability that it breaks down</a:t>
            </a:r>
          </a:p>
          <a:p>
            <a:pPr eaLnBrk="1" hangingPunct="1">
              <a:buFontTx/>
              <a:buAutoNum type="alphaLcParenBoth"/>
            </a:pPr>
            <a:r>
              <a:rPr lang="en-US" altLang="en-US" sz="2800" smtClean="0"/>
              <a:t> 	five times in a given week		</a:t>
            </a:r>
          </a:p>
          <a:p>
            <a:pPr eaLnBrk="1" hangingPunct="1">
              <a:buFontTx/>
              <a:buAutoNum type="alphaLcParenBoth"/>
            </a:pPr>
            <a:r>
              <a:rPr lang="en-US" altLang="en-US" sz="2800" smtClean="0"/>
              <a:t> 	once on Monday		</a:t>
            </a:r>
          </a:p>
          <a:p>
            <a:pPr eaLnBrk="1" hangingPunct="1">
              <a:buFontTx/>
              <a:buAutoNum type="alphaLcParenBoth"/>
            </a:pPr>
            <a:r>
              <a:rPr lang="en-US" altLang="en-US" sz="2800" smtClean="0"/>
              <a:t> 	eight times in a fortnight.</a:t>
            </a:r>
          </a:p>
          <a:p>
            <a:pPr eaLnBrk="1" hangingPunct="1">
              <a:buFontTx/>
              <a:buNone/>
            </a:pP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89300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52463" y="1493838"/>
            <a:ext cx="78232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/>
              <a:t>Introduction</a:t>
            </a:r>
          </a:p>
          <a:p>
            <a:pPr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/>
              <a:t>Binomial Distribution</a:t>
            </a:r>
          </a:p>
          <a:p>
            <a:pPr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/>
              <a:t>Poisson Distribution</a:t>
            </a:r>
          </a:p>
          <a:p>
            <a:pPr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/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Example 7</a:t>
            </a:r>
          </a:p>
        </p:txBody>
      </p:sp>
      <p:sp>
        <p:nvSpPr>
          <p:cNvPr id="24579" name="Content Placeholder 2"/>
          <p:cNvSpPr>
            <a:spLocks noGrp="1" noChangeArrowheads="1"/>
          </p:cNvSpPr>
          <p:nvPr/>
        </p:nvSpPr>
        <p:spPr bwMode="auto">
          <a:xfrm>
            <a:off x="482600" y="16621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X follows a Poisson distribution with standard deviation 2. Find P(X   2).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6386513" y="2279650"/>
          <a:ext cx="2682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r:id="rId3" imgW="129244" imgH="155093" progId="Equation.3">
                  <p:embed/>
                </p:oleObj>
              </mc:Choice>
              <mc:Fallback>
                <p:oleObj r:id="rId3" imgW="129244" imgH="1550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2279650"/>
                        <a:ext cx="2682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86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06425" y="1471613"/>
            <a:ext cx="8043863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3476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A Poisson interval can be adjusted provided the mean is adjusted accordingly.</a:t>
            </a:r>
          </a:p>
          <a:p>
            <a:pPr lvl="1" eaLnBrk="1" hangingPunct="1"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In a binomial situation, the Poisson distribution can be used as an approximation if: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n is large (greater than 30)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p is small (less than 0.01) 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>
            <a:off x="328613" y="950913"/>
            <a:ext cx="7699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997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4425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35000" y="1733550"/>
            <a:ext cx="8043863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12763" y="1554163"/>
            <a:ext cx="8027987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69963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en-US" sz="2800" b="1"/>
              <a:t>The Distribution of two independent  Poisson variables </a:t>
            </a: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sz="2400"/>
              <a:t>The sum of two independent Poisson variables with parameters m,n, respectively, is a Poisson variable with parameter (m + n).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		i.e. if X</a:t>
            </a:r>
            <a:r>
              <a:rPr lang="en-US" altLang="en-US" sz="2400">
                <a:cs typeface="Arial" panose="020B0604020202020204" pitchFamily="34" charset="0"/>
              </a:rPr>
              <a:t>~P</a:t>
            </a:r>
            <a:r>
              <a:rPr lang="en-US" altLang="en-US" sz="2400" baseline="-25000">
                <a:cs typeface="Arial" panose="020B0604020202020204" pitchFamily="34" charset="0"/>
              </a:rPr>
              <a:t>o</a:t>
            </a:r>
            <a:r>
              <a:rPr lang="en-US" altLang="en-US" sz="2400">
                <a:cs typeface="Arial" panose="020B0604020202020204" pitchFamily="34" charset="0"/>
              </a:rPr>
              <a:t>(m) and Y~P</a:t>
            </a:r>
            <a:r>
              <a:rPr lang="en-US" altLang="en-US" sz="2400" baseline="-25000">
                <a:cs typeface="Arial" panose="020B0604020202020204" pitchFamily="34" charset="0"/>
              </a:rPr>
              <a:t>o</a:t>
            </a:r>
            <a:r>
              <a:rPr lang="en-US" altLang="en-US" sz="2400">
                <a:cs typeface="Arial" panose="020B0604020202020204" pitchFamily="34" charset="0"/>
              </a:rPr>
              <a:t>(n), then X + Y ~P</a:t>
            </a:r>
            <a:r>
              <a:rPr lang="en-US" altLang="en-US" sz="2400" baseline="-25000">
                <a:cs typeface="Arial" panose="020B0604020202020204" pitchFamily="34" charset="0"/>
              </a:rPr>
              <a:t>o</a:t>
            </a:r>
            <a:r>
              <a:rPr lang="en-US" altLang="en-US" sz="2400">
                <a:cs typeface="Arial" panose="020B0604020202020204" pitchFamily="34" charset="0"/>
              </a:rPr>
              <a:t>(m + n)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076425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719263" y="411163"/>
            <a:ext cx="2325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Example 8 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503238" y="1754188"/>
            <a:ext cx="80772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A company has 2 machines A and B. On average there are 0.8 breakdowns per week on Machine A and 1.2 breakdowns on Machine B. What is the probability of there being a total of 2 breakdowns on these two machines in a given week?</a:t>
            </a:r>
          </a:p>
        </p:txBody>
      </p:sp>
    </p:spTree>
    <p:extLst>
      <p:ext uri="{BB962C8B-B14F-4D97-AF65-F5344CB8AC3E}">
        <p14:creationId xmlns:p14="http://schemas.microsoft.com/office/powerpoint/2010/main" val="1010601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Example 9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mtClean="0"/>
              <a:t>	A wholesaler supplies boxes of fireworks to each of two retailers when asked. The number of boxes asked for per week have Poisson distributions with mean 1 and 1.2 respectively. Calculate the probability that the number of boxes requested in a given week by both retailers together is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mtClean="0"/>
              <a:t>	(a)		exactly 3,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mtClean="0"/>
              <a:t>	(b)		more than 2.</a:t>
            </a:r>
          </a:p>
        </p:txBody>
      </p:sp>
    </p:spTree>
    <p:extLst>
      <p:ext uri="{BB962C8B-B14F-4D97-AF65-F5344CB8AC3E}">
        <p14:creationId xmlns:p14="http://schemas.microsoft.com/office/powerpoint/2010/main" val="321733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71488" y="2457204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5950" y="2171454"/>
            <a:ext cx="8164513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3476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The normal distribution, X </a:t>
            </a:r>
            <a:r>
              <a:rPr lang="en-US" altLang="en-US" sz="1800" b="1">
                <a:cs typeface="Arial" panose="020B0604020202020204" pitchFamily="34" charset="0"/>
              </a:rPr>
              <a:t>~N(</a:t>
            </a:r>
            <a:r>
              <a:rPr lang="el-GR" altLang="en-US" sz="1800" b="1">
                <a:cs typeface="Arial" panose="020B0604020202020204" pitchFamily="34" charset="0"/>
                <a:sym typeface="Symbol" panose="05050102010706020507" pitchFamily="18" charset="2"/>
              </a:rPr>
              <a:t>μ</a:t>
            </a:r>
            <a:r>
              <a:rPr lang="en-US" altLang="en-US" sz="1800" b="1">
                <a:cs typeface="Arial" panose="020B0604020202020204" pitchFamily="34" charset="0"/>
                <a:sym typeface="Symbol" panose="05050102010706020507" pitchFamily="18" charset="2"/>
              </a:rPr>
              <a:t>, </a:t>
            </a:r>
            <a:r>
              <a:rPr lang="en-US" altLang="en-US" sz="1800" b="1" baseline="3000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1800" b="1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1800" b="1"/>
              <a:t> is a continuous distribution that has a bell shape and is determined by its mean and standard deviation.</a:t>
            </a:r>
          </a:p>
          <a:p>
            <a:pPr lvl="1" eaLnBrk="1" hangingPunct="1">
              <a:lnSpc>
                <a:spcPct val="9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Characteristics</a:t>
            </a:r>
          </a:p>
          <a:p>
            <a:pPr lvl="2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it is symmetrical about its mean, with the greatest frequency at the mean itself.</a:t>
            </a:r>
          </a:p>
          <a:p>
            <a:pPr lvl="2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The frequencies of the values taper away (symmetrically) either side of the mean, giving the curve a characteristics ‘ bell-shape’</a:t>
            </a:r>
          </a:p>
          <a:p>
            <a:pPr lvl="2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5775" y="1001467"/>
            <a:ext cx="704215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Normal Distribution</a:t>
            </a:r>
            <a:endParaRPr lang="en-US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5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15950" y="1444625"/>
            <a:ext cx="8164513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3476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knowledge of mean and standard deviation is necessary to identify a specific normal distribution</a:t>
            </a:r>
          </a:p>
          <a:p>
            <a:pPr lvl="2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2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2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2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2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2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2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It is asymptotic, meaning the curve approaches but never touches the X-axis.</a:t>
            </a:r>
          </a:p>
          <a:p>
            <a:pPr lvl="2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the total area under the curve is equal to 1 or 100%.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2146300"/>
            <a:ext cx="2032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1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73088" y="1487488"/>
            <a:ext cx="8135937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66738" indent="-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4619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33563" indent="-3460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Probabilities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Steps that are required to take as follows:</a:t>
            </a:r>
          </a:p>
          <a:p>
            <a:pPr lvl="3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Calculate the value z for the standard normal distribution if the given variable is normally distributed.</a:t>
            </a:r>
          </a:p>
          <a:p>
            <a:pPr lvl="3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3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3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Use the standard normal table to find the corresponding area under the curve for the z value.</a:t>
            </a:r>
          </a:p>
          <a:p>
            <a:pPr lvl="3" eaLnBrk="1" hangingPunct="1"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Note that since the normal distribution is symmetrical about its mean, the left half of the curve is a mirror image of the right half. </a:t>
            </a:r>
          </a:p>
        </p:txBody>
      </p:sp>
      <p:graphicFrame>
        <p:nvGraphicFramePr>
          <p:cNvPr id="31748" name="Object 5"/>
          <p:cNvGraphicFramePr>
            <a:graphicFrameLocks noChangeAspect="1"/>
          </p:cNvGraphicFramePr>
          <p:nvPr/>
        </p:nvGraphicFramePr>
        <p:xfrm>
          <a:off x="3667125" y="2754313"/>
          <a:ext cx="11874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r:id="rId3" imgW="623925" imgH="394728" progId="Equation.3">
                  <p:embed/>
                </p:oleObj>
              </mc:Choice>
              <mc:Fallback>
                <p:oleObj r:id="rId3" imgW="623925" imgH="3947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2754313"/>
                        <a:ext cx="11874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96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028700" y="1876425"/>
          <a:ext cx="7346950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r:id="rId3" imgW="3514286" imgH="2000000" progId="Paint.Picture">
                  <p:embed/>
                </p:oleObj>
              </mc:Choice>
              <mc:Fallback>
                <p:oleObj r:id="rId3" imgW="3514286" imgH="20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876425"/>
                        <a:ext cx="7346950" cy="409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719263" y="411163"/>
            <a:ext cx="534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3366"/>
                </a:solidFill>
              </a:rPr>
              <a:t>Many Normal Distributions</a:t>
            </a:r>
            <a:endParaRPr lang="en-US" altLang="en-US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88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609725" y="1747838"/>
          <a:ext cx="588645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r:id="rId3" imgW="3753374" imgH="1876190" progId="Paint.Picture">
                  <p:embed/>
                </p:oleObj>
              </mc:Choice>
              <mc:Fallback>
                <p:oleObj r:id="rId3" imgW="3753374" imgH="18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747838"/>
                        <a:ext cx="5886450" cy="362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719263" y="411163"/>
            <a:ext cx="525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3366"/>
                </a:solidFill>
              </a:rPr>
              <a:t>Normal Distribution shape</a:t>
            </a:r>
            <a:endParaRPr lang="en-US" alt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8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2438" y="1454150"/>
            <a:ext cx="818356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5613" indent="-3413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3444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/>
              <a:t> A the end of this topic, You should be able to:</a:t>
            </a:r>
          </a:p>
          <a:p>
            <a:pPr lvl="1"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Understand probability distribution and its relation to particular </a:t>
            </a:r>
          </a:p>
          <a:p>
            <a:pPr lvl="1"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en-US" sz="2400" b="1" dirty="0"/>
              <a:t>	types of business situations and within these, how probabilities </a:t>
            </a:r>
          </a:p>
          <a:p>
            <a:pPr lvl="1"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en-US" sz="2400" b="1" dirty="0"/>
              <a:t>	are calculated.</a:t>
            </a:r>
          </a:p>
          <a:p>
            <a:pPr lvl="2"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en-US" b="1" dirty="0"/>
          </a:p>
          <a:p>
            <a:pPr lvl="1" eaLnBrk="1" hangingPunct="1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Let's practise..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Given X~N(20, 3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>
              <a:buFontTx/>
              <a:buNone/>
            </a:pPr>
            <a:r>
              <a:rPr lang="en-US" altLang="en-US" smtClean="0"/>
              <a:t>Solve the followings:</a:t>
            </a:r>
          </a:p>
          <a:p>
            <a:pPr>
              <a:buFontTx/>
              <a:buNone/>
            </a:pPr>
            <a:r>
              <a:rPr lang="en-US" altLang="en-US" smtClean="0"/>
              <a:t>(a) P(X &gt; 23)</a:t>
            </a:r>
          </a:p>
          <a:p>
            <a:pPr>
              <a:buFontTx/>
              <a:buNone/>
            </a:pPr>
            <a:r>
              <a:rPr lang="en-US" altLang="en-US" smtClean="0"/>
              <a:t>(b) P(X &lt; 24)</a:t>
            </a:r>
          </a:p>
          <a:p>
            <a:pPr>
              <a:buFontTx/>
              <a:buNone/>
            </a:pPr>
            <a:r>
              <a:rPr lang="en-US" altLang="en-US" smtClean="0"/>
              <a:t>(c) P(X &gt; 18)</a:t>
            </a:r>
          </a:p>
          <a:p>
            <a:pPr>
              <a:buFontTx/>
              <a:buNone/>
            </a:pPr>
            <a:r>
              <a:rPr lang="en-US" altLang="en-US" smtClean="0"/>
              <a:t>(d) P(X &lt; 15)</a:t>
            </a:r>
          </a:p>
          <a:p>
            <a:pPr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81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2439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/>
              <a:t>Example 10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403225" y="1800225"/>
            <a:ext cx="857885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/>
              <a:t>Lengths of metal strips produced by a machine are normally distributed with mean length of 150cm and a standard deviation of 10cm. Find the probability that the length of a randomly selected strip is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/>
              <a:t>(a)	longer than 140cm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/>
              <a:t>(b)	between 150cm and 160cm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/>
              <a:t>(c)	between 130cm and 155cm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811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Example 11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1698625"/>
            <a:ext cx="8593138" cy="452437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mtClean="0"/>
              <a:t>	The heights of female students at a particular college are normally distributed with a mean of 169cm and a standard deviation of 9cm.</a:t>
            </a:r>
          </a:p>
          <a:p>
            <a:pPr algn="just">
              <a:buFontTx/>
              <a:buNone/>
            </a:pPr>
            <a:r>
              <a:rPr lang="en-US" altLang="en-US" smtClean="0"/>
              <a:t>	Given that 80% of the female students have a height less than h cm, find the value of h.</a:t>
            </a:r>
          </a:p>
          <a:p>
            <a:pPr algn="just">
              <a:buFontTx/>
              <a:buNone/>
            </a:pPr>
            <a:endParaRPr lang="en-US" altLang="en-US" smtClean="0"/>
          </a:p>
          <a:p>
            <a:pPr algn="just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5643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06425" y="1471613"/>
            <a:ext cx="804386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3476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2400" b="1"/>
              <a:t>In a binomial situation, the Poisson distribution can be used as an approximation if: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b="1"/>
              <a:t>n is large (greater than 30)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b="1"/>
              <a:t>p is small (less than 0.01) 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b="1"/>
              <a:t>np &lt; 5</a:t>
            </a: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842963" y="709613"/>
            <a:ext cx="62436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u="sng"/>
              <a:t>Approximation</a:t>
            </a:r>
          </a:p>
        </p:txBody>
      </p:sp>
    </p:spTree>
    <p:extLst>
      <p:ext uri="{BB962C8B-B14F-4D97-AF65-F5344CB8AC3E}">
        <p14:creationId xmlns:p14="http://schemas.microsoft.com/office/powerpoint/2010/main" val="284162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3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b="1" u="sng" smtClean="0"/>
              <a:t>Approximation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857250" y="2681288"/>
            <a:ext cx="28956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u="sng"/>
              <a:t>Binomial Distribution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Mean = np</a:t>
            </a: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5360988" y="2667000"/>
            <a:ext cx="273526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u="sng"/>
              <a:t>Poisson Distribution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Mean =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6375400" y="2994025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r:id="rId3" imgW="141668" imgH="180304" progId="Equation.3">
                  <p:embed/>
                </p:oleObj>
              </mc:Choice>
              <mc:Fallback>
                <p:oleObj r:id="rId3" imgW="141668" imgH="1803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2994025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Curved Down Arrow 13"/>
          <p:cNvSpPr>
            <a:spLocks noChangeArrowheads="1"/>
          </p:cNvSpPr>
          <p:nvPr/>
        </p:nvSpPr>
        <p:spPr bwMode="auto">
          <a:xfrm>
            <a:off x="3228975" y="1647825"/>
            <a:ext cx="2276475" cy="685800"/>
          </a:xfrm>
          <a:prstGeom prst="curvedDownArrow">
            <a:avLst>
              <a:gd name="adj1" fmla="val 24988"/>
              <a:gd name="adj2" fmla="val 50007"/>
              <a:gd name="adj3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5" name="TextBox 14"/>
          <p:cNvSpPr txBox="1">
            <a:spLocks noChangeArrowheads="1"/>
          </p:cNvSpPr>
          <p:nvPr/>
        </p:nvSpPr>
        <p:spPr bwMode="auto">
          <a:xfrm>
            <a:off x="3886200" y="1838325"/>
            <a:ext cx="1381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n ≥ 30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p &lt; 0.01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np &lt; 5</a:t>
            </a:r>
          </a:p>
        </p:txBody>
      </p:sp>
      <p:sp>
        <p:nvSpPr>
          <p:cNvPr id="37896" name="TextBox 15"/>
          <p:cNvSpPr txBox="1">
            <a:spLocks noChangeArrowheads="1"/>
          </p:cNvSpPr>
          <p:nvPr/>
        </p:nvSpPr>
        <p:spPr bwMode="auto">
          <a:xfrm>
            <a:off x="5473700" y="3619500"/>
            <a:ext cx="1905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= np</a:t>
            </a: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5778500" y="3565525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r:id="rId5" imgW="141668" imgH="180304" progId="Equation.3">
                  <p:embed/>
                </p:oleObj>
              </mc:Choice>
              <mc:Fallback>
                <p:oleObj r:id="rId5" imgW="141668" imgH="1803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3565525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87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utoUpdateAnimBg="0"/>
      <p:bldP spid="37894" grpId="0" animBg="1" autoUpdateAnimBg="0"/>
      <p:bldP spid="37895" grpId="0" build="allAtOnce" autoUpdateAnimBg="0"/>
      <p:bldP spid="3789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b="1" smtClean="0"/>
              <a:t>Example 12</a:t>
            </a:r>
          </a:p>
        </p:txBody>
      </p:sp>
      <p:sp>
        <p:nvSpPr>
          <p:cNvPr id="39939" name="Content Placeholder 2"/>
          <p:cNvSpPr>
            <a:spLocks noGrp="1" noChangeArrowheads="1"/>
          </p:cNvSpPr>
          <p:nvPr/>
        </p:nvSpPr>
        <p:spPr bwMode="auto">
          <a:xfrm>
            <a:off x="482600" y="16621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sz="2800"/>
              <a:t>	Eggs are packed into boxes of 500. On average 0.7% of the eggs are found to be broken when eggs are unpacked. Find, using Poisson approximation, the probability that in a box of 500 eggs,</a:t>
            </a:r>
          </a:p>
          <a:p>
            <a:pPr algn="just" eaLnBrk="1" hangingPunct="1">
              <a:buFontTx/>
              <a:buNone/>
            </a:pPr>
            <a:r>
              <a:rPr lang="en-US" altLang="en-US" sz="2800"/>
              <a:t>	(a) 		exactly three are broken,   </a:t>
            </a:r>
          </a:p>
          <a:p>
            <a:pPr algn="just" eaLnBrk="1" hangingPunct="1">
              <a:buFontTx/>
              <a:buNone/>
            </a:pPr>
            <a:r>
              <a:rPr lang="en-US" altLang="en-US" sz="2800"/>
              <a:t>	(b) 		at least two are broken.</a:t>
            </a:r>
          </a:p>
          <a:p>
            <a:pPr algn="just"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16011528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58800" y="1473200"/>
            <a:ext cx="8235950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3476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Normal distribution can be used as an approximation to the binomial distribution when: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n is large (greater than 30)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p is not too small or large (the closer to 0.5 the better)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np ≥ 5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when used as an approximation, Normal distribution has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endParaRPr lang="en-US" altLang="en-US" sz="1800" b="1"/>
          </a:p>
          <a:p>
            <a:pPr lvl="2" eaLnBrk="1" hangingPunct="1">
              <a:buFont typeface="Wingdings" panose="05000000000000000000" pitchFamily="2" charset="2"/>
              <a:buChar char="Ø"/>
            </a:pPr>
            <a:endParaRPr lang="en-US" altLang="en-US" sz="1800"/>
          </a:p>
        </p:txBody>
      </p:sp>
      <p:graphicFrame>
        <p:nvGraphicFramePr>
          <p:cNvPr id="40964" name="Object 5"/>
          <p:cNvGraphicFramePr>
            <a:graphicFrameLocks noChangeAspect="1"/>
          </p:cNvGraphicFramePr>
          <p:nvPr/>
        </p:nvGraphicFramePr>
        <p:xfrm>
          <a:off x="2579688" y="3492500"/>
          <a:ext cx="2133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r:id="rId3" imgW="636658" imgH="432927" progId="Equation.3">
                  <p:embed/>
                </p:oleObj>
              </mc:Choice>
              <mc:Fallback>
                <p:oleObj r:id="rId3" imgW="636658" imgH="4329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3492500"/>
                        <a:ext cx="21336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255588" y="969963"/>
            <a:ext cx="7827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501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60388" y="1458913"/>
            <a:ext cx="8237537" cy="43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452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Continuity Correction</a:t>
            </a:r>
          </a:p>
          <a:p>
            <a:pPr lvl="1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Used when Normal distribution are used for discrete variables rather than continuous variables.</a:t>
            </a:r>
          </a:p>
          <a:p>
            <a:pPr lvl="1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When the range of values of the discrete variable is large, the continuity correction can be ignored because it will be significant.</a:t>
            </a:r>
          </a:p>
          <a:p>
            <a:pPr lvl="1"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However, it ought to be used when the range is small enough to make a difference of 0.5 potentially significant.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1800" b="1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H="1">
            <a:off x="420688" y="969963"/>
            <a:ext cx="7626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9553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30225" y="1444625"/>
            <a:ext cx="8237538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5988" indent="-4540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1800" b="1"/>
              <a:t>How to apply the Correction Factor</a:t>
            </a:r>
          </a:p>
          <a:p>
            <a:pPr lvl="1" eaLnBrk="1" hangingPunct="1">
              <a:lnSpc>
                <a:spcPct val="9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For the probability at least X occur, use the area above ( X – 0.5).</a:t>
            </a:r>
          </a:p>
          <a:p>
            <a:pPr lvl="1" eaLnBrk="1" hangingPunct="1">
              <a:lnSpc>
                <a:spcPct val="9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For the probability that more than X occur, use the area above </a:t>
            </a:r>
          </a:p>
          <a:p>
            <a:pPr lvl="1" eaLnBrk="1" hangingPunct="1">
              <a:lnSpc>
                <a:spcPct val="9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en-US" sz="1800" b="1"/>
              <a:t>	( X + 0.5)</a:t>
            </a:r>
          </a:p>
          <a:p>
            <a:pPr lvl="1" eaLnBrk="1" hangingPunct="1">
              <a:lnSpc>
                <a:spcPct val="9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For the probability that X or fewer occur, use the area below </a:t>
            </a:r>
          </a:p>
          <a:p>
            <a:pPr lvl="1" eaLnBrk="1" hangingPunct="1">
              <a:lnSpc>
                <a:spcPct val="9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en-US" sz="1800" b="1"/>
              <a:t>	( X + 0.5)</a:t>
            </a:r>
          </a:p>
          <a:p>
            <a:pPr lvl="1" eaLnBrk="1" hangingPunct="1">
              <a:lnSpc>
                <a:spcPct val="90000"/>
              </a:lnSpc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For the probability that fewer than X occur, use the area below </a:t>
            </a:r>
          </a:p>
          <a:p>
            <a:pPr lvl="1" eaLnBrk="1" hangingPunct="1">
              <a:lnSpc>
                <a:spcPct val="90000"/>
              </a:lnSpc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en-US" sz="1800" b="1"/>
              <a:t>	( X – 0.5)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1800" b="1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H="1">
            <a:off x="549275" y="950913"/>
            <a:ext cx="7478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68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b="1" u="sng" smtClean="0"/>
              <a:t>Approximation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3702050" y="2693988"/>
            <a:ext cx="19367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u="sng"/>
              <a:t>Binomial Dist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(Discrete)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Mean = np</a:t>
            </a:r>
          </a:p>
        </p:txBody>
      </p:sp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6440488" y="2667000"/>
            <a:ext cx="181451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u="sng"/>
              <a:t>Poisson Dist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(Discrete)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Mean =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7366000" y="3273425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r:id="rId3" imgW="141668" imgH="180304" progId="Equation.3">
                  <p:embed/>
                </p:oleObj>
              </mc:Choice>
              <mc:Fallback>
                <p:oleObj r:id="rId3" imgW="141668" imgH="1803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3273425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Curved Down Arrow 13"/>
          <p:cNvSpPr>
            <a:spLocks noChangeArrowheads="1"/>
          </p:cNvSpPr>
          <p:nvPr/>
        </p:nvSpPr>
        <p:spPr bwMode="auto">
          <a:xfrm>
            <a:off x="5019675" y="1876425"/>
            <a:ext cx="2276475" cy="685800"/>
          </a:xfrm>
          <a:prstGeom prst="curvedDownArrow">
            <a:avLst>
              <a:gd name="adj1" fmla="val 24988"/>
              <a:gd name="adj2" fmla="val 50007"/>
              <a:gd name="adj3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15" name="TextBox 14"/>
          <p:cNvSpPr txBox="1">
            <a:spLocks noChangeArrowheads="1"/>
          </p:cNvSpPr>
          <p:nvPr/>
        </p:nvSpPr>
        <p:spPr bwMode="auto">
          <a:xfrm>
            <a:off x="5689600" y="1914525"/>
            <a:ext cx="1381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n ≥ 30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p &lt; 0.01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np &lt; 5</a:t>
            </a:r>
          </a:p>
        </p:txBody>
      </p:sp>
      <p:sp>
        <p:nvSpPr>
          <p:cNvPr id="43016" name="TextBox 15"/>
          <p:cNvSpPr txBox="1">
            <a:spLocks noChangeArrowheads="1"/>
          </p:cNvSpPr>
          <p:nvPr/>
        </p:nvSpPr>
        <p:spPr bwMode="auto">
          <a:xfrm>
            <a:off x="6197600" y="3594100"/>
            <a:ext cx="1905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     = np</a:t>
            </a: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6502400" y="3590925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r:id="rId5" imgW="141668" imgH="180304" progId="Equation.3">
                  <p:embed/>
                </p:oleObj>
              </mc:Choice>
              <mc:Fallback>
                <p:oleObj r:id="rId5" imgW="141668" imgH="1803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3590925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Box 9"/>
          <p:cNvSpPr txBox="1">
            <a:spLocks noChangeArrowheads="1"/>
          </p:cNvSpPr>
          <p:nvPr/>
        </p:nvSpPr>
        <p:spPr bwMode="auto">
          <a:xfrm>
            <a:off x="349250" y="2605088"/>
            <a:ext cx="2895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u="sng"/>
              <a:t>Normal Dist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(Continuous)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Mean = 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Standard deviation = </a:t>
            </a: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2933700" y="3549650"/>
          <a:ext cx="4064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r:id="rId6" imgW="155298" imgH="142357" progId="Equation.3">
                  <p:embed/>
                </p:oleObj>
              </mc:Choice>
              <mc:Fallback>
                <p:oleObj r:id="rId6" imgW="155298" imgH="142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549650"/>
                        <a:ext cx="4064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Curved Right Arrow 12"/>
          <p:cNvSpPr>
            <a:spLocks noChangeArrowheads="1"/>
          </p:cNvSpPr>
          <p:nvPr/>
        </p:nvSpPr>
        <p:spPr bwMode="auto">
          <a:xfrm rot="5400000">
            <a:off x="2463800" y="939800"/>
            <a:ext cx="685800" cy="2540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021" name="TextBox 16"/>
          <p:cNvSpPr txBox="1">
            <a:spLocks noChangeArrowheads="1"/>
          </p:cNvSpPr>
          <p:nvPr/>
        </p:nvSpPr>
        <p:spPr bwMode="auto">
          <a:xfrm>
            <a:off x="2400300" y="1889125"/>
            <a:ext cx="1381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n ≥ 30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p ≈ 0.5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np ≥ 5</a:t>
            </a:r>
          </a:p>
        </p:txBody>
      </p:sp>
      <p:sp>
        <p:nvSpPr>
          <p:cNvPr id="43022" name="TextBox 17"/>
          <p:cNvSpPr txBox="1">
            <a:spLocks noChangeArrowheads="1"/>
          </p:cNvSpPr>
          <p:nvPr/>
        </p:nvSpPr>
        <p:spPr bwMode="auto">
          <a:xfrm>
            <a:off x="1803400" y="1460500"/>
            <a:ext cx="2400300" cy="338138"/>
          </a:xfrm>
          <a:prstGeom prst="rect">
            <a:avLst/>
          </a:prstGeom>
          <a:solidFill>
            <a:srgbClr val="A2C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Continuity Correction</a:t>
            </a:r>
          </a:p>
        </p:txBody>
      </p:sp>
      <p:sp>
        <p:nvSpPr>
          <p:cNvPr id="43023" name="TextBox 18"/>
          <p:cNvSpPr txBox="1">
            <a:spLocks noChangeArrowheads="1"/>
          </p:cNvSpPr>
          <p:nvPr/>
        </p:nvSpPr>
        <p:spPr bwMode="auto">
          <a:xfrm>
            <a:off x="368300" y="3848100"/>
            <a:ext cx="20447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µ = np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490538" y="4176713"/>
          <a:ext cx="12874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r:id="rId8" imgW="649957" imgH="254885" progId="Equation.3">
                  <p:embed/>
                </p:oleObj>
              </mc:Choice>
              <mc:Fallback>
                <p:oleObj r:id="rId8" imgW="649957" imgH="25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176713"/>
                        <a:ext cx="12874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748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ldLvl="0" autoUpdateAnimBg="0"/>
      <p:bldP spid="43012" grpId="0" bldLvl="0" autoUpdateAnimBg="0"/>
      <p:bldP spid="43014" grpId="0" bldLvl="0" animBg="1" autoUpdateAnimBg="0"/>
      <p:bldP spid="43015" grpId="0" bldLvl="0" autoUpdateAnimBg="0"/>
      <p:bldP spid="43016" grpId="0" bldLvl="0" autoUpdateAnimBg="0"/>
      <p:bldP spid="43018" grpId="0" bldLvl="0" autoUpdateAnimBg="0"/>
      <p:bldP spid="43020" grpId="0" bldLvl="0" animBg="1" autoUpdateAnimBg="0"/>
      <p:bldP spid="43021" grpId="0" bldLvl="0" autoUpdateAnimBg="0"/>
      <p:bldP spid="43022" grpId="0" bldLvl="0" animBg="1" autoUpdateAnimBg="0"/>
      <p:bldP spid="43023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66725" y="1652588"/>
            <a:ext cx="810260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If you have mastered this topic, </a:t>
            </a:r>
            <a:r>
              <a:rPr lang="en-US" altLang="en-US" sz="1800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altLang="en-US" sz="1800" dirty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/>
              <a:t>Probability distribution</a:t>
            </a:r>
          </a:p>
          <a:p>
            <a:pPr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/>
              <a:t>Random variable</a:t>
            </a:r>
          </a:p>
          <a:p>
            <a:pPr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/>
              <a:t>Discrete</a:t>
            </a:r>
          </a:p>
          <a:p>
            <a:pPr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/>
              <a:t>Continuous</a:t>
            </a:r>
          </a:p>
          <a:p>
            <a:pPr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/>
              <a:t>Poisson Distribution</a:t>
            </a:r>
          </a:p>
          <a:p>
            <a:pPr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/>
              <a:t>Normal Distribution</a:t>
            </a:r>
          </a:p>
          <a:p>
            <a:pPr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/>
              <a:t>Z- value</a:t>
            </a:r>
          </a:p>
          <a:p>
            <a:pPr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/>
              <a:t>Continuity Correction</a:t>
            </a:r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 idx="429496729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b="1" smtClean="0"/>
              <a:t>Example 13</a:t>
            </a:r>
          </a:p>
        </p:txBody>
      </p:sp>
      <p:sp>
        <p:nvSpPr>
          <p:cNvPr id="45059" name="Content Placeholder 2"/>
          <p:cNvSpPr>
            <a:spLocks noGrp="1" noChangeArrowheads="1"/>
          </p:cNvSpPr>
          <p:nvPr/>
        </p:nvSpPr>
        <p:spPr bwMode="auto">
          <a:xfrm>
            <a:off x="482600" y="16621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(a)	If X ~ Bin(100, 0.4), find P(X &gt; 50) 	using the 	normal approximation.</a:t>
            </a:r>
          </a:p>
          <a:p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(b)	If 20% of loan applications received by a 	bank are rejected, what is the probability that 	among 225 loan applications, at least 50 will 	be rejected?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10209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66725" y="1652588"/>
            <a:ext cx="79883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61963">
              <a:spcBef>
                <a:spcPct val="20000"/>
              </a:spcBef>
              <a:buChar char="•"/>
              <a:tabLst>
                <a:tab pos="4619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331788">
              <a:spcBef>
                <a:spcPct val="20000"/>
              </a:spcBef>
              <a:buChar char="–"/>
              <a:tabLst>
                <a:tab pos="4619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8238">
              <a:spcBef>
                <a:spcPct val="20000"/>
              </a:spcBef>
              <a:buChar char="•"/>
              <a:tabLst>
                <a:tab pos="4619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A random variable is </a:t>
            </a:r>
          </a:p>
          <a:p>
            <a:pPr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en-US" sz="1800" b="1"/>
              <a:t>	a variable whose value is determined by the outcome of a 			random experiment. </a:t>
            </a:r>
          </a:p>
          <a:p>
            <a:pPr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A probability distribution is </a:t>
            </a:r>
          </a:p>
          <a:p>
            <a:pPr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r>
              <a:rPr lang="en-US" altLang="en-US" sz="1800" b="1"/>
              <a:t>	a listing of all possible outcomes of an experiment and the 		probability associated with each outcome.</a:t>
            </a:r>
          </a:p>
          <a:p>
            <a:pPr lvl="2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endParaRPr lang="en-US" altLang="en-US" sz="1800"/>
          </a:p>
          <a:p>
            <a:pPr lvl="1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5775" y="274638"/>
            <a:ext cx="704215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Summary of Main Teaching Points</a:t>
            </a:r>
            <a:endParaRPr lang="en-US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6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66725" y="1652588"/>
            <a:ext cx="7988300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61963">
              <a:spcBef>
                <a:spcPct val="20000"/>
              </a:spcBef>
              <a:buChar char="•"/>
              <a:tabLst>
                <a:tab pos="4619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331788">
              <a:spcBef>
                <a:spcPct val="20000"/>
              </a:spcBef>
              <a:buChar char="–"/>
              <a:tabLst>
                <a:tab pos="4619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8238">
              <a:spcBef>
                <a:spcPct val="20000"/>
              </a:spcBef>
              <a:buChar char="•"/>
              <a:tabLst>
                <a:tab pos="4619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A discrete probability distribution can assume only certain values. 	The main features are:</a:t>
            </a:r>
          </a:p>
          <a:p>
            <a:pPr lvl="1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The sum of the probabilities is 1.00</a:t>
            </a:r>
          </a:p>
          <a:p>
            <a:pPr lvl="1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The probability of a particular outcome is between 0.00 and 1.00</a:t>
            </a:r>
          </a:p>
          <a:p>
            <a:pPr lvl="1"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A continuous distribution can assume an infinite number of values 	within a specific range</a:t>
            </a:r>
          </a:p>
          <a:p>
            <a:pPr lvl="2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en-US" altLang="en-US" sz="1800" b="1"/>
          </a:p>
          <a:p>
            <a:pPr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2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endParaRPr lang="en-US" altLang="en-US" sz="1800"/>
          </a:p>
          <a:p>
            <a:pPr lvl="1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649527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66725" y="1652588"/>
            <a:ext cx="79883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61963">
              <a:spcBef>
                <a:spcPct val="20000"/>
              </a:spcBef>
              <a:buChar char="•"/>
              <a:tabLst>
                <a:tab pos="4619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331788">
              <a:spcBef>
                <a:spcPct val="20000"/>
              </a:spcBef>
              <a:buChar char="–"/>
              <a:tabLst>
                <a:tab pos="4619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8238">
              <a:spcBef>
                <a:spcPct val="20000"/>
              </a:spcBef>
              <a:buChar char="•"/>
              <a:tabLst>
                <a:tab pos="4619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en-US" altLang="en-US" sz="1800" b="1"/>
          </a:p>
          <a:p>
            <a:pPr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2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endParaRPr lang="en-US" altLang="en-US" sz="1800"/>
          </a:p>
          <a:p>
            <a:pPr lvl="1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65138" y="1668463"/>
            <a:ext cx="848995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3333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Characteristics of a</a:t>
            </a: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Binomial distribution</a:t>
            </a: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Poisson Distribution</a:t>
            </a: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49296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68325" y="1477963"/>
            <a:ext cx="790098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61963">
              <a:spcBef>
                <a:spcPct val="20000"/>
              </a:spcBef>
              <a:buChar char="•"/>
              <a:tabLst>
                <a:tab pos="4619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331788">
              <a:spcBef>
                <a:spcPct val="20000"/>
              </a:spcBef>
              <a:buChar char="–"/>
              <a:tabLst>
                <a:tab pos="4619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8238">
              <a:spcBef>
                <a:spcPct val="20000"/>
              </a:spcBef>
              <a:buChar char="•"/>
              <a:tabLst>
                <a:tab pos="4619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en-US" altLang="en-US" sz="1800" b="1"/>
          </a:p>
          <a:p>
            <a:pPr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Calculating the probabilities of</a:t>
            </a:r>
          </a:p>
          <a:p>
            <a:pPr lvl="1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Binomial distribution</a:t>
            </a: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Poisson Distribution</a:t>
            </a: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Normal Distribution</a:t>
            </a:r>
            <a:endParaRPr lang="en-US" altLang="en-US" sz="1800"/>
          </a:p>
          <a:p>
            <a:pPr lvl="1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620763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66725" y="1652588"/>
            <a:ext cx="79883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61963">
              <a:spcBef>
                <a:spcPct val="20000"/>
              </a:spcBef>
              <a:buChar char="•"/>
              <a:tabLst>
                <a:tab pos="4619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331788">
              <a:spcBef>
                <a:spcPct val="20000"/>
              </a:spcBef>
              <a:buChar char="–"/>
              <a:tabLst>
                <a:tab pos="4619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8238">
              <a:spcBef>
                <a:spcPct val="20000"/>
              </a:spcBef>
              <a:buChar char="•"/>
              <a:tabLst>
                <a:tab pos="4619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61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en-US" altLang="en-US" sz="1800" b="1"/>
          </a:p>
          <a:p>
            <a:pPr eaLnBrk="1" hangingPunct="1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  <a:p>
            <a:pPr lvl="2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endParaRPr lang="en-US" altLang="en-US" sz="1800"/>
          </a:p>
          <a:p>
            <a:pPr lvl="1" eaLnBrk="1" hangingPunct="1"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52450" y="1785938"/>
            <a:ext cx="7634288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 defTabSz="4619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9638" indent="-333375" defTabSz="4619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619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619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6196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61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61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61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619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Approximation of Binomial distribution using </a:t>
            </a: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Poisson distribution</a:t>
            </a: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22399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81075" y="1782763"/>
            <a:ext cx="6664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1963" indent="-4619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FF5050"/>
              </a:buClr>
              <a:buFont typeface="Wingdings" panose="05000000000000000000" pitchFamily="2" charset="2"/>
              <a:buChar char="§"/>
            </a:pPr>
            <a:r>
              <a:rPr lang="en-US" altLang="en-US" sz="2800" b="1" dirty="0" smtClean="0"/>
              <a:t>Estimation and Confidence Interval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85775" y="1470025"/>
            <a:ext cx="81280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indent="-3476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09638" indent="-3333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FF505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1800" b="1"/>
              <a:t>Probability Distribution</a:t>
            </a:r>
          </a:p>
          <a:p>
            <a:pPr lvl="2">
              <a:spcBef>
                <a:spcPct val="5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 b="1"/>
              <a:t>A listing of all the outcomes of an experiment and the probability associated with each outcome.</a:t>
            </a:r>
          </a:p>
          <a:p>
            <a:pPr lvl="2">
              <a:spcBef>
                <a:spcPct val="50000"/>
              </a:spcBef>
              <a:buClr>
                <a:srgbClr val="0066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 b="1"/>
              <a:t>Related to frequency distributions by simply replaces the actual 	numbers (frequencies) with the proportion of the total at each level of frequency.</a:t>
            </a:r>
          </a:p>
          <a:p>
            <a:pPr lvl="2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Graph of probability distribution would be the same as the graph of the frequency distribution, but with the vertical axis marked in proportions rather than in numbers.</a:t>
            </a:r>
          </a:p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5775" y="274638"/>
            <a:ext cx="704215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Introduction</a:t>
            </a:r>
            <a:endParaRPr lang="en-US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5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73088" y="1470025"/>
            <a:ext cx="814228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4875" indent="-4429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Area under the curve in a probability distribution is 100% or 1.</a:t>
            </a:r>
          </a:p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Probability distribution are classified as either discrete (Binomial &amp; Poisson) or continuous (Normal distribution) </a:t>
            </a:r>
          </a:p>
          <a:p>
            <a:pPr>
              <a:spcBef>
                <a:spcPct val="50000"/>
              </a:spcBef>
              <a:buClr>
                <a:srgbClr val="FF3300"/>
              </a:buClr>
              <a:buSzPct val="75000"/>
              <a:buFont typeface="Monotype Sorts"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0149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906463" y="1689100"/>
          <a:ext cx="7123112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r:id="rId3" imgW="3277057" imgH="2448267" progId="Paint.Picture">
                  <p:embed/>
                </p:oleObj>
              </mc:Choice>
              <mc:Fallback>
                <p:oleObj r:id="rId3" imgW="3277057" imgH="24482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689100"/>
                        <a:ext cx="7123112" cy="454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Footer Placeholder 3"/>
          <p:cNvSpPr>
            <a:spLocks noGrp="1"/>
          </p:cNvSpPr>
          <p:nvPr/>
        </p:nvSpPr>
        <p:spPr bwMode="auto">
          <a:xfrm>
            <a:off x="6248400" y="6608763"/>
            <a:ext cx="28956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11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&lt;7&gt; of 48</a:t>
            </a:r>
          </a:p>
        </p:txBody>
      </p:sp>
    </p:spTree>
    <p:extLst>
      <p:ext uri="{BB962C8B-B14F-4D97-AF65-F5344CB8AC3E}">
        <p14:creationId xmlns:p14="http://schemas.microsoft.com/office/powerpoint/2010/main" val="123021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58800" y="1489075"/>
            <a:ext cx="8056563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46075" defTabSz="5191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66788" indent="-504825" defTabSz="5191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191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191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191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19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19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19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191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  <a:buSzPct val="75000"/>
              <a:buFont typeface="Monotype Sorts"/>
              <a:buChar char="n"/>
            </a:pPr>
            <a:r>
              <a:rPr lang="en-US" altLang="en-US" sz="1800" b="1"/>
              <a:t>Binomial Distribution</a:t>
            </a:r>
          </a:p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It is useful for problems in which we are concerned with determining the number of times an event is likely to occur or not occur during a given number of trials and consequently the probability of the event occurring or not occurring.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5775" y="274638"/>
            <a:ext cx="704215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Binomial Distribution</a:t>
            </a:r>
            <a:endParaRPr lang="en-US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3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71488" y="1730375"/>
            <a:ext cx="812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50000"/>
              </a:spcBef>
              <a:buClr>
                <a:srgbClr val="0066FF"/>
              </a:buClr>
              <a:buFont typeface="Wingdings" panose="05000000000000000000" pitchFamily="2" charset="2"/>
              <a:buNone/>
            </a:pPr>
            <a:endParaRPr lang="en-US" altLang="en-US" sz="1800" b="1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73088" y="1462088"/>
            <a:ext cx="8091487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0900" indent="-393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24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165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rgbClr val="0066FF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Characteristics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It is a discrete distribution of the occurrences of an event with two outcomes – success or failure, good or bad. 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/>
              <a:t>The trials must be independent of one another.</a:t>
            </a: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endParaRPr lang="en-US" altLang="en-US" sz="1800" b="1">
              <a:sym typeface="Symbol" panose="05050102010706020507" pitchFamily="18" charset="2"/>
            </a:endParaRPr>
          </a:p>
          <a:p>
            <a:pPr lvl="2" eaLnBrk="1" hangingPunct="1">
              <a:buClr>
                <a:srgbClr val="FF5050"/>
              </a:buClr>
              <a:buFont typeface="Wingdings" panose="05000000000000000000" pitchFamily="2" charset="2"/>
              <a:buChar char="Ø"/>
            </a:pPr>
            <a:r>
              <a:rPr lang="en-US" altLang="en-US" sz="1800" b="1">
                <a:sym typeface="Symbol" panose="05050102010706020507" pitchFamily="18" charset="2"/>
              </a:rPr>
              <a:t>Main parameters are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sz="1800" b="1">
              <a:sym typeface="Symbol" panose="05050102010706020507" pitchFamily="18" charset="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sz="1800" b="1"/>
          </a:p>
          <a:p>
            <a:pPr eaLnBrk="1" hangingPunct="1">
              <a:buFontTx/>
              <a:buNone/>
            </a:pPr>
            <a:endParaRPr lang="en-US" altLang="en-US" sz="1800" b="1"/>
          </a:p>
          <a:p>
            <a:pPr eaLnBrk="1" hangingPunct="1">
              <a:buFontTx/>
              <a:buNone/>
            </a:pPr>
            <a:endParaRPr lang="en-US" altLang="en-US" sz="1800" b="1"/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857625"/>
            <a:ext cx="57150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97739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66</TotalTime>
  <Pages>11</Pages>
  <Words>1231</Words>
  <Application>Microsoft Office PowerPoint</Application>
  <PresentationFormat>On-screen Show (4:3)</PresentationFormat>
  <Paragraphs>247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Century Gothic</vt:lpstr>
      <vt:lpstr>Monotype Sorts</vt:lpstr>
      <vt:lpstr>新細明體</vt:lpstr>
      <vt:lpstr>Symbol</vt:lpstr>
      <vt:lpstr>Wingdings</vt:lpstr>
      <vt:lpstr>UCTI-Template-foundation-level</vt:lpstr>
      <vt:lpstr>Bitmap Image</vt:lpstr>
      <vt:lpstr>Microsoft Equation 3.0</vt:lpstr>
      <vt:lpstr>PowerPoint Presentation</vt:lpstr>
      <vt:lpstr>Topic &amp; Structure of The Lesson</vt:lpstr>
      <vt:lpstr>Learning Outcomes</vt:lpstr>
      <vt:lpstr>Key Terms You Must Be Able To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Example 3</vt:lpstr>
      <vt:lpstr>Example 4</vt:lpstr>
      <vt:lpstr>PowerPoint Presentation</vt:lpstr>
      <vt:lpstr>PowerPoint Presentation</vt:lpstr>
      <vt:lpstr>PowerPoint Presentation</vt:lpstr>
      <vt:lpstr>Example 5</vt:lpstr>
      <vt:lpstr>Example 6</vt:lpstr>
      <vt:lpstr>Example 7</vt:lpstr>
      <vt:lpstr>PowerPoint Presentation</vt:lpstr>
      <vt:lpstr>PowerPoint Presentation</vt:lpstr>
      <vt:lpstr>PowerPoint Presentation</vt:lpstr>
      <vt:lpstr>Example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Let's practise..</vt:lpstr>
      <vt:lpstr>PowerPoint Presentation</vt:lpstr>
      <vt:lpstr>Example 11</vt:lpstr>
      <vt:lpstr>PowerPoint Presentation</vt:lpstr>
      <vt:lpstr>Approximation</vt:lpstr>
      <vt:lpstr>Example 12</vt:lpstr>
      <vt:lpstr>PowerPoint Presentation</vt:lpstr>
      <vt:lpstr>PowerPoint Presentation</vt:lpstr>
      <vt:lpstr>PowerPoint Presentation</vt:lpstr>
      <vt:lpstr>Approximation</vt:lpstr>
      <vt:lpstr>Example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Adie Safian B. Ton Mohamed</cp:lastModifiedBy>
  <cp:revision>19</cp:revision>
  <cp:lastPrinted>1995-11-02T09:23:42Z</cp:lastPrinted>
  <dcterms:created xsi:type="dcterms:W3CDTF">2017-10-11T09:20:11Z</dcterms:created>
  <dcterms:modified xsi:type="dcterms:W3CDTF">2020-01-06T06:43:23Z</dcterms:modified>
</cp:coreProperties>
</file>