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66" r:id="rId2"/>
    <p:sldId id="267" r:id="rId3"/>
    <p:sldId id="268" r:id="rId4"/>
    <p:sldId id="269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08" r:id="rId57"/>
    <p:sldId id="273" r:id="rId58"/>
    <p:sldId id="274" r:id="rId5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55" d="100"/>
          <a:sy n="55" d="100"/>
        </p:scale>
        <p:origin x="109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AQ077-3-2 Probability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Statistical Modelling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Estimation and Confidence Interval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872328" y="2105025"/>
            <a:ext cx="738663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800" dirty="0" smtClean="0">
                <a:solidFill>
                  <a:schemeClr val="tx2"/>
                </a:solidFill>
                <a:latin typeface="+mn-lt"/>
              </a:rPr>
              <a:t>Probability &amp; Statistical Modelling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</a:rPr>
              <a:t>AQ077-3-2-PSMOD and Version </a:t>
            </a:r>
            <a:r>
              <a:rPr lang="en-US" altLang="en-US" sz="1400" dirty="0" smtClean="0">
                <a:solidFill>
                  <a:schemeClr val="tx2"/>
                </a:solidFill>
                <a:latin typeface="+mn-lt"/>
              </a:rPr>
              <a:t>VD1</a:t>
            </a:r>
            <a:endParaRPr lang="en-US" altLang="en-US" sz="14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097753" y="4038600"/>
            <a:ext cx="6769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Estimation and Confidence </a:t>
            </a:r>
            <a:r>
              <a:rPr lang="en-US" altLang="en-US" dirty="0" smtClean="0">
                <a:latin typeface="+mj-lt"/>
              </a:rPr>
              <a:t>Interval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485900"/>
            <a:ext cx="7737475" cy="4464050"/>
          </a:xfrm>
          <a:noFill/>
        </p:spPr>
        <p:txBody>
          <a:bodyPr/>
          <a:lstStyle/>
          <a:p>
            <a:pPr marL="0" indent="3175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latin typeface="Century Gothic" panose="020B0502020202020204" pitchFamily="34" charset="0"/>
              </a:rPr>
              <a:t>Statistical inference</a:t>
            </a:r>
          </a:p>
          <a:p>
            <a:pPr marL="461963" lvl="1" indent="-344488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Statistical inference can be defined as the process by which conclusions are drawn about some measure or attributes of a population based upon analysis of sample data.</a:t>
            </a:r>
          </a:p>
          <a:p>
            <a:pPr marL="461963" lvl="1" indent="-344488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Statistical inference can be divided into two types</a:t>
            </a:r>
          </a:p>
          <a:p>
            <a:pPr marL="909638" lvl="2" indent="-331788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Estimation</a:t>
            </a:r>
          </a:p>
          <a:p>
            <a:pPr marL="909638" lvl="2" indent="-331788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Hypothesis testing</a:t>
            </a:r>
          </a:p>
          <a:p>
            <a:pPr marL="0" indent="3175" eaLnBrk="1" hangingPunct="1">
              <a:lnSpc>
                <a:spcPct val="90000"/>
              </a:lnSpc>
              <a:buFontTx/>
              <a:buNone/>
            </a:pPr>
            <a:endParaRPr lang="en-GB" altLang="en-US" b="1" smtClean="0">
              <a:latin typeface="Century Gothic" panose="020B0502020202020204" pitchFamily="34" charset="0"/>
            </a:endParaRPr>
          </a:p>
          <a:p>
            <a:pPr marL="0" indent="3175" eaLnBrk="1" hangingPunct="1">
              <a:lnSpc>
                <a:spcPct val="90000"/>
              </a:lnSpc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8678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455738"/>
            <a:ext cx="8229600" cy="4525962"/>
          </a:xfrm>
        </p:spPr>
        <p:txBody>
          <a:bodyPr/>
          <a:lstStyle/>
          <a:p>
            <a:pPr marL="0" indent="0" eaLnBrk="1" hangingPunct="1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latin typeface="Century Gothic" panose="020B0502020202020204" pitchFamily="34" charset="0"/>
              </a:rPr>
              <a:t>Part B: Estimation</a:t>
            </a:r>
          </a:p>
          <a:p>
            <a:pPr marL="461963" lvl="1" indent="-347663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entury Gothic" panose="020B0502020202020204" pitchFamily="34" charset="0"/>
              </a:rPr>
              <a:t>At the end of this section, you should be able to:</a:t>
            </a:r>
          </a:p>
          <a:p>
            <a:pPr marL="909638" lvl="2" indent="-333375"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entury Gothic" panose="020B0502020202020204" pitchFamily="34" charset="0"/>
              </a:rPr>
              <a:t>Make a confidence interval estimate of a population mean.</a:t>
            </a:r>
          </a:p>
          <a:p>
            <a:pPr marL="909638" lvl="2" indent="-333375"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entury Gothic" panose="020B0502020202020204" pitchFamily="34" charset="0"/>
              </a:rPr>
              <a:t>Make a confidence interval estimate of a population proportion,</a:t>
            </a:r>
          </a:p>
          <a:p>
            <a:pPr marL="909638" lvl="2" indent="-333375"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Century Gothic" panose="020B0502020202020204" pitchFamily="34" charset="0"/>
              </a:rPr>
              <a:t>Determine the appropriate sample size for interval estimation of means and proportions</a:t>
            </a:r>
            <a:r>
              <a:rPr lang="en-US" altLang="en-US" sz="1400" b="1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0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66725" y="1652588"/>
            <a:ext cx="81026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you have mastered this section, </a:t>
            </a:r>
            <a:r>
              <a:rPr lang="en-US" altLang="en-US" sz="180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(Prepare your own 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i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4" y="304031"/>
            <a:ext cx="79335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Key Terms you must be able to use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46825" y="271772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09638" lvl="2" indent="-333375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kern="0" dirty="0" smtClean="0">
                <a:latin typeface="Century Gothic" panose="020B0502020202020204" pitchFamily="34" charset="0"/>
              </a:rPr>
              <a:t>Confidence interval</a:t>
            </a:r>
          </a:p>
          <a:p>
            <a:pPr marL="909638" lvl="2" indent="-333375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kern="0" dirty="0" smtClean="0">
                <a:latin typeface="Century Gothic" panose="020B0502020202020204" pitchFamily="34" charset="0"/>
              </a:rPr>
              <a:t>Level of significance</a:t>
            </a:r>
          </a:p>
          <a:p>
            <a:pPr marL="909638" lvl="2" indent="-333375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kern="0" dirty="0" smtClean="0">
                <a:latin typeface="Century Gothic" panose="020B0502020202020204" pitchFamily="34" charset="0"/>
              </a:rPr>
              <a:t>Sample size</a:t>
            </a:r>
          </a:p>
          <a:p>
            <a:pPr marL="909638" lvl="2" indent="-333375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kern="0" dirty="0" smtClean="0">
                <a:latin typeface="Century Gothic" panose="020B0502020202020204" pitchFamily="34" charset="0"/>
              </a:rPr>
              <a:t>Standard error</a:t>
            </a:r>
            <a:r>
              <a:rPr lang="en-US" altLang="en-US" sz="1400" b="1" kern="0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81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8975" y="1490663"/>
            <a:ext cx="7956550" cy="4402137"/>
          </a:xfrm>
          <a:noFill/>
        </p:spPr>
        <p:txBody>
          <a:bodyPr/>
          <a:lstStyle/>
          <a:p>
            <a:pPr marL="0" indent="3175" eaLnBrk="1" hangingPunct="1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latin typeface="Century Gothic" panose="020B0502020202020204" pitchFamily="34" charset="0"/>
              </a:rPr>
              <a:t>Introduction</a:t>
            </a:r>
          </a:p>
          <a:p>
            <a:pPr marL="461963" lvl="1" indent="-344488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Deals with the estimation of population characteristics from sample statistics</a:t>
            </a:r>
          </a:p>
          <a:p>
            <a:pPr marL="461963" lvl="1" indent="-344488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The distribution of sample means follows a normal curve.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49533" y="304031"/>
            <a:ext cx="2436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Estimation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72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455738"/>
            <a:ext cx="7840663" cy="1425575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chemeClr val="folHlink"/>
                </a:solidFill>
              </a:rPr>
              <a:t>point estimate</a:t>
            </a:r>
            <a:r>
              <a:rPr lang="en-US" altLang="en-US" sz="2800" smtClean="0"/>
              <a:t> is a single number, </a:t>
            </a:r>
          </a:p>
          <a:p>
            <a:pPr marL="461963" indent="-461963" eaLnBrk="1" hangingPunct="1">
              <a:lnSpc>
                <a:spcPct val="9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chemeClr val="folHlink"/>
                </a:solidFill>
              </a:rPr>
              <a:t>confidence interval</a:t>
            </a:r>
            <a:r>
              <a:rPr lang="en-US" altLang="en-US" sz="2800" smtClean="0"/>
              <a:t> provides additional information about variability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739775" y="3281363"/>
          <a:ext cx="788193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r:id="rId3" imgW="5372850" imgH="1600000" progId="Paint.Picture">
                  <p:embed/>
                </p:oleObj>
              </mc:Choice>
              <mc:Fallback>
                <p:oleObj r:id="rId3" imgW="5372850" imgH="1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281363"/>
                        <a:ext cx="788193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32159" y="304031"/>
            <a:ext cx="64716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Point and Interval Estimates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9448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62000" y="3657600"/>
            <a:ext cx="2514600" cy="1524000"/>
          </a:xfrm>
          <a:prstGeom prst="rect">
            <a:avLst/>
          </a:prstGeom>
          <a:solidFill>
            <a:srgbClr val="FFF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053013" y="3581400"/>
            <a:ext cx="3276600" cy="1600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300413" y="3581400"/>
            <a:ext cx="1752600" cy="1600200"/>
          </a:xfrm>
          <a:prstGeom prst="rect">
            <a:avLst/>
          </a:prstGeom>
          <a:solidFill>
            <a:srgbClr val="B5FD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62000" y="2514600"/>
            <a:ext cx="4291013" cy="1184275"/>
          </a:xfrm>
          <a:prstGeom prst="rect">
            <a:avLst/>
          </a:prstGeom>
          <a:solidFill>
            <a:srgbClr val="B5FD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We can estimate 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Population Parameter …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053013" y="2514600"/>
            <a:ext cx="3276600" cy="1184275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with a Sample</a:t>
            </a:r>
            <a:br>
              <a:rPr lang="en-US" altLang="en-US" sz="2400"/>
            </a:br>
            <a:r>
              <a:rPr lang="en-US" altLang="en-US" sz="2400"/>
              <a:t>Statistic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(a Point Estimate)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395413" y="3810000"/>
            <a:ext cx="1073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Mean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014413" y="4495800"/>
            <a:ext cx="18256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Proportion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785813" y="4419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785813" y="25146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762000" y="3657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3300413" y="36576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053013" y="25146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8329613" y="25146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785813" y="2514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H="1">
            <a:off x="785813" y="5181600"/>
            <a:ext cx="754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272213" y="4495800"/>
            <a:ext cx="406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3833813" y="4419600"/>
            <a:ext cx="406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348413" y="4648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6272213" y="3733800"/>
            <a:ext cx="3841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6348413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3733800" y="37338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en-US">
                <a:cs typeface="Arial" panose="020B0604020202020204" pitchFamily="34" charset="0"/>
              </a:rPr>
              <a:t>μ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38175" y="1479550"/>
            <a:ext cx="814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/>
              <a:t>Point Estimates</a:t>
            </a:r>
          </a:p>
        </p:txBody>
      </p:sp>
    </p:spTree>
    <p:extLst>
      <p:ext uri="{BB962C8B-B14F-4D97-AF65-F5344CB8AC3E}">
        <p14:creationId xmlns:p14="http://schemas.microsoft.com/office/powerpoint/2010/main" val="35903407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62025" y="1468438"/>
            <a:ext cx="7696200" cy="41148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How much uncertainty is associated with a point estimate of a population parameter?</a:t>
            </a:r>
          </a:p>
          <a:p>
            <a:pPr marL="461963" indent="-461963" eaLnBrk="1" hangingPunct="1">
              <a:lnSpc>
                <a:spcPct val="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altLang="en-US" sz="2800" smtClean="0"/>
          </a:p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An </a:t>
            </a:r>
            <a:r>
              <a:rPr lang="en-US" altLang="en-US" sz="2800" smtClean="0">
                <a:solidFill>
                  <a:schemeClr val="folHlink"/>
                </a:solidFill>
              </a:rPr>
              <a:t>interval estimate</a:t>
            </a:r>
            <a:r>
              <a:rPr lang="en-US" altLang="en-US" sz="2800" smtClean="0"/>
              <a:t> provides more information about a population characteristic than does a </a:t>
            </a:r>
            <a:r>
              <a:rPr lang="en-US" altLang="en-US" sz="2800" smtClean="0">
                <a:solidFill>
                  <a:schemeClr val="folHlink"/>
                </a:solidFill>
              </a:rPr>
              <a:t>point estimate</a:t>
            </a:r>
            <a:endParaRPr lang="en-US" altLang="en-US" sz="2800" smtClean="0"/>
          </a:p>
          <a:p>
            <a:pPr marL="461963" indent="-461963" eaLnBrk="1" hangingPunct="1">
              <a:lnSpc>
                <a:spcPct val="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altLang="en-US" sz="2800" smtClean="0"/>
          </a:p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>
                <a:solidFill>
                  <a:srgbClr val="0000FF"/>
                </a:solidFill>
              </a:rPr>
              <a:t>Such interval estimates are called </a:t>
            </a:r>
            <a:r>
              <a:rPr lang="en-US" altLang="en-US" sz="2800" smtClean="0">
                <a:solidFill>
                  <a:schemeClr val="hlink"/>
                </a:solidFill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1353176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8913"/>
            <a:ext cx="8077200" cy="4267200"/>
          </a:xfrm>
        </p:spPr>
        <p:txBody>
          <a:bodyPr/>
          <a:lstStyle/>
          <a:p>
            <a:pPr marL="320675" indent="-320675" defTabSz="852488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Confidence Interval Estimate</a:t>
            </a:r>
          </a:p>
          <a:p>
            <a:pPr marL="693738" lvl="1" indent="-268288" defTabSz="852488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An interval gives a </a:t>
            </a:r>
            <a:r>
              <a:rPr lang="en-US" altLang="en-US" smtClean="0">
                <a:solidFill>
                  <a:schemeClr val="folHlink"/>
                </a:solidFill>
              </a:rPr>
              <a:t>range</a:t>
            </a:r>
            <a:r>
              <a:rPr lang="en-US" altLang="en-US" smtClean="0"/>
              <a:t> of values:</a:t>
            </a:r>
          </a:p>
          <a:p>
            <a:pPr marL="1068388" lvl="2" indent="-215900" defTabSz="852488" eaLnBrk="1" hangingPunct="1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Takes into consideration variation in sample statistics from sample to sample</a:t>
            </a:r>
          </a:p>
          <a:p>
            <a:pPr marL="1068388" lvl="2" indent="-215900" defTabSz="852488" eaLnBrk="1" hangingPunct="1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Based on observation from 1 sample</a:t>
            </a:r>
          </a:p>
          <a:p>
            <a:pPr marL="1068388" lvl="2" indent="-215900" defTabSz="852488" eaLnBrk="1" hangingPunct="1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Gives information about closeness to unknown population parameters</a:t>
            </a:r>
          </a:p>
          <a:p>
            <a:pPr marL="1068388" lvl="2" indent="-215900" defTabSz="852488" eaLnBrk="1" hangingPunct="1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Stated in terms of level of confidence</a:t>
            </a:r>
          </a:p>
          <a:p>
            <a:pPr marL="1493838" lvl="3" indent="-212725" defTabSz="852488"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Never 100% sure</a:t>
            </a:r>
          </a:p>
        </p:txBody>
      </p:sp>
    </p:spTree>
    <p:extLst>
      <p:ext uri="{BB962C8B-B14F-4D97-AF65-F5344CB8AC3E}">
        <p14:creationId xmlns:p14="http://schemas.microsoft.com/office/powerpoint/2010/main" val="74088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reeform 2"/>
          <p:cNvSpPr>
            <a:spLocks/>
          </p:cNvSpPr>
          <p:nvPr/>
        </p:nvSpPr>
        <p:spPr bwMode="auto">
          <a:xfrm>
            <a:off x="304800" y="2743200"/>
            <a:ext cx="3021013" cy="3417888"/>
          </a:xfrm>
          <a:custGeom>
            <a:avLst/>
            <a:gdLst>
              <a:gd name="T0" fmla="*/ 2147483646 w 1903"/>
              <a:gd name="T1" fmla="*/ 2147483646 h 2153"/>
              <a:gd name="T2" fmla="*/ 2147483646 w 1903"/>
              <a:gd name="T3" fmla="*/ 2147483646 h 2153"/>
              <a:gd name="T4" fmla="*/ 2147483646 w 1903"/>
              <a:gd name="T5" fmla="*/ 2147483646 h 2153"/>
              <a:gd name="T6" fmla="*/ 2147483646 w 1903"/>
              <a:gd name="T7" fmla="*/ 2147483646 h 2153"/>
              <a:gd name="T8" fmla="*/ 2147483646 w 1903"/>
              <a:gd name="T9" fmla="*/ 2147483646 h 2153"/>
              <a:gd name="T10" fmla="*/ 2147483646 w 1903"/>
              <a:gd name="T11" fmla="*/ 2147483646 h 2153"/>
              <a:gd name="T12" fmla="*/ 0 w 1903"/>
              <a:gd name="T13" fmla="*/ 2147483646 h 2153"/>
              <a:gd name="T14" fmla="*/ 2147483646 w 1903"/>
              <a:gd name="T15" fmla="*/ 2147483646 h 2153"/>
              <a:gd name="T16" fmla="*/ 2147483646 w 1903"/>
              <a:gd name="T17" fmla="*/ 2147483646 h 2153"/>
              <a:gd name="T18" fmla="*/ 2147483646 w 1903"/>
              <a:gd name="T19" fmla="*/ 2147483646 h 2153"/>
              <a:gd name="T20" fmla="*/ 2147483646 w 1903"/>
              <a:gd name="T21" fmla="*/ 2147483646 h 2153"/>
              <a:gd name="T22" fmla="*/ 2147483646 w 1903"/>
              <a:gd name="T23" fmla="*/ 2147483646 h 2153"/>
              <a:gd name="T24" fmla="*/ 2147483646 w 1903"/>
              <a:gd name="T25" fmla="*/ 2147483646 h 2153"/>
              <a:gd name="T26" fmla="*/ 2147483646 w 1903"/>
              <a:gd name="T27" fmla="*/ 2147483646 h 2153"/>
              <a:gd name="T28" fmla="*/ 2147483646 w 1903"/>
              <a:gd name="T29" fmla="*/ 2147483646 h 2153"/>
              <a:gd name="T30" fmla="*/ 2147483646 w 1903"/>
              <a:gd name="T31" fmla="*/ 2147483646 h 2153"/>
              <a:gd name="T32" fmla="*/ 2147483646 w 1903"/>
              <a:gd name="T33" fmla="*/ 2147483646 h 2153"/>
              <a:gd name="T34" fmla="*/ 2147483646 w 1903"/>
              <a:gd name="T35" fmla="*/ 2147483646 h 2153"/>
              <a:gd name="T36" fmla="*/ 2147483646 w 1903"/>
              <a:gd name="T37" fmla="*/ 2147483646 h 2153"/>
              <a:gd name="T38" fmla="*/ 2147483646 w 1903"/>
              <a:gd name="T39" fmla="*/ 2147483646 h 2153"/>
              <a:gd name="T40" fmla="*/ 2147483646 w 1903"/>
              <a:gd name="T41" fmla="*/ 2147483646 h 2153"/>
              <a:gd name="T42" fmla="*/ 2147483646 w 1903"/>
              <a:gd name="T43" fmla="*/ 2147483646 h 2153"/>
              <a:gd name="T44" fmla="*/ 2147483646 w 1903"/>
              <a:gd name="T45" fmla="*/ 2147483646 h 2153"/>
              <a:gd name="T46" fmla="*/ 2147483646 w 1903"/>
              <a:gd name="T47" fmla="*/ 2147483646 h 2153"/>
              <a:gd name="T48" fmla="*/ 2147483646 w 1903"/>
              <a:gd name="T49" fmla="*/ 2147483646 h 2153"/>
              <a:gd name="T50" fmla="*/ 2147483646 w 1903"/>
              <a:gd name="T51" fmla="*/ 2147483646 h 2153"/>
              <a:gd name="T52" fmla="*/ 2147483646 w 1903"/>
              <a:gd name="T53" fmla="*/ 2147483646 h 2153"/>
              <a:gd name="T54" fmla="*/ 2147483646 w 1903"/>
              <a:gd name="T55" fmla="*/ 2147483646 h 2153"/>
              <a:gd name="T56" fmla="*/ 2147483646 w 1903"/>
              <a:gd name="T57" fmla="*/ 2147483646 h 2153"/>
              <a:gd name="T58" fmla="*/ 2147483646 w 1903"/>
              <a:gd name="T59" fmla="*/ 2147483646 h 2153"/>
              <a:gd name="T60" fmla="*/ 2147483646 w 1903"/>
              <a:gd name="T61" fmla="*/ 2147483646 h 2153"/>
              <a:gd name="T62" fmla="*/ 2147483646 w 1903"/>
              <a:gd name="T63" fmla="*/ 2147483646 h 2153"/>
              <a:gd name="T64" fmla="*/ 2147483646 w 1903"/>
              <a:gd name="T65" fmla="*/ 2147483646 h 2153"/>
              <a:gd name="T66" fmla="*/ 2147483646 w 1903"/>
              <a:gd name="T67" fmla="*/ 2147483646 h 2153"/>
              <a:gd name="T68" fmla="*/ 2147483646 w 1903"/>
              <a:gd name="T69" fmla="*/ 2147483646 h 2153"/>
              <a:gd name="T70" fmla="*/ 2147483646 w 1903"/>
              <a:gd name="T71" fmla="*/ 2147483646 h 2153"/>
              <a:gd name="T72" fmla="*/ 2147483646 w 1903"/>
              <a:gd name="T73" fmla="*/ 2147483646 h 2153"/>
              <a:gd name="T74" fmla="*/ 2147483646 w 1903"/>
              <a:gd name="T75" fmla="*/ 2147483646 h 2153"/>
              <a:gd name="T76" fmla="*/ 2147483646 w 1903"/>
              <a:gd name="T77" fmla="*/ 2147483646 h 2153"/>
              <a:gd name="T78" fmla="*/ 2147483646 w 1903"/>
              <a:gd name="T79" fmla="*/ 2147483646 h 2153"/>
              <a:gd name="T80" fmla="*/ 2147483646 w 1903"/>
              <a:gd name="T81" fmla="*/ 2147483646 h 2153"/>
              <a:gd name="T82" fmla="*/ 2147483646 w 1903"/>
              <a:gd name="T83" fmla="*/ 2147483646 h 2153"/>
              <a:gd name="T84" fmla="*/ 2147483646 w 1903"/>
              <a:gd name="T85" fmla="*/ 2147483646 h 2153"/>
              <a:gd name="T86" fmla="*/ 2147483646 w 1903"/>
              <a:gd name="T87" fmla="*/ 2147483646 h 2153"/>
              <a:gd name="T88" fmla="*/ 2147483646 w 1903"/>
              <a:gd name="T89" fmla="*/ 2147483646 h 2153"/>
              <a:gd name="T90" fmla="*/ 2147483646 w 1903"/>
              <a:gd name="T91" fmla="*/ 2147483646 h 2153"/>
              <a:gd name="T92" fmla="*/ 2147483646 w 1903"/>
              <a:gd name="T93" fmla="*/ 2147483646 h 2153"/>
              <a:gd name="T94" fmla="*/ 2147483646 w 1903"/>
              <a:gd name="T95" fmla="*/ 2147483646 h 2153"/>
              <a:gd name="T96" fmla="*/ 2147483646 w 1903"/>
              <a:gd name="T97" fmla="*/ 2147483646 h 2153"/>
              <a:gd name="T98" fmla="*/ 2147483646 w 1903"/>
              <a:gd name="T99" fmla="*/ 2147483646 h 2153"/>
              <a:gd name="T100" fmla="*/ 2147483646 w 1903"/>
              <a:gd name="T101" fmla="*/ 2147483646 h 2153"/>
              <a:gd name="T102" fmla="*/ 2147483646 w 1903"/>
              <a:gd name="T103" fmla="*/ 2147483646 h 2153"/>
              <a:gd name="T104" fmla="*/ 2147483646 w 1903"/>
              <a:gd name="T105" fmla="*/ 2147483646 h 2153"/>
              <a:gd name="T106" fmla="*/ 2147483646 w 1903"/>
              <a:gd name="T107" fmla="*/ 2147483646 h 2153"/>
              <a:gd name="T108" fmla="*/ 2147483646 w 1903"/>
              <a:gd name="T109" fmla="*/ 2147483646 h 2153"/>
              <a:gd name="T110" fmla="*/ 2147483646 w 1903"/>
              <a:gd name="T111" fmla="*/ 2147483646 h 2153"/>
              <a:gd name="T112" fmla="*/ 2147483646 w 1903"/>
              <a:gd name="T113" fmla="*/ 2147483646 h 21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03"/>
              <a:gd name="T172" fmla="*/ 0 h 2153"/>
              <a:gd name="T173" fmla="*/ 1903 w 1903"/>
              <a:gd name="T174" fmla="*/ 2153 h 215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FFFD1"/>
          </a:solidFill>
          <a:ln w="12700" cap="rnd" cmpd="sng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762000" y="3429000"/>
            <a:ext cx="2143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/>
              <a:t>(mean, </a:t>
            </a:r>
            <a:r>
              <a:rPr lang="el-GR" altLang="en-US" sz="2400" b="1">
                <a:cs typeface="Arial" panose="020B0604020202020204" pitchFamily="34" charset="0"/>
              </a:rPr>
              <a:t>μ</a:t>
            </a:r>
            <a:r>
              <a:rPr lang="en-US" altLang="en-US" sz="2400" b="1"/>
              <a:t>, is unknown)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62000" y="2971800"/>
            <a:ext cx="2143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Population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971800" y="2209800"/>
            <a:ext cx="3124200" cy="5286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Random Sample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3657600" y="3060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920750" y="4584700"/>
            <a:ext cx="1587500" cy="9779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3803650" y="3130550"/>
            <a:ext cx="15367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Mean   </a:t>
            </a:r>
          </a:p>
          <a:p>
            <a:pPr>
              <a:lnSpc>
                <a:spcPct val="45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   x = 50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013325" y="3962400"/>
            <a:ext cx="3683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365750" y="4219575"/>
            <a:ext cx="273050" cy="1587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 rot="-417079">
            <a:off x="2362200" y="4343400"/>
            <a:ext cx="2744788" cy="915988"/>
            <a:chOff x="0" y="0"/>
            <a:chExt cx="1729" cy="577"/>
          </a:xfrm>
        </p:grpSpPr>
        <p:sp>
          <p:nvSpPr>
            <p:cNvPr id="22605" name="Freeform 12"/>
            <p:cNvSpPr>
              <a:spLocks/>
            </p:cNvSpPr>
            <p:nvPr/>
          </p:nvSpPr>
          <p:spPr bwMode="auto">
            <a:xfrm>
              <a:off x="0" y="0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 cmpd="sng">
              <a:solidFill>
                <a:srgbClr val="7726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Freeform 13"/>
            <p:cNvSpPr>
              <a:spLocks/>
            </p:cNvSpPr>
            <p:nvPr/>
          </p:nvSpPr>
          <p:spPr bwMode="auto">
            <a:xfrm>
              <a:off x="10" y="51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 cmpd="sng">
              <a:solidFill>
                <a:srgbClr val="7726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1" name="Group 15"/>
          <p:cNvGrpSpPr>
            <a:grpSpLocks/>
          </p:cNvGrpSpPr>
          <p:nvPr/>
        </p:nvGrpSpPr>
        <p:grpSpPr bwMode="auto">
          <a:xfrm>
            <a:off x="5715000" y="3886200"/>
            <a:ext cx="828675" cy="1970088"/>
            <a:chOff x="0" y="0"/>
            <a:chExt cx="757" cy="1614"/>
          </a:xfrm>
        </p:grpSpPr>
        <p:grpSp>
          <p:nvGrpSpPr>
            <p:cNvPr id="22551" name="Group 16"/>
            <p:cNvGrpSpPr>
              <a:grpSpLocks/>
            </p:cNvGrpSpPr>
            <p:nvPr/>
          </p:nvGrpSpPr>
          <p:grpSpPr bwMode="auto">
            <a:xfrm>
              <a:off x="0" y="992"/>
              <a:ext cx="709" cy="622"/>
              <a:chOff x="0" y="0"/>
              <a:chExt cx="709" cy="622"/>
            </a:xfrm>
          </p:grpSpPr>
          <p:grpSp>
            <p:nvGrpSpPr>
              <p:cNvPr id="22579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709" cy="622"/>
                <a:chOff x="0" y="0"/>
                <a:chExt cx="709" cy="622"/>
              </a:xfrm>
            </p:grpSpPr>
            <p:grpSp>
              <p:nvGrpSpPr>
                <p:cNvPr id="22587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09" cy="622"/>
                  <a:chOff x="0" y="0"/>
                  <a:chExt cx="709" cy="622"/>
                </a:xfrm>
              </p:grpSpPr>
              <p:sp>
                <p:nvSpPr>
                  <p:cNvPr id="22595" name="Freeform 1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 cmpd="sng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59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7" y="54"/>
                    <a:ext cx="496" cy="458"/>
                    <a:chOff x="0" y="0"/>
                    <a:chExt cx="496" cy="458"/>
                  </a:xfrm>
                </p:grpSpPr>
                <p:sp>
                  <p:nvSpPr>
                    <p:cNvPr id="22597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459" y="231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98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479" y="313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99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94" y="0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0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27" y="6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0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0" y="425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0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5" y="228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0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73" y="273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0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72" y="225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588" name="Group 29"/>
                <p:cNvGrpSpPr>
                  <a:grpSpLocks/>
                </p:cNvGrpSpPr>
                <p:nvPr/>
              </p:nvGrpSpPr>
              <p:grpSpPr bwMode="auto">
                <a:xfrm>
                  <a:off x="222" y="26"/>
                  <a:ext cx="317" cy="299"/>
                  <a:chOff x="0" y="0"/>
                  <a:chExt cx="317" cy="299"/>
                </a:xfrm>
              </p:grpSpPr>
              <p:grpSp>
                <p:nvGrpSpPr>
                  <p:cNvPr id="22589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17" cy="299"/>
                    <a:chOff x="0" y="0"/>
                    <a:chExt cx="317" cy="299"/>
                  </a:xfrm>
                </p:grpSpPr>
                <p:sp>
                  <p:nvSpPr>
                    <p:cNvPr id="22591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592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" y="72"/>
                      <a:ext cx="232" cy="35"/>
                      <a:chOff x="0" y="0"/>
                      <a:chExt cx="232" cy="35"/>
                    </a:xfrm>
                  </p:grpSpPr>
                  <p:sp>
                    <p:nvSpPr>
                      <p:cNvPr id="22593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" y="0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594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2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2590" name="Freeform 34"/>
                  <p:cNvSpPr>
                    <a:spLocks/>
                  </p:cNvSpPr>
                  <p:nvPr/>
                </p:nvSpPr>
                <p:spPr bwMode="auto">
                  <a:xfrm>
                    <a:off x="102" y="39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 cmpd="sng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80" name="Group 36"/>
              <p:cNvGrpSpPr>
                <a:grpSpLocks/>
              </p:cNvGrpSpPr>
              <p:nvPr/>
            </p:nvGrpSpPr>
            <p:grpSpPr bwMode="auto">
              <a:xfrm>
                <a:off x="168" y="299"/>
                <a:ext cx="295" cy="184"/>
                <a:chOff x="0" y="0"/>
                <a:chExt cx="295" cy="184"/>
              </a:xfrm>
            </p:grpSpPr>
            <p:sp>
              <p:nvSpPr>
                <p:cNvPr id="22581" name="Freeform 36"/>
                <p:cNvSpPr>
                  <a:spLocks/>
                </p:cNvSpPr>
                <p:nvPr/>
              </p:nvSpPr>
              <p:spPr bwMode="auto">
                <a:xfrm>
                  <a:off x="79" y="0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2" name="Freeform 37"/>
                <p:cNvSpPr>
                  <a:spLocks/>
                </p:cNvSpPr>
                <p:nvPr/>
              </p:nvSpPr>
              <p:spPr bwMode="auto">
                <a:xfrm>
                  <a:off x="0" y="30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3" name="Freeform 38"/>
                <p:cNvSpPr>
                  <a:spLocks/>
                </p:cNvSpPr>
                <p:nvPr/>
              </p:nvSpPr>
              <p:spPr bwMode="auto">
                <a:xfrm>
                  <a:off x="195" y="39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4" name="Freeform 39"/>
                <p:cNvSpPr>
                  <a:spLocks/>
                </p:cNvSpPr>
                <p:nvPr/>
              </p:nvSpPr>
              <p:spPr bwMode="auto">
                <a:xfrm>
                  <a:off x="185" y="78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5" name="Freeform 40"/>
                <p:cNvSpPr>
                  <a:spLocks/>
                </p:cNvSpPr>
                <p:nvPr/>
              </p:nvSpPr>
              <p:spPr bwMode="auto">
                <a:xfrm>
                  <a:off x="168" y="118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6" name="Rectangle 41"/>
                <p:cNvSpPr>
                  <a:spLocks noChangeArrowheads="1"/>
                </p:cNvSpPr>
                <p:nvPr/>
              </p:nvSpPr>
              <p:spPr bwMode="auto">
                <a:xfrm>
                  <a:off x="35" y="44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22552" name="Group 43"/>
            <p:cNvGrpSpPr>
              <a:grpSpLocks/>
            </p:cNvGrpSpPr>
            <p:nvPr/>
          </p:nvGrpSpPr>
          <p:grpSpPr bwMode="auto">
            <a:xfrm>
              <a:off x="75" y="0"/>
              <a:ext cx="682" cy="1091"/>
              <a:chOff x="0" y="0"/>
              <a:chExt cx="682" cy="1091"/>
            </a:xfrm>
          </p:grpSpPr>
          <p:grpSp>
            <p:nvGrpSpPr>
              <p:cNvPr id="22553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682" cy="1091"/>
                <a:chOff x="0" y="0"/>
                <a:chExt cx="682" cy="1091"/>
              </a:xfrm>
            </p:grpSpPr>
            <p:sp>
              <p:nvSpPr>
                <p:cNvPr id="22570" name="Freeform 44"/>
                <p:cNvSpPr>
                  <a:spLocks/>
                </p:cNvSpPr>
                <p:nvPr/>
              </p:nvSpPr>
              <p:spPr bwMode="auto">
                <a:xfrm>
                  <a:off x="0" y="82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71" name="Group 46"/>
                <p:cNvGrpSpPr>
                  <a:grpSpLocks/>
                </p:cNvGrpSpPr>
                <p:nvPr/>
              </p:nvGrpSpPr>
              <p:grpSpPr bwMode="auto">
                <a:xfrm>
                  <a:off x="1" y="0"/>
                  <a:ext cx="681" cy="418"/>
                  <a:chOff x="0" y="0"/>
                  <a:chExt cx="681" cy="418"/>
                </a:xfrm>
              </p:grpSpPr>
              <p:sp>
                <p:nvSpPr>
                  <p:cNvPr id="22572" name="Freeform 4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 cmpd="sng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57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90" y="78"/>
                    <a:ext cx="500" cy="215"/>
                    <a:chOff x="0" y="0"/>
                    <a:chExt cx="500" cy="215"/>
                  </a:xfrm>
                </p:grpSpPr>
                <p:sp>
                  <p:nvSpPr>
                    <p:cNvPr id="22574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7" y="18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7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18" y="0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7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0" y="109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77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" y="146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78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434" y="181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2554" name="Group 54"/>
              <p:cNvGrpSpPr>
                <a:grpSpLocks/>
              </p:cNvGrpSpPr>
              <p:nvPr/>
            </p:nvGrpSpPr>
            <p:grpSpPr bwMode="auto">
              <a:xfrm>
                <a:off x="186" y="217"/>
                <a:ext cx="329" cy="566"/>
                <a:chOff x="0" y="0"/>
                <a:chExt cx="329" cy="566"/>
              </a:xfrm>
            </p:grpSpPr>
            <p:grpSp>
              <p:nvGrpSpPr>
                <p:cNvPr id="22555" name="Group 55"/>
                <p:cNvGrpSpPr>
                  <a:grpSpLocks/>
                </p:cNvGrpSpPr>
                <p:nvPr/>
              </p:nvGrpSpPr>
              <p:grpSpPr bwMode="auto">
                <a:xfrm>
                  <a:off x="69" y="386"/>
                  <a:ext cx="125" cy="180"/>
                  <a:chOff x="0" y="0"/>
                  <a:chExt cx="125" cy="180"/>
                </a:xfrm>
              </p:grpSpPr>
              <p:sp>
                <p:nvSpPr>
                  <p:cNvPr id="22564" name="Freeform 5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56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25" cy="180"/>
                    <a:chOff x="0" y="0"/>
                    <a:chExt cx="125" cy="180"/>
                  </a:xfrm>
                </p:grpSpPr>
                <p:sp>
                  <p:nvSpPr>
                    <p:cNvPr id="22567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" y="34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2568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69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" y="113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sp>
                <p:nvSpPr>
                  <p:cNvPr id="2256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" y="100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22556" name="Freeform 61"/>
                <p:cNvSpPr>
                  <a:spLocks/>
                </p:cNvSpPr>
                <p:nvPr/>
              </p:nvSpPr>
              <p:spPr bwMode="auto">
                <a:xfrm>
                  <a:off x="0" y="187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57" name="Group 63"/>
                <p:cNvGrpSpPr>
                  <a:grpSpLocks/>
                </p:cNvGrpSpPr>
                <p:nvPr/>
              </p:nvGrpSpPr>
              <p:grpSpPr bwMode="auto">
                <a:xfrm>
                  <a:off x="18" y="0"/>
                  <a:ext cx="277" cy="157"/>
                  <a:chOff x="0" y="0"/>
                  <a:chExt cx="277" cy="157"/>
                </a:xfrm>
              </p:grpSpPr>
              <p:grpSp>
                <p:nvGrpSpPr>
                  <p:cNvPr id="2255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1" y="29"/>
                    <a:ext cx="185" cy="128"/>
                    <a:chOff x="0" y="0"/>
                    <a:chExt cx="185" cy="128"/>
                  </a:xfrm>
                </p:grpSpPr>
                <p:sp>
                  <p:nvSpPr>
                    <p:cNvPr id="22562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1" y="0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22563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  <p:grpSp>
                <p:nvGrpSpPr>
                  <p:cNvPr id="2255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77" cy="26"/>
                    <a:chOff x="0" y="0"/>
                    <a:chExt cx="277" cy="26"/>
                  </a:xfrm>
                </p:grpSpPr>
                <p:sp>
                  <p:nvSpPr>
                    <p:cNvPr id="22560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0" y="1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 cmpd="sng">
                      <a:solidFill>
                        <a:srgbClr val="A04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561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169" y="0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 cmpd="sng">
                      <a:solidFill>
                        <a:srgbClr val="A04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22542" name="Rectangle 69"/>
          <p:cNvSpPr>
            <a:spLocks noChangeArrowheads="1"/>
          </p:cNvSpPr>
          <p:nvPr/>
        </p:nvSpPr>
        <p:spPr bwMode="auto">
          <a:xfrm>
            <a:off x="1106488" y="4694238"/>
            <a:ext cx="1292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Sample</a:t>
            </a:r>
          </a:p>
        </p:txBody>
      </p:sp>
      <p:sp>
        <p:nvSpPr>
          <p:cNvPr id="22543" name="Line 70"/>
          <p:cNvSpPr>
            <a:spLocks noChangeShapeType="1"/>
          </p:cNvSpPr>
          <p:nvPr/>
        </p:nvSpPr>
        <p:spPr bwMode="auto">
          <a:xfrm>
            <a:off x="4318000" y="3657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71"/>
          <p:cNvSpPr>
            <a:spLocks noChangeShapeType="1"/>
          </p:cNvSpPr>
          <p:nvPr/>
        </p:nvSpPr>
        <p:spPr bwMode="auto">
          <a:xfrm>
            <a:off x="4114800" y="36576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5" name="Group 73"/>
          <p:cNvGrpSpPr>
            <a:grpSpLocks/>
          </p:cNvGrpSpPr>
          <p:nvPr/>
        </p:nvGrpSpPr>
        <p:grpSpPr bwMode="auto">
          <a:xfrm>
            <a:off x="6553200" y="1981200"/>
            <a:ext cx="2286000" cy="2286000"/>
            <a:chOff x="0" y="0"/>
            <a:chExt cx="1440" cy="1440"/>
          </a:xfrm>
        </p:grpSpPr>
        <p:sp>
          <p:nvSpPr>
            <p:cNvPr id="22549" name="AutoShape 73"/>
            <p:cNvSpPr>
              <a:spLocks noChangeArrowheads="1"/>
            </p:cNvSpPr>
            <p:nvPr/>
          </p:nvSpPr>
          <p:spPr bwMode="auto">
            <a:xfrm>
              <a:off x="0" y="0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50" name="Rectangle 74"/>
            <p:cNvSpPr>
              <a:spLocks noChangeArrowheads="1"/>
            </p:cNvSpPr>
            <p:nvPr/>
          </p:nvSpPr>
          <p:spPr bwMode="auto">
            <a:xfrm>
              <a:off x="48" y="96"/>
              <a:ext cx="139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I am 95% confident that </a:t>
              </a:r>
              <a:r>
                <a:rPr lang="el-GR" altLang="en-US" sz="2400" b="1">
                  <a:cs typeface="Arial" panose="020B0604020202020204" pitchFamily="34" charset="0"/>
                </a:rPr>
                <a:t>μ</a:t>
              </a:r>
              <a:r>
                <a:rPr lang="en-US" altLang="en-US" sz="2400" b="1"/>
                <a:t> is between 40 &amp; 60.</a:t>
              </a:r>
            </a:p>
          </p:txBody>
        </p:sp>
      </p:grpSp>
      <p:sp>
        <p:nvSpPr>
          <p:cNvPr id="22546" name="Line 75"/>
          <p:cNvSpPr>
            <a:spLocks noChangeShapeType="1"/>
          </p:cNvSpPr>
          <p:nvPr/>
        </p:nvSpPr>
        <p:spPr bwMode="auto">
          <a:xfrm>
            <a:off x="45720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1835824" y="304031"/>
            <a:ext cx="42643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Estimation Process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44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773238"/>
            <a:ext cx="8153400" cy="106680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>
                <a:solidFill>
                  <a:schemeClr val="folHlink"/>
                </a:solidFill>
              </a:rPr>
              <a:t>The general formula for all confidence intervals is: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71475" y="3440113"/>
            <a:ext cx="8410575" cy="528637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Point Estimate </a:t>
            </a:r>
            <a:r>
              <a:rPr lang="en-US" altLang="en-US" sz="2800" b="1">
                <a:sym typeface="Symbol" panose="05050102010706020507" pitchFamily="18" charset="2"/>
              </a:rPr>
              <a:t> (Critical Value)(Standard Error)</a:t>
            </a:r>
          </a:p>
        </p:txBody>
      </p:sp>
    </p:spTree>
    <p:extLst>
      <p:ext uri="{BB962C8B-B14F-4D97-AF65-F5344CB8AC3E}">
        <p14:creationId xmlns:p14="http://schemas.microsoft.com/office/powerpoint/2010/main" val="41341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452563"/>
            <a:ext cx="798353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indent="15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452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entury Gothic" panose="020B0502020202020204" pitchFamily="34" charset="0"/>
              </a:rPr>
              <a:t>This topic is divided into 2 parts:</a:t>
            </a:r>
          </a:p>
          <a:p>
            <a:pPr lvl="2"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entury Gothic" panose="020B0502020202020204" pitchFamily="34" charset="0"/>
              </a:rPr>
              <a:t>Part A: Sampling Distribution</a:t>
            </a:r>
          </a:p>
          <a:p>
            <a:pPr lvl="2"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Century Gothic" panose="020B0502020202020204" pitchFamily="34" charset="0"/>
              </a:rPr>
              <a:t>Part B: Estimation &amp;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4500" y="1487488"/>
            <a:ext cx="8020050" cy="4114800"/>
          </a:xfrm>
        </p:spPr>
        <p:txBody>
          <a:bodyPr/>
          <a:lstStyle/>
          <a:p>
            <a:pPr marL="461963" lvl="1" indent="-34607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Confidence in which the interval will contain the unknown population parameter</a:t>
            </a:r>
          </a:p>
          <a:p>
            <a:pPr marL="461963" lvl="1" indent="-34607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3200" smtClean="0"/>
              <a:t>A percentage (less than 100%)</a:t>
            </a:r>
          </a:p>
          <a:p>
            <a:pPr marL="0" indent="0" eaLnBrk="1" hangingPunct="1"/>
            <a:endParaRPr lang="en-US" altLang="en-US" sz="3600" smtClean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09563" y="304031"/>
            <a:ext cx="4116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Confidence Level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995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398588"/>
            <a:ext cx="7978775" cy="480060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Suppose confidence level = 95%   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Also written (1 - </a:t>
            </a:r>
            <a:r>
              <a:rPr lang="en-US" altLang="en-US" sz="2800" b="1" smtClean="0">
                <a:sym typeface="Symbol" panose="05050102010706020507" pitchFamily="18" charset="2"/>
              </a:rPr>
              <a:t></a:t>
            </a:r>
            <a:r>
              <a:rPr lang="en-US" altLang="en-US" sz="2800" b="1" smtClean="0"/>
              <a:t>) = .95</a:t>
            </a:r>
            <a:endParaRPr lang="el-GR" altLang="en-US" sz="2800" b="1" smtClean="0"/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A relative frequency interpretation:</a:t>
            </a:r>
          </a:p>
          <a:p>
            <a:pPr marL="909638" lvl="1" indent="-45243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In the long run, 95% of all the confidence intervals that can be constructed will contain the unknown true parameter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A specific interval either will contain or will not contain the true parameter</a:t>
            </a:r>
          </a:p>
          <a:p>
            <a:pPr marL="909638" lvl="1" indent="-45243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No probability involved in a specific interval</a:t>
            </a:r>
          </a:p>
        </p:txBody>
      </p:sp>
    </p:spTree>
    <p:extLst>
      <p:ext uri="{BB962C8B-B14F-4D97-AF65-F5344CB8AC3E}">
        <p14:creationId xmlns:p14="http://schemas.microsoft.com/office/powerpoint/2010/main" val="2584747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/>
          </p:cNvSpPr>
          <p:nvPr/>
        </p:nvSpPr>
        <p:spPr bwMode="auto">
          <a:xfrm>
            <a:off x="1914525" y="3135313"/>
            <a:ext cx="1819275" cy="9794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905000" y="3200400"/>
            <a:ext cx="18367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Population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Mean</a:t>
            </a:r>
          </a:p>
        </p:txBody>
      </p:sp>
      <p:sp>
        <p:nvSpPr>
          <p:cNvPr id="26629" name="Freeform 4"/>
          <p:cNvSpPr>
            <a:spLocks/>
          </p:cNvSpPr>
          <p:nvPr/>
        </p:nvSpPr>
        <p:spPr bwMode="auto">
          <a:xfrm>
            <a:off x="2971800" y="4724400"/>
            <a:ext cx="1814513" cy="1179513"/>
          </a:xfrm>
          <a:custGeom>
            <a:avLst/>
            <a:gdLst>
              <a:gd name="T0" fmla="*/ 0 w 1143"/>
              <a:gd name="T1" fmla="*/ 2147483646 h 743"/>
              <a:gd name="T2" fmla="*/ 2147483646 w 1143"/>
              <a:gd name="T3" fmla="*/ 2147483646 h 743"/>
              <a:gd name="T4" fmla="*/ 2147483646 w 1143"/>
              <a:gd name="T5" fmla="*/ 0 h 743"/>
              <a:gd name="T6" fmla="*/ 0 w 1143"/>
              <a:gd name="T7" fmla="*/ 0 h 743"/>
              <a:gd name="T8" fmla="*/ 0 w 1143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95600" y="5162550"/>
            <a:ext cx="1927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l-GR" altLang="en-US" sz="2400" b="1">
                <a:cs typeface="Arial" panose="020B0604020202020204" pitchFamily="34" charset="0"/>
              </a:rPr>
              <a:t>σ</a:t>
            </a:r>
            <a:r>
              <a:rPr lang="en-US" altLang="en-US" sz="2400" b="1">
                <a:cs typeface="Arial" panose="020B0604020202020204" pitchFamily="34" charset="0"/>
              </a:rPr>
              <a:t> </a:t>
            </a:r>
            <a:r>
              <a:rPr lang="en-US" altLang="en-US" sz="2400" b="1"/>
              <a:t>Unknown</a:t>
            </a:r>
          </a:p>
        </p:txBody>
      </p:sp>
      <p:sp>
        <p:nvSpPr>
          <p:cNvPr id="26631" name="Freeform 6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Confidence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Intervals</a:t>
            </a:r>
          </a:p>
        </p:txBody>
      </p:sp>
      <p:sp>
        <p:nvSpPr>
          <p:cNvPr id="26634" name="Freeform 9"/>
          <p:cNvSpPr>
            <a:spLocks/>
          </p:cNvSpPr>
          <p:nvPr/>
        </p:nvSpPr>
        <p:spPr bwMode="auto">
          <a:xfrm>
            <a:off x="6172200" y="3124200"/>
            <a:ext cx="2057400" cy="106680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0 h 436"/>
              <a:gd name="T6" fmla="*/ 0 w 1241"/>
              <a:gd name="T7" fmla="*/ 0 h 436"/>
              <a:gd name="T8" fmla="*/ 0 w 1241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6288088" y="3257550"/>
            <a:ext cx="18653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Population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Proportion</a:t>
            </a:r>
          </a:p>
        </p:txBody>
      </p:sp>
      <p:sp>
        <p:nvSpPr>
          <p:cNvPr id="26636" name="Freeform 11"/>
          <p:cNvSpPr>
            <a:spLocks/>
          </p:cNvSpPr>
          <p:nvPr/>
        </p:nvSpPr>
        <p:spPr bwMode="auto">
          <a:xfrm>
            <a:off x="914400" y="4724400"/>
            <a:ext cx="1724025" cy="1179513"/>
          </a:xfrm>
          <a:custGeom>
            <a:avLst/>
            <a:gdLst>
              <a:gd name="T0" fmla="*/ 0 w 1086"/>
              <a:gd name="T1" fmla="*/ 2147483646 h 743"/>
              <a:gd name="T2" fmla="*/ 2147483646 w 1086"/>
              <a:gd name="T3" fmla="*/ 2147483646 h 743"/>
              <a:gd name="T4" fmla="*/ 2147483646 w 1086"/>
              <a:gd name="T5" fmla="*/ 0 h 743"/>
              <a:gd name="T6" fmla="*/ 0 w 1086"/>
              <a:gd name="T7" fmla="*/ 0 h 743"/>
              <a:gd name="T8" fmla="*/ 0 w 1086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CC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990600" y="5162550"/>
            <a:ext cx="1571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l-GR" altLang="en-US" sz="2400" b="1">
                <a:cs typeface="Arial" panose="020B0604020202020204" pitchFamily="34" charset="0"/>
              </a:rPr>
              <a:t>σ</a:t>
            </a:r>
            <a:r>
              <a:rPr lang="en-US" altLang="en-US" sz="2400" b="1">
                <a:cs typeface="Arial" panose="020B0604020202020204" pitchFamily="34" charset="0"/>
              </a:rPr>
              <a:t> </a:t>
            </a:r>
            <a:r>
              <a:rPr lang="en-US" altLang="en-US" sz="2400" b="1"/>
              <a:t>Known</a:t>
            </a: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2362200" y="53879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28194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28194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71628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28194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1752600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>
            <a:off x="17526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38100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4000" y="1543050"/>
            <a:ext cx="8229600" cy="4157663"/>
          </a:xfrm>
        </p:spPr>
        <p:txBody>
          <a:bodyPr/>
          <a:lstStyle/>
          <a:p>
            <a:pPr marL="0" indent="3175" eaLnBrk="1" hangingPunct="1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Confidence interval for </a:t>
            </a:r>
            <a:r>
              <a:rPr lang="en-US" altLang="en-US" smtClean="0">
                <a:sym typeface="Symbol" panose="05050102010706020507" pitchFamily="18" charset="2"/>
              </a:rPr>
              <a:t> (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mtClean="0">
                <a:cs typeface="Arial" panose="020B0604020202020204" pitchFamily="34" charset="0"/>
              </a:rPr>
              <a:t> known)</a:t>
            </a:r>
            <a:endParaRPr lang="en-US" altLang="en-US" smtClean="0"/>
          </a:p>
          <a:p>
            <a:pPr marL="461963" lvl="1" indent="-344488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Assumptions</a:t>
            </a:r>
          </a:p>
          <a:p>
            <a:pPr marL="909638" lvl="2" indent="-33178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Population standard deviation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is known</a:t>
            </a:r>
          </a:p>
          <a:p>
            <a:pPr marL="909638" lvl="2" indent="-33178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Population is normally distributed</a:t>
            </a:r>
          </a:p>
          <a:p>
            <a:pPr marL="909638" lvl="2" indent="-33178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If population is not normal, use large sample</a:t>
            </a:r>
          </a:p>
          <a:p>
            <a:pPr marL="461963" lvl="1" indent="-344488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folHlink"/>
                </a:solidFill>
              </a:rPr>
              <a:t>Confidence interval estimate</a:t>
            </a:r>
            <a:endParaRPr lang="en-US" altLang="en-US" smtClean="0"/>
          </a:p>
          <a:p>
            <a:pPr marL="909638" lvl="2" indent="-33178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altLang="en-US" smtClean="0"/>
          </a:p>
          <a:p>
            <a:pPr marL="909638" lvl="2" indent="-331788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r:id="rId3" imgW="128588" imgH="200025" progId="Equation.DSMT4">
                  <p:embed/>
                </p:oleObj>
              </mc:Choice>
              <mc:Fallback>
                <p:oleObj r:id="rId3" imgW="128588" imgH="2000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093913" y="4518025"/>
          <a:ext cx="3048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r:id="rId5" imgW="737881" imgH="419829" progId="Equation.3">
                  <p:embed/>
                </p:oleObj>
              </mc:Choice>
              <mc:Fallback>
                <p:oleObj r:id="rId5" imgW="737881" imgH="4198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518025"/>
                        <a:ext cx="3048000" cy="1225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41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697038"/>
            <a:ext cx="7531100" cy="754062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Finding the critical value</a:t>
            </a:r>
          </a:p>
          <a:p>
            <a:pPr marL="862013" lvl="1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Consider a 95% confidence interval:</a:t>
            </a: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052763" y="37528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3052763" y="38735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3052763" y="39957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052763" y="41163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3052763" y="42386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3052763" y="43592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3052763" y="44799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2940050" y="3903663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167313" y="1530350"/>
          <a:ext cx="2236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r:id="rId3" imgW="877824" imgH="228998" progId="Equation.3">
                  <p:embed/>
                </p:oleObj>
              </mc:Choice>
              <mc:Fallback>
                <p:oleObj r:id="rId3" imgW="877824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530350"/>
                        <a:ext cx="22367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5173663" y="1543050"/>
            <a:ext cx="2170112" cy="5048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8686" name="Object 13"/>
          <p:cNvGraphicFramePr>
            <a:graphicFrameLocks noChangeAspect="1"/>
          </p:cNvGraphicFramePr>
          <p:nvPr/>
        </p:nvGraphicFramePr>
        <p:xfrm>
          <a:off x="760413" y="2709863"/>
          <a:ext cx="7751762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r:id="rId5" imgW="5210902" imgH="2657846" progId="Paint.Picture">
                  <p:embed/>
                </p:oleObj>
              </mc:Choice>
              <mc:Fallback>
                <p:oleObj r:id="rId5" imgW="5210902" imgH="26578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709863"/>
                        <a:ext cx="7751762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9302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835150" y="2335213"/>
            <a:ext cx="5830888" cy="37417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1470025"/>
            <a:ext cx="7918450" cy="952500"/>
          </a:xfrm>
        </p:spPr>
        <p:txBody>
          <a:bodyPr/>
          <a:lstStyle/>
          <a:p>
            <a:pPr marL="461963" indent="-4619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Commonly used confidence levels are 90%, 95%, and 99%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39913" y="24892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Confidence Level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629025" y="2466975"/>
            <a:ext cx="1828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Confidence Coefficient,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 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732463" y="2489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z value,</a:t>
            </a:r>
            <a:r>
              <a:rPr lang="en-US" altLang="en-US" sz="2000" b="1"/>
              <a:t> 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991225" y="3544888"/>
            <a:ext cx="990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/>
              <a:t>1.28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1.645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1.96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2.33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2.575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3.08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3.27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119563" y="3559175"/>
            <a:ext cx="9906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/>
              <a:t>.80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.90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.95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.98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.99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.998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.999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2271713" y="3559175"/>
            <a:ext cx="9906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/>
              <a:t>80%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90%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95%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98%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99%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99.8%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99.9%</a:t>
            </a: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790700" y="3516313"/>
            <a:ext cx="587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164013" y="3165475"/>
          <a:ext cx="723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r:id="rId3" imgW="343646" imgH="178187" progId="Equation.3">
                  <p:embed/>
                </p:oleObj>
              </mc:Choice>
              <mc:Fallback>
                <p:oleObj r:id="rId3" imgW="343646" imgH="1781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3165475"/>
                        <a:ext cx="7239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113463" y="2921000"/>
          <a:ext cx="692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r:id="rId5" imgW="267746" imgH="229496" progId="Equation.3">
                  <p:embed/>
                </p:oleObj>
              </mc:Choice>
              <mc:Fallback>
                <p:oleObj r:id="rId5" imgW="267746" imgH="2294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921000"/>
                        <a:ext cx="692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3614738" y="2336800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5567363" y="232886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53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781175"/>
            <a:ext cx="8229600" cy="1843088"/>
          </a:xfrm>
        </p:spPr>
        <p:txBody>
          <a:bodyPr/>
          <a:lstStyle/>
          <a:p>
            <a:pPr marL="461963" indent="-4619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>
                <a:solidFill>
                  <a:schemeClr val="folHlink"/>
                </a:solidFill>
              </a:rPr>
              <a:t>Margin of Error (e):</a:t>
            </a:r>
            <a:r>
              <a:rPr lang="en-US" altLang="en-US" sz="2800" b="1" smtClean="0"/>
              <a:t>  the amount added and subtracted to the point estimate to form the confidence interval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509713" y="3835400"/>
          <a:ext cx="24796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r:id="rId3" imgW="750603" imgH="419829" progId="Equation.3">
                  <p:embed/>
                </p:oleObj>
              </mc:Choice>
              <mc:Fallback>
                <p:oleObj r:id="rId3" imgW="750603" imgH="4198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835400"/>
                        <a:ext cx="24796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2286000" y="4343400"/>
            <a:ext cx="1905000" cy="1524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 rot="356895">
            <a:off x="3598863" y="4938713"/>
            <a:ext cx="2603500" cy="687387"/>
            <a:chOff x="0" y="0"/>
            <a:chExt cx="1729" cy="577"/>
          </a:xfrm>
        </p:grpSpPr>
        <p:sp>
          <p:nvSpPr>
            <p:cNvPr id="30730" name="Freeform 6"/>
            <p:cNvSpPr>
              <a:spLocks/>
            </p:cNvSpPr>
            <p:nvPr/>
          </p:nvSpPr>
          <p:spPr bwMode="auto">
            <a:xfrm>
              <a:off x="0" y="0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 cmpd="sng">
              <a:solidFill>
                <a:srgbClr val="7726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7"/>
            <p:cNvSpPr>
              <a:spLocks/>
            </p:cNvSpPr>
            <p:nvPr/>
          </p:nvSpPr>
          <p:spPr bwMode="auto">
            <a:xfrm>
              <a:off x="10" y="51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 cmpd="sng">
              <a:solidFill>
                <a:srgbClr val="7726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0727" name="Object 9"/>
          <p:cNvGraphicFramePr>
            <a:graphicFrameLocks noChangeAspect="1"/>
          </p:cNvGraphicFramePr>
          <p:nvPr/>
        </p:nvGraphicFramePr>
        <p:xfrm>
          <a:off x="5448300" y="3865563"/>
          <a:ext cx="25209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r:id="rId5" imgW="762993" imgH="419646" progId="Equation.3">
                  <p:embed/>
                </p:oleObj>
              </mc:Choice>
              <mc:Fallback>
                <p:oleObj r:id="rId5" imgW="762993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865563"/>
                        <a:ext cx="25209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965200" y="3090863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Example: Margin of error for estimating </a:t>
            </a:r>
            <a:r>
              <a:rPr lang="el-GR" altLang="en-US" sz="2400">
                <a:cs typeface="Arial" panose="020B0604020202020204" pitchFamily="34" charset="0"/>
              </a:rPr>
              <a:t>μ</a:t>
            </a:r>
            <a:r>
              <a:rPr lang="en-US" altLang="en-US" sz="2400">
                <a:cs typeface="Arial" panose="020B0604020202020204" pitchFamily="34" charset="0"/>
              </a:rPr>
              <a:t>, </a:t>
            </a:r>
            <a:r>
              <a:rPr lang="el-GR" altLang="en-US" sz="240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known:</a:t>
            </a:r>
            <a:endParaRPr lang="el-GR" altLang="en-US" sz="24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37577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3373438"/>
            <a:ext cx="7924800" cy="2362200"/>
          </a:xfrm>
        </p:spPr>
        <p:txBody>
          <a:bodyPr/>
          <a:lstStyle/>
          <a:p>
            <a:pPr marL="915988" lvl="1" indent="-338138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Data variation, </a:t>
            </a:r>
            <a:r>
              <a:rPr lang="el-GR" altLang="en-US" sz="2400" b="1" smtClean="0">
                <a:cs typeface="Arial" panose="020B0604020202020204" pitchFamily="34" charset="0"/>
              </a:rPr>
              <a:t>σ</a:t>
            </a:r>
            <a:r>
              <a:rPr lang="en-US" altLang="en-US" sz="2400" b="1" smtClean="0"/>
              <a:t> :         		e      	as  </a:t>
            </a:r>
            <a:r>
              <a:rPr lang="el-GR" altLang="en-US" sz="2400" b="1" smtClean="0">
                <a:cs typeface="Arial" panose="020B0604020202020204" pitchFamily="34" charset="0"/>
              </a:rPr>
              <a:t>σ</a:t>
            </a:r>
            <a:r>
              <a:rPr lang="en-US" altLang="en-US" sz="2400" b="1" smtClean="0"/>
              <a:t>    </a:t>
            </a:r>
          </a:p>
          <a:p>
            <a:pPr marL="915988" lvl="1" indent="-338138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Sample size, n :           		e     	as  n  </a:t>
            </a:r>
          </a:p>
          <a:p>
            <a:pPr marL="915988" lvl="1" indent="-338138"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Level of confidence, 1 - </a:t>
            </a:r>
            <a:r>
              <a:rPr lang="en-US" altLang="en-US" sz="2400" b="1" smtClean="0">
                <a:sym typeface="Symbol" panose="05050102010706020507" pitchFamily="18" charset="2"/>
              </a:rPr>
              <a:t></a:t>
            </a:r>
            <a:r>
              <a:rPr lang="en-US" altLang="en-US" sz="2400" b="1" smtClean="0"/>
              <a:t> :</a:t>
            </a:r>
            <a:r>
              <a:rPr lang="en-US" altLang="en-US" sz="2400" smtClean="0"/>
              <a:t> 	e     	if   1 - 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6327775" y="3417888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7815263" y="3389313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6357938" y="4724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8037513" y="4694238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6329363" y="401637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7816850" y="39878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C1BA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955925" y="2065338"/>
          <a:ext cx="252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r:id="rId3" imgW="762993" imgH="419646" progId="Equation.3">
                  <p:embed/>
                </p:oleObj>
              </mc:Choice>
              <mc:Fallback>
                <p:oleObj r:id="rId3" imgW="762993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065338"/>
                        <a:ext cx="2520950" cy="10826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536575" y="1465263"/>
            <a:ext cx="793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2800" b="1"/>
              <a:t>Factors Affecting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1575043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1465263"/>
            <a:ext cx="8091488" cy="3476625"/>
          </a:xfrm>
        </p:spPr>
        <p:txBody>
          <a:bodyPr/>
          <a:lstStyle/>
          <a:p>
            <a:pPr marL="461963" indent="-4619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Example 5.1:</a:t>
            </a:r>
          </a:p>
          <a:p>
            <a:pPr marL="862013" lvl="1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A sample of 11 circuits from a large normal population has a mean resistance of 2.20 ohms.  We know from past testing that the population standard deviation is .35 ohms.  </a:t>
            </a:r>
          </a:p>
          <a:p>
            <a:pPr marL="461963" indent="-461963" eaLnBrk="1" hangingPunct="1">
              <a:lnSpc>
                <a:spcPct val="50000"/>
              </a:lnSpc>
            </a:pPr>
            <a:endParaRPr lang="en-US" altLang="en-US" sz="2800" b="1" smtClean="0"/>
          </a:p>
          <a:p>
            <a:pPr marL="862013" lvl="1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Determine a 95% confidence interval for the true mean resistance of the population.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6797" y="304031"/>
            <a:ext cx="53623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Quick Review Question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9672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444625" y="4298950"/>
            <a:ext cx="3962400" cy="609600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362075" y="1998663"/>
          <a:ext cx="3846513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r:id="rId3" imgW="1803400" imgH="1371600" progId="Equation.3">
                  <p:embed/>
                </p:oleObj>
              </mc:Choice>
              <mc:Fallback>
                <p:oleObj r:id="rId3" imgW="18034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8663"/>
                        <a:ext cx="3846513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82625" y="1436688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/>
              <a:t>95% confidence interval:</a:t>
            </a:r>
          </a:p>
        </p:txBody>
      </p:sp>
    </p:spTree>
    <p:extLst>
      <p:ext uri="{BB962C8B-B14F-4D97-AF65-F5344CB8AC3E}">
        <p14:creationId xmlns:p14="http://schemas.microsoft.com/office/powerpoint/2010/main" val="11407247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8150" y="1468438"/>
            <a:ext cx="825182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1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3365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Century Gothic" panose="020B0502020202020204" pitchFamily="34" charset="0"/>
              </a:rPr>
              <a:t>Part A: Sampling distribution:</a:t>
            </a:r>
          </a:p>
          <a:p>
            <a:pPr lvl="1" eaLnBrk="1" hangingPunct="1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Century Gothic" panose="020B0502020202020204" pitchFamily="34" charset="0"/>
              </a:rPr>
              <a:t>At the end of this section, you should be able to:</a:t>
            </a:r>
          </a:p>
          <a:p>
            <a:pPr lvl="2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dirty="0" err="1">
                <a:latin typeface="Century Gothic" panose="020B0502020202020204" pitchFamily="34" charset="0"/>
              </a:rPr>
              <a:t>Recognise</a:t>
            </a:r>
            <a:r>
              <a:rPr lang="en-US" altLang="en-US" b="1" dirty="0">
                <a:latin typeface="Century Gothic" panose="020B0502020202020204" pitchFamily="34" charset="0"/>
              </a:rPr>
              <a:t> what a sampling distribution is and how it differs from other types of probability distribution</a:t>
            </a:r>
          </a:p>
          <a:p>
            <a:pPr lvl="2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Century Gothic" panose="020B0502020202020204" pitchFamily="34" charset="0"/>
              </a:rPr>
              <a:t>Make statistical statements that rely upon knowledge of the central limit theorem.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1463675"/>
            <a:ext cx="8305800" cy="4260850"/>
          </a:xfrm>
        </p:spPr>
        <p:txBody>
          <a:bodyPr/>
          <a:lstStyle/>
          <a:p>
            <a:pPr marL="461963" indent="-461963" eaLnBrk="1" hangingPunct="1">
              <a:lnSpc>
                <a:spcPct val="10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>
                <a:solidFill>
                  <a:schemeClr val="folHlink"/>
                </a:solidFill>
              </a:rPr>
              <a:t>Interpretation</a:t>
            </a:r>
          </a:p>
          <a:p>
            <a:pPr marL="862013" lvl="1" eaLnBrk="1" hangingPunct="1">
              <a:lnSpc>
                <a:spcPct val="105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solidFill>
                  <a:schemeClr val="folHlink"/>
                </a:solidFill>
              </a:rPr>
              <a:t>We are 95% confident that the true mean resistance is between 1.9932  and  2.4068 ohms</a:t>
            </a:r>
            <a:r>
              <a:rPr lang="en-US" altLang="en-US" sz="2000" b="1" smtClean="0"/>
              <a:t> </a:t>
            </a:r>
          </a:p>
          <a:p>
            <a:pPr marL="862013" lvl="1" eaLnBrk="1" hangingPunct="1">
              <a:lnSpc>
                <a:spcPct val="105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/>
              <a:t>Although the true mean may or may not be in this interval, </a:t>
            </a:r>
            <a:r>
              <a:rPr lang="en-US" altLang="en-US" sz="2000" b="1" smtClean="0">
                <a:solidFill>
                  <a:schemeClr val="folHlink"/>
                </a:solidFill>
              </a:rPr>
              <a:t>95% of intervals formed in this manner</a:t>
            </a:r>
            <a:r>
              <a:rPr lang="en-US" altLang="en-US" sz="2000" b="1" smtClean="0"/>
              <a:t> will contain the true mean</a:t>
            </a:r>
          </a:p>
          <a:p>
            <a:pPr marL="862013" lvl="1" eaLnBrk="1" hangingPunct="1">
              <a:lnSpc>
                <a:spcPct val="125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/>
              <a:t>An incorrect interpretation is that there is 95% probability that this interval contains the true population mean. </a:t>
            </a:r>
          </a:p>
          <a:p>
            <a:pPr marL="461963" indent="-461963" eaLnBrk="1" hangingPunct="1"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en-US" altLang="en-US" sz="2400" smtClean="0"/>
              <a:t>		</a:t>
            </a:r>
            <a:r>
              <a:rPr lang="en-US" altLang="en-US" sz="1800" b="1" smtClean="0"/>
              <a:t>(</a:t>
            </a:r>
            <a:r>
              <a:rPr lang="en-US" altLang="en-US" sz="1800" b="1" u="sng" smtClean="0"/>
              <a:t>This interval</a:t>
            </a:r>
            <a:r>
              <a:rPr lang="en-US" altLang="en-US" sz="1800" b="1" smtClean="0"/>
              <a:t> either </a:t>
            </a:r>
            <a:r>
              <a:rPr lang="en-US" altLang="en-US" sz="1800" b="1" u="sng" smtClean="0"/>
              <a:t>does</a:t>
            </a:r>
            <a:r>
              <a:rPr lang="en-US" altLang="en-US" sz="1800" b="1" smtClean="0"/>
              <a:t> or </a:t>
            </a:r>
            <a:r>
              <a:rPr lang="en-US" altLang="en-US" sz="1800" b="1" u="sng" smtClean="0"/>
              <a:t>does not</a:t>
            </a:r>
            <a:r>
              <a:rPr lang="en-US" altLang="en-US" sz="1800" b="1" smtClean="0"/>
              <a:t> contain the true mean, there 	is no probability for a single interval)</a:t>
            </a:r>
          </a:p>
        </p:txBody>
      </p:sp>
    </p:spTree>
    <p:extLst>
      <p:ext uri="{BB962C8B-B14F-4D97-AF65-F5344CB8AC3E}">
        <p14:creationId xmlns:p14="http://schemas.microsoft.com/office/powerpoint/2010/main" val="599936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u="sng" smtClean="0"/>
              <a:t>Example 2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/>
        </p:nvSpPr>
        <p:spPr bwMode="auto">
          <a:xfrm>
            <a:off x="288925" y="1503363"/>
            <a:ext cx="8428038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After a particularly wet nights, 10 worms surfaced on the lawn. Their lengths, measured in cm, were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9.5    9.5    11.2    10.6    9.9    11.1    10.9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9.8    10.1    10.2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Assuming that this sample came from a normal population with variance 4, calculate a 95% confidence interval for the mean length of all the worms in the garden.</a:t>
            </a:r>
          </a:p>
        </p:txBody>
      </p:sp>
    </p:spTree>
    <p:extLst>
      <p:ext uri="{BB962C8B-B14F-4D97-AF65-F5344CB8AC3E}">
        <p14:creationId xmlns:p14="http://schemas.microsoft.com/office/powerpoint/2010/main" val="325946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452563"/>
            <a:ext cx="8088312" cy="4727575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2800" b="1" smtClean="0"/>
              <a:t>Confidence interval for </a:t>
            </a:r>
            <a:r>
              <a:rPr lang="el-GR" altLang="en-US" smtClean="0">
                <a:cs typeface="Arial" panose="020B0604020202020204" pitchFamily="34" charset="0"/>
              </a:rPr>
              <a:t>μ </a:t>
            </a:r>
            <a:r>
              <a:rPr lang="en-US" altLang="en-US" smtClean="0"/>
              <a:t>(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mtClean="0"/>
              <a:t> Unknown) </a:t>
            </a:r>
            <a:endParaRPr lang="en-US" altLang="en-US" sz="2800" b="1" smtClean="0"/>
          </a:p>
          <a:p>
            <a:pPr lvl="1" eaLnBrk="1" hangingPunct="1">
              <a:spcBef>
                <a:spcPct val="6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If the population standard deviation  </a:t>
            </a:r>
            <a:r>
              <a:rPr lang="el-GR" altLang="en-US" sz="2400" b="1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2400" b="1" smtClean="0">
                <a:sym typeface="Symbol" panose="05050102010706020507" pitchFamily="18" charset="2"/>
              </a:rPr>
              <a:t>  is unknown, we can </a:t>
            </a:r>
            <a:r>
              <a:rPr lang="en-US" altLang="en-US" sz="2400" b="1" smtClean="0">
                <a:solidFill>
                  <a:schemeClr val="folHlink"/>
                </a:solidFill>
                <a:sym typeface="Symbol" panose="05050102010706020507" pitchFamily="18" charset="2"/>
              </a:rPr>
              <a:t>substitute the sample standard deviation, s</a:t>
            </a:r>
            <a:r>
              <a:rPr lang="en-US" altLang="en-US" sz="2400" b="1" smtClean="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spcBef>
                <a:spcPct val="6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sym typeface="Symbol" panose="05050102010706020507" pitchFamily="18" charset="2"/>
              </a:rPr>
              <a:t>This introduces extra uncertainty, since  s  is variable from sample to sample</a:t>
            </a:r>
          </a:p>
          <a:p>
            <a:pPr lvl="1" eaLnBrk="1" hangingPunct="1">
              <a:spcBef>
                <a:spcPct val="6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sym typeface="Symbol" panose="05050102010706020507" pitchFamily="18" charset="2"/>
              </a:rPr>
              <a:t>So we </a:t>
            </a:r>
            <a:r>
              <a:rPr lang="en-US" altLang="en-US" sz="2400" b="1" smtClean="0">
                <a:solidFill>
                  <a:schemeClr val="folHlink"/>
                </a:solidFill>
                <a:sym typeface="Symbol" panose="05050102010706020507" pitchFamily="18" charset="2"/>
              </a:rPr>
              <a:t>use the t distribution</a:t>
            </a:r>
            <a:r>
              <a:rPr lang="en-US" altLang="en-US" sz="2400" b="1" smtClean="0">
                <a:sym typeface="Symbol" panose="05050102010706020507" pitchFamily="18" charset="2"/>
              </a:rPr>
              <a:t> instead of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63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Assumptions</a:t>
            </a:r>
          </a:p>
          <a:p>
            <a:pPr lvl="2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Population standard deviation is unknown</a:t>
            </a:r>
          </a:p>
          <a:p>
            <a:pPr lvl="2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Population is normally distributed</a:t>
            </a:r>
          </a:p>
          <a:p>
            <a:pPr lvl="2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If population is not normal, use large sample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>
                <a:solidFill>
                  <a:schemeClr val="folHlink"/>
                </a:solidFill>
              </a:rPr>
              <a:t>Use Student’s </a:t>
            </a:r>
            <a:r>
              <a:rPr lang="en-US" altLang="en-US" i="1" smtClean="0">
                <a:solidFill>
                  <a:schemeClr val="folHlink"/>
                </a:solidFill>
              </a:rPr>
              <a:t>t</a:t>
            </a:r>
            <a:r>
              <a:rPr lang="en-US" altLang="en-US" smtClean="0">
                <a:solidFill>
                  <a:schemeClr val="folHlink"/>
                </a:solidFill>
              </a:rPr>
              <a:t>  Distribution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Confidence Interval Estimate 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00400" y="4572000"/>
          <a:ext cx="29432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r:id="rId3" imgW="712127" imgH="419646" progId="Equation.3">
                  <p:embed/>
                </p:oleObj>
              </mc:Choice>
              <mc:Fallback>
                <p:oleObj r:id="rId3" imgW="712127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2943225" cy="1443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28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55725" y="1487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813" y="1476375"/>
            <a:ext cx="8007350" cy="4621213"/>
          </a:xfrm>
          <a:noFill/>
        </p:spPr>
        <p:txBody>
          <a:bodyPr lIns="85342" tIns="42672" rIns="85342" bIns="42672"/>
          <a:lstStyle/>
          <a:p>
            <a:pPr marL="461963" lvl="1" indent="-346075" eaLnBrk="1" hangingPunct="1"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The t is a family of distributions</a:t>
            </a:r>
          </a:p>
          <a:p>
            <a:pPr marL="461963" lvl="1" indent="-346075" eaLnBrk="1" hangingPunct="1"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The t value depends on </a:t>
            </a:r>
            <a:r>
              <a:rPr lang="en-US" altLang="en-US" b="1" smtClean="0">
                <a:solidFill>
                  <a:schemeClr val="folHlink"/>
                </a:solidFill>
              </a:rPr>
              <a:t>degrees of freedom (d.f.)</a:t>
            </a:r>
          </a:p>
          <a:p>
            <a:pPr marL="909638" lvl="2" indent="-331788" eaLnBrk="1" hangingPunct="1"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300" smtClean="0"/>
              <a:t>Number of observations that are free to vary after sample mean has been calculated</a:t>
            </a:r>
          </a:p>
          <a:p>
            <a:pPr marL="909638" lvl="2" indent="-331788" eaLnBrk="1" hangingPunct="1"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en-US" sz="2600" smtClean="0"/>
              <a:t>			</a:t>
            </a:r>
            <a:r>
              <a:rPr lang="en-US" altLang="en-US" sz="2600" b="1" smtClean="0"/>
              <a:t>	d.f. = n - 1</a:t>
            </a:r>
          </a:p>
        </p:txBody>
      </p:sp>
    </p:spTree>
    <p:extLst>
      <p:ext uri="{BB962C8B-B14F-4D97-AF65-F5344CB8AC3E}">
        <p14:creationId xmlns:p14="http://schemas.microsoft.com/office/powerpoint/2010/main" val="282976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875088" y="2087563"/>
            <a:ext cx="4038600" cy="15716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If the mean of these three values is 8.0,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then x</a:t>
            </a:r>
            <a:r>
              <a:rPr lang="en-US" altLang="en-US" sz="2400" baseline="-25000"/>
              <a:t>3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folHlink"/>
                </a:solidFill>
              </a:rPr>
              <a:t>must be 9</a:t>
            </a:r>
            <a:r>
              <a:rPr lang="en-US" alt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(i.e., x</a:t>
            </a:r>
            <a:r>
              <a:rPr lang="en-US" altLang="en-US" sz="2400" baseline="-25000"/>
              <a:t>3</a:t>
            </a:r>
            <a:r>
              <a:rPr lang="en-US" altLang="en-US" sz="2400"/>
              <a:t> is not free to vary)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404938" y="2046288"/>
            <a:ext cx="1752600" cy="14478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697038"/>
            <a:ext cx="8229600" cy="3771900"/>
          </a:xfrm>
        </p:spPr>
        <p:txBody>
          <a:bodyPr/>
          <a:lstStyle/>
          <a:p>
            <a:pPr marL="461963" lvl="1" indent="-3476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solidFill>
                  <a:schemeClr val="folHlink"/>
                </a:solidFill>
              </a:rPr>
              <a:t>Example:</a:t>
            </a:r>
            <a:r>
              <a:rPr lang="en-US" altLang="en-US" sz="2400" smtClean="0">
                <a:solidFill>
                  <a:schemeClr val="folHlink"/>
                </a:solidFill>
              </a:rPr>
              <a:t> </a:t>
            </a:r>
            <a:r>
              <a:rPr lang="en-US" altLang="en-US" sz="2400" smtClean="0"/>
              <a:t>Suppose the mean of 3 numbers is 8.0</a:t>
            </a:r>
          </a:p>
          <a:p>
            <a:pPr marL="461963" lvl="1" indent="-3476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	</a:t>
            </a:r>
            <a:r>
              <a:rPr lang="en-US" altLang="en-US" sz="2400" smtClean="0"/>
              <a:t>Let 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= 7</a:t>
            </a:r>
          </a:p>
          <a:p>
            <a:pPr marL="909638" lvl="2" indent="-331788" eaLnBrk="1" hangingPunct="1">
              <a:buFontTx/>
              <a:buNone/>
            </a:pPr>
            <a:r>
              <a:rPr lang="en-US" altLang="en-US" smtClean="0"/>
              <a:t>	Let x</a:t>
            </a:r>
            <a:r>
              <a:rPr lang="en-US" altLang="en-US" baseline="-25000" smtClean="0"/>
              <a:t>2</a:t>
            </a:r>
            <a:r>
              <a:rPr lang="en-US" altLang="en-US" smtClean="0"/>
              <a:t> = 8</a:t>
            </a:r>
          </a:p>
          <a:p>
            <a:pPr marL="909638" lvl="2" indent="-331788" eaLnBrk="1" hangingPunct="1">
              <a:buFontTx/>
              <a:buNone/>
            </a:pPr>
            <a:r>
              <a:rPr lang="en-US" altLang="en-US" smtClean="0"/>
              <a:t>	What is</a:t>
            </a:r>
            <a:r>
              <a:rPr lang="en-US" altLang="en-US" smtClean="0">
                <a:solidFill>
                  <a:schemeClr val="folHlink"/>
                </a:solidFill>
              </a:rPr>
              <a:t> x</a:t>
            </a:r>
            <a:r>
              <a:rPr lang="en-US" altLang="en-US" baseline="-25000" smtClean="0">
                <a:solidFill>
                  <a:schemeClr val="folHlink"/>
                </a:solidFill>
              </a:rPr>
              <a:t>3</a:t>
            </a:r>
            <a:r>
              <a:rPr lang="en-US" altLang="en-US" smtClean="0"/>
              <a:t>?</a:t>
            </a:r>
          </a:p>
          <a:p>
            <a:pPr marL="909638" lvl="2" indent="-331788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076325" y="4111625"/>
            <a:ext cx="7391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Here, n = 3, so degrees of freedom  = </a:t>
            </a:r>
            <a:r>
              <a:rPr lang="en-US" altLang="en-US" sz="2000" i="1"/>
              <a:t>n</a:t>
            </a:r>
            <a:r>
              <a:rPr lang="en-US" altLang="en-US" sz="2000"/>
              <a:t> -1 = 3 – 1 =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(2 values can be any numbers, but the third is not free to vary for a given mean)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3232150" y="2514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6797" y="304031"/>
            <a:ext cx="53623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Quick Review Question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33529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774541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70993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645001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580390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515778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451167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865563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219450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2573338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1927225" y="59245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1355725" y="1487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434975" y="1465263"/>
            <a:ext cx="80883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1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/>
              <a:t>Student’s t-distribution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Note:  t       z  as  n  increases</a:t>
            </a: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2287588" y="22304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76" name="Object 15"/>
          <p:cNvGraphicFramePr>
            <a:graphicFrameLocks noChangeAspect="1"/>
          </p:cNvGraphicFramePr>
          <p:nvPr/>
        </p:nvGraphicFramePr>
        <p:xfrm>
          <a:off x="715963" y="2781300"/>
          <a:ext cx="7799387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r:id="rId3" imgW="5447619" imgH="2715004" progId="Paint.Picture">
                  <p:embed/>
                </p:oleObj>
              </mc:Choice>
              <mc:Fallback>
                <p:oleObj r:id="rId3" imgW="5447619" imgH="2715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781300"/>
                        <a:ext cx="7799387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19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166813" y="2336800"/>
          <a:ext cx="7273925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r:id="rId3" imgW="5676190" imgH="3172268" progId="Paint.Picture">
                  <p:embed/>
                </p:oleObj>
              </mc:Choice>
              <mc:Fallback>
                <p:oleObj r:id="rId3" imgW="5676190" imgH="3172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336800"/>
                        <a:ext cx="7273925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536575" y="1582738"/>
            <a:ext cx="654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/>
              <a:t>Student’s t - table</a:t>
            </a:r>
          </a:p>
        </p:txBody>
      </p:sp>
    </p:spTree>
    <p:extLst>
      <p:ext uri="{BB962C8B-B14F-4D97-AF65-F5344CB8AC3E}">
        <p14:creationId xmlns:p14="http://schemas.microsoft.com/office/powerpoint/2010/main" val="36516009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28688" y="2024063"/>
            <a:ext cx="7467600" cy="3352800"/>
          </a:xfrm>
          <a:prstGeom prst="rect">
            <a:avLst/>
          </a:prstGeom>
          <a:solidFill>
            <a:srgbClr val="FFFFD5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84188" y="1504950"/>
            <a:ext cx="818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bg2"/>
                </a:solidFill>
              </a:rPr>
              <a:t>t – distribution with comparison to the z value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914400" y="2286000"/>
            <a:ext cx="74676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Confidence       t                 t                t              z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 </a:t>
            </a:r>
            <a:r>
              <a:rPr lang="en-US" altLang="en-US" sz="2400" b="1" u="sng">
                <a:solidFill>
                  <a:schemeClr val="bg2"/>
                </a:solidFill>
              </a:rPr>
              <a:t> Level       </a:t>
            </a:r>
            <a:r>
              <a:rPr lang="en-US" altLang="en-US" sz="2400" b="1">
                <a:solidFill>
                  <a:schemeClr val="bg2"/>
                </a:solidFill>
              </a:rPr>
              <a:t>   </a:t>
            </a:r>
            <a:r>
              <a:rPr lang="en-US" altLang="en-US" sz="2400" b="1" u="sng">
                <a:solidFill>
                  <a:schemeClr val="bg2"/>
                </a:solidFill>
              </a:rPr>
              <a:t>(10 d.f.)</a:t>
            </a:r>
            <a:r>
              <a:rPr lang="en-US" altLang="en-US" sz="2400" b="1">
                <a:solidFill>
                  <a:schemeClr val="bg2"/>
                </a:solidFill>
              </a:rPr>
              <a:t>     </a:t>
            </a:r>
            <a:r>
              <a:rPr lang="en-US" altLang="en-US" sz="2400" b="1" u="sng">
                <a:solidFill>
                  <a:schemeClr val="bg2"/>
                </a:solidFill>
              </a:rPr>
              <a:t>(20 d.f.)</a:t>
            </a:r>
            <a:r>
              <a:rPr lang="en-US" altLang="en-US" sz="2400" b="1">
                <a:solidFill>
                  <a:schemeClr val="bg2"/>
                </a:solidFill>
              </a:rPr>
              <a:t>     </a:t>
            </a:r>
            <a:r>
              <a:rPr lang="en-US" altLang="en-US" sz="2400" b="1" u="sng">
                <a:solidFill>
                  <a:schemeClr val="bg2"/>
                </a:solidFill>
              </a:rPr>
              <a:t>(30 d.f.)  </a:t>
            </a:r>
            <a:r>
              <a:rPr lang="en-US" altLang="en-US" sz="2400" b="1">
                <a:solidFill>
                  <a:schemeClr val="bg2"/>
                </a:solidFill>
              </a:rPr>
              <a:t>   ____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   .80    	1.372          1.325         1.310       1.28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   .90              1.812          1.725         1.697       1.64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   .95              2.228          2.086         2.042       1.96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   .99              3.169          2.845         2.750       2.57</a:t>
            </a: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219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219200" y="4419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219200" y="4953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2390775" y="5592763"/>
            <a:ext cx="441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Note:  t       z  as  n  increases</a:t>
            </a:r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3595688" y="5788025"/>
            <a:ext cx="381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17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6425" y="1541463"/>
            <a:ext cx="7758113" cy="2667000"/>
          </a:xfrm>
          <a:noFill/>
        </p:spPr>
        <p:txBody>
          <a:bodyPr lIns="85342" tIns="42672" rIns="85342" bIns="42672"/>
          <a:lstStyle/>
          <a:p>
            <a:pPr marL="461963" indent="-461963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A random sample of n = 25 has x = 50 and s = 8.  Form a 95% confidence interval for </a:t>
            </a:r>
            <a:r>
              <a:rPr lang="el-GR" altLang="en-US" b="1" smtClean="0"/>
              <a:t>μ</a:t>
            </a:r>
            <a:endParaRPr lang="en-US" altLang="en-US" b="1" smtClean="0"/>
          </a:p>
          <a:p>
            <a:pPr marL="461963" indent="-461963" eaLnBrk="1" hangingPunct="1">
              <a:lnSpc>
                <a:spcPct val="60000"/>
              </a:lnSpc>
            </a:pPr>
            <a:endParaRPr lang="en-US" altLang="en-US" b="1" smtClean="0"/>
          </a:p>
          <a:p>
            <a:pPr marL="909638" lvl="1" indent="-331788" eaLnBrk="1" hangingPunct="1">
              <a:buFontTx/>
              <a:buNone/>
            </a:pPr>
            <a:endParaRPr lang="en-US" altLang="en-US" sz="3100" smtClean="0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7232650" y="1681163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755775" y="265113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38702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6725" y="1652588"/>
            <a:ext cx="81026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If you have mastered this topic, </a:t>
            </a:r>
            <a:r>
              <a:rPr lang="en-US" altLang="en-US" sz="18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z="18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(Prepare your own list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4775" y="2746375"/>
            <a:ext cx="4572000" cy="314007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Mean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Proportion 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Sample size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Central limit </a:t>
            </a:r>
            <a:r>
              <a:rPr lang="en-GB" altLang="en-US" b="1" dirty="0">
                <a:latin typeface="+mj-lt"/>
              </a:rPr>
              <a:t>t</a:t>
            </a:r>
            <a:r>
              <a:rPr lang="en-GB" altLang="en-US" b="1" dirty="0" smtClean="0">
                <a:latin typeface="+mj-lt"/>
              </a:rPr>
              <a:t>heorem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Confidence interval for population mean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b="1" dirty="0" smtClean="0">
                <a:latin typeface="+mj-lt"/>
              </a:rPr>
              <a:t>Confidence interval for population proportion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endParaRPr lang="en-GB" altLang="en-US" b="1" dirty="0" smtClean="0">
              <a:latin typeface="+mj-lt"/>
            </a:endParaRP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endParaRPr lang="en-GB" altLang="en-US" b="1" dirty="0" smtClean="0">
              <a:latin typeface="+mj-lt"/>
            </a:endParaRP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endParaRPr lang="en-GB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70025"/>
            <a:ext cx="8180388" cy="16764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Approximation for Large samples</a:t>
            </a:r>
          </a:p>
          <a:p>
            <a:pPr marL="1144588" lvl="1" indent="-566738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Since t approaches z as the sample size increases, an approximation is sometimes used when n </a:t>
            </a:r>
            <a:r>
              <a:rPr lang="en-US" altLang="en-US" sz="2400" smtClean="0">
                <a:sym typeface="Symbol" panose="05050102010706020507" pitchFamily="18" charset="2"/>
              </a:rPr>
              <a:t> 30: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76400" y="4260850"/>
          <a:ext cx="2209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r:id="rId3" imgW="712127" imgH="419646" progId="Equation.3">
                  <p:embed/>
                </p:oleObj>
              </mc:Choice>
              <mc:Fallback>
                <p:oleObj r:id="rId3" imgW="712127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0850"/>
                        <a:ext cx="2209800" cy="130175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5770563" y="4260850"/>
          <a:ext cx="23272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r:id="rId5" imgW="750603" imgH="419829" progId="Equation.3">
                  <p:embed/>
                </p:oleObj>
              </mc:Choice>
              <mc:Fallback>
                <p:oleObj r:id="rId5" imgW="750603" imgH="4198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260850"/>
                        <a:ext cx="2327275" cy="130175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752600" y="3352800"/>
            <a:ext cx="2071688" cy="73183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Technically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correct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791200" y="3352800"/>
            <a:ext cx="2209800" cy="7683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Approximation 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for large  n</a:t>
            </a:r>
          </a:p>
        </p:txBody>
      </p:sp>
    </p:spTree>
    <p:extLst>
      <p:ext uri="{BB962C8B-B14F-4D97-AF65-F5344CB8AC3E}">
        <p14:creationId xmlns:p14="http://schemas.microsoft.com/office/powerpoint/2010/main" val="133571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u="sng" smtClean="0"/>
              <a:t>Example 4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/>
        </p:nvSpPr>
        <p:spPr bwMode="auto">
          <a:xfrm>
            <a:off x="482600" y="1662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A random sample of 120 measurements taken from a normal population gave the following data:</a:t>
            </a:r>
          </a:p>
          <a:p>
            <a:pPr>
              <a:buFontTx/>
              <a:buNone/>
            </a:pPr>
            <a:r>
              <a:rPr lang="en-US" altLang="en-US"/>
              <a:t>	n = 120, 		, s = 1.44</a:t>
            </a:r>
          </a:p>
          <a:p>
            <a:pPr>
              <a:buFontTx/>
              <a:buNone/>
            </a:pPr>
            <a:r>
              <a:rPr lang="en-US" altLang="en-US"/>
              <a:t>	Find </a:t>
            </a:r>
          </a:p>
          <a:p>
            <a:pPr>
              <a:buFontTx/>
              <a:buNone/>
            </a:pPr>
            <a:r>
              <a:rPr lang="en-US" altLang="en-US"/>
              <a:t>	(a)	a 97% confidence interval</a:t>
            </a:r>
          </a:p>
          <a:p>
            <a:pPr>
              <a:buFontTx/>
              <a:buNone/>
            </a:pPr>
            <a:r>
              <a:rPr lang="en-US" altLang="en-US"/>
              <a:t>	(b) a 99% confidence interval 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03488" y="3278188"/>
          <a:ext cx="1717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r:id="rId3" imgW="750603" imgH="254442" progId="Equation.3">
                  <p:embed/>
                </p:oleObj>
              </mc:Choice>
              <mc:Fallback>
                <p:oleObj r:id="rId3" imgW="750603" imgH="2544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278188"/>
                        <a:ext cx="17176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955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5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	The 95% confidence interval for the mean paper length is (10.994 inches, 11.002 inches). This interval is based on results from a random sample of 100 sheets. Find the 99% confidence interval for the mean paper length, assuming that the paper length is normally distributed.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049880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1455738"/>
            <a:ext cx="8099425" cy="2933700"/>
          </a:xfrm>
          <a:noFill/>
        </p:spPr>
        <p:txBody>
          <a:bodyPr lIns="85342" tIns="42672" rIns="85342" bIns="42672"/>
          <a:lstStyle/>
          <a:p>
            <a:pPr marL="461963" indent="-461963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Determining Sample Size</a:t>
            </a:r>
          </a:p>
          <a:p>
            <a:pPr marL="1028700" lvl="1" indent="-45243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The required sample size can be found to reach a desired margin of error (e) and </a:t>
            </a:r>
            <a:r>
              <a:rPr lang="en-US" altLang="en-US" sz="2000" smtClean="0"/>
              <a:t>level of confidence (1 - </a:t>
            </a:r>
            <a:r>
              <a:rPr lang="en-US" altLang="en-US" sz="2000" b="1" smtClean="0">
                <a:sym typeface="Symbol" panose="05050102010706020507" pitchFamily="18" charset="2"/>
              </a:rPr>
              <a:t></a:t>
            </a:r>
            <a:r>
              <a:rPr lang="en-US" altLang="en-US" sz="2000" smtClean="0"/>
              <a:t>)</a:t>
            </a:r>
          </a:p>
          <a:p>
            <a:pPr marL="1028700" lvl="1" indent="-452438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Required sample size,  </a:t>
            </a:r>
            <a:r>
              <a:rPr lang="el-GR" altLang="en-US" sz="2400" b="1" smtClean="0">
                <a:solidFill>
                  <a:schemeClr val="folHlink"/>
                </a:solidFill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2400" b="1" smtClean="0">
                <a:solidFill>
                  <a:schemeClr val="folHlink"/>
                </a:solidFill>
                <a:sym typeface="Symbol" panose="05050102010706020507" pitchFamily="18" charset="2"/>
              </a:rPr>
              <a:t>  known</a:t>
            </a:r>
            <a:r>
              <a:rPr lang="en-US" altLang="en-US" sz="2400" b="1" smtClean="0">
                <a:sym typeface="Symbol" panose="05050102010706020507" pitchFamily="18" charset="2"/>
              </a:rPr>
              <a:t>:</a:t>
            </a:r>
            <a:r>
              <a:rPr lang="en-US" altLang="en-US" sz="2400" b="1" smtClean="0"/>
              <a:t> 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968500" y="3606800"/>
          <a:ext cx="49117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r:id="rId3" imgW="1499251" imgH="470104" progId="Equation.3">
                  <p:embed/>
                </p:oleObj>
              </mc:Choice>
              <mc:Fallback>
                <p:oleObj r:id="rId3" imgW="1499251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606800"/>
                        <a:ext cx="4911725" cy="15398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288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6413" y="1463675"/>
            <a:ext cx="8148637" cy="1339850"/>
          </a:xfrm>
          <a:solidFill>
            <a:srgbClr val="B5FDF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61963" indent="-461963" eaLnBrk="1" hangingPunct="1">
              <a:lnSpc>
                <a:spcPct val="10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Example:</a:t>
            </a:r>
          </a:p>
          <a:p>
            <a:pPr marL="971550" lvl="1" eaLnBrk="1" hangingPunct="1">
              <a:lnSpc>
                <a:spcPct val="105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000" smtClean="0"/>
              <a:t>If </a:t>
            </a:r>
            <a:r>
              <a:rPr lang="en-US" altLang="en-US" sz="2000" smtClean="0">
                <a:sym typeface="Symbol" panose="05050102010706020507" pitchFamily="18" charset="2"/>
              </a:rPr>
              <a:t> = 45, w</a:t>
            </a:r>
            <a:r>
              <a:rPr lang="en-US" altLang="en-US" sz="2000" smtClean="0"/>
              <a:t>hat sample size is needed to be 90% confident of being correct within ± 5?</a:t>
            </a:r>
            <a:r>
              <a:rPr lang="en-US" altLang="en-US" smtClean="0"/>
              <a:t>  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6604000" y="5359400"/>
            <a:ext cx="2286000" cy="3937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(Always round up)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104900" y="2986088"/>
          <a:ext cx="70199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r:id="rId3" imgW="2565400" imgH="469900" progId="Equation.3">
                  <p:embed/>
                </p:oleObj>
              </mc:Choice>
              <mc:Fallback>
                <p:oleObj r:id="rId3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986088"/>
                        <a:ext cx="70199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476375" y="4430713"/>
            <a:ext cx="6400800" cy="531812"/>
          </a:xfrm>
          <a:prstGeom prst="rect">
            <a:avLst/>
          </a:prstGeom>
          <a:solidFill>
            <a:srgbClr val="FFFFD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So the required sample size is </a:t>
            </a:r>
            <a:r>
              <a:rPr lang="en-US" altLang="en-US" sz="2800" b="1">
                <a:solidFill>
                  <a:schemeClr val="folHlink"/>
                </a:solidFill>
              </a:rPr>
              <a:t>n = 220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 flipH="1" flipV="1">
            <a:off x="7405688" y="4994275"/>
            <a:ext cx="76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1719263" y="411163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Example 6</a:t>
            </a:r>
          </a:p>
        </p:txBody>
      </p:sp>
    </p:spTree>
    <p:extLst>
      <p:ext uri="{BB962C8B-B14F-4D97-AF65-F5344CB8AC3E}">
        <p14:creationId xmlns:p14="http://schemas.microsoft.com/office/powerpoint/2010/main" val="12027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 autoUpdateAnimBg="0"/>
      <p:bldP spid="50182" grpId="0" bldLvl="0" animBg="1" autoUpdateAnimBg="0"/>
      <p:bldP spid="501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1462088"/>
            <a:ext cx="8074025" cy="4191000"/>
          </a:xfrm>
          <a:noFill/>
        </p:spPr>
        <p:txBody>
          <a:bodyPr lIns="85342" tIns="42672" rIns="85342" bIns="42672"/>
          <a:lstStyle/>
          <a:p>
            <a:pPr eaLnBrk="1" hangingPunct="1">
              <a:lnSpc>
                <a:spcPct val="115000"/>
              </a:lnSpc>
              <a:spcBef>
                <a:spcPct val="60000"/>
              </a:spcBef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If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mtClean="0">
                <a:cs typeface="Arial" panose="020B0604020202020204" pitchFamily="34" charset="0"/>
                <a:sym typeface="Symbol" panose="05050102010706020507" pitchFamily="18" charset="2"/>
              </a:rPr>
              <a:t> is unknown</a:t>
            </a:r>
            <a:endParaRPr lang="en-US" altLang="en-US" smtClean="0"/>
          </a:p>
          <a:p>
            <a:pPr lvl="1" eaLnBrk="1" hangingPunct="1">
              <a:lnSpc>
                <a:spcPct val="115000"/>
              </a:lnSpc>
              <a:spcBef>
                <a:spcPct val="6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If unknown, 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can be estimated when using the required sample size formula</a:t>
            </a:r>
            <a:endParaRPr lang="en-US" altLang="en-US" smtClean="0"/>
          </a:p>
          <a:p>
            <a:pPr lvl="2" eaLnBrk="1" hangingPunct="1">
              <a:lnSpc>
                <a:spcPct val="115000"/>
              </a:lnSpc>
              <a:spcBef>
                <a:spcPct val="6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Use a value for 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mtClean="0">
                <a:sym typeface="Symbol" panose="05050102010706020507" pitchFamily="18" charset="2"/>
              </a:rPr>
              <a:t>  that is expected to be at least as large as the true 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endParaRPr lang="en-US" altLang="en-US" smtClean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15000"/>
              </a:lnSpc>
              <a:spcBef>
                <a:spcPct val="6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>
                <a:sym typeface="Symbol" panose="05050102010706020507" pitchFamily="18" charset="2"/>
              </a:rPr>
              <a:t>Select a pilot sample and estimate  </a:t>
            </a:r>
            <a:r>
              <a:rPr lang="el-GR" altLang="en-US" smtClean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with the sample standard deviation,  s</a:t>
            </a:r>
            <a:r>
              <a:rPr lang="en-US" altLang="en-US" sz="2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13579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reeform 2"/>
          <p:cNvSpPr>
            <a:spLocks/>
          </p:cNvSpPr>
          <p:nvPr/>
        </p:nvSpPr>
        <p:spPr bwMode="auto">
          <a:xfrm>
            <a:off x="6172200" y="3124200"/>
            <a:ext cx="2057400" cy="1066800"/>
          </a:xfrm>
          <a:custGeom>
            <a:avLst/>
            <a:gdLst>
              <a:gd name="T0" fmla="*/ 0 w 1086"/>
              <a:gd name="T1" fmla="*/ 2147483646 h 743"/>
              <a:gd name="T2" fmla="*/ 2147483646 w 1086"/>
              <a:gd name="T3" fmla="*/ 2147483646 h 743"/>
              <a:gd name="T4" fmla="*/ 2147483646 w 1086"/>
              <a:gd name="T5" fmla="*/ 0 h 743"/>
              <a:gd name="T6" fmla="*/ 0 w 1086"/>
              <a:gd name="T7" fmla="*/ 0 h 743"/>
              <a:gd name="T8" fmla="*/ 0 w 1086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FFFD1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4" name="Freeform 3"/>
          <p:cNvSpPr>
            <a:spLocks/>
          </p:cNvSpPr>
          <p:nvPr/>
        </p:nvSpPr>
        <p:spPr bwMode="auto">
          <a:xfrm>
            <a:off x="2971800" y="4724400"/>
            <a:ext cx="1828800" cy="121920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0 h 436"/>
              <a:gd name="T6" fmla="*/ 0 w 1241"/>
              <a:gd name="T7" fmla="*/ 0 h 436"/>
              <a:gd name="T8" fmla="*/ 0 w 1241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1914525" y="3135313"/>
            <a:ext cx="1819275" cy="9794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905000" y="3200400"/>
            <a:ext cx="18367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Population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Mean</a:t>
            </a:r>
          </a:p>
        </p:txBody>
      </p:sp>
      <p:sp>
        <p:nvSpPr>
          <p:cNvPr id="51207" name="Freeform 6"/>
          <p:cNvSpPr>
            <a:spLocks/>
          </p:cNvSpPr>
          <p:nvPr/>
        </p:nvSpPr>
        <p:spPr bwMode="auto">
          <a:xfrm>
            <a:off x="914400" y="4724400"/>
            <a:ext cx="1662113" cy="1179513"/>
          </a:xfrm>
          <a:custGeom>
            <a:avLst/>
            <a:gdLst>
              <a:gd name="T0" fmla="*/ 0 w 1143"/>
              <a:gd name="T1" fmla="*/ 2147483646 h 743"/>
              <a:gd name="T2" fmla="*/ 2147483646 w 1143"/>
              <a:gd name="T3" fmla="*/ 2147483646 h 743"/>
              <a:gd name="T4" fmla="*/ 2147483646 w 1143"/>
              <a:gd name="T5" fmla="*/ 0 h 743"/>
              <a:gd name="T6" fmla="*/ 0 w 1143"/>
              <a:gd name="T7" fmla="*/ 0 h 743"/>
              <a:gd name="T8" fmla="*/ 0 w 1143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895600" y="5162550"/>
            <a:ext cx="1927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l-GR" altLang="en-US" sz="2400" b="1"/>
              <a:t>σ</a:t>
            </a:r>
            <a:r>
              <a:rPr lang="en-US" altLang="en-US" sz="2400"/>
              <a:t> </a:t>
            </a:r>
            <a:r>
              <a:rPr lang="en-US" altLang="en-US" sz="2400" b="1"/>
              <a:t>Unknown</a:t>
            </a:r>
          </a:p>
        </p:txBody>
      </p:sp>
      <p:sp>
        <p:nvSpPr>
          <p:cNvPr id="51209" name="Freeform 8"/>
          <p:cNvSpPr>
            <a:spLocks/>
          </p:cNvSpPr>
          <p:nvPr/>
        </p:nvSpPr>
        <p:spPr bwMode="auto">
          <a:xfrm>
            <a:off x="3657600" y="1676400"/>
            <a:ext cx="1981200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3733800" y="1752600"/>
            <a:ext cx="18399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Confidence</a:t>
            </a:r>
          </a:p>
        </p:txBody>
      </p:sp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3935413" y="2116138"/>
            <a:ext cx="1435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Intervals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6288088" y="3257550"/>
            <a:ext cx="18653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Population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Proportion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914400" y="5162550"/>
            <a:ext cx="1571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l-GR" altLang="en-US" sz="2400" b="1"/>
              <a:t>σ</a:t>
            </a:r>
            <a:r>
              <a:rPr lang="en-US" altLang="en-US" sz="2400"/>
              <a:t> </a:t>
            </a:r>
            <a:r>
              <a:rPr lang="en-US" altLang="en-US" sz="2400" b="1"/>
              <a:t>Known</a:t>
            </a: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2362200" y="53879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28194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28194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>
            <a:off x="71628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>
            <a:off x="28194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752600" y="4343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>
            <a:off x="17526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38100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450975"/>
            <a:ext cx="8074025" cy="3810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2800" b="1" smtClean="0">
                <a:solidFill>
                  <a:schemeClr val="tx2"/>
                </a:solidFill>
              </a:rPr>
              <a:t>Confidence Intervals for the Population Proportion, p</a:t>
            </a:r>
            <a:r>
              <a:rPr lang="en-US" altLang="en-US" sz="3600" smtClean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An interval estimate for the population proportion ( p ) can be calculated by adding an allowance for uncertainty to the sample proportion ( p ) </a:t>
            </a:r>
          </a:p>
          <a:p>
            <a:pPr eaLnBrk="1" hangingPunct="1">
              <a:lnSpc>
                <a:spcPct val="40000"/>
              </a:lnSpc>
            </a:pPr>
            <a:endParaRPr lang="en-US" altLang="en-US" sz="2400" b="1" smtClean="0"/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3155950" y="40957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486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1481138"/>
            <a:ext cx="8072437" cy="419100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Recall that the distribution of the sample proportion is approximately normal if the sample size is large, with standard deviation</a:t>
            </a:r>
          </a:p>
          <a:p>
            <a:pPr eaLnBrk="1" hangingPunct="1"/>
            <a:endParaRPr lang="en-US" altLang="en-US" sz="2800" b="1" smtClean="0"/>
          </a:p>
          <a:p>
            <a:pPr eaLnBrk="1" hangingPunct="1"/>
            <a:endParaRPr lang="en-US" altLang="en-US" sz="3600" smtClean="0"/>
          </a:p>
          <a:p>
            <a:pPr eaLnBrk="1" hangingPunct="1"/>
            <a:r>
              <a:rPr lang="en-US" altLang="en-US" sz="2800" smtClean="0"/>
              <a:t>We will estimate this with sample data: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235325" y="4600575"/>
          <a:ext cx="25654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r:id="rId3" imgW="953742" imgH="470513" progId="Equation.3">
                  <p:embed/>
                </p:oleObj>
              </mc:Choice>
              <mc:Fallback>
                <p:oleObj r:id="rId3" imgW="953742" imgH="470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600575"/>
                        <a:ext cx="2565400" cy="1265238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314700" y="2878138"/>
          <a:ext cx="2641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r:id="rId5" imgW="940711" imgH="444765" progId="Equation.3">
                  <p:embed/>
                </p:oleObj>
              </mc:Choice>
              <mc:Fallback>
                <p:oleObj r:id="rId5" imgW="940711" imgH="444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78138"/>
                        <a:ext cx="2641600" cy="1146175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36541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33513"/>
            <a:ext cx="8029575" cy="4891087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2800" b="1" smtClean="0"/>
              <a:t>Confidence intervals endpoints</a:t>
            </a:r>
          </a:p>
          <a:p>
            <a:pPr marL="915988" lvl="1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Upper and lower confidence limits for the population proportion are calculated with the formula</a:t>
            </a:r>
          </a:p>
          <a:p>
            <a:pPr marL="461963" indent="-461963" eaLnBrk="1" hangingPunct="1">
              <a:lnSpc>
                <a:spcPct val="90000"/>
              </a:lnSpc>
            </a:pPr>
            <a:endParaRPr lang="en-US" altLang="en-US" smtClean="0"/>
          </a:p>
          <a:p>
            <a:pPr marL="461963" indent="-461963" eaLnBrk="1" hangingPunct="1">
              <a:lnSpc>
                <a:spcPct val="90000"/>
              </a:lnSpc>
            </a:pPr>
            <a:endParaRPr lang="en-US" altLang="en-US" smtClean="0"/>
          </a:p>
          <a:p>
            <a:pPr marL="461963" indent="-461963" eaLnBrk="1" hangingPunct="1">
              <a:lnSpc>
                <a:spcPct val="20000"/>
              </a:lnSpc>
            </a:pPr>
            <a:endParaRPr lang="en-US" altLang="en-US" smtClean="0"/>
          </a:p>
          <a:p>
            <a:pPr marL="915988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where </a:t>
            </a:r>
          </a:p>
          <a:p>
            <a:pPr marL="1258888" lvl="2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1900" smtClean="0"/>
              <a:t>z is the standard normal value for the level of confidence desired</a:t>
            </a:r>
          </a:p>
          <a:p>
            <a:pPr marL="1258888" lvl="2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1900" smtClean="0"/>
              <a:t>p  is the sample proportion</a:t>
            </a:r>
          </a:p>
          <a:p>
            <a:pPr marL="1258888" lvl="2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1900" smtClean="0"/>
              <a:t>n is the sample size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562225" y="3171825"/>
          <a:ext cx="39893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r:id="rId3" imgW="1118761" imgH="444765" progId="Equation.3">
                  <p:embed/>
                </p:oleObj>
              </mc:Choice>
              <mc:Fallback>
                <p:oleObj r:id="rId3" imgW="1118761" imgH="444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171825"/>
                        <a:ext cx="3989388" cy="1216025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017713" y="55038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03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7050" y="1457325"/>
            <a:ext cx="7999413" cy="4464050"/>
          </a:xfrm>
          <a:noFill/>
        </p:spPr>
        <p:txBody>
          <a:bodyPr/>
          <a:lstStyle/>
          <a:p>
            <a:pPr marL="0" indent="3175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sz="2800" b="1" smtClean="0">
                <a:latin typeface="Century Gothic" panose="020B0502020202020204" pitchFamily="34" charset="0"/>
              </a:rPr>
              <a:t>Introduction</a:t>
            </a:r>
          </a:p>
          <a:p>
            <a:pPr marL="461963" lvl="1" indent="-344488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entury Gothic" panose="020B0502020202020204" pitchFamily="34" charset="0"/>
              </a:rPr>
              <a:t>Is the probability distribution of all possible sample means of n items drawn from a population.</a:t>
            </a:r>
          </a:p>
          <a:p>
            <a:pPr marL="461963" lvl="1" indent="-344488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entury Gothic" panose="020B0502020202020204" pitchFamily="34" charset="0"/>
              </a:rPr>
              <a:t>Such a distribution exists not only for the mean but for any point estimate.</a:t>
            </a:r>
          </a:p>
          <a:p>
            <a:pPr marL="461963" lvl="1" indent="-344488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>
                <a:latin typeface="Century Gothic" panose="020B0502020202020204" pitchFamily="34" charset="0"/>
              </a:rPr>
              <a:t>Properties</a:t>
            </a:r>
          </a:p>
          <a:p>
            <a:pPr marL="909638" lvl="2" indent="-331788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entury Gothic" panose="020B0502020202020204" pitchFamily="34" charset="0"/>
              </a:rPr>
              <a:t>Very close to being normally distributed</a:t>
            </a:r>
          </a:p>
          <a:p>
            <a:pPr marL="909638" lvl="2" indent="-331788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entury Gothic" panose="020B0502020202020204" pitchFamily="34" charset="0"/>
              </a:rPr>
              <a:t>The mean of the sampling is the same as the population mean.</a:t>
            </a:r>
          </a:p>
          <a:p>
            <a:pPr marL="909638" lvl="2" indent="-331788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000" b="1" smtClean="0">
                <a:latin typeface="Century Gothic" panose="020B0502020202020204" pitchFamily="34" charset="0"/>
              </a:rPr>
              <a:t>It has a standard deviation which is called the standard error.</a:t>
            </a:r>
            <a:endParaRPr lang="en-GB" altLang="en-US" sz="2000" b="1" smtClean="0">
              <a:latin typeface="Century Gothic" panose="020B0502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48881" y="304031"/>
            <a:ext cx="4838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Sampling Distribution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2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131763" y="1058863"/>
            <a:ext cx="8178801" cy="3016250"/>
          </a:xfrm>
        </p:spPr>
        <p:txBody>
          <a:bodyPr/>
          <a:lstStyle/>
          <a:p>
            <a:pPr marL="909638" lvl="1" indent="-333375" eaLnBrk="1" hangingPunct="1">
              <a:lnSpc>
                <a:spcPct val="12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Example:</a:t>
            </a:r>
          </a:p>
          <a:p>
            <a:pPr marL="1371600" lvl="2" indent="-347663" eaLnBrk="1" hangingPunct="1">
              <a:lnSpc>
                <a:spcPct val="12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A random sample of 100 people shows that 25 are left-handed. </a:t>
            </a:r>
          </a:p>
          <a:p>
            <a:pPr marL="1371600" lvl="2" indent="-347663" eaLnBrk="1" hangingPunct="1">
              <a:lnSpc>
                <a:spcPct val="120000"/>
              </a:lnSpc>
              <a:spcBef>
                <a:spcPct val="40000"/>
              </a:spcBef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mtClean="0"/>
              <a:t>Form a 95% confidence interval for the true proportion of left-handers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1773238" y="301625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Example 7</a:t>
            </a:r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1162050" y="4002088"/>
          <a:ext cx="55927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r:id="rId3" imgW="2413670" imgH="482590" progId="Equation.3">
                  <p:embed/>
                </p:oleObj>
              </mc:Choice>
              <mc:Fallback>
                <p:oleObj r:id="rId3" imgW="2413670" imgH="48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002088"/>
                        <a:ext cx="559276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8"/>
          <p:cNvGraphicFramePr>
            <a:graphicFrameLocks noChangeAspect="1"/>
          </p:cNvGraphicFramePr>
          <p:nvPr/>
        </p:nvGraphicFramePr>
        <p:xfrm>
          <a:off x="976313" y="5119688"/>
          <a:ext cx="41227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r:id="rId5" imgW="1321948" imgH="406753" progId="Equation.3">
                  <p:embed/>
                </p:oleObj>
              </mc:Choice>
              <mc:Fallback>
                <p:oleObj r:id="rId5" imgW="1321948" imgH="406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119688"/>
                        <a:ext cx="41227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659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43038"/>
            <a:ext cx="7989888" cy="4114800"/>
          </a:xfrm>
        </p:spPr>
        <p:txBody>
          <a:bodyPr/>
          <a:lstStyle/>
          <a:p>
            <a:pPr marL="461963" indent="-461963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smtClean="0"/>
              <a:t>Interpretation</a:t>
            </a:r>
          </a:p>
          <a:p>
            <a:pPr marL="919163" lvl="1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/>
              <a:t>We are 95% confident that the true percentage of left-handers in the population is between 16.51% and 33.49%.  </a:t>
            </a:r>
          </a:p>
          <a:p>
            <a:pPr marL="461963" indent="-461963" eaLnBrk="1" hangingPunct="1">
              <a:lnSpc>
                <a:spcPct val="6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altLang="en-US" sz="2400" smtClean="0"/>
          </a:p>
          <a:p>
            <a:pPr marL="919163" lvl="1" eaLnBrk="1" hangingPunct="1">
              <a:lnSpc>
                <a:spcPct val="9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smtClean="0">
                <a:solidFill>
                  <a:schemeClr val="tx2"/>
                </a:solidFill>
              </a:rPr>
              <a:t>Although this range may or may not contain the true proportion, 95% of intervals formed from samples of size 100 in this manner will contain the true proportion.</a:t>
            </a:r>
          </a:p>
        </p:txBody>
      </p:sp>
    </p:spTree>
    <p:extLst>
      <p:ext uri="{BB962C8B-B14F-4D97-AF65-F5344CB8AC3E}">
        <p14:creationId xmlns:p14="http://schemas.microsoft.com/office/powerpoint/2010/main" val="48600935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96888" y="1465263"/>
            <a:ext cx="8128000" cy="4267200"/>
          </a:xfrm>
        </p:spPr>
        <p:txBody>
          <a:bodyPr/>
          <a:lstStyle/>
          <a:p>
            <a:pPr marL="461963" indent="-461963" eaLnBrk="1" hangingPunct="1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3600" b="1" smtClean="0">
                <a:solidFill>
                  <a:schemeClr val="folHlink"/>
                </a:solidFill>
              </a:rPr>
              <a:t>Changing the sample size</a:t>
            </a:r>
          </a:p>
          <a:p>
            <a:pPr marL="909638" lvl="1" indent="-333375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3200" b="1" smtClean="0">
                <a:solidFill>
                  <a:schemeClr val="folHlink"/>
                </a:solidFill>
              </a:rPr>
              <a:t>Increases</a:t>
            </a:r>
            <a:r>
              <a:rPr lang="en-US" altLang="en-US" sz="3200" b="1" smtClean="0"/>
              <a:t> in the sample size </a:t>
            </a:r>
            <a:r>
              <a:rPr lang="en-US" altLang="en-US" sz="3200" b="1" smtClean="0">
                <a:solidFill>
                  <a:schemeClr val="folHlink"/>
                </a:solidFill>
              </a:rPr>
              <a:t>reduce</a:t>
            </a:r>
            <a:r>
              <a:rPr lang="en-US" altLang="en-US" sz="3200" b="1" smtClean="0"/>
              <a:t> the width of the confidence interval.</a:t>
            </a:r>
            <a:r>
              <a:rPr lang="en-US" altLang="en-US" b="1" smtClean="0"/>
              <a:t>  </a:t>
            </a:r>
          </a:p>
          <a:p>
            <a:pPr marL="909638" lvl="1" indent="-333375" eaLnBrk="1" hangingPunct="1">
              <a:lnSpc>
                <a:spcPct val="7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Example: </a:t>
            </a:r>
          </a:p>
          <a:p>
            <a:pPr marL="1252538" lvl="2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b="1" smtClean="0"/>
              <a:t>If the sample size in the above example is doubled to 200, and if 50 are left-handed in the sample, then the interval is still centered at .25, but the width shrinks to</a:t>
            </a:r>
          </a:p>
          <a:p>
            <a:pPr marL="461963" indent="-461963" eaLnBrk="1" hangingPunct="1">
              <a:buFontTx/>
              <a:buNone/>
            </a:pPr>
            <a:r>
              <a:rPr lang="en-US" altLang="en-US" b="1" smtClean="0"/>
              <a:t>			 .19  ……  .31</a:t>
            </a:r>
          </a:p>
        </p:txBody>
      </p:sp>
    </p:spTree>
    <p:extLst>
      <p:ext uri="{BB962C8B-B14F-4D97-AF65-F5344CB8AC3E}">
        <p14:creationId xmlns:p14="http://schemas.microsoft.com/office/powerpoint/2010/main" val="18596136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725488" y="2370138"/>
          <a:ext cx="8418512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r:id="rId3" imgW="5372850" imgH="2847619" progId="Paint.Picture">
                  <p:embed/>
                </p:oleObj>
              </mc:Choice>
              <mc:Fallback>
                <p:oleObj r:id="rId3" imgW="5372850" imgH="28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370138"/>
                        <a:ext cx="8418512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61950" y="1452563"/>
            <a:ext cx="802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Finding the required sample size for proportion problems</a:t>
            </a:r>
          </a:p>
        </p:txBody>
      </p:sp>
    </p:spTree>
    <p:extLst>
      <p:ext uri="{BB962C8B-B14F-4D97-AF65-F5344CB8AC3E}">
        <p14:creationId xmlns:p14="http://schemas.microsoft.com/office/powerpoint/2010/main" val="147368671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0388" y="1481138"/>
            <a:ext cx="7981950" cy="3603625"/>
          </a:xfrm>
        </p:spPr>
        <p:txBody>
          <a:bodyPr/>
          <a:lstStyle/>
          <a:p>
            <a:pPr marL="458788" indent="-458788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/>
              <a:t>What Sample size ?</a:t>
            </a:r>
          </a:p>
          <a:p>
            <a:pPr marL="858838" lvl="1" eaLnBrk="1" hangingPunct="1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altLang="en-US" sz="2400" b="1" smtClean="0"/>
              <a:t>How large a sample would be necessary to estimate the true proportion defective in a large population </a:t>
            </a:r>
            <a:r>
              <a:rPr lang="en-US" altLang="en-US" sz="2400" b="1" smtClean="0">
                <a:solidFill>
                  <a:schemeClr val="folHlink"/>
                </a:solidFill>
              </a:rPr>
              <a:t>within 3%,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olidFill>
                  <a:schemeClr val="folHlink"/>
                </a:solidFill>
              </a:rPr>
              <a:t>with 95% confidence?</a:t>
            </a:r>
            <a:r>
              <a:rPr lang="en-US" altLang="en-US" sz="2400" b="1" smtClean="0"/>
              <a:t> </a:t>
            </a:r>
          </a:p>
          <a:p>
            <a:pPr marL="458788" indent="-458788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/>
              <a:t>   		(Assume a pilot sample yields  p = .12)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719263" y="411163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Example 8</a:t>
            </a:r>
          </a:p>
        </p:txBody>
      </p:sp>
    </p:spTree>
    <p:extLst>
      <p:ext uri="{BB962C8B-B14F-4D97-AF65-F5344CB8AC3E}">
        <p14:creationId xmlns:p14="http://schemas.microsoft.com/office/powerpoint/2010/main" val="23144825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84200" y="1758950"/>
            <a:ext cx="8088313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bg2"/>
                </a:solidFill>
              </a:rPr>
              <a:t>For 95% confidence, use </a:t>
            </a:r>
            <a:r>
              <a:rPr lang="en-US" altLang="en-US" sz="2800">
                <a:solidFill>
                  <a:schemeClr val="folHlink"/>
                </a:solidFill>
              </a:rPr>
              <a:t>Z = 1.96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bg2"/>
                </a:solidFill>
              </a:rPr>
              <a:t>E = </a:t>
            </a:r>
            <a:r>
              <a:rPr lang="en-US" altLang="en-US" sz="2800">
                <a:solidFill>
                  <a:schemeClr val="folHlink"/>
                </a:solidFill>
              </a:rPr>
              <a:t>.03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bg2"/>
                </a:solidFill>
              </a:rPr>
              <a:t>p = </a:t>
            </a:r>
            <a:r>
              <a:rPr lang="en-US" altLang="en-US" sz="2800">
                <a:solidFill>
                  <a:schemeClr val="folHlink"/>
                </a:solidFill>
              </a:rPr>
              <a:t>.12</a:t>
            </a:r>
            <a:r>
              <a:rPr lang="en-US" altLang="en-US" sz="2800">
                <a:solidFill>
                  <a:schemeClr val="bg2"/>
                </a:solidFill>
              </a:rPr>
              <a:t>, so use this to estimate p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687388" y="27066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469900" y="3362325"/>
          <a:ext cx="81295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r:id="rId3" imgW="3173623" imgH="444307" progId="Equation.3">
                  <p:embed/>
                </p:oleObj>
              </mc:Choice>
              <mc:Fallback>
                <p:oleObj r:id="rId3" imgW="317362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362325"/>
                        <a:ext cx="8129588" cy="1138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586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85775" y="1850708"/>
            <a:ext cx="7988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Estimation on population mean and proportion</a:t>
            </a:r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 dirty="0" smtClean="0"/>
              <a:t>Confidence interval on population mean and proportion</a:t>
            </a:r>
          </a:p>
          <a:p>
            <a:pPr indent="0" eaLnBrk="1" hangingPunct="1">
              <a:spcBef>
                <a:spcPct val="0"/>
              </a:spcBef>
              <a:buClr>
                <a:srgbClr val="0066FF"/>
              </a:buClr>
              <a:buNone/>
            </a:pPr>
            <a:endParaRPr lang="en-US" altLang="en-US" sz="1800" b="1" dirty="0"/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endParaRPr lang="en-US" altLang="en-US" sz="1800" dirty="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75" y="274638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Summary of Main Teaching Points</a:t>
            </a:r>
            <a:endParaRPr lang="en-US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6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81075" y="1782763"/>
            <a:ext cx="39430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smtClean="0"/>
              <a:t>Hypothesis Testing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443038"/>
            <a:ext cx="7808912" cy="4506912"/>
          </a:xfrm>
          <a:noFill/>
        </p:spPr>
        <p:txBody>
          <a:bodyPr/>
          <a:lstStyle/>
          <a:p>
            <a:pPr marL="0" indent="0" eaLnBrk="1" hangingPunct="1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latin typeface="Century Gothic" panose="020B0502020202020204" pitchFamily="34" charset="0"/>
              </a:rPr>
              <a:t>Standard Error</a:t>
            </a:r>
          </a:p>
          <a:p>
            <a:pPr marL="461963" lvl="1" indent="-346075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The standard deviation of the sampling distribution.</a:t>
            </a:r>
          </a:p>
          <a:p>
            <a:pPr marL="461963" lvl="1" indent="-346075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It measures the extent to which we expect the means from the different samples to vary because of the chance error in the sampling process.</a:t>
            </a:r>
          </a:p>
        </p:txBody>
      </p:sp>
    </p:spTree>
    <p:extLst>
      <p:ext uri="{BB962C8B-B14F-4D97-AF65-F5344CB8AC3E}">
        <p14:creationId xmlns:p14="http://schemas.microsoft.com/office/powerpoint/2010/main" val="382727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4525" y="1458913"/>
            <a:ext cx="7839075" cy="4418012"/>
          </a:xfrm>
          <a:noFill/>
        </p:spPr>
        <p:txBody>
          <a:bodyPr/>
          <a:lstStyle/>
          <a:p>
            <a:pPr marL="461963" lvl="1" indent="-344488" eaLnBrk="1" hangingPunct="1"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Determine the standard error of the</a:t>
            </a:r>
          </a:p>
          <a:p>
            <a:pPr marL="908050" lvl="2" indent="-331788"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 mean</a:t>
            </a:r>
          </a:p>
          <a:p>
            <a:pPr marL="1371600" lvl="3" indent="-34925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with finite population size</a:t>
            </a:r>
          </a:p>
          <a:p>
            <a:pPr marL="1833563" lvl="4" indent="-347663" eaLnBrk="1" hangingPunct="1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And known population standard deviation</a:t>
            </a:r>
          </a:p>
          <a:p>
            <a:pPr marL="1833563" lvl="4" indent="-347663" eaLnBrk="1" hangingPunct="1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And unknown population standard deviation</a:t>
            </a:r>
          </a:p>
          <a:p>
            <a:pPr marL="1371600" lvl="3" indent="-34925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With infinite population size</a:t>
            </a:r>
          </a:p>
          <a:p>
            <a:pPr marL="1833563" lvl="4" indent="-347663" eaLnBrk="1" hangingPunct="1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And known population standard deviation</a:t>
            </a:r>
          </a:p>
          <a:p>
            <a:pPr marL="1833563" lvl="4" indent="-347663" eaLnBrk="1" hangingPunct="1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And unknown population standard deviation</a:t>
            </a:r>
            <a:endParaRPr lang="en-GB" altLang="en-US" b="1" smtClean="0">
              <a:latin typeface="Century Gothic" panose="020B0502020202020204" pitchFamily="34" charset="0"/>
            </a:endParaRPr>
          </a:p>
          <a:p>
            <a:pPr marL="908050" lvl="2" indent="-331788"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Proportion</a:t>
            </a:r>
          </a:p>
          <a:p>
            <a:pPr marL="1371600" lvl="3" indent="-34925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With finite population size</a:t>
            </a:r>
          </a:p>
          <a:p>
            <a:pPr marL="1371600" lvl="3" indent="-349250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With infinite population size</a:t>
            </a:r>
            <a:endParaRPr lang="en-GB" altLang="en-US" b="1" smtClean="0">
              <a:latin typeface="Century Gothic" panose="020B0502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42333" y="304031"/>
            <a:ext cx="5851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Required to know how to: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2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914400" y="1511300"/>
          <a:ext cx="7137400" cy="3670300"/>
        </p:xfrm>
        <a:graphic>
          <a:graphicData uri="http://schemas.openxmlformats.org/drawingml/2006/table">
            <a:tbl>
              <a:tblPr/>
              <a:tblGrid>
                <a:gridCol w="268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Standard error of the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Population finite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Population infinite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Known population standard deviation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Unknown population standard deviation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Proportion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6756400" y="2190750"/>
          <a:ext cx="4953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r:id="rId3" imgW="255107" imgH="395416" progId="Equation.3">
                  <p:embed/>
                </p:oleObj>
              </mc:Choice>
              <mc:Fallback>
                <p:oleObj r:id="rId3" imgW="255107" imgH="395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190750"/>
                        <a:ext cx="4953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108450" y="2152650"/>
          <a:ext cx="1506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r:id="rId5" imgW="852751" imgH="470922" progId="Equation.3">
                  <p:embed/>
                </p:oleObj>
              </mc:Choice>
              <mc:Fallback>
                <p:oleObj r:id="rId5" imgW="852751" imgH="4709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152650"/>
                        <a:ext cx="15065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6743700" y="3308350"/>
          <a:ext cx="5969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r:id="rId7" imgW="255107" imgH="395416" progId="Equation.3">
                  <p:embed/>
                </p:oleObj>
              </mc:Choice>
              <mc:Fallback>
                <p:oleObj r:id="rId7" imgW="255107" imgH="395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308350"/>
                        <a:ext cx="5969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4006850" y="3295650"/>
          <a:ext cx="1644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r:id="rId9" imgW="852751" imgH="470922" progId="Equation.3">
                  <p:embed/>
                </p:oleObj>
              </mc:Choice>
              <mc:Fallback>
                <p:oleObj r:id="rId9" imgW="852751" imgH="4709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295650"/>
                        <a:ext cx="16446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073525" y="4413250"/>
          <a:ext cx="1541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r:id="rId11" imgW="929521" imgH="471127" progId="Equation.3">
                  <p:embed/>
                </p:oleObj>
              </mc:Choice>
              <mc:Fallback>
                <p:oleObj r:id="rId11" imgW="929521" imgH="4711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413250"/>
                        <a:ext cx="15414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6661150" y="4448175"/>
          <a:ext cx="615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r:id="rId13" imgW="344395" imgH="408172" progId="Equation.3">
                  <p:embed/>
                </p:oleObj>
              </mc:Choice>
              <mc:Fallback>
                <p:oleObj r:id="rId13" imgW="344395" imgH="4081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4448175"/>
                        <a:ext cx="6159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4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466850"/>
            <a:ext cx="7881938" cy="4454525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latin typeface="Century Gothic" panose="020B0502020202020204" pitchFamily="34" charset="0"/>
              </a:rPr>
              <a:t>Central limit theorem</a:t>
            </a:r>
          </a:p>
          <a:p>
            <a:pPr marL="461963" lvl="1" indent="-346075" eaLnBrk="1" hangingPunct="1">
              <a:lnSpc>
                <a:spcPct val="8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It states that as the sample size increases, the sampling distribution of the mean approaches the normal distribution in form, regardless of the form of the population distribution.</a:t>
            </a:r>
          </a:p>
          <a:p>
            <a:pPr marL="461963" lvl="1" indent="-346075" eaLnBrk="1" hangingPunct="1">
              <a:lnSpc>
                <a:spcPct val="80000"/>
              </a:lnSpc>
              <a:buClr>
                <a:srgbClr val="3333FF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latin typeface="Century Gothic" panose="020B0502020202020204" pitchFamily="34" charset="0"/>
              </a:rPr>
              <a:t>For practical purposes, the sampling distribution of the mean can be assumed to be approximately normal, regardless of the population distribution whenever the sample size is </a:t>
            </a:r>
            <a:r>
              <a:rPr lang="en-US" altLang="en-US" b="1" smtClean="0">
                <a:solidFill>
                  <a:srgbClr val="FF3300"/>
                </a:solidFill>
                <a:latin typeface="Century Gothic" panose="020B0502020202020204" pitchFamily="34" charset="0"/>
                <a:sym typeface="Arial" panose="020B0604020202020204" pitchFamily="34" charset="0"/>
              </a:rPr>
              <a:t>at least </a:t>
            </a:r>
            <a:r>
              <a:rPr lang="en-US" altLang="en-US" b="1" smtClean="0">
                <a:solidFill>
                  <a:srgbClr val="FF3300"/>
                </a:solidFill>
                <a:latin typeface="Century Gothic" panose="020B0502020202020204" pitchFamily="34" charset="0"/>
              </a:rPr>
              <a:t>30</a:t>
            </a:r>
            <a:r>
              <a:rPr lang="en-US" altLang="en-US" b="1" smtClean="0">
                <a:latin typeface="Century Gothic" panose="020B0502020202020204" pitchFamily="34" charset="0"/>
              </a:rPr>
              <a:t>.</a:t>
            </a:r>
            <a:endParaRPr lang="en-GB" altLang="en-US" b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6804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88</TotalTime>
  <Pages>11</Pages>
  <Words>1824</Words>
  <Application>Microsoft Office PowerPoint</Application>
  <PresentationFormat>On-screen Show (4:3)</PresentationFormat>
  <Paragraphs>305</Paragraphs>
  <Slides>58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Century Gothic</vt:lpstr>
      <vt:lpstr>新細明體</vt:lpstr>
      <vt:lpstr>Symbol</vt:lpstr>
      <vt:lpstr>Tahoma</vt:lpstr>
      <vt:lpstr>Times New Roman</vt:lpstr>
      <vt:lpstr>Wingdings</vt:lpstr>
      <vt:lpstr>UCTI-Template-foundation-level</vt:lpstr>
      <vt:lpstr>Microsoft Equation 3.0</vt:lpstr>
      <vt:lpstr>Bitmap Image</vt:lpstr>
      <vt:lpstr>Equation.DSMT4</vt:lpstr>
      <vt:lpstr>PowerPoint Presentation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4</vt:lpstr>
      <vt:lpstr>Example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Adie Safian B. Ton Mohamed</cp:lastModifiedBy>
  <cp:revision>21</cp:revision>
  <cp:lastPrinted>1995-11-02T09:23:42Z</cp:lastPrinted>
  <dcterms:created xsi:type="dcterms:W3CDTF">2017-10-11T09:20:11Z</dcterms:created>
  <dcterms:modified xsi:type="dcterms:W3CDTF">2020-01-06T06:44:16Z</dcterms:modified>
</cp:coreProperties>
</file>