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7"/>
  </p:notesMasterIdLst>
  <p:handoutMasterIdLst>
    <p:handoutMasterId r:id="rId58"/>
  </p:handoutMasterIdLst>
  <p:sldIdLst>
    <p:sldId id="266" r:id="rId2"/>
    <p:sldId id="267" r:id="rId3"/>
    <p:sldId id="268" r:id="rId4"/>
    <p:sldId id="269"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08" r:id="rId54"/>
    <p:sldId id="273" r:id="rId55"/>
    <p:sldId id="274" r:id="rId5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55" d="100"/>
          <a:sy n="55" d="100"/>
        </p:scale>
        <p:origin x="1097" y="45"/>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AQ077-3-2 Probability</a:t>
            </a:r>
            <a:r>
              <a:rPr lang="en-GB" sz="800" baseline="0" dirty="0" smtClean="0">
                <a:latin typeface="Calibri" pitchFamily="34" charset="0"/>
                <a:cs typeface="Calibri" pitchFamily="34" charset="0"/>
              </a:rPr>
              <a:t> and Statistical Modelling</a:t>
            </a:r>
            <a:endParaRPr lang="en-GB" sz="800" dirty="0">
              <a:latin typeface="Calibri" pitchFamily="34" charset="0"/>
              <a:cs typeface="Calibri" pitchFamily="34" charset="0"/>
            </a:endParaRPr>
          </a:p>
        </p:txBody>
      </p:sp>
      <p:sp>
        <p:nvSpPr>
          <p:cNvPr id="11" name="Rectangle 9"/>
          <p:cNvSpPr>
            <a:spLocks noChangeArrowheads="1"/>
          </p:cNvSpPr>
          <p:nvPr userDrawn="1"/>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Hypothesis Testing</a:t>
            </a:r>
            <a:endParaRPr lang="en-GB" sz="8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bwMode="auto">
          <a:xfrm>
            <a:off x="1872328" y="2105025"/>
            <a:ext cx="73866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800" dirty="0" smtClean="0">
                <a:solidFill>
                  <a:schemeClr val="tx2"/>
                </a:solidFill>
                <a:latin typeface="+mn-lt"/>
              </a:rPr>
              <a:t>Probability &amp; Statistical Modelling</a:t>
            </a:r>
          </a:p>
          <a:p>
            <a:pPr algn="ctr" eaLnBrk="1" hangingPunct="1">
              <a:spcBef>
                <a:spcPct val="0"/>
              </a:spcBef>
              <a:buFontTx/>
              <a:buNone/>
              <a:defRPr/>
            </a:pPr>
            <a:r>
              <a:rPr lang="en-US" altLang="en-US" sz="1400" dirty="0" smtClean="0">
                <a:solidFill>
                  <a:schemeClr val="tx2"/>
                </a:solidFill>
                <a:latin typeface="+mn-lt"/>
              </a:rPr>
              <a:t>AQ077-3-2-PSMOD and </a:t>
            </a:r>
            <a:r>
              <a:rPr lang="en-US" altLang="en-US" sz="1400" smtClean="0">
                <a:solidFill>
                  <a:schemeClr val="tx2"/>
                </a:solidFill>
                <a:latin typeface="+mn-lt"/>
              </a:rPr>
              <a:t>Version </a:t>
            </a:r>
            <a:r>
              <a:rPr lang="en-US" altLang="en-US" sz="1400" smtClean="0">
                <a:solidFill>
                  <a:schemeClr val="tx2"/>
                </a:solidFill>
                <a:latin typeface="+mn-lt"/>
              </a:rPr>
              <a:t>VD1</a:t>
            </a:r>
            <a:endParaRPr lang="en-US" altLang="en-US" sz="1400" dirty="0" smtClean="0">
              <a:solidFill>
                <a:schemeClr val="tx2"/>
              </a:solidFill>
              <a:latin typeface="+mn-lt"/>
            </a:endParaRPr>
          </a:p>
        </p:txBody>
      </p:sp>
      <p:sp>
        <p:nvSpPr>
          <p:cNvPr id="9" name="Rectangle 6"/>
          <p:cNvSpPr txBox="1">
            <a:spLocks noChangeArrowheads="1"/>
          </p:cNvSpPr>
          <p:nvPr/>
        </p:nvSpPr>
        <p:spPr bwMode="auto">
          <a:xfrm>
            <a:off x="2097753" y="40386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dirty="0" smtClean="0">
                <a:latin typeface="+mj-lt"/>
              </a:rPr>
              <a:t>Hypothesis Testing</a:t>
            </a:r>
            <a:endParaRPr lang="en-US" altLang="en-US" dirty="0">
              <a:latin typeface="+mj-lt"/>
            </a:endParaRP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641350" y="1419225"/>
            <a:ext cx="7737475" cy="4445000"/>
          </a:xfrm>
          <a:noFill/>
        </p:spPr>
        <p:txBody>
          <a:bodyPr/>
          <a:lstStyle/>
          <a:p>
            <a:pPr marL="461963" lvl="1" indent="-344488" eaLnBrk="1" hangingPunct="1">
              <a:buClr>
                <a:srgbClr val="3333FF"/>
              </a:buClr>
              <a:buFont typeface="Wingdings" panose="05000000000000000000" pitchFamily="2" charset="2"/>
              <a:buChar char="Ø"/>
            </a:pPr>
            <a:r>
              <a:rPr lang="en-US" altLang="en-US" b="1" smtClean="0">
                <a:latin typeface="Century Gothic" panose="020B0502020202020204" pitchFamily="34" charset="0"/>
              </a:rPr>
              <a:t>One-tailed Test</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Is a significance test in which the null hypothesis can be upset by values well above or below the mean but not both.</a:t>
            </a:r>
          </a:p>
          <a:p>
            <a:pPr marL="461963" lvl="1" indent="-344488" eaLnBrk="1" hangingPunct="1">
              <a:buClr>
                <a:srgbClr val="3333FF"/>
              </a:buClr>
              <a:buFont typeface="Wingdings" panose="05000000000000000000" pitchFamily="2" charset="2"/>
              <a:buChar char="Ø"/>
            </a:pPr>
            <a:r>
              <a:rPr lang="en-US" altLang="en-US" b="1" smtClean="0">
                <a:latin typeface="Century Gothic" panose="020B0502020202020204" pitchFamily="34" charset="0"/>
              </a:rPr>
              <a:t>Two-tailed test</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Is a significance test in which it will reject the null hypothesis if the sample mean is significantly higher or lower then hypothesized population mean.(i.e. there are two rejection region)</a:t>
            </a:r>
          </a:p>
          <a:p>
            <a:pPr marL="909638" lvl="2" indent="-333375" eaLnBrk="1" hangingPunct="1">
              <a:buFont typeface="Wingdings" panose="05000000000000000000" pitchFamily="2" charset="2"/>
              <a:buChar char="Ø"/>
            </a:pPr>
            <a:endParaRPr lang="en-US" altLang="en-US" b="1" smtClean="0">
              <a:latin typeface="Century Gothic" panose="020B0502020202020204" pitchFamily="34" charset="0"/>
            </a:endParaRPr>
          </a:p>
        </p:txBody>
      </p:sp>
    </p:spTree>
    <p:extLst>
      <p:ext uri="{BB962C8B-B14F-4D97-AF65-F5344CB8AC3E}">
        <p14:creationId xmlns:p14="http://schemas.microsoft.com/office/powerpoint/2010/main" val="63501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idx="4294967295"/>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3200" b="1" smtClean="0"/>
              <a:t>Procedures for Hypothesis Testing</a:t>
            </a:r>
          </a:p>
        </p:txBody>
      </p:sp>
      <p:sp>
        <p:nvSpPr>
          <p:cNvPr id="33795" name="Content Placeholder 2"/>
          <p:cNvSpPr>
            <a:spLocks noGrp="1" noChangeArrowheads="1"/>
          </p:cNvSpPr>
          <p:nvPr/>
        </p:nvSpPr>
        <p:spPr bwMode="auto">
          <a:xfrm>
            <a:off x="203200" y="1319213"/>
            <a:ext cx="8736013" cy="510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AutoNum type="arabicParenR"/>
            </a:pPr>
            <a:r>
              <a:rPr lang="en-US" altLang="en-US" sz="2000"/>
              <a:t>State the null hypothesis, H</a:t>
            </a:r>
            <a:r>
              <a:rPr lang="en-US" altLang="en-US" sz="1600"/>
              <a:t>0</a:t>
            </a:r>
            <a:r>
              <a:rPr lang="en-US" altLang="en-US" sz="2000"/>
              <a:t>, and the alternative hypothesis H</a:t>
            </a:r>
            <a:r>
              <a:rPr lang="en-US" altLang="en-US" sz="1400"/>
              <a:t>1</a:t>
            </a:r>
            <a:r>
              <a:rPr lang="en-US" altLang="en-US" sz="2000"/>
              <a:t>.</a:t>
            </a:r>
          </a:p>
          <a:p>
            <a:pPr>
              <a:buFontTx/>
              <a:buAutoNum type="arabicParenR"/>
            </a:pPr>
            <a:r>
              <a:rPr lang="en-US" altLang="en-US" sz="2000"/>
              <a:t>Consider the appropriate distribution given by the null hypothesis.</a:t>
            </a:r>
          </a:p>
          <a:p>
            <a:pPr>
              <a:buFontTx/>
              <a:buAutoNum type="arabicParenR"/>
            </a:pPr>
            <a:r>
              <a:rPr lang="en-US" altLang="en-US" sz="2000"/>
              <a:t>Decide on the level of the test.</a:t>
            </a:r>
          </a:p>
          <a:p>
            <a:pPr>
              <a:buFontTx/>
              <a:buAutoNum type="arabicParenR"/>
            </a:pPr>
            <a:r>
              <a:rPr lang="en-US" altLang="en-US" sz="2000"/>
              <a:t>Decide on the rejection criteria.</a:t>
            </a:r>
          </a:p>
          <a:p>
            <a:pPr>
              <a:buFontTx/>
              <a:buAutoNum type="arabicParenR" startAt="5"/>
            </a:pPr>
            <a:r>
              <a:rPr lang="en-US" altLang="en-US" sz="2000"/>
              <a:t>Calculate the value of the test statistics.</a:t>
            </a:r>
          </a:p>
          <a:p>
            <a:pPr>
              <a:buFontTx/>
              <a:buNone/>
            </a:pPr>
            <a:r>
              <a:rPr lang="en-US" altLang="en-US" sz="2000"/>
              <a:t>	</a:t>
            </a:r>
          </a:p>
          <a:p>
            <a:pPr>
              <a:buFontTx/>
              <a:buNone/>
            </a:pPr>
            <a:r>
              <a:rPr lang="en-US" altLang="en-US" sz="2000"/>
              <a:t>	for mean: Z =	   or t = 	 	         for proportion: Z = </a:t>
            </a:r>
          </a:p>
          <a:p>
            <a:pPr>
              <a:buFontTx/>
              <a:buNone/>
            </a:pPr>
            <a:endParaRPr lang="en-US" altLang="en-US" sz="2000"/>
          </a:p>
          <a:p>
            <a:pPr>
              <a:buFontTx/>
              <a:buAutoNum type="arabicParenR" startAt="6"/>
            </a:pPr>
            <a:r>
              <a:rPr lang="en-US" altLang="en-US" sz="2000"/>
              <a:t>Make conclusion: 	If the value of test statistic lies in the critical region, 			reject H</a:t>
            </a:r>
            <a:r>
              <a:rPr lang="en-US" altLang="en-US" sz="1400"/>
              <a:t>0</a:t>
            </a:r>
          </a:p>
          <a:p>
            <a:pPr>
              <a:buFontTx/>
              <a:buNone/>
            </a:pPr>
            <a:r>
              <a:rPr lang="en-US" altLang="en-US" sz="2000"/>
              <a:t>				If the value of test statistic does not lie in the critical 			region, do not reject H</a:t>
            </a:r>
            <a:r>
              <a:rPr lang="en-US" altLang="en-US" sz="1400"/>
              <a:t>0</a:t>
            </a:r>
            <a:r>
              <a:rPr lang="en-US" altLang="en-US" sz="2000"/>
              <a:t>.</a:t>
            </a:r>
          </a:p>
        </p:txBody>
      </p:sp>
      <p:graphicFrame>
        <p:nvGraphicFramePr>
          <p:cNvPr id="33796" name="Object 4"/>
          <p:cNvGraphicFramePr>
            <a:graphicFrameLocks noChangeAspect="1"/>
          </p:cNvGraphicFramePr>
          <p:nvPr/>
        </p:nvGraphicFramePr>
        <p:xfrm>
          <a:off x="2228850" y="3252788"/>
          <a:ext cx="817563" cy="1162050"/>
        </p:xfrm>
        <a:graphic>
          <a:graphicData uri="http://schemas.openxmlformats.org/presentationml/2006/ole">
            <mc:AlternateContent xmlns:mc="http://schemas.openxmlformats.org/markup-compatibility/2006">
              <mc:Choice xmlns:v="urn:schemas-microsoft-com:vml" Requires="v">
                <p:oleObj spid="_x0000_s72721" r:id="rId3" imgW="395244" imgH="560991" progId="Equation.3">
                  <p:embed/>
                </p:oleObj>
              </mc:Choice>
              <mc:Fallback>
                <p:oleObj r:id="rId3" imgW="395244" imgH="5609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3252788"/>
                        <a:ext cx="817563"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7531100" y="3082925"/>
          <a:ext cx="1358900" cy="1212850"/>
        </p:xfrm>
        <a:graphic>
          <a:graphicData uri="http://schemas.openxmlformats.org/presentationml/2006/ole">
            <mc:AlternateContent xmlns:mc="http://schemas.openxmlformats.org/markup-compatibility/2006">
              <mc:Choice xmlns:v="urn:schemas-microsoft-com:vml" Requires="v">
                <p:oleObj spid="_x0000_s72722" r:id="rId5" imgW="700934" imgH="624468" progId="Equation.3">
                  <p:embed/>
                </p:oleObj>
              </mc:Choice>
              <mc:Fallback>
                <p:oleObj r:id="rId5" imgW="700934" imgH="624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100" y="3082925"/>
                        <a:ext cx="1358900"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6"/>
          <p:cNvGraphicFramePr>
            <a:graphicFrameLocks noChangeAspect="1"/>
          </p:cNvGraphicFramePr>
          <p:nvPr/>
        </p:nvGraphicFramePr>
        <p:xfrm>
          <a:off x="3917950" y="3203575"/>
          <a:ext cx="790575" cy="1108075"/>
        </p:xfrm>
        <a:graphic>
          <a:graphicData uri="http://schemas.openxmlformats.org/presentationml/2006/ole">
            <mc:AlternateContent xmlns:mc="http://schemas.openxmlformats.org/markup-compatibility/2006">
              <mc:Choice xmlns:v="urn:schemas-microsoft-com:vml" Requires="v">
                <p:oleObj spid="_x0000_s72723" r:id="rId7" imgW="382494" imgH="535492" progId="Equation.3">
                  <p:embed/>
                </p:oleObj>
              </mc:Choice>
              <mc:Fallback>
                <p:oleObj r:id="rId7" imgW="382494" imgH="53549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950" y="3203575"/>
                        <a:ext cx="79057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5607" name="Straight Arrow Connector 7"/>
          <p:cNvCxnSpPr>
            <a:cxnSpLocks noChangeShapeType="1"/>
          </p:cNvCxnSpPr>
          <p:nvPr/>
        </p:nvCxnSpPr>
        <p:spPr bwMode="auto">
          <a:xfrm rot="10800000" flipV="1">
            <a:off x="4751388" y="2709863"/>
            <a:ext cx="1146175" cy="722312"/>
          </a:xfrm>
          <a:prstGeom prst="straightConnector1">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08" name="TextBox 9"/>
          <p:cNvSpPr txBox="1">
            <a:spLocks noChangeArrowheads="1"/>
          </p:cNvSpPr>
          <p:nvPr/>
        </p:nvSpPr>
        <p:spPr bwMode="auto">
          <a:xfrm>
            <a:off x="5895975" y="2293938"/>
            <a:ext cx="2363788" cy="7080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rgbClr val="FF0000"/>
                </a:solidFill>
              </a:rPr>
              <a:t>When </a:t>
            </a:r>
            <a:r>
              <a:rPr lang="el-GR" altLang="en-US" sz="2000" b="1">
                <a:solidFill>
                  <a:srgbClr val="FF0000"/>
                </a:solidFill>
              </a:rPr>
              <a:t>σ</a:t>
            </a:r>
            <a:r>
              <a:rPr lang="en-US" altLang="en-US" sz="2000" b="1">
                <a:solidFill>
                  <a:srgbClr val="FF0000"/>
                </a:solidFill>
              </a:rPr>
              <a:t> not given and n &lt; 30</a:t>
            </a:r>
          </a:p>
        </p:txBody>
      </p:sp>
    </p:spTree>
    <p:extLst>
      <p:ext uri="{BB962C8B-B14F-4D97-AF65-F5344CB8AC3E}">
        <p14:creationId xmlns:p14="http://schemas.microsoft.com/office/powerpoint/2010/main" val="93745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dissolve">
                                      <p:cBhvr>
                                        <p:cTn id="7" dur="500"/>
                                        <p:tgtEl>
                                          <p:spTgt spid="256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08"/>
                                        </p:tgtEl>
                                        <p:attrNameLst>
                                          <p:attrName>style.visibility</p:attrName>
                                        </p:attrNameLst>
                                      </p:cBhvr>
                                      <p:to>
                                        <p:strVal val="visible"/>
                                      </p:to>
                                    </p:set>
                                    <p:animEffect transition="in" filter="dissolve">
                                      <p:cBhvr>
                                        <p:cTn id="10"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5"/>
          <p:cNvSpPr>
            <a:spLocks noGrp="1" noChangeArrowheads="1"/>
          </p:cNvSpPr>
          <p:nvPr>
            <p:ph type="body" idx="4294967295"/>
          </p:nvPr>
        </p:nvSpPr>
        <p:spPr>
          <a:xfrm>
            <a:off x="690563" y="1498600"/>
            <a:ext cx="8077200" cy="4724400"/>
          </a:xfrm>
          <a:noFill/>
        </p:spPr>
        <p:txBody>
          <a:bodyPr/>
          <a:lstStyle/>
          <a:p>
            <a:pPr marL="461963" indent="-461963" eaLnBrk="1" hangingPunct="1">
              <a:buClr>
                <a:srgbClr val="FF3300"/>
              </a:buClr>
              <a:buFont typeface="Wingdings" panose="05000000000000000000" pitchFamily="2" charset="2"/>
              <a:buChar char="§"/>
              <a:tabLst>
                <a:tab pos="1371600" algn="l"/>
              </a:tabLst>
            </a:pPr>
            <a:r>
              <a:rPr lang="en-US" altLang="en-US" sz="2800" b="1" smtClean="0"/>
              <a:t>Steps in Hypothesis Testing</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Specify the population value of interest</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Formulate the appropriate null and 	alternative hypotheses</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Specify the desired level of significance</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Determine the rejection region</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Obtain sample evidence and compute the test statistic</a:t>
            </a:r>
          </a:p>
          <a:p>
            <a:pPr marL="909638" lvl="1" indent="-331788" eaLnBrk="1" hangingPunct="1">
              <a:buClr>
                <a:srgbClr val="0000FF"/>
              </a:buClr>
              <a:buFont typeface="Wingdings" panose="05000000000000000000" pitchFamily="2" charset="2"/>
              <a:buChar char="Ø"/>
              <a:tabLst>
                <a:tab pos="1371600" algn="l"/>
              </a:tabLst>
            </a:pPr>
            <a:r>
              <a:rPr lang="en-US" altLang="en-US" sz="2400" b="1" smtClean="0"/>
              <a:t>Reach a decision and interpret the result</a:t>
            </a:r>
          </a:p>
        </p:txBody>
      </p:sp>
    </p:spTree>
    <p:extLst>
      <p:ext uri="{BB962C8B-B14F-4D97-AF65-F5344CB8AC3E}">
        <p14:creationId xmlns:p14="http://schemas.microsoft.com/office/powerpoint/2010/main" val="28276574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4294967295"/>
          </p:nvPr>
        </p:nvSpPr>
        <p:spPr>
          <a:xfrm>
            <a:off x="714375" y="1417638"/>
            <a:ext cx="7737475" cy="4464050"/>
          </a:xfrm>
          <a:noFill/>
        </p:spPr>
        <p:txBody>
          <a:bodyPr/>
          <a:lstStyle/>
          <a:p>
            <a:pPr marL="461963" lvl="1" indent="-344488" eaLnBrk="1" hangingPunct="1">
              <a:buClr>
                <a:srgbClr val="3333FF"/>
              </a:buClr>
              <a:buFont typeface="Wingdings" panose="05000000000000000000" pitchFamily="2" charset="2"/>
              <a:buChar char="Ø"/>
            </a:pPr>
            <a:r>
              <a:rPr lang="en-US" altLang="en-US" b="1" smtClean="0">
                <a:latin typeface="Century Gothic" panose="020B0502020202020204" pitchFamily="34" charset="0"/>
              </a:rPr>
              <a:t>Hypothesis testing for one sample </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Mean</a:t>
            </a:r>
          </a:p>
          <a:p>
            <a:pPr marL="1371600" lvl="3" indent="-347663" eaLnBrk="1" hangingPunct="1">
              <a:buClr>
                <a:schemeClr val="hlink"/>
              </a:buClr>
              <a:buFont typeface="Wingdings" panose="05000000000000000000" pitchFamily="2" charset="2"/>
              <a:buChar char="Ø"/>
            </a:pPr>
            <a:r>
              <a:rPr lang="en-US" altLang="en-US" b="1" smtClean="0">
                <a:latin typeface="Century Gothic" panose="020B0502020202020204" pitchFamily="34" charset="0"/>
              </a:rPr>
              <a:t>One tailed test</a:t>
            </a:r>
          </a:p>
          <a:p>
            <a:pPr marL="1371600" lvl="3" indent="-347663" eaLnBrk="1" hangingPunct="1">
              <a:buClr>
                <a:schemeClr val="hlink"/>
              </a:buClr>
              <a:buFont typeface="Wingdings" panose="05000000000000000000" pitchFamily="2" charset="2"/>
              <a:buChar char="Ø"/>
            </a:pPr>
            <a:r>
              <a:rPr lang="en-US" altLang="en-US" b="1" smtClean="0">
                <a:latin typeface="Century Gothic" panose="020B0502020202020204" pitchFamily="34" charset="0"/>
              </a:rPr>
              <a:t>Note that when sample size is 30 or less and the population standard deviation is not known, t-distribution is used.</a:t>
            </a:r>
          </a:p>
          <a:p>
            <a:pPr marL="909638" lvl="2" indent="-331788"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Proportion</a:t>
            </a:r>
          </a:p>
          <a:p>
            <a:pPr marL="1371600" lvl="3" indent="-347663" eaLnBrk="1" hangingPunct="1">
              <a:buFont typeface="Wingdings" panose="05000000000000000000" pitchFamily="2" charset="2"/>
              <a:buChar char="Ø"/>
            </a:pPr>
            <a:r>
              <a:rPr lang="en-US" altLang="en-US" b="1" smtClean="0">
                <a:latin typeface="Century Gothic" panose="020B0502020202020204" pitchFamily="34" charset="0"/>
              </a:rPr>
              <a:t>One tailed test</a:t>
            </a:r>
          </a:p>
          <a:p>
            <a:pPr marL="0" indent="3175" eaLnBrk="1" hangingPunct="1">
              <a:buFontTx/>
              <a:buNone/>
            </a:pPr>
            <a:endParaRPr lang="en-GB" altLang="en-US" b="1" smtClean="0">
              <a:latin typeface="Century Gothic" panose="020B0502020202020204" pitchFamily="34" charset="0"/>
            </a:endParaRPr>
          </a:p>
        </p:txBody>
      </p:sp>
      <p:sp>
        <p:nvSpPr>
          <p:cNvPr id="35843" name="Text Box 3"/>
          <p:cNvSpPr txBox="1">
            <a:spLocks noChangeArrowheads="1"/>
          </p:cNvSpPr>
          <p:nvPr/>
        </p:nvSpPr>
        <p:spPr bwMode="auto">
          <a:xfrm>
            <a:off x="1719263" y="411163"/>
            <a:ext cx="3722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i="1">
                <a:solidFill>
                  <a:srgbClr val="003366"/>
                </a:solidFill>
              </a:rPr>
              <a:t>Required to know:</a:t>
            </a:r>
          </a:p>
        </p:txBody>
      </p:sp>
    </p:spTree>
    <p:extLst>
      <p:ext uri="{BB962C8B-B14F-4D97-AF65-F5344CB8AC3E}">
        <p14:creationId xmlns:p14="http://schemas.microsoft.com/office/powerpoint/2010/main" val="156961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idx="4294967295"/>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a:t>
            </a:r>
          </a:p>
        </p:txBody>
      </p:sp>
      <p:sp>
        <p:nvSpPr>
          <p:cNvPr id="28675" name="Content Placeholder 2"/>
          <p:cNvSpPr>
            <a:spLocks noGrp="1" noChangeArrowheads="1"/>
          </p:cNvSpPr>
          <p:nvPr/>
        </p:nvSpPr>
        <p:spPr bwMode="auto">
          <a:xfrm>
            <a:off x="355600" y="143192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800"/>
              <a:t>The manufacturer of ‘Chummy Morsels’ claims that at least 8 out of 10 dogs choose his product rather than that produced by a rival firm. In a random sample of 200 dogs, 152 chose ‘Chummy Morsels’ and the rest chose the rival brand. Comment on the manufacturer’s claim. (Test at 5% level)</a:t>
            </a:r>
          </a:p>
          <a:p>
            <a:endParaRPr lang="en-US" altLang="en-US" sz="2800"/>
          </a:p>
          <a:p>
            <a:r>
              <a:rPr lang="en-US" altLang="en-US" sz="2000" i="1"/>
              <a:t>Conclusion</a:t>
            </a:r>
            <a:r>
              <a:rPr lang="en-US" altLang="en-US" sz="2000"/>
              <a:t>: We do not reject H</a:t>
            </a:r>
            <a:r>
              <a:rPr lang="en-US" altLang="en-US" sz="1200"/>
              <a:t>0</a:t>
            </a:r>
            <a:r>
              <a:rPr lang="en-US" altLang="en-US" sz="2000"/>
              <a:t> and conclude that there is not sufficient evidence, at the 5% level, to refute the manufacturer’s claim.</a:t>
            </a:r>
            <a:endParaRPr lang="en-US" altLang="en-US" sz="2000" i="1"/>
          </a:p>
        </p:txBody>
      </p:sp>
    </p:spTree>
    <p:extLst>
      <p:ext uri="{BB962C8B-B14F-4D97-AF65-F5344CB8AC3E}">
        <p14:creationId xmlns:p14="http://schemas.microsoft.com/office/powerpoint/2010/main" val="3014734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idx="4294967295"/>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2</a:t>
            </a:r>
          </a:p>
        </p:txBody>
      </p:sp>
      <p:sp>
        <p:nvSpPr>
          <p:cNvPr id="29699" name="Content Placeholder 2"/>
          <p:cNvSpPr>
            <a:spLocks noGrp="1" noChangeArrowheads="1"/>
          </p:cNvSpPr>
          <p:nvPr/>
        </p:nvSpPr>
        <p:spPr bwMode="auto">
          <a:xfrm>
            <a:off x="463550" y="1397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800"/>
              <a:t>A large college claims that it admits equal numbers of men and women. A random sample of 500 students at the college gave 267 males. Is there any evidence, at the 5% level, that the college population is not evenly divided into males and females?</a:t>
            </a:r>
          </a:p>
          <a:p>
            <a:endParaRPr lang="en-US" altLang="en-US" sz="2800"/>
          </a:p>
          <a:p>
            <a:endParaRPr lang="en-US" altLang="en-US" sz="2800"/>
          </a:p>
          <a:p>
            <a:r>
              <a:rPr lang="en-US" altLang="en-US" sz="2000" i="1"/>
              <a:t>Conclusion</a:t>
            </a:r>
            <a:r>
              <a:rPr lang="en-US" altLang="en-US" sz="2000"/>
              <a:t>: We do not reject H</a:t>
            </a:r>
            <a:r>
              <a:rPr lang="en-US" altLang="en-US" sz="1200"/>
              <a:t>0</a:t>
            </a:r>
            <a:r>
              <a:rPr lang="en-US" altLang="en-US" sz="2000"/>
              <a:t> and conclude that, at the 5% level, there is not sufficient evidence to refute the claim that the population is evenly divided into males and females.</a:t>
            </a:r>
            <a:endParaRPr lang="en-US" altLang="en-US" sz="2000" i="1"/>
          </a:p>
        </p:txBody>
      </p:sp>
    </p:spTree>
    <p:extLst>
      <p:ext uri="{BB962C8B-B14F-4D97-AF65-F5344CB8AC3E}">
        <p14:creationId xmlns:p14="http://schemas.microsoft.com/office/powerpoint/2010/main" val="2819322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Effect transition="in" filter="dissolve">
                                      <p:cBhvr>
                                        <p:cTn id="7"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idx="4294967295"/>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3</a:t>
            </a:r>
          </a:p>
        </p:txBody>
      </p:sp>
      <p:sp>
        <p:nvSpPr>
          <p:cNvPr id="30723" name="Content Placeholder 2"/>
          <p:cNvSpPr>
            <a:spLocks noGrp="1" noChangeArrowheads="1"/>
          </p:cNvSpPr>
          <p:nvPr/>
        </p:nvSpPr>
        <p:spPr bwMode="auto">
          <a:xfrm>
            <a:off x="246063" y="1300163"/>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800"/>
              <a:t>	Experience has shown that the scores obtained in a particular test are normally distributed with mean score 70 and variance 36. When the test is taken by a random sample of 36 students, the mean score is 68.5. Is there sufficient evidence, at the 3% level, that these students have not performed as well as expected?</a:t>
            </a:r>
          </a:p>
          <a:p>
            <a:pPr>
              <a:buFontTx/>
              <a:buNone/>
            </a:pPr>
            <a:endParaRPr lang="en-US" altLang="en-US" sz="2800"/>
          </a:p>
          <a:p>
            <a:pPr>
              <a:buFontTx/>
              <a:buNone/>
            </a:pPr>
            <a:r>
              <a:rPr lang="en-US" altLang="en-US" sz="2800"/>
              <a:t>	</a:t>
            </a:r>
            <a:r>
              <a:rPr lang="en-US" altLang="en-US" sz="1800" i="1"/>
              <a:t>Conclusion</a:t>
            </a:r>
            <a:r>
              <a:rPr lang="en-US" altLang="en-US" sz="1800"/>
              <a:t>: We do not reject H</a:t>
            </a:r>
            <a:r>
              <a:rPr lang="en-US" altLang="en-US" sz="1200"/>
              <a:t>0 </a:t>
            </a:r>
            <a:r>
              <a:rPr lang="en-US" altLang="en-US" sz="1800"/>
              <a:t>and conclude that there is not sufficient evidence, at the 3% level, that the students have not performed as well as expected.</a:t>
            </a:r>
          </a:p>
          <a:p>
            <a:pPr>
              <a:buFontTx/>
              <a:buNone/>
            </a:pPr>
            <a:endParaRPr lang="en-US" altLang="en-US" sz="2800"/>
          </a:p>
        </p:txBody>
      </p:sp>
    </p:spTree>
    <p:extLst>
      <p:ext uri="{BB962C8B-B14F-4D97-AF65-F5344CB8AC3E}">
        <p14:creationId xmlns:p14="http://schemas.microsoft.com/office/powerpoint/2010/main" val="314532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idx="4294967295"/>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4</a:t>
            </a:r>
          </a:p>
        </p:txBody>
      </p:sp>
      <p:sp>
        <p:nvSpPr>
          <p:cNvPr id="31747" name="Content Placeholder 2"/>
          <p:cNvSpPr>
            <a:spLocks noGrp="1" noChangeArrowheads="1"/>
          </p:cNvSpPr>
          <p:nvPr/>
        </p:nvSpPr>
        <p:spPr bwMode="auto">
          <a:xfrm>
            <a:off x="482600" y="1662113"/>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800"/>
              <a:t>A machine produces elastic bands with breaking tension normally distributed with mean 45N and s.d. 4.36N. On a certain day a sample of 50 was tested and found to have a mean breaking tension of 43.46N. Test at the 5% level of significance whether this indicates a change in the mean.</a:t>
            </a:r>
          </a:p>
          <a:p>
            <a:endParaRPr lang="en-US" altLang="en-US" sz="2800"/>
          </a:p>
          <a:p>
            <a:pPr>
              <a:buFontTx/>
              <a:buNone/>
            </a:pPr>
            <a:r>
              <a:rPr lang="en-US" altLang="en-US" sz="2800"/>
              <a:t>	</a:t>
            </a:r>
            <a:r>
              <a:rPr lang="en-US" altLang="en-US" sz="2000" i="1"/>
              <a:t>Conclusion</a:t>
            </a:r>
            <a:r>
              <a:rPr lang="en-US" altLang="en-US" sz="2000"/>
              <a:t>: We reject H</a:t>
            </a:r>
            <a:r>
              <a:rPr lang="en-US" altLang="en-US" sz="1200"/>
              <a:t>0</a:t>
            </a:r>
            <a:r>
              <a:rPr lang="en-US" altLang="en-US" sz="2000"/>
              <a:t> and conclude that there is evidence, at the 5% level, of a change in the mean.</a:t>
            </a:r>
          </a:p>
        </p:txBody>
      </p:sp>
    </p:spTree>
    <p:extLst>
      <p:ext uri="{BB962C8B-B14F-4D97-AF65-F5344CB8AC3E}">
        <p14:creationId xmlns:p14="http://schemas.microsoft.com/office/powerpoint/2010/main" val="2976797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additive="base">
                                        <p:cTn id="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nvSpPr>
        <p:spPr bwMode="auto">
          <a:xfrm>
            <a:off x="485775" y="274638"/>
            <a:ext cx="70421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a:solidFill>
                  <a:schemeClr val="tx2"/>
                </a:solidFill>
              </a:rPr>
              <a:t>Example 5</a:t>
            </a:r>
          </a:p>
        </p:txBody>
      </p:sp>
      <p:sp>
        <p:nvSpPr>
          <p:cNvPr id="32771" name="Content Placeholder 2"/>
          <p:cNvSpPr>
            <a:spLocks noGrp="1" noChangeArrowheads="1"/>
          </p:cNvSpPr>
          <p:nvPr/>
        </p:nvSpPr>
        <p:spPr bwMode="auto">
          <a:xfrm>
            <a:off x="439738" y="144462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800"/>
              <a:t>	A normal distribution is thought to have a mean of 50. A random sample of 100 gave a mean of 52.6 and a standard deviation of 14.5. Is there evidence that the population mean has increased at the 5% level?</a:t>
            </a:r>
          </a:p>
          <a:p>
            <a:pPr>
              <a:buFontTx/>
              <a:buNone/>
            </a:pPr>
            <a:endParaRPr lang="en-US" altLang="en-US" sz="2800"/>
          </a:p>
          <a:p>
            <a:pPr>
              <a:buFontTx/>
              <a:buNone/>
            </a:pPr>
            <a:endParaRPr lang="en-US" altLang="en-US" sz="2800"/>
          </a:p>
          <a:p>
            <a:pPr>
              <a:buFontTx/>
              <a:buNone/>
            </a:pPr>
            <a:r>
              <a:rPr lang="en-US" altLang="en-US" sz="2800"/>
              <a:t>	</a:t>
            </a:r>
            <a:r>
              <a:rPr lang="en-US" altLang="en-US" sz="2000" i="1"/>
              <a:t>Conclusion</a:t>
            </a:r>
            <a:r>
              <a:rPr lang="en-US" altLang="en-US" sz="2000"/>
              <a:t>: We reject H</a:t>
            </a:r>
            <a:r>
              <a:rPr lang="en-US" altLang="en-US" sz="1400"/>
              <a:t>0 </a:t>
            </a:r>
            <a:r>
              <a:rPr lang="en-US" altLang="en-US" sz="2000"/>
              <a:t>and conclude that there is evidence, at the 5% level, that the population mean has increased.</a:t>
            </a:r>
          </a:p>
        </p:txBody>
      </p:sp>
    </p:spTree>
    <p:extLst>
      <p:ext uri="{BB962C8B-B14F-4D97-AF65-F5344CB8AC3E}">
        <p14:creationId xmlns:p14="http://schemas.microsoft.com/office/powerpoint/2010/main" val="3220931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 calcmode="lin" valueType="num">
                                      <p:cBhvr additive="base">
                                        <p:cTn id="7"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nvSpPr>
        <p:spPr bwMode="auto">
          <a:xfrm>
            <a:off x="485775" y="274638"/>
            <a:ext cx="70421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a:solidFill>
                  <a:schemeClr val="tx2"/>
                </a:solidFill>
              </a:rPr>
              <a:t>Example 6</a:t>
            </a:r>
          </a:p>
        </p:txBody>
      </p:sp>
      <p:sp>
        <p:nvSpPr>
          <p:cNvPr id="33795" name="Content Placeholder 2"/>
          <p:cNvSpPr>
            <a:spLocks noGrp="1" noChangeArrowheads="1"/>
          </p:cNvSpPr>
          <p:nvPr/>
        </p:nvSpPr>
        <p:spPr bwMode="auto">
          <a:xfrm>
            <a:off x="403225" y="1189038"/>
            <a:ext cx="8229600" cy="476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800"/>
              <a:t>Five readings of the resistance, in ohms, of a piece of wire gave the following results:</a:t>
            </a:r>
          </a:p>
          <a:p>
            <a:pPr>
              <a:buFontTx/>
              <a:buNone/>
            </a:pPr>
            <a:r>
              <a:rPr lang="en-US" altLang="en-US" sz="2800"/>
              <a:t>	1.51	1.49		1.54		1.52		1.54</a:t>
            </a:r>
          </a:p>
          <a:p>
            <a:pPr>
              <a:buFontTx/>
              <a:buNone/>
            </a:pPr>
            <a:r>
              <a:rPr lang="en-US" altLang="en-US" sz="2800"/>
              <a:t>	 and standard deviation = 0.019</a:t>
            </a:r>
          </a:p>
          <a:p>
            <a:pPr>
              <a:buFontTx/>
              <a:buNone/>
            </a:pPr>
            <a:r>
              <a:rPr lang="en-US" altLang="en-US" sz="2800"/>
              <a:t>	If the wire were pure silver, its resistance would be 1.50 ohms. If the wire were impure, the resistance would be increased. Test, at the 5% level, the hypothesis that the wire is pure silver.</a:t>
            </a:r>
          </a:p>
          <a:p>
            <a:pPr>
              <a:buFontTx/>
              <a:buNone/>
            </a:pPr>
            <a:r>
              <a:rPr lang="en-US" altLang="en-US" sz="2800"/>
              <a:t>	</a:t>
            </a:r>
          </a:p>
          <a:p>
            <a:pPr>
              <a:buFontTx/>
              <a:buNone/>
            </a:pPr>
            <a:r>
              <a:rPr lang="en-US" altLang="en-US" sz="2800" i="1"/>
              <a:t>	</a:t>
            </a:r>
            <a:r>
              <a:rPr lang="en-US" altLang="en-US" sz="2000" i="1"/>
              <a:t>Conclusion</a:t>
            </a:r>
            <a:r>
              <a:rPr lang="en-US" altLang="en-US" sz="2000"/>
              <a:t>: We reject H</a:t>
            </a:r>
            <a:r>
              <a:rPr lang="en-US" altLang="en-US" sz="1400"/>
              <a:t>0</a:t>
            </a:r>
            <a:r>
              <a:rPr lang="en-US" altLang="en-US" sz="2000"/>
              <a:t> and conclude that at the 5% level, the wire is impure.</a:t>
            </a:r>
            <a:endParaRPr lang="en-US" altLang="en-US" sz="2800"/>
          </a:p>
        </p:txBody>
      </p:sp>
    </p:spTree>
    <p:extLst>
      <p:ext uri="{BB962C8B-B14F-4D97-AF65-F5344CB8AC3E}">
        <p14:creationId xmlns:p14="http://schemas.microsoft.com/office/powerpoint/2010/main" val="762988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5" end="5"/>
                                            </p:txEl>
                                          </p:spTgt>
                                        </p:tgtEl>
                                        <p:attrNameLst>
                                          <p:attrName>style.visibility</p:attrName>
                                        </p:attrNameLst>
                                      </p:cBhvr>
                                      <p:to>
                                        <p:strVal val="visible"/>
                                      </p:to>
                                    </p:set>
                                    <p:anim calcmode="lin" valueType="num">
                                      <p:cBhvr additive="base">
                                        <p:cTn id="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Rectangle 3"/>
          <p:cNvSpPr>
            <a:spLocks noChangeArrowheads="1"/>
          </p:cNvSpPr>
          <p:nvPr/>
        </p:nvSpPr>
        <p:spPr bwMode="auto">
          <a:xfrm>
            <a:off x="812800" y="1385888"/>
            <a:ext cx="75469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519113">
              <a:spcBef>
                <a:spcPct val="20000"/>
              </a:spcBef>
              <a:buChar char="•"/>
              <a:defRPr sz="3200">
                <a:solidFill>
                  <a:schemeClr val="tx1"/>
                </a:solidFill>
                <a:latin typeface="Arial" panose="020B0604020202020204" pitchFamily="34" charset="0"/>
              </a:defRPr>
            </a:lvl1pPr>
            <a:lvl2pPr marL="461963" indent="-347663" defTabSz="519113">
              <a:spcBef>
                <a:spcPct val="20000"/>
              </a:spcBef>
              <a:buChar char="–"/>
              <a:defRPr sz="2800">
                <a:solidFill>
                  <a:schemeClr val="tx1"/>
                </a:solidFill>
                <a:latin typeface="Arial" panose="020B0604020202020204" pitchFamily="34" charset="0"/>
              </a:defRPr>
            </a:lvl2pPr>
            <a:lvl3pPr marL="1143000" indent="-228600" defTabSz="519113">
              <a:spcBef>
                <a:spcPct val="20000"/>
              </a:spcBef>
              <a:buChar char="•"/>
              <a:defRPr sz="2400">
                <a:solidFill>
                  <a:schemeClr val="tx1"/>
                </a:solidFill>
                <a:latin typeface="Arial" panose="020B0604020202020204" pitchFamily="34" charset="0"/>
              </a:defRPr>
            </a:lvl3pPr>
            <a:lvl4pPr marL="1600200" indent="-228600" defTabSz="519113">
              <a:spcBef>
                <a:spcPct val="20000"/>
              </a:spcBef>
              <a:buChar char="–"/>
              <a:defRPr sz="2000">
                <a:solidFill>
                  <a:schemeClr val="tx1"/>
                </a:solidFill>
                <a:latin typeface="Arial" panose="020B0604020202020204" pitchFamily="34" charset="0"/>
              </a:defRPr>
            </a:lvl4pPr>
            <a:lvl5pPr marL="2057400" indent="-228600" defTabSz="519113">
              <a:spcBef>
                <a:spcPct val="20000"/>
              </a:spcBef>
              <a:buChar char="»"/>
              <a:defRPr sz="2000">
                <a:solidFill>
                  <a:schemeClr val="tx1"/>
                </a:solidFill>
                <a:latin typeface="Arial" panose="020B0604020202020204" pitchFamily="34" charset="0"/>
              </a:defRPr>
            </a:lvl5pPr>
            <a:lvl6pPr marL="25146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50000"/>
              </a:spcBef>
              <a:buClr>
                <a:srgbClr val="FF5050"/>
              </a:buClr>
              <a:buFont typeface="Wingdings" panose="05000000000000000000" pitchFamily="2" charset="2"/>
              <a:buChar char="§"/>
            </a:pPr>
            <a:r>
              <a:rPr lang="en-US" altLang="en-US" sz="2400" b="1" dirty="0" smtClean="0"/>
              <a:t>Introduction to hypothesis testing</a:t>
            </a:r>
            <a:endParaRPr lang="en-US" altLang="en-US" sz="2400" b="1" dirty="0"/>
          </a:p>
          <a:p>
            <a:pPr lvl="1">
              <a:spcBef>
                <a:spcPct val="50000"/>
              </a:spcBef>
              <a:buClr>
                <a:srgbClr val="FF5050"/>
              </a:buClr>
              <a:buFont typeface="Wingdings" panose="05000000000000000000" pitchFamily="2" charset="2"/>
              <a:buChar char="§"/>
            </a:pPr>
            <a:r>
              <a:rPr lang="en-US" altLang="en-US" sz="2400" b="1" dirty="0" smtClean="0"/>
              <a:t>Hypothesis testing on population mean</a:t>
            </a:r>
            <a:endParaRPr lang="en-US" altLang="en-US" sz="2400" b="1" dirty="0"/>
          </a:p>
          <a:p>
            <a:pPr lvl="1">
              <a:spcBef>
                <a:spcPct val="50000"/>
              </a:spcBef>
              <a:buClr>
                <a:srgbClr val="FF5050"/>
              </a:buClr>
              <a:buFont typeface="Wingdings" panose="05000000000000000000" pitchFamily="2" charset="2"/>
              <a:buChar char="§"/>
            </a:pPr>
            <a:r>
              <a:rPr lang="en-US" altLang="en-US" sz="2400" b="1" dirty="0" smtClean="0"/>
              <a:t>Hypothesis testing on population proportion</a:t>
            </a:r>
            <a:endParaRPr lang="en-US" altLang="en-US" sz="2400" b="1" dirty="0"/>
          </a:p>
          <a:p>
            <a:pPr lvl="1">
              <a:spcBef>
                <a:spcPct val="50000"/>
              </a:spcBef>
              <a:buClr>
                <a:srgbClr val="FF5050"/>
              </a:buClr>
              <a:buFont typeface="Wingdings" panose="05000000000000000000" pitchFamily="2" charset="2"/>
              <a:buChar char="§"/>
            </a:pPr>
            <a:r>
              <a:rPr lang="en-US" altLang="en-US" sz="2400" b="1" dirty="0" smtClean="0"/>
              <a:t>Test of Goodness-of-fit</a:t>
            </a:r>
            <a:endParaRPr lang="en-US" altLang="en-US" sz="2400" b="1" dirty="0"/>
          </a:p>
          <a:p>
            <a:pPr lvl="1">
              <a:spcBef>
                <a:spcPct val="50000"/>
              </a:spcBef>
              <a:buClr>
                <a:srgbClr val="FF5050"/>
              </a:buClr>
              <a:buFont typeface="Wingdings" panose="05000000000000000000" pitchFamily="2" charset="2"/>
              <a:buChar char="§"/>
            </a:pPr>
            <a:r>
              <a:rPr lang="en-US" altLang="en-US" sz="2400" b="1" dirty="0" smtClean="0"/>
              <a:t>Test of Independency</a:t>
            </a:r>
            <a:endParaRPr lang="en-US" altLang="en-US" sz="2400" b="1" dirty="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703263" y="1416050"/>
            <a:ext cx="7881937" cy="4679950"/>
          </a:xfrm>
          <a:noFill/>
        </p:spPr>
        <p:txBody>
          <a:bodyPr/>
          <a:lstStyle/>
          <a:p>
            <a:pPr marL="0" indent="0" eaLnBrk="1" hangingPunct="1">
              <a:buClr>
                <a:srgbClr val="FF3300"/>
              </a:buClr>
              <a:buFont typeface="Wingdings" panose="05000000000000000000" pitchFamily="2" charset="2"/>
              <a:buChar char="§"/>
            </a:pPr>
            <a:r>
              <a:rPr lang="en-US" altLang="en-US" b="1" smtClean="0">
                <a:latin typeface="Century Gothic" panose="020B0502020202020204" pitchFamily="34" charset="0"/>
              </a:rPr>
              <a:t>Introduction</a:t>
            </a:r>
          </a:p>
          <a:p>
            <a:pPr marL="461963" lvl="1" indent="-347663" eaLnBrk="1" hangingPunct="1">
              <a:buClr>
                <a:srgbClr val="3333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The significance tests covered so far depend, to greater or less extent, on the assumption, or presence of the normal distribution</a:t>
            </a:r>
          </a:p>
          <a:p>
            <a:pPr marL="461963" lvl="1" indent="-347663" eaLnBrk="1" hangingPunct="1">
              <a:buClr>
                <a:srgbClr val="3333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They are also concerned with the parameters of the distribution e.g. mean, proportion. Hence given the mean of parametric tests.</a:t>
            </a:r>
          </a:p>
          <a:p>
            <a:pPr marL="461963" lvl="1" indent="-347663" eaLnBrk="1" hangingPunct="1">
              <a:buClr>
                <a:srgbClr val="3333FF"/>
              </a:buClr>
              <a:buFont typeface="Wingdings" panose="05000000000000000000" pitchFamily="2" charset="2"/>
              <a:buChar char="Ø"/>
            </a:pPr>
            <a:endParaRPr lang="en-US" altLang="en-US" sz="2400" b="1" smtClean="0">
              <a:latin typeface="Century Gothic" panose="020B0502020202020204" pitchFamily="34" charset="0"/>
              <a:sym typeface="Symbol" panose="05050102010706020507" pitchFamily="18" charset="2"/>
            </a:endParaRP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Non-parametric Tests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9159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703263" y="1458913"/>
            <a:ext cx="7881937" cy="4637087"/>
          </a:xfrm>
          <a:noFill/>
        </p:spPr>
        <p:txBody>
          <a:bodyPr/>
          <a:lstStyle/>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However, on occasions, the data are not normal, or contain extreme values or not enough is known to be able to make any assumption about the type of distribution. Then non-parametric or distribution free tests may be used. </a:t>
            </a:r>
          </a:p>
        </p:txBody>
      </p:sp>
    </p:spTree>
    <p:extLst>
      <p:ext uri="{BB962C8B-B14F-4D97-AF65-F5344CB8AC3E}">
        <p14:creationId xmlns:p14="http://schemas.microsoft.com/office/powerpoint/2010/main" val="342288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54063" y="1495425"/>
            <a:ext cx="7721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36600">
              <a:spcBef>
                <a:spcPct val="20000"/>
              </a:spcBef>
              <a:buChar char="•"/>
              <a:tabLst>
                <a:tab pos="793750" algn="l"/>
              </a:tabLst>
              <a:defRPr sz="3200">
                <a:solidFill>
                  <a:schemeClr val="tx1"/>
                </a:solidFill>
                <a:latin typeface="Arial" panose="020B0604020202020204" pitchFamily="34" charset="0"/>
              </a:defRPr>
            </a:lvl1pPr>
            <a:lvl2pPr defTabSz="736600">
              <a:spcBef>
                <a:spcPct val="20000"/>
              </a:spcBef>
              <a:buChar char="–"/>
              <a:tabLst>
                <a:tab pos="793750" algn="l"/>
              </a:tabLst>
              <a:defRPr sz="2800">
                <a:solidFill>
                  <a:schemeClr val="tx1"/>
                </a:solidFill>
                <a:latin typeface="Arial" panose="020B0604020202020204" pitchFamily="34" charset="0"/>
              </a:defRPr>
            </a:lvl2pPr>
            <a:lvl3pPr marL="1143000" indent="-228600" defTabSz="736600">
              <a:spcBef>
                <a:spcPct val="20000"/>
              </a:spcBef>
              <a:buChar char="•"/>
              <a:tabLst>
                <a:tab pos="793750" algn="l"/>
              </a:tabLst>
              <a:defRPr sz="2400">
                <a:solidFill>
                  <a:schemeClr val="tx1"/>
                </a:solidFill>
                <a:latin typeface="Arial" panose="020B0604020202020204" pitchFamily="34" charset="0"/>
              </a:defRPr>
            </a:lvl3pPr>
            <a:lvl4pPr marL="1600200" indent="-228600" defTabSz="736600">
              <a:spcBef>
                <a:spcPct val="20000"/>
              </a:spcBef>
              <a:buChar char="–"/>
              <a:tabLst>
                <a:tab pos="793750" algn="l"/>
              </a:tabLst>
              <a:defRPr sz="2000">
                <a:solidFill>
                  <a:schemeClr val="tx1"/>
                </a:solidFill>
                <a:latin typeface="Arial" panose="020B0604020202020204" pitchFamily="34" charset="0"/>
              </a:defRPr>
            </a:lvl4pPr>
            <a:lvl5pPr marL="2057400" indent="-228600" defTabSz="736600">
              <a:spcBef>
                <a:spcPct val="20000"/>
              </a:spcBef>
              <a:buChar char="»"/>
              <a:tabLst>
                <a:tab pos="793750" algn="l"/>
              </a:tabLst>
              <a:defRPr sz="2000">
                <a:solidFill>
                  <a:schemeClr val="tx1"/>
                </a:solidFill>
                <a:latin typeface="Arial" panose="020B0604020202020204" pitchFamily="34" charset="0"/>
              </a:defRPr>
            </a:lvl5pPr>
            <a:lvl6pPr marL="2514600" indent="-228600" defTabSz="736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6pPr>
            <a:lvl7pPr marL="2971800" indent="-228600" defTabSz="736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7pPr>
            <a:lvl8pPr marL="3429000" indent="-228600" defTabSz="736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8pPr>
            <a:lvl9pPr marL="3886200" indent="-228600" defTabSz="736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a:t>Advantages of non-parametric tests</a:t>
            </a:r>
          </a:p>
          <a:p>
            <a:pPr lvl="1" eaLnBrk="1" hangingPunct="1">
              <a:spcBef>
                <a:spcPct val="50000"/>
              </a:spcBef>
              <a:buClr>
                <a:srgbClr val="3333FF"/>
              </a:buClr>
              <a:buFont typeface="Wingdings" panose="05000000000000000000" pitchFamily="2" charset="2"/>
              <a:buChar char="Ø"/>
            </a:pPr>
            <a:r>
              <a:rPr lang="en-US" altLang="en-US" sz="2400" b="1"/>
              <a:t>No assumptions need to be made about the 	underlying distribution</a:t>
            </a:r>
          </a:p>
          <a:p>
            <a:pPr lvl="1" eaLnBrk="1" hangingPunct="1">
              <a:spcBef>
                <a:spcPct val="50000"/>
              </a:spcBef>
              <a:buClr>
                <a:srgbClr val="3333FF"/>
              </a:buClr>
              <a:buFont typeface="Wingdings" panose="05000000000000000000" pitchFamily="2" charset="2"/>
              <a:buChar char="Ø"/>
            </a:pPr>
            <a:r>
              <a:rPr lang="en-US" altLang="en-US" sz="2400" b="1"/>
              <a:t>They can be used on data ranked in some 	order.</a:t>
            </a:r>
          </a:p>
          <a:p>
            <a:pPr lvl="1" eaLnBrk="1" hangingPunct="1">
              <a:spcBef>
                <a:spcPct val="50000"/>
              </a:spcBef>
              <a:buClr>
                <a:srgbClr val="3333FF"/>
              </a:buClr>
              <a:buFont typeface="Wingdings" panose="05000000000000000000" pitchFamily="2" charset="2"/>
              <a:buChar char="Ø"/>
            </a:pPr>
            <a:r>
              <a:rPr lang="en-US" altLang="en-US" sz="2400" b="1"/>
              <a:t>Mathematic concepts are simpler than for 	parametric tests</a:t>
            </a:r>
          </a:p>
          <a:p>
            <a:pPr lvl="1" eaLnBrk="1" hangingPunct="1">
              <a:spcBef>
                <a:spcPct val="50000"/>
              </a:spcBef>
              <a:buClr>
                <a:srgbClr val="3333FF"/>
              </a:buClr>
              <a:buFont typeface="Wingdings" panose="05000000000000000000" pitchFamily="2" charset="2"/>
              <a:buChar char="Ø"/>
            </a:pPr>
            <a:endParaRPr lang="en-US" altLang="en-US" sz="2400" b="1"/>
          </a:p>
          <a:p>
            <a:pPr lvl="1" eaLnBrk="1" hangingPunct="1">
              <a:spcBef>
                <a:spcPct val="50000"/>
              </a:spcBef>
              <a:buClr>
                <a:srgbClr val="3333FF"/>
              </a:buClr>
              <a:buFont typeface="Wingdings" panose="05000000000000000000" pitchFamily="2" charset="2"/>
              <a:buChar char="Ø"/>
            </a:pPr>
            <a:endParaRPr lang="en-US" altLang="en-US" sz="2400" b="1"/>
          </a:p>
        </p:txBody>
      </p:sp>
    </p:spTree>
    <p:extLst>
      <p:ext uri="{BB962C8B-B14F-4D97-AF65-F5344CB8AC3E}">
        <p14:creationId xmlns:p14="http://schemas.microsoft.com/office/powerpoint/2010/main" val="6410912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68350" y="1481138"/>
            <a:ext cx="772160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793750" algn="l"/>
              </a:tabLst>
              <a:defRPr sz="3200">
                <a:solidFill>
                  <a:schemeClr val="tx1"/>
                </a:solidFill>
                <a:latin typeface="Arial" panose="020B0604020202020204" pitchFamily="34" charset="0"/>
              </a:defRPr>
            </a:lvl1pPr>
            <a:lvl2pPr>
              <a:spcBef>
                <a:spcPct val="20000"/>
              </a:spcBef>
              <a:buChar char="–"/>
              <a:tabLst>
                <a:tab pos="793750" algn="l"/>
              </a:tabLst>
              <a:defRPr sz="2800">
                <a:solidFill>
                  <a:schemeClr val="tx1"/>
                </a:solidFill>
                <a:latin typeface="Arial" panose="020B0604020202020204" pitchFamily="34" charset="0"/>
              </a:defRPr>
            </a:lvl2pPr>
            <a:lvl3pPr marL="1143000" indent="-228600">
              <a:spcBef>
                <a:spcPct val="20000"/>
              </a:spcBef>
              <a:buChar char="•"/>
              <a:tabLst>
                <a:tab pos="793750" algn="l"/>
              </a:tabLst>
              <a:defRPr sz="2400">
                <a:solidFill>
                  <a:schemeClr val="tx1"/>
                </a:solidFill>
                <a:latin typeface="Arial" panose="020B0604020202020204" pitchFamily="34" charset="0"/>
              </a:defRPr>
            </a:lvl3pPr>
            <a:lvl4pPr marL="1600200" indent="-228600">
              <a:spcBef>
                <a:spcPct val="20000"/>
              </a:spcBef>
              <a:buChar char="–"/>
              <a:tabLst>
                <a:tab pos="793750" algn="l"/>
              </a:tabLst>
              <a:defRPr sz="2000">
                <a:solidFill>
                  <a:schemeClr val="tx1"/>
                </a:solidFill>
                <a:latin typeface="Arial" panose="020B0604020202020204" pitchFamily="34" charset="0"/>
              </a:defRPr>
            </a:lvl4pPr>
            <a:lvl5pPr marL="2057400" indent="-228600">
              <a:spcBef>
                <a:spcPct val="20000"/>
              </a:spcBef>
              <a:buChar char="»"/>
              <a:tabLst>
                <a:tab pos="7937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793750" algn="l"/>
              </a:tabLst>
              <a:defRPr sz="2000">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a:t>Disadvantages of non-parametric tests</a:t>
            </a:r>
          </a:p>
          <a:p>
            <a:pPr lvl="1" eaLnBrk="1" hangingPunct="1">
              <a:spcBef>
                <a:spcPct val="50000"/>
              </a:spcBef>
              <a:buClr>
                <a:srgbClr val="3333FF"/>
              </a:buClr>
              <a:buFont typeface="Wingdings" panose="05000000000000000000" pitchFamily="2" charset="2"/>
              <a:buChar char="Ø"/>
            </a:pPr>
            <a:r>
              <a:rPr lang="en-US" altLang="en-US" sz="2400" b="1"/>
              <a:t>They are less discriminating than parametric 	tests. I.e. they are more prone to error and 	less powerful</a:t>
            </a:r>
          </a:p>
          <a:p>
            <a:pPr lvl="1" eaLnBrk="1" hangingPunct="1">
              <a:spcBef>
                <a:spcPct val="50000"/>
              </a:spcBef>
              <a:buClr>
                <a:srgbClr val="3333FF"/>
              </a:buClr>
              <a:buFont typeface="Wingdings" panose="05000000000000000000" pitchFamily="2" charset="2"/>
              <a:buChar char="Ø"/>
            </a:pPr>
            <a:r>
              <a:rPr lang="en-US" altLang="en-US" sz="2400" b="1"/>
              <a:t> Although simple, the arithmetic may take a 	long time</a:t>
            </a:r>
          </a:p>
        </p:txBody>
      </p:sp>
    </p:spTree>
    <p:extLst>
      <p:ext uri="{BB962C8B-B14F-4D97-AF65-F5344CB8AC3E}">
        <p14:creationId xmlns:p14="http://schemas.microsoft.com/office/powerpoint/2010/main" val="39907621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a:xfrm>
            <a:off x="717550" y="1430338"/>
            <a:ext cx="7737475" cy="4448175"/>
          </a:xfrm>
          <a:noFill/>
        </p:spPr>
        <p:txBody>
          <a:bodyPr/>
          <a:lstStyle/>
          <a:p>
            <a:pPr marL="0" indent="0" eaLnBrk="1" hangingPunct="1">
              <a:lnSpc>
                <a:spcPct val="90000"/>
              </a:lnSpc>
              <a:buClr>
                <a:srgbClr val="FF3300"/>
              </a:buClr>
              <a:buFont typeface="Wingdings" panose="05000000000000000000" pitchFamily="2" charset="2"/>
              <a:buChar char="§"/>
            </a:pPr>
            <a:r>
              <a:rPr lang="en-US" altLang="en-US" sz="2800" b="1" smtClean="0"/>
              <a:t>Chi-square (</a:t>
            </a:r>
            <a:r>
              <a:rPr lang="en-US" altLang="en-US" sz="2800" b="1" smtClean="0">
                <a:sym typeface="Symbol" panose="05050102010706020507" pitchFamily="18" charset="2"/>
              </a:rPr>
              <a:t></a:t>
            </a:r>
            <a:r>
              <a:rPr lang="en-US" altLang="en-US" sz="2800" b="1" baseline="30000" smtClean="0">
                <a:sym typeface="Symbol" panose="05050102010706020507" pitchFamily="18" charset="2"/>
              </a:rPr>
              <a:t>2</a:t>
            </a:r>
            <a:r>
              <a:rPr lang="en-US" altLang="en-US" sz="2800" b="1" smtClean="0">
                <a:sym typeface="Symbol" panose="05050102010706020507" pitchFamily="18" charset="2"/>
              </a:rPr>
              <a:t>)</a:t>
            </a:r>
            <a:r>
              <a:rPr lang="en-US" altLang="en-US" sz="2800" smtClean="0">
                <a:sym typeface="Symbol" panose="05050102010706020507" pitchFamily="18" charset="2"/>
              </a:rPr>
              <a:t> </a:t>
            </a:r>
            <a:r>
              <a:rPr lang="en-US" altLang="en-US" b="1" smtClean="0"/>
              <a:t>Distribution</a:t>
            </a:r>
            <a:endParaRPr lang="en-US" altLang="en-US" b="1" smtClean="0">
              <a:latin typeface="Century Gothic" panose="020B0502020202020204" pitchFamily="34" charset="0"/>
              <a:sym typeface="Symbol" panose="05050102010706020507" pitchFamily="18" charset="2"/>
            </a:endParaRPr>
          </a:p>
          <a:p>
            <a:pPr marL="461963" lvl="1" indent="-347663" eaLnBrk="1" hangingPunct="1">
              <a:lnSpc>
                <a:spcPct val="90000"/>
              </a:lnSpc>
              <a:buClr>
                <a:srgbClr val="3333FF"/>
              </a:buClr>
              <a:buFont typeface="Wingdings" panose="05000000000000000000" pitchFamily="2" charset="2"/>
              <a:buChar char="Ø"/>
            </a:pPr>
            <a:r>
              <a:rPr lang="en-US" altLang="en-US" b="1" smtClean="0">
                <a:latin typeface="Century Gothic" panose="020B0502020202020204" pitchFamily="34" charset="0"/>
              </a:rPr>
              <a:t>used when it is wished to compare an actual, observed distribution with a hypothesized, or expected distribution.</a:t>
            </a:r>
          </a:p>
          <a:p>
            <a:pPr marL="461963" lvl="1" indent="-347663" eaLnBrk="1" hangingPunct="1">
              <a:lnSpc>
                <a:spcPct val="90000"/>
              </a:lnSpc>
              <a:buClr>
                <a:srgbClr val="3333FF"/>
              </a:buClr>
              <a:buFont typeface="Wingdings" panose="05000000000000000000" pitchFamily="2" charset="2"/>
              <a:buChar char="Ø"/>
            </a:pPr>
            <a:r>
              <a:rPr lang="en-US" altLang="en-US" b="1" smtClean="0">
                <a:latin typeface="Century Gothic" panose="020B0502020202020204" pitchFamily="34" charset="0"/>
              </a:rPr>
              <a:t>Often referred to as a ‘goodness of fit’ test</a:t>
            </a:r>
          </a:p>
          <a:p>
            <a:pPr marL="461963" lvl="1" indent="-347663" eaLnBrk="1" hangingPunct="1">
              <a:lnSpc>
                <a:spcPct val="90000"/>
              </a:lnSpc>
              <a:buClr>
                <a:srgbClr val="3333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a:t>
            </a:r>
            <a:r>
              <a:rPr lang="en-US" altLang="en-US" b="1" baseline="30000" smtClean="0">
                <a:latin typeface="Century Gothic" panose="020B0502020202020204" pitchFamily="34" charset="0"/>
                <a:sym typeface="Symbol" panose="05050102010706020507" pitchFamily="18" charset="2"/>
              </a:rPr>
              <a:t>2 </a:t>
            </a:r>
            <a:r>
              <a:rPr lang="en-US" altLang="en-US" b="1" smtClean="0">
                <a:latin typeface="Century Gothic" panose="020B0502020202020204" pitchFamily="34" charset="0"/>
                <a:sym typeface="Symbol" panose="05050102010706020507" pitchFamily="18" charset="2"/>
              </a:rPr>
              <a:t>   = </a:t>
            </a:r>
          </a:p>
          <a:p>
            <a:pPr marL="461963" lvl="1" indent="-347663" eaLnBrk="1" hangingPunct="1">
              <a:lnSpc>
                <a:spcPct val="90000"/>
              </a:lnSpc>
              <a:buFont typeface="Wingdings" panose="05000000000000000000" pitchFamily="2" charset="2"/>
              <a:buChar char="Ø"/>
            </a:pPr>
            <a:endParaRPr lang="en-US" altLang="en-US" b="1" smtClean="0">
              <a:latin typeface="Century Gothic" panose="020B0502020202020204" pitchFamily="34" charset="0"/>
              <a:sym typeface="Symbol" panose="05050102010706020507" pitchFamily="18" charset="2"/>
            </a:endParaRPr>
          </a:p>
          <a:p>
            <a:pPr marL="909638" lvl="2" indent="-333375" eaLnBrk="1" hangingPunct="1">
              <a:lnSpc>
                <a:spcPct val="90000"/>
              </a:lnSpc>
              <a:buClr>
                <a:srgbClr val="FF3300"/>
              </a:buClr>
              <a:buFont typeface="Wingdings" panose="05000000000000000000" pitchFamily="2" charset="2"/>
              <a:buChar char="Ø"/>
            </a:pPr>
            <a:r>
              <a:rPr lang="en-US" altLang="en-US" sz="2000" b="1" smtClean="0">
                <a:latin typeface="Century Gothic" panose="020B0502020202020204" pitchFamily="34" charset="0"/>
                <a:sym typeface="Symbol" panose="05050102010706020507" pitchFamily="18" charset="2"/>
              </a:rPr>
              <a:t>where  O = the observed frequency of any value		  	E = the expected frequency of any value</a:t>
            </a:r>
          </a:p>
        </p:txBody>
      </p:sp>
      <p:graphicFrame>
        <p:nvGraphicFramePr>
          <p:cNvPr id="47107" name="Object 4"/>
          <p:cNvGraphicFramePr>
            <a:graphicFrameLocks noChangeAspect="1"/>
          </p:cNvGraphicFramePr>
          <p:nvPr/>
        </p:nvGraphicFramePr>
        <p:xfrm>
          <a:off x="2454275" y="3629025"/>
          <a:ext cx="2060575" cy="1176338"/>
        </p:xfrm>
        <a:graphic>
          <a:graphicData uri="http://schemas.openxmlformats.org/presentationml/2006/ole">
            <mc:AlternateContent xmlns:mc="http://schemas.openxmlformats.org/markup-compatibility/2006">
              <mc:Choice xmlns:v="urn:schemas-microsoft-com:vml" Requires="v">
                <p:oleObj spid="_x0000_s73735" r:id="rId3" imgW="712437" imgH="407107" progId="Equation.3">
                  <p:embed/>
                </p:oleObj>
              </mc:Choice>
              <mc:Fallback>
                <p:oleObj r:id="rId3" imgW="712437" imgH="4071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275" y="3629025"/>
                        <a:ext cx="2060575"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095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a:xfrm>
            <a:off x="688975" y="1501775"/>
            <a:ext cx="7926388" cy="4448175"/>
          </a:xfrm>
          <a:noFill/>
        </p:spPr>
        <p:txBody>
          <a:bodyPr/>
          <a:lstStyle/>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The obtained value from the formula is compared with the value from </a:t>
            </a:r>
            <a:r>
              <a:rPr lang="en-US" altLang="en-US" sz="2400" b="1" baseline="30000" smtClean="0">
                <a:latin typeface="Century Gothic" panose="020B0502020202020204" pitchFamily="34" charset="0"/>
                <a:sym typeface="Symbol" panose="05050102010706020507" pitchFamily="18" charset="2"/>
              </a:rPr>
              <a:t>2</a:t>
            </a:r>
            <a:r>
              <a:rPr lang="en-US" altLang="en-US" sz="2400" b="1" smtClean="0">
                <a:latin typeface="Century Gothic" panose="020B0502020202020204" pitchFamily="34" charset="0"/>
                <a:sym typeface="Symbol" panose="05050102010706020507" pitchFamily="18" charset="2"/>
              </a:rPr>
              <a:t> table for a given significance level and the number of degrees of freedom.</a:t>
            </a:r>
          </a:p>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Degrees of freedom = (Rows-1)(Columns –1)</a:t>
            </a:r>
          </a:p>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If </a:t>
            </a:r>
            <a:r>
              <a:rPr lang="en-US" altLang="en-US" sz="2400" b="1" baseline="30000" smtClean="0">
                <a:latin typeface="Century Gothic" panose="020B0502020202020204" pitchFamily="34" charset="0"/>
                <a:sym typeface="Symbol" panose="05050102010706020507" pitchFamily="18" charset="2"/>
              </a:rPr>
              <a:t>2</a:t>
            </a:r>
            <a:r>
              <a:rPr lang="en-US" altLang="en-US" sz="2400" b="1" smtClean="0">
                <a:latin typeface="Century Gothic" panose="020B0502020202020204" pitchFamily="34" charset="0"/>
                <a:sym typeface="Symbol" panose="05050102010706020507" pitchFamily="18" charset="2"/>
              </a:rPr>
              <a:t> calculated is &gt; </a:t>
            </a:r>
            <a:r>
              <a:rPr lang="en-US" altLang="en-US" sz="2400" b="1" baseline="30000" smtClean="0">
                <a:latin typeface="Century Gothic" panose="020B0502020202020204" pitchFamily="34" charset="0"/>
                <a:sym typeface="Symbol" panose="05050102010706020507" pitchFamily="18" charset="2"/>
              </a:rPr>
              <a:t>2</a:t>
            </a:r>
            <a:r>
              <a:rPr lang="en-US" altLang="en-US" sz="2400" b="1" smtClean="0">
                <a:latin typeface="Century Gothic" panose="020B0502020202020204" pitchFamily="34" charset="0"/>
                <a:sym typeface="Symbol" panose="05050102010706020507" pitchFamily="18" charset="2"/>
              </a:rPr>
              <a:t> from table, the null hypothesis is rejected.</a:t>
            </a:r>
          </a:p>
        </p:txBody>
      </p:sp>
    </p:spTree>
    <p:extLst>
      <p:ext uri="{BB962C8B-B14F-4D97-AF65-F5344CB8AC3E}">
        <p14:creationId xmlns:p14="http://schemas.microsoft.com/office/powerpoint/2010/main" val="1254335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4294967295"/>
          </p:nvPr>
        </p:nvSpPr>
        <p:spPr>
          <a:xfrm>
            <a:off x="731838" y="1474788"/>
            <a:ext cx="7737475" cy="4448175"/>
          </a:xfrm>
          <a:noFill/>
        </p:spPr>
        <p:txBody>
          <a:bodyPr/>
          <a:lstStyle/>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Use broadly for</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sym typeface="Symbol" panose="05050102010706020507" pitchFamily="18" charset="2"/>
              </a:rPr>
              <a:t>Test of goodness of fit (for one way classification or for one variable only)</a:t>
            </a:r>
          </a:p>
          <a:p>
            <a:pPr lvl="3" eaLnBrk="1" hangingPunct="1">
              <a:buClr>
                <a:srgbClr val="FF3300"/>
              </a:buClr>
              <a:buFont typeface="Wingdings" panose="05000000000000000000" pitchFamily="2" charset="2"/>
              <a:buChar char="Ø"/>
            </a:pPr>
            <a:r>
              <a:rPr lang="en-US" altLang="en-US" sz="1800" b="1" smtClean="0">
                <a:latin typeface="Century Gothic" panose="020B0502020202020204" pitchFamily="34" charset="0"/>
                <a:sym typeface="Symbol" panose="05050102010706020507" pitchFamily="18" charset="2"/>
              </a:rPr>
              <a:t>Can also be used to determine how well empirical distributions I.e. those obtained from sample data fit theoretical distributions such as the Normal, Poisson and Binomial</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sym typeface="Symbol" panose="05050102010706020507" pitchFamily="18" charset="2"/>
              </a:rPr>
              <a:t>Test of independence (for more than one row or column in the form of a contingency table covering several attributes.)</a:t>
            </a:r>
          </a:p>
        </p:txBody>
      </p:sp>
    </p:spTree>
    <p:extLst>
      <p:ext uri="{BB962C8B-B14F-4D97-AF65-F5344CB8AC3E}">
        <p14:creationId xmlns:p14="http://schemas.microsoft.com/office/powerpoint/2010/main" val="61358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a:xfrm>
            <a:off x="703263" y="1473200"/>
            <a:ext cx="7737475" cy="4448175"/>
          </a:xfrm>
          <a:noFill/>
        </p:spPr>
        <p:txBody>
          <a:bodyPr/>
          <a:lstStyle/>
          <a:p>
            <a:pPr marL="461963" lvl="1" indent="-347663"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Note that :</a:t>
            </a:r>
          </a:p>
          <a:p>
            <a:pPr marL="909638" lvl="2" indent="-333375" eaLnBrk="1" hangingPunct="1">
              <a:buClr>
                <a:srgbClr val="3333FF"/>
              </a:buClr>
              <a:buFont typeface="Wingdings" panose="05000000000000000000" pitchFamily="2" charset="2"/>
              <a:buChar char="Ø"/>
            </a:pPr>
            <a:r>
              <a:rPr lang="en-US" altLang="en-US" sz="2000" b="1" smtClean="0">
                <a:latin typeface="Century Gothic" panose="020B0502020202020204" pitchFamily="34" charset="0"/>
                <a:sym typeface="Symbol" panose="05050102010706020507" pitchFamily="18" charset="2"/>
              </a:rPr>
              <a:t>When calculating, the expected cell values, the expected frequency is less than 5, the </a:t>
            </a:r>
            <a:r>
              <a:rPr lang="en-US" altLang="en-US" sz="2000" b="1" baseline="30000" smtClean="0">
                <a:latin typeface="Century Gothic" panose="020B0502020202020204" pitchFamily="34" charset="0"/>
                <a:sym typeface="Symbol" panose="05050102010706020507" pitchFamily="18" charset="2"/>
              </a:rPr>
              <a:t>2</a:t>
            </a:r>
            <a:r>
              <a:rPr lang="en-US" altLang="en-US" sz="2000" b="1" smtClean="0">
                <a:latin typeface="Century Gothic" panose="020B0502020202020204" pitchFamily="34" charset="0"/>
                <a:sym typeface="Symbol" panose="05050102010706020507" pitchFamily="18" charset="2"/>
              </a:rPr>
              <a:t> test becomes inaccurate. In such circumstances the cell which is less than 5 is merged with an adjoining cell so that the expected frequencies in all resulting cells are at least 5.</a:t>
            </a:r>
          </a:p>
        </p:txBody>
      </p:sp>
    </p:spTree>
    <p:extLst>
      <p:ext uri="{BB962C8B-B14F-4D97-AF65-F5344CB8AC3E}">
        <p14:creationId xmlns:p14="http://schemas.microsoft.com/office/powerpoint/2010/main" val="218465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457200" y="1455738"/>
            <a:ext cx="8229600" cy="4670425"/>
          </a:xfrm>
          <a:noFill/>
        </p:spPr>
        <p:txBody>
          <a:bodyPr/>
          <a:lstStyle/>
          <a:p>
            <a:pPr marL="461963" lvl="1" indent="-347663" eaLnBrk="1" hangingPunct="1">
              <a:buClr>
                <a:srgbClr val="3366FF"/>
              </a:buClr>
              <a:buFont typeface="Wingdings" panose="05000000000000000000" pitchFamily="2" charset="2"/>
              <a:buChar char="Ø"/>
            </a:pPr>
            <a:r>
              <a:rPr lang="en-US" altLang="en-US" sz="2400" b="1" smtClean="0"/>
              <a:t>Does sample data conform to a hypothesized distribution?</a:t>
            </a:r>
          </a:p>
          <a:p>
            <a:pPr marL="909638" lvl="2" indent="-333375" eaLnBrk="1" hangingPunct="1">
              <a:buClr>
                <a:srgbClr val="FF0000"/>
              </a:buClr>
              <a:buFont typeface="Wingdings" panose="05000000000000000000" pitchFamily="2" charset="2"/>
              <a:buChar char="Ø"/>
            </a:pPr>
            <a:r>
              <a:rPr lang="en-US" altLang="en-US" sz="2800" b="1" smtClean="0">
                <a:solidFill>
                  <a:schemeClr val="folHlink"/>
                </a:solidFill>
              </a:rPr>
              <a:t>Examples:</a:t>
            </a:r>
            <a:r>
              <a:rPr lang="en-US" altLang="en-US" sz="2800" b="1" smtClean="0"/>
              <a:t>  </a:t>
            </a:r>
          </a:p>
          <a:p>
            <a:pPr marL="1371600" lvl="3" indent="-347663" eaLnBrk="1" hangingPunct="1">
              <a:lnSpc>
                <a:spcPct val="105000"/>
              </a:lnSpc>
              <a:spcBef>
                <a:spcPct val="30000"/>
              </a:spcBef>
              <a:buClr>
                <a:schemeClr val="hlink"/>
              </a:buClr>
              <a:buFont typeface="Wingdings" panose="05000000000000000000" pitchFamily="2" charset="2"/>
              <a:buChar char="Ø"/>
            </a:pPr>
            <a:r>
              <a:rPr lang="en-US" altLang="en-US" sz="2400" b="1" smtClean="0"/>
              <a:t>Are technical support calls equal across all days of the week? (i.e., do calls follow a uniform distribution?)</a:t>
            </a:r>
          </a:p>
          <a:p>
            <a:pPr marL="1371600" lvl="3" indent="-347663" eaLnBrk="1" hangingPunct="1">
              <a:lnSpc>
                <a:spcPct val="105000"/>
              </a:lnSpc>
              <a:spcBef>
                <a:spcPct val="30000"/>
              </a:spcBef>
              <a:buClr>
                <a:schemeClr val="hlink"/>
              </a:buClr>
              <a:buFont typeface="Wingdings" panose="05000000000000000000" pitchFamily="2" charset="2"/>
              <a:buChar char="Ø"/>
            </a:pPr>
            <a:r>
              <a:rPr lang="en-US" altLang="en-US" sz="2400" b="1" smtClean="0"/>
              <a:t>Do measurements from a production process follow a normal distribution?</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Chi-square Goodness-of-fit Test</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48601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719263" y="411163"/>
            <a:ext cx="2212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a:solidFill>
                  <a:srgbClr val="003366"/>
                </a:solidFill>
              </a:rPr>
              <a:t>Example 7</a:t>
            </a:r>
          </a:p>
        </p:txBody>
      </p:sp>
      <p:sp>
        <p:nvSpPr>
          <p:cNvPr id="52227" name="Rectangle 3"/>
          <p:cNvSpPr>
            <a:spLocks noChangeArrowheads="1"/>
          </p:cNvSpPr>
          <p:nvPr/>
        </p:nvSpPr>
        <p:spPr bwMode="auto">
          <a:xfrm>
            <a:off x="0" y="1458913"/>
            <a:ext cx="8648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rgbClr val="3366FF"/>
              </a:buClr>
              <a:buFont typeface="Wingdings" panose="05000000000000000000" pitchFamily="2" charset="2"/>
              <a:buChar char="Ø"/>
            </a:pPr>
            <a:r>
              <a:rPr lang="en-US" altLang="en-US" sz="2400" b="1"/>
              <a:t>Example:</a:t>
            </a:r>
          </a:p>
          <a:p>
            <a:pPr lvl="2" eaLnBrk="1" hangingPunct="1">
              <a:buClr>
                <a:srgbClr val="FF0000"/>
              </a:buClr>
              <a:buFont typeface="Wingdings" panose="05000000000000000000" pitchFamily="2" charset="2"/>
              <a:buChar char="Ø"/>
            </a:pPr>
            <a:r>
              <a:rPr lang="en-US" altLang="en-US" sz="1600" b="1"/>
              <a:t>Are technical support calls equal across all days of the week? (i.e., do calls follow a uniform distribution?)</a:t>
            </a:r>
          </a:p>
          <a:p>
            <a:pPr lvl="3" eaLnBrk="1" hangingPunct="1">
              <a:buClr>
                <a:schemeClr val="hlink"/>
              </a:buClr>
              <a:buFont typeface="Wingdings" panose="05000000000000000000" pitchFamily="2" charset="2"/>
              <a:buChar char="Ø"/>
            </a:pPr>
            <a:r>
              <a:rPr lang="en-US" altLang="en-US" sz="1800" b="1"/>
              <a:t>Sample data for 10 days per day of week:</a:t>
            </a:r>
          </a:p>
          <a:p>
            <a:pPr lvl="1" eaLnBrk="1" hangingPunct="1">
              <a:buFontTx/>
              <a:buNone/>
            </a:pPr>
            <a:r>
              <a:rPr lang="en-US" altLang="en-US" sz="3200"/>
              <a:t>					</a:t>
            </a:r>
            <a:r>
              <a:rPr lang="en-US" altLang="en-US" sz="2400" u="sng"/>
              <a:t>Sum of calls for this day</a:t>
            </a:r>
            <a:r>
              <a:rPr lang="en-US" altLang="en-US" sz="2400"/>
              <a:t>:</a:t>
            </a:r>
          </a:p>
          <a:p>
            <a:pPr lvl="2" eaLnBrk="1" hangingPunct="1">
              <a:buFontTx/>
              <a:buNone/>
            </a:pPr>
            <a:r>
              <a:rPr lang="en-US" altLang="en-US" sz="2000"/>
              <a:t>		Monday		    		290</a:t>
            </a:r>
          </a:p>
          <a:p>
            <a:pPr lvl="2" eaLnBrk="1" hangingPunct="1">
              <a:buFontTx/>
              <a:buNone/>
            </a:pPr>
            <a:r>
              <a:rPr lang="en-US" altLang="en-US" sz="2000"/>
              <a:t>		Tuesday		    	250</a:t>
            </a:r>
          </a:p>
          <a:p>
            <a:pPr lvl="2" eaLnBrk="1" hangingPunct="1">
              <a:buFontTx/>
              <a:buNone/>
            </a:pPr>
            <a:r>
              <a:rPr lang="en-US" altLang="en-US" sz="2000"/>
              <a:t>		Wednesday		    	238</a:t>
            </a:r>
          </a:p>
          <a:p>
            <a:pPr lvl="2" eaLnBrk="1" hangingPunct="1">
              <a:buFontTx/>
              <a:buNone/>
            </a:pPr>
            <a:r>
              <a:rPr lang="en-US" altLang="en-US" sz="2000"/>
              <a:t>		Thursday		    	257</a:t>
            </a:r>
          </a:p>
          <a:p>
            <a:pPr lvl="2" eaLnBrk="1" hangingPunct="1">
              <a:buFontTx/>
              <a:buNone/>
            </a:pPr>
            <a:r>
              <a:rPr lang="en-US" altLang="en-US" sz="2000"/>
              <a:t>		Friday			    	265</a:t>
            </a:r>
          </a:p>
          <a:p>
            <a:pPr lvl="2" eaLnBrk="1" hangingPunct="1">
              <a:buFontTx/>
              <a:buNone/>
            </a:pPr>
            <a:r>
              <a:rPr lang="en-US" altLang="en-US" sz="2000"/>
              <a:t>		Saturday		    	230</a:t>
            </a:r>
          </a:p>
          <a:p>
            <a:pPr lvl="2" eaLnBrk="1" hangingPunct="1">
              <a:buFontTx/>
              <a:buNone/>
            </a:pPr>
            <a:r>
              <a:rPr lang="en-US" altLang="en-US" sz="2000"/>
              <a:t>		Sunday		    		192</a:t>
            </a:r>
          </a:p>
        </p:txBody>
      </p:sp>
      <p:sp>
        <p:nvSpPr>
          <p:cNvPr id="52228" name="Text Box 4"/>
          <p:cNvSpPr txBox="1">
            <a:spLocks noChangeArrowheads="1"/>
          </p:cNvSpPr>
          <p:nvPr/>
        </p:nvSpPr>
        <p:spPr bwMode="auto">
          <a:xfrm>
            <a:off x="5016500" y="59912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sym typeface="Symbol" panose="05050102010706020507" pitchFamily="18" charset="2"/>
              </a:rPr>
              <a:t> = 1722</a:t>
            </a:r>
          </a:p>
        </p:txBody>
      </p:sp>
      <p:sp>
        <p:nvSpPr>
          <p:cNvPr id="52229" name="Line 5"/>
          <p:cNvSpPr>
            <a:spLocks noChangeShapeType="1"/>
          </p:cNvSpPr>
          <p:nvPr/>
        </p:nvSpPr>
        <p:spPr bwMode="auto">
          <a:xfrm>
            <a:off x="5507038" y="5951538"/>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07964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3"/>
          <p:cNvSpPr>
            <a:spLocks noChangeArrowheads="1"/>
          </p:cNvSpPr>
          <p:nvPr/>
        </p:nvSpPr>
        <p:spPr bwMode="auto">
          <a:xfrm>
            <a:off x="558800" y="1497013"/>
            <a:ext cx="8113713"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indent="-344488">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dirty="0">
                <a:latin typeface="Century Gothic" panose="020B0502020202020204" pitchFamily="34" charset="0"/>
              </a:rPr>
              <a:t>At the end of this section, You should be 	able to:</a:t>
            </a:r>
          </a:p>
          <a:p>
            <a:pPr lvl="2" eaLnBrk="1" hangingPunct="1">
              <a:buClr>
                <a:srgbClr val="FF3300"/>
              </a:buClr>
              <a:buFont typeface="Wingdings" panose="05000000000000000000" pitchFamily="2" charset="2"/>
              <a:buChar char="Ø"/>
            </a:pPr>
            <a:r>
              <a:rPr lang="en-US" altLang="en-US" b="1" dirty="0">
                <a:latin typeface="Century Gothic" panose="020B0502020202020204" pitchFamily="34" charset="0"/>
              </a:rPr>
              <a:t>Explain the principles underlying hypothesis testing</a:t>
            </a:r>
          </a:p>
          <a:p>
            <a:pPr lvl="2" eaLnBrk="1" hangingPunct="1">
              <a:buClr>
                <a:srgbClr val="FF3300"/>
              </a:buClr>
              <a:buFont typeface="Wingdings" panose="05000000000000000000" pitchFamily="2" charset="2"/>
              <a:buChar char="Ø"/>
            </a:pPr>
            <a:r>
              <a:rPr lang="en-US" altLang="en-US" b="1" dirty="0">
                <a:latin typeface="Century Gothic" panose="020B0502020202020204" pitchFamily="34" charset="0"/>
              </a:rPr>
              <a:t>Structure a business decision situation about means or proportions into the form of a test of a hypothesis</a:t>
            </a:r>
          </a:p>
          <a:p>
            <a:pPr lvl="2" eaLnBrk="1" hangingPunct="1">
              <a:buClr>
                <a:srgbClr val="FF3300"/>
              </a:buClr>
              <a:buFont typeface="Wingdings" panose="05000000000000000000" pitchFamily="2" charset="2"/>
              <a:buChar char="Ø"/>
            </a:pPr>
            <a:r>
              <a:rPr lang="en-US" altLang="en-US" b="1" dirty="0">
                <a:latin typeface="Century Gothic" panose="020B0502020202020204" pitchFamily="34" charset="0"/>
              </a:rPr>
              <a:t>Apply systematic testing procedures.</a:t>
            </a:r>
          </a:p>
          <a:p>
            <a:pPr lvl="2" eaLnBrk="1" hangingPunct="1">
              <a:buClr>
                <a:srgbClr val="FF3300"/>
              </a:buClr>
              <a:buFont typeface="Wingdings" panose="05000000000000000000" pitchFamily="2" charset="2"/>
              <a:buChar char="Ø"/>
            </a:pPr>
            <a:r>
              <a:rPr lang="en-US" altLang="en-US" b="1" dirty="0">
                <a:latin typeface="Century Gothic" panose="020B0502020202020204" pitchFamily="34" charset="0"/>
              </a:rPr>
              <a:t>Interpret hypothesis test results and draw conclusions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17550" y="1471613"/>
            <a:ext cx="8077200"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spAutoFit/>
          </a:bodyPr>
          <a:lstStyle>
            <a:lvl1pPr>
              <a:spcBef>
                <a:spcPct val="20000"/>
              </a:spcBef>
              <a:buChar char="•"/>
              <a:defRPr sz="3200">
                <a:solidFill>
                  <a:schemeClr val="tx1"/>
                </a:solidFill>
                <a:latin typeface="Arial" panose="020B0604020202020204" pitchFamily="34" charset="0"/>
              </a:defRPr>
            </a:lvl1pPr>
            <a:lvl2pPr marL="862013"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Logic of Goodness-of-Fit Test</a:t>
            </a:r>
          </a:p>
          <a:p>
            <a:pPr lvl="1" eaLnBrk="1" hangingPunct="1">
              <a:spcBef>
                <a:spcPct val="50000"/>
              </a:spcBef>
              <a:buClr>
                <a:srgbClr val="FF0000"/>
              </a:buClr>
              <a:buFont typeface="Wingdings" panose="05000000000000000000" pitchFamily="2" charset="2"/>
              <a:buChar char="Ø"/>
            </a:pPr>
            <a:r>
              <a:rPr lang="en-US" altLang="en-US" sz="2000" b="1"/>
              <a:t>If calls are uniformly distributed, the 1722 calls would be expected to be equally divided across the 7 days:</a:t>
            </a:r>
          </a:p>
          <a:p>
            <a:pPr eaLnBrk="1" hangingPunct="1">
              <a:spcBef>
                <a:spcPct val="50000"/>
              </a:spcBef>
              <a:buClr>
                <a:srgbClr val="FF0000"/>
              </a:buClr>
              <a:buFont typeface="Wingdings" panose="05000000000000000000" pitchFamily="2" charset="2"/>
              <a:buChar char="Ø"/>
            </a:pPr>
            <a:endParaRPr lang="en-US" altLang="en-US" sz="2400" b="1"/>
          </a:p>
          <a:p>
            <a:pPr eaLnBrk="1" hangingPunct="1">
              <a:spcBef>
                <a:spcPct val="50000"/>
              </a:spcBef>
              <a:buClr>
                <a:srgbClr val="FF0000"/>
              </a:buClr>
              <a:buFont typeface="Wingdings" panose="05000000000000000000" pitchFamily="2" charset="2"/>
              <a:buChar char="Ø"/>
            </a:pPr>
            <a:endParaRPr lang="en-US" altLang="en-US" sz="2400" b="1"/>
          </a:p>
          <a:p>
            <a:pPr lvl="1" eaLnBrk="1" hangingPunct="1">
              <a:spcBef>
                <a:spcPct val="50000"/>
              </a:spcBef>
              <a:buClr>
                <a:srgbClr val="FF0000"/>
              </a:buClr>
              <a:buFont typeface="Wingdings" panose="05000000000000000000" pitchFamily="2" charset="2"/>
              <a:buChar char="Ø"/>
            </a:pPr>
            <a:r>
              <a:rPr lang="en-US" altLang="en-US" sz="2000" b="1">
                <a:solidFill>
                  <a:schemeClr val="folHlink"/>
                </a:solidFill>
              </a:rPr>
              <a:t>Chi-Square Goodness-of-Fit Test:</a:t>
            </a:r>
            <a:r>
              <a:rPr lang="en-US" altLang="en-US" sz="2000" b="1"/>
              <a:t>  test to see if the sample results are consistent with the expected results</a:t>
            </a:r>
          </a:p>
          <a:p>
            <a:pPr eaLnBrk="1" hangingPunct="1"/>
            <a:endParaRPr lang="en-US" altLang="en-US" sz="2400" b="1"/>
          </a:p>
        </p:txBody>
      </p:sp>
      <p:graphicFrame>
        <p:nvGraphicFramePr>
          <p:cNvPr id="53251" name="Object 4"/>
          <p:cNvGraphicFramePr>
            <a:graphicFrameLocks noChangeAspect="1"/>
          </p:cNvGraphicFramePr>
          <p:nvPr/>
        </p:nvGraphicFramePr>
        <p:xfrm>
          <a:off x="1587500" y="2840038"/>
          <a:ext cx="6954838" cy="815975"/>
        </p:xfrm>
        <a:graphic>
          <a:graphicData uri="http://schemas.openxmlformats.org/presentationml/2006/ole">
            <mc:AlternateContent xmlns:mc="http://schemas.openxmlformats.org/markup-compatibility/2006">
              <mc:Choice xmlns:v="urn:schemas-microsoft-com:vml" Requires="v">
                <p:oleObj spid="_x0000_s74759" r:id="rId3" imgW="3072067" imgH="393529" progId="Equation.3">
                  <p:embed/>
                </p:oleObj>
              </mc:Choice>
              <mc:Fallback>
                <p:oleObj r:id="rId3" imgW="307206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840038"/>
                        <a:ext cx="6954838" cy="8159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35610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33400" y="1562100"/>
            <a:ext cx="733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Observed &amp; Expected Frequencies</a:t>
            </a:r>
          </a:p>
        </p:txBody>
      </p:sp>
      <p:graphicFrame>
        <p:nvGraphicFramePr>
          <p:cNvPr id="63492" name="Group 4"/>
          <p:cNvGraphicFramePr>
            <a:graphicFrameLocks noGrp="1"/>
          </p:cNvGraphicFramePr>
          <p:nvPr/>
        </p:nvGraphicFramePr>
        <p:xfrm>
          <a:off x="819150" y="2228850"/>
          <a:ext cx="7620000" cy="4062413"/>
        </p:xfrm>
        <a:graphic>
          <a:graphicData uri="http://schemas.openxmlformats.org/drawingml/2006/table">
            <a:tbl>
              <a:tblPr/>
              <a:tblGrid>
                <a:gridCol w="2057400">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tblGrid>
              <a:tr h="773113">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Observed</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a:t>
                      </a:r>
                      <a:r>
                        <a:rPr kumimoji="0" lang="en-US" altLang="en-US" sz="2000" b="1" i="0" u="none" strike="noStrike" cap="none" normalizeH="0" baseline="-25000" smtClean="0">
                          <a:ln>
                            <a:noFill/>
                          </a:ln>
                          <a:solidFill>
                            <a:schemeClr val="tx1"/>
                          </a:solidFill>
                          <a:effectLst/>
                          <a:latin typeface="Arial" panose="020B0604020202020204"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Expected</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a:t>
                      </a:r>
                      <a:r>
                        <a:rPr kumimoji="0" lang="en-US" altLang="en-US" sz="2000" b="1" i="0" u="none" strike="noStrike" cap="none" normalizeH="0" baseline="-25000" smtClean="0">
                          <a:ln>
                            <a:noFill/>
                          </a:ln>
                          <a:solidFill>
                            <a:schemeClr val="tx1"/>
                          </a:solidFill>
                          <a:effectLst/>
                          <a:latin typeface="Arial" panose="020B0604020202020204"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852737">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Monday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Tuesday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Wednesday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Thursday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Friday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Saturday</a:t>
                      </a:r>
                    </a:p>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Sunday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290</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250</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238</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257</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265</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230</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246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36563">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1722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defTabSz="852488" eaLnBrk="0" hangingPunct="0">
                        <a:spcBef>
                          <a:spcPct val="20000"/>
                        </a:spcBef>
                        <a:defRPr sz="2800">
                          <a:solidFill>
                            <a:schemeClr val="tx1"/>
                          </a:solidFill>
                          <a:latin typeface="Arial" panose="020B0604020202020204" pitchFamily="34" charset="0"/>
                        </a:defRPr>
                      </a:lvl1pPr>
                      <a:lvl2pPr marL="742950" indent="-285750" defTabSz="852488" eaLnBrk="0" hangingPunct="0">
                        <a:spcBef>
                          <a:spcPct val="20000"/>
                        </a:spcBef>
                        <a:defRPr sz="2400">
                          <a:solidFill>
                            <a:schemeClr val="tx1"/>
                          </a:solidFill>
                          <a:latin typeface="Arial" panose="020B0604020202020204" pitchFamily="34" charset="0"/>
                        </a:defRPr>
                      </a:lvl2pPr>
                      <a:lvl3pPr marL="1143000" indent="-228600" defTabSz="852488" eaLnBrk="0" hangingPunct="0">
                        <a:spcBef>
                          <a:spcPct val="20000"/>
                        </a:spcBef>
                        <a:defRPr sz="2000">
                          <a:solidFill>
                            <a:schemeClr val="tx1"/>
                          </a:solidFill>
                          <a:latin typeface="Arial" panose="020B0604020202020204" pitchFamily="34" charset="0"/>
                        </a:defRPr>
                      </a:lvl3pPr>
                      <a:lvl4pPr marL="1600200" indent="-228600" defTabSz="852488" eaLnBrk="0" hangingPunct="0">
                        <a:spcBef>
                          <a:spcPct val="20000"/>
                        </a:spcBef>
                        <a:defRPr>
                          <a:solidFill>
                            <a:schemeClr val="tx1"/>
                          </a:solidFill>
                          <a:latin typeface="Arial" panose="020B0604020202020204" pitchFamily="34" charset="0"/>
                        </a:defRPr>
                      </a:lvl4pPr>
                      <a:lvl5pPr marL="2057400" indent="-228600" defTabSz="852488" eaLnBrk="0" hangingPunct="0">
                        <a:spcBef>
                          <a:spcPct val="20000"/>
                        </a:spcBef>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1722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4618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390650" y="3306763"/>
            <a:ext cx="3725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0000"/>
              </a:buClr>
              <a:buFont typeface="Wingdings" panose="05000000000000000000" pitchFamily="2" charset="2"/>
              <a:buChar char="Ø"/>
            </a:pPr>
            <a:r>
              <a:rPr lang="en-US" altLang="en-US" sz="2400" b="1"/>
              <a:t>The test statistic is</a:t>
            </a:r>
          </a:p>
        </p:txBody>
      </p:sp>
      <p:graphicFrame>
        <p:nvGraphicFramePr>
          <p:cNvPr id="55299" name="Object 4"/>
          <p:cNvGraphicFramePr>
            <a:graphicFrameLocks noChangeAspect="1"/>
          </p:cNvGraphicFramePr>
          <p:nvPr/>
        </p:nvGraphicFramePr>
        <p:xfrm>
          <a:off x="1560513" y="3867150"/>
          <a:ext cx="4883150" cy="911225"/>
        </p:xfrm>
        <a:graphic>
          <a:graphicData uri="http://schemas.openxmlformats.org/presentationml/2006/ole">
            <mc:AlternateContent xmlns:mc="http://schemas.openxmlformats.org/markup-compatibility/2006">
              <mc:Choice xmlns:v="urn:schemas-microsoft-com:vml" Requires="v">
                <p:oleObj spid="_x0000_s75783" r:id="rId3" imgW="2501900" imgH="457200" progId="Equation.3">
                  <p:embed/>
                </p:oleObj>
              </mc:Choice>
              <mc:Fallback>
                <p:oleObj r:id="rId3" imgW="2501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13" y="3867150"/>
                        <a:ext cx="48831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0" name="Rectangle 4"/>
          <p:cNvSpPr>
            <a:spLocks noChangeArrowheads="1"/>
          </p:cNvSpPr>
          <p:nvPr/>
        </p:nvSpPr>
        <p:spPr bwMode="auto">
          <a:xfrm>
            <a:off x="1295400" y="4800600"/>
            <a:ext cx="6934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where:</a:t>
            </a:r>
          </a:p>
          <a:p>
            <a:pPr eaLnBrk="1" hangingPunct="1">
              <a:spcBef>
                <a:spcPct val="0"/>
              </a:spcBef>
              <a:buFontTx/>
              <a:buNone/>
            </a:pPr>
            <a:r>
              <a:rPr lang="en-US" altLang="en-US" sz="1800" b="1"/>
              <a:t>	</a:t>
            </a:r>
            <a:r>
              <a:rPr lang="en-US" altLang="en-US" sz="1800" b="1" baseline="-25000"/>
              <a:t> </a:t>
            </a:r>
            <a:r>
              <a:rPr lang="en-US" altLang="en-US" sz="1800" b="1"/>
              <a:t>k = number of categories</a:t>
            </a:r>
          </a:p>
          <a:p>
            <a:pPr eaLnBrk="1" hangingPunct="1">
              <a:spcBef>
                <a:spcPct val="0"/>
              </a:spcBef>
              <a:buFontTx/>
              <a:buNone/>
            </a:pPr>
            <a:r>
              <a:rPr lang="en-US" altLang="en-US" sz="1800" b="1"/>
              <a:t>	o</a:t>
            </a:r>
            <a:r>
              <a:rPr lang="en-US" altLang="en-US" sz="1800" b="1" baseline="-25000"/>
              <a:t>i</a:t>
            </a:r>
            <a:r>
              <a:rPr lang="en-US" altLang="en-US" sz="1800" b="1"/>
              <a:t> = observed cell frequency for category i</a:t>
            </a:r>
          </a:p>
          <a:p>
            <a:pPr eaLnBrk="1" hangingPunct="1">
              <a:spcBef>
                <a:spcPct val="0"/>
              </a:spcBef>
              <a:buFontTx/>
              <a:buNone/>
            </a:pPr>
            <a:r>
              <a:rPr lang="en-US" altLang="en-US" sz="1800" b="1"/>
              <a:t>	e</a:t>
            </a:r>
            <a:r>
              <a:rPr lang="en-US" altLang="en-US" sz="1800" b="1" baseline="-25000"/>
              <a:t>i</a:t>
            </a:r>
            <a:r>
              <a:rPr lang="en-US" altLang="en-US" sz="1800" b="1"/>
              <a:t> = expected cell frequency for category i</a:t>
            </a:r>
          </a:p>
        </p:txBody>
      </p:sp>
      <p:sp>
        <p:nvSpPr>
          <p:cNvPr id="55301" name="Rectangle 5"/>
          <p:cNvSpPr>
            <a:spLocks noChangeArrowheads="1"/>
          </p:cNvSpPr>
          <p:nvPr/>
        </p:nvSpPr>
        <p:spPr bwMode="auto">
          <a:xfrm>
            <a:off x="914400" y="2133600"/>
            <a:ext cx="8001000" cy="1009650"/>
          </a:xfrm>
          <a:prstGeom prst="rect">
            <a:avLst/>
          </a:prstGeom>
          <a:solidFill>
            <a:srgbClr val="FFFFCC"/>
          </a:solidFill>
          <a:ln w="9525">
            <a:solidFill>
              <a:schemeClr val="tx1"/>
            </a:solidFill>
            <a:miter lim="800000"/>
            <a:headEnd/>
            <a:tailEnd/>
          </a:ln>
        </p:spPr>
        <p:txBody>
          <a:bodyPr lIns="85342" tIns="42672" rIns="85342" bIns="42672"/>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5000"/>
              </a:spcBef>
              <a:buFontTx/>
              <a:buNone/>
            </a:pPr>
            <a:r>
              <a:rPr lang="en-US" altLang="en-US" sz="2400" b="1"/>
              <a:t> </a:t>
            </a:r>
            <a:r>
              <a:rPr lang="en-US" altLang="en-US" sz="2000" b="1"/>
              <a:t>H</a:t>
            </a:r>
            <a:r>
              <a:rPr lang="en-US" altLang="en-US" sz="2000" b="1" baseline="-25000"/>
              <a:t>0</a:t>
            </a:r>
            <a:r>
              <a:rPr lang="en-US" altLang="en-US" sz="2000" b="1"/>
              <a:t>:  The distribution of calls is uniform over days of 	the week</a:t>
            </a:r>
          </a:p>
          <a:p>
            <a:pPr eaLnBrk="1" hangingPunct="1">
              <a:lnSpc>
                <a:spcPct val="110000"/>
              </a:lnSpc>
              <a:spcBef>
                <a:spcPct val="35000"/>
              </a:spcBef>
              <a:buFontTx/>
              <a:buNone/>
            </a:pPr>
            <a:r>
              <a:rPr lang="en-US" altLang="en-US" sz="2000" b="1"/>
              <a:t> H</a:t>
            </a:r>
            <a:r>
              <a:rPr lang="en-US" altLang="en-US" sz="2000" b="1" baseline="-25000"/>
              <a:t>A</a:t>
            </a:r>
            <a:r>
              <a:rPr lang="en-US" altLang="en-US" sz="2000" b="1"/>
              <a:t>:  The distribution of calls is not uniform</a:t>
            </a:r>
          </a:p>
        </p:txBody>
      </p:sp>
      <p:sp>
        <p:nvSpPr>
          <p:cNvPr id="55302" name="Text Box 6"/>
          <p:cNvSpPr txBox="1">
            <a:spLocks noChangeArrowheads="1"/>
          </p:cNvSpPr>
          <p:nvPr/>
        </p:nvSpPr>
        <p:spPr bwMode="auto">
          <a:xfrm>
            <a:off x="712788" y="147955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Chi-Square Test Statistic</a:t>
            </a:r>
          </a:p>
        </p:txBody>
      </p:sp>
    </p:spTree>
    <p:extLst>
      <p:ext uri="{BB962C8B-B14F-4D97-AF65-F5344CB8AC3E}">
        <p14:creationId xmlns:p14="http://schemas.microsoft.com/office/powerpoint/2010/main" val="2818285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04800" y="4400550"/>
            <a:ext cx="4038600" cy="762000"/>
          </a:xfrm>
          <a:prstGeom prst="rect">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6323" name="Rectangle 3"/>
          <p:cNvSpPr>
            <a:spLocks noChangeArrowheads="1"/>
          </p:cNvSpPr>
          <p:nvPr/>
        </p:nvSpPr>
        <p:spPr bwMode="auto">
          <a:xfrm>
            <a:off x="342900" y="4495800"/>
            <a:ext cx="243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a:solidFill>
                  <a:schemeClr val="folHlink"/>
                </a:solidFill>
              </a:rPr>
              <a:t>Reject H</a:t>
            </a:r>
            <a:r>
              <a:rPr lang="en-US" altLang="en-US" sz="2800" baseline="-25000">
                <a:solidFill>
                  <a:schemeClr val="folHlink"/>
                </a:solidFill>
              </a:rPr>
              <a:t>0</a:t>
            </a:r>
            <a:r>
              <a:rPr lang="en-US" altLang="en-US" sz="2800">
                <a:solidFill>
                  <a:schemeClr val="folHlink"/>
                </a:solidFill>
              </a:rPr>
              <a:t> if</a:t>
            </a:r>
            <a:endParaRPr lang="en-US" altLang="en-US" sz="2800" baseline="30000">
              <a:solidFill>
                <a:schemeClr val="folHlink"/>
              </a:solidFill>
              <a:sym typeface="Symbol" panose="05050102010706020507" pitchFamily="18" charset="2"/>
            </a:endParaRPr>
          </a:p>
        </p:txBody>
      </p:sp>
      <p:graphicFrame>
        <p:nvGraphicFramePr>
          <p:cNvPr id="56324" name="Object 5"/>
          <p:cNvGraphicFramePr>
            <a:graphicFrameLocks noChangeAspect="1"/>
          </p:cNvGraphicFramePr>
          <p:nvPr/>
        </p:nvGraphicFramePr>
        <p:xfrm>
          <a:off x="1181100" y="3333750"/>
          <a:ext cx="2517775" cy="1030288"/>
        </p:xfrm>
        <a:graphic>
          <a:graphicData uri="http://schemas.openxmlformats.org/presentationml/2006/ole">
            <mc:AlternateContent xmlns:mc="http://schemas.openxmlformats.org/markup-compatibility/2006">
              <mc:Choice xmlns:v="urn:schemas-microsoft-com:vml" Requires="v">
                <p:oleObj spid="_x0000_s76812" r:id="rId3" imgW="1120518" imgH="458394" progId="Equation.3">
                  <p:embed/>
                </p:oleObj>
              </mc:Choice>
              <mc:Fallback>
                <p:oleObj r:id="rId3" imgW="1120518" imgH="45839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333750"/>
                        <a:ext cx="2517775"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Rectangle 5"/>
          <p:cNvSpPr>
            <a:spLocks noChangeArrowheads="1"/>
          </p:cNvSpPr>
          <p:nvPr/>
        </p:nvSpPr>
        <p:spPr bwMode="auto">
          <a:xfrm>
            <a:off x="895350" y="2114550"/>
            <a:ext cx="7810500" cy="1047750"/>
          </a:xfrm>
          <a:prstGeom prst="rect">
            <a:avLst/>
          </a:prstGeom>
          <a:solidFill>
            <a:srgbClr val="FFFFCC"/>
          </a:solidFill>
          <a:ln w="9525">
            <a:solidFill>
              <a:schemeClr val="tx1"/>
            </a:solidFill>
            <a:miter lim="800000"/>
            <a:headEnd/>
            <a:tailEnd/>
          </a:ln>
        </p:spPr>
        <p:txBody>
          <a:bodyPr lIns="85342" tIns="42672" rIns="85342" bIns="42672"/>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5000"/>
              </a:spcBef>
              <a:buFontTx/>
              <a:buNone/>
            </a:pPr>
            <a:r>
              <a:rPr lang="en-US" altLang="en-US"/>
              <a:t> </a:t>
            </a:r>
            <a:r>
              <a:rPr lang="en-US" altLang="en-US" sz="2400" b="1"/>
              <a:t>H</a:t>
            </a:r>
            <a:r>
              <a:rPr lang="en-US" altLang="en-US" sz="2400" b="1" baseline="-25000"/>
              <a:t>0</a:t>
            </a:r>
            <a:r>
              <a:rPr lang="en-US" altLang="en-US" sz="2000" b="1"/>
              <a:t>:  The distribution of calls is uniform over days of the week</a:t>
            </a:r>
          </a:p>
          <a:p>
            <a:pPr eaLnBrk="1" hangingPunct="1">
              <a:lnSpc>
                <a:spcPct val="110000"/>
              </a:lnSpc>
              <a:spcBef>
                <a:spcPct val="35000"/>
              </a:spcBef>
              <a:buFontTx/>
              <a:buNone/>
            </a:pPr>
            <a:r>
              <a:rPr lang="en-US" altLang="en-US" sz="2000" b="1"/>
              <a:t> H</a:t>
            </a:r>
            <a:r>
              <a:rPr lang="en-US" altLang="en-US" sz="2000" b="1" baseline="-25000"/>
              <a:t>A</a:t>
            </a:r>
            <a:r>
              <a:rPr lang="en-US" altLang="en-US" sz="2000" b="1"/>
              <a:t>:  The distribution of calls is not uniform</a:t>
            </a:r>
          </a:p>
        </p:txBody>
      </p:sp>
      <p:graphicFrame>
        <p:nvGraphicFramePr>
          <p:cNvPr id="56326" name="Object 7"/>
          <p:cNvGraphicFramePr>
            <a:graphicFrameLocks noChangeAspect="1"/>
          </p:cNvGraphicFramePr>
          <p:nvPr/>
        </p:nvGraphicFramePr>
        <p:xfrm>
          <a:off x="2667000" y="4419600"/>
          <a:ext cx="1447800" cy="690563"/>
        </p:xfrm>
        <a:graphic>
          <a:graphicData uri="http://schemas.openxmlformats.org/presentationml/2006/ole">
            <mc:AlternateContent xmlns:mc="http://schemas.openxmlformats.org/markup-compatibility/2006">
              <mc:Choice xmlns:v="urn:schemas-microsoft-com:vml" Requires="v">
                <p:oleObj spid="_x0000_s76813" r:id="rId5" imgW="509326" imgH="241930" progId="Equation.3">
                  <p:embed/>
                </p:oleObj>
              </mc:Choice>
              <mc:Fallback>
                <p:oleObj r:id="rId5" imgW="509326" imgH="24193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419600"/>
                        <a:ext cx="14478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Freeform 7"/>
          <p:cNvSpPr>
            <a:spLocks noChangeArrowheads="1"/>
          </p:cNvSpPr>
          <p:nvPr/>
        </p:nvSpPr>
        <p:spPr bwMode="auto">
          <a:xfrm>
            <a:off x="6394450" y="5529263"/>
            <a:ext cx="1555750" cy="244475"/>
          </a:xfrm>
          <a:custGeom>
            <a:avLst/>
            <a:gdLst>
              <a:gd name="T0" fmla="*/ 2147483646 w 980"/>
              <a:gd name="T1" fmla="*/ 2147483646 h 154"/>
              <a:gd name="T2" fmla="*/ 0 w 980"/>
              <a:gd name="T3" fmla="*/ 0 h 154"/>
              <a:gd name="T4" fmla="*/ 2147483646 w 980"/>
              <a:gd name="T5" fmla="*/ 2147483646 h 154"/>
              <a:gd name="T6" fmla="*/ 2147483646 w 980"/>
              <a:gd name="T7" fmla="*/ 2147483646 h 154"/>
              <a:gd name="T8" fmla="*/ 2147483646 w 980"/>
              <a:gd name="T9" fmla="*/ 2147483646 h 154"/>
              <a:gd name="T10" fmla="*/ 2147483646 w 980"/>
              <a:gd name="T11" fmla="*/ 2147483646 h 154"/>
              <a:gd name="T12" fmla="*/ 2147483646 w 980"/>
              <a:gd name="T13" fmla="*/ 2147483646 h 154"/>
              <a:gd name="T14" fmla="*/ 2147483646 w 980"/>
              <a:gd name="T15" fmla="*/ 2147483646 h 154"/>
              <a:gd name="T16" fmla="*/ 2147483646 w 980"/>
              <a:gd name="T17" fmla="*/ 2147483646 h 154"/>
              <a:gd name="T18" fmla="*/ 2147483646 w 980"/>
              <a:gd name="T19" fmla="*/ 2147483646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0"/>
              <a:gd name="T31" fmla="*/ 0 h 154"/>
              <a:gd name="T32" fmla="*/ 980 w 980"/>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0" h="154">
                <a:moveTo>
                  <a:pt x="4" y="154"/>
                </a:moveTo>
                <a:lnTo>
                  <a:pt x="0" y="0"/>
                </a:lnTo>
                <a:lnTo>
                  <a:pt x="83" y="39"/>
                </a:lnTo>
                <a:lnTo>
                  <a:pt x="154" y="61"/>
                </a:lnTo>
                <a:lnTo>
                  <a:pt x="209" y="76"/>
                </a:lnTo>
                <a:lnTo>
                  <a:pt x="283" y="91"/>
                </a:lnTo>
                <a:lnTo>
                  <a:pt x="428" y="111"/>
                </a:lnTo>
                <a:lnTo>
                  <a:pt x="592" y="126"/>
                </a:lnTo>
                <a:lnTo>
                  <a:pt x="979" y="141"/>
                </a:lnTo>
                <a:lnTo>
                  <a:pt x="980" y="154"/>
                </a:lnTo>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
        <p:nvSpPr>
          <p:cNvPr id="56328" name="Freeform 8"/>
          <p:cNvSpPr>
            <a:spLocks/>
          </p:cNvSpPr>
          <p:nvPr/>
        </p:nvSpPr>
        <p:spPr bwMode="auto">
          <a:xfrm>
            <a:off x="4716463" y="4164013"/>
            <a:ext cx="3513137" cy="1614487"/>
          </a:xfrm>
          <a:custGeom>
            <a:avLst/>
            <a:gdLst>
              <a:gd name="T0" fmla="*/ 0 w 3388"/>
              <a:gd name="T1" fmla="*/ 0 h 1023"/>
              <a:gd name="T2" fmla="*/ 0 w 3388"/>
              <a:gd name="T3" fmla="*/ 2147483646 h 1023"/>
              <a:gd name="T4" fmla="*/ 2147483646 w 3388"/>
              <a:gd name="T5" fmla="*/ 2147483646 h 1023"/>
              <a:gd name="T6" fmla="*/ 0 60000 65536"/>
              <a:gd name="T7" fmla="*/ 0 60000 65536"/>
              <a:gd name="T8" fmla="*/ 0 60000 65536"/>
              <a:gd name="T9" fmla="*/ 0 w 3388"/>
              <a:gd name="T10" fmla="*/ 0 h 1023"/>
              <a:gd name="T11" fmla="*/ 3388 w 3388"/>
              <a:gd name="T12" fmla="*/ 1023 h 1023"/>
            </a:gdLst>
            <a:ahLst/>
            <a:cxnLst>
              <a:cxn ang="T6">
                <a:pos x="T0" y="T1"/>
              </a:cxn>
              <a:cxn ang="T7">
                <a:pos x="T2" y="T3"/>
              </a:cxn>
              <a:cxn ang="T8">
                <a:pos x="T4" y="T5"/>
              </a:cxn>
            </a:cxnLst>
            <a:rect l="T9" t="T10" r="T11" b="T12"/>
            <a:pathLst>
              <a:path w="3388" h="1023">
                <a:moveTo>
                  <a:pt x="0" y="0"/>
                </a:moveTo>
                <a:lnTo>
                  <a:pt x="0" y="1022"/>
                </a:lnTo>
                <a:lnTo>
                  <a:pt x="3387" y="1022"/>
                </a:lnTo>
              </a:path>
            </a:pathLst>
          </a:custGeom>
          <a:noFill/>
          <a:ln w="25400" cap="rnd"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29" name="Rectangle 9"/>
          <p:cNvSpPr>
            <a:spLocks noChangeArrowheads="1"/>
          </p:cNvSpPr>
          <p:nvPr/>
        </p:nvSpPr>
        <p:spPr bwMode="auto">
          <a:xfrm>
            <a:off x="4495800" y="5549900"/>
            <a:ext cx="457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t>0</a:t>
            </a:r>
            <a:r>
              <a:rPr lang="en-US" altLang="en-US" sz="3600" b="1">
                <a:latin typeface="Times New Roman" panose="02020603050405020304" pitchFamily="18" charset="0"/>
              </a:rPr>
              <a:t> </a:t>
            </a:r>
          </a:p>
        </p:txBody>
      </p:sp>
      <p:sp>
        <p:nvSpPr>
          <p:cNvPr id="56330" name="Line 10"/>
          <p:cNvSpPr>
            <a:spLocks noChangeShapeType="1"/>
          </p:cNvSpPr>
          <p:nvPr/>
        </p:nvSpPr>
        <p:spPr bwMode="auto">
          <a:xfrm>
            <a:off x="4859338" y="4483100"/>
            <a:ext cx="3175"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1" name="Freeform 11"/>
          <p:cNvSpPr>
            <a:spLocks/>
          </p:cNvSpPr>
          <p:nvPr/>
        </p:nvSpPr>
        <p:spPr bwMode="auto">
          <a:xfrm>
            <a:off x="4724400" y="4178300"/>
            <a:ext cx="3429000" cy="1620838"/>
          </a:xfrm>
          <a:custGeom>
            <a:avLst/>
            <a:gdLst>
              <a:gd name="T0" fmla="*/ 0 w 3492"/>
              <a:gd name="T1" fmla="*/ 2147483646 h 1021"/>
              <a:gd name="T2" fmla="*/ 2147483646 w 3492"/>
              <a:gd name="T3" fmla="*/ 2147483646 h 1021"/>
              <a:gd name="T4" fmla="*/ 2147483646 w 3492"/>
              <a:gd name="T5" fmla="*/ 2147483646 h 1021"/>
              <a:gd name="T6" fmla="*/ 2147483646 w 3492"/>
              <a:gd name="T7" fmla="*/ 2147483646 h 1021"/>
              <a:gd name="T8" fmla="*/ 2147483646 w 3492"/>
              <a:gd name="T9" fmla="*/ 2147483646 h 1021"/>
              <a:gd name="T10" fmla="*/ 0 60000 65536"/>
              <a:gd name="T11" fmla="*/ 0 60000 65536"/>
              <a:gd name="T12" fmla="*/ 0 60000 65536"/>
              <a:gd name="T13" fmla="*/ 0 60000 65536"/>
              <a:gd name="T14" fmla="*/ 0 60000 65536"/>
              <a:gd name="T15" fmla="*/ 0 w 3492"/>
              <a:gd name="T16" fmla="*/ 0 h 1021"/>
              <a:gd name="T17" fmla="*/ 3492 w 3492"/>
              <a:gd name="T18" fmla="*/ 1021 h 1021"/>
            </a:gdLst>
            <a:ahLst/>
            <a:cxnLst>
              <a:cxn ang="T10">
                <a:pos x="T0" y="T1"/>
              </a:cxn>
              <a:cxn ang="T11">
                <a:pos x="T2" y="T3"/>
              </a:cxn>
              <a:cxn ang="T12">
                <a:pos x="T4" y="T5"/>
              </a:cxn>
              <a:cxn ang="T13">
                <a:pos x="T6" y="T7"/>
              </a:cxn>
              <a:cxn ang="T14">
                <a:pos x="T8" y="T9"/>
              </a:cxn>
            </a:cxnLst>
            <a:rect l="T15" t="T16" r="T17" b="T18"/>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6332" name="Line 12"/>
          <p:cNvSpPr>
            <a:spLocks noChangeShapeType="1"/>
          </p:cNvSpPr>
          <p:nvPr/>
        </p:nvSpPr>
        <p:spPr bwMode="auto">
          <a:xfrm>
            <a:off x="6400800" y="5549900"/>
            <a:ext cx="1588"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3" name="Line 13"/>
          <p:cNvSpPr>
            <a:spLocks noChangeShapeType="1"/>
          </p:cNvSpPr>
          <p:nvPr/>
        </p:nvSpPr>
        <p:spPr bwMode="auto">
          <a:xfrm flipH="1">
            <a:off x="6781800" y="5410200"/>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4" name="Text Box 14"/>
          <p:cNvSpPr txBox="1">
            <a:spLocks noChangeArrowheads="1"/>
          </p:cNvSpPr>
          <p:nvPr/>
        </p:nvSpPr>
        <p:spPr bwMode="auto">
          <a:xfrm>
            <a:off x="6781800" y="5029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sym typeface="Symbol" panose="05050102010706020507" pitchFamily="18" charset="2"/>
              </a:rPr>
              <a:t></a:t>
            </a:r>
            <a:endParaRPr lang="en-US" altLang="en-US" sz="2000" baseline="-25000">
              <a:sym typeface="Symbol" panose="05050102010706020507" pitchFamily="18" charset="2"/>
            </a:endParaRPr>
          </a:p>
        </p:txBody>
      </p:sp>
      <p:sp>
        <p:nvSpPr>
          <p:cNvPr id="56335" name="Rectangle 15"/>
          <p:cNvSpPr>
            <a:spLocks noChangeArrowheads="1"/>
          </p:cNvSpPr>
          <p:nvPr/>
        </p:nvSpPr>
        <p:spPr bwMode="auto">
          <a:xfrm>
            <a:off x="6172200" y="6096000"/>
            <a:ext cx="609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solidFill>
                  <a:schemeClr val="hlink"/>
                </a:solidFill>
                <a:sym typeface="Symbol" panose="05050102010706020507" pitchFamily="18" charset="2"/>
              </a:rPr>
              <a:t></a:t>
            </a:r>
            <a:r>
              <a:rPr lang="en-US" altLang="en-US" sz="2400" baseline="30000">
                <a:solidFill>
                  <a:schemeClr val="hlink"/>
                </a:solidFill>
                <a:sym typeface="Symbol" panose="05050102010706020507" pitchFamily="18" charset="2"/>
              </a:rPr>
              <a:t>2</a:t>
            </a:r>
            <a:r>
              <a:rPr lang="en-US" altLang="en-US" sz="2400" baseline="-25000">
                <a:solidFill>
                  <a:schemeClr val="hlink"/>
                </a:solidFill>
                <a:sym typeface="Symbol" panose="05050102010706020507" pitchFamily="18" charset="2"/>
              </a:rPr>
              <a:t></a:t>
            </a:r>
            <a:endParaRPr lang="en-US" altLang="en-US" sz="2400">
              <a:solidFill>
                <a:schemeClr val="hlink"/>
              </a:solidFill>
            </a:endParaRPr>
          </a:p>
        </p:txBody>
      </p:sp>
      <p:sp>
        <p:nvSpPr>
          <p:cNvPr id="56336" name="Line 16"/>
          <p:cNvSpPr>
            <a:spLocks noChangeShapeType="1"/>
          </p:cNvSpPr>
          <p:nvPr/>
        </p:nvSpPr>
        <p:spPr bwMode="auto">
          <a:xfrm flipV="1">
            <a:off x="6400800" y="5778500"/>
            <a:ext cx="0" cy="381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7" name="Line 17"/>
          <p:cNvSpPr>
            <a:spLocks noChangeShapeType="1"/>
          </p:cNvSpPr>
          <p:nvPr/>
        </p:nvSpPr>
        <p:spPr bwMode="auto">
          <a:xfrm flipH="1">
            <a:off x="4800600" y="6007100"/>
            <a:ext cx="1600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8" name="Line 18"/>
          <p:cNvSpPr>
            <a:spLocks noChangeShapeType="1"/>
          </p:cNvSpPr>
          <p:nvPr/>
        </p:nvSpPr>
        <p:spPr bwMode="auto">
          <a:xfrm flipH="1">
            <a:off x="6400800" y="6007100"/>
            <a:ext cx="1447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9" name="Rectangle 19"/>
          <p:cNvSpPr>
            <a:spLocks noChangeArrowheads="1"/>
          </p:cNvSpPr>
          <p:nvPr/>
        </p:nvSpPr>
        <p:spPr bwMode="auto">
          <a:xfrm>
            <a:off x="6629400" y="6007100"/>
            <a:ext cx="990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Reject H</a:t>
            </a:r>
            <a:r>
              <a:rPr lang="en-US" altLang="en-US" sz="1400" baseline="-25000"/>
              <a:t>0</a:t>
            </a:r>
          </a:p>
        </p:txBody>
      </p:sp>
      <p:sp>
        <p:nvSpPr>
          <p:cNvPr id="56340" name="Rectangle 20"/>
          <p:cNvSpPr>
            <a:spLocks noChangeArrowheads="1"/>
          </p:cNvSpPr>
          <p:nvPr/>
        </p:nvSpPr>
        <p:spPr bwMode="auto">
          <a:xfrm>
            <a:off x="5105400" y="6007100"/>
            <a:ext cx="9144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Do not </a:t>
            </a:r>
          </a:p>
          <a:p>
            <a:pPr>
              <a:lnSpc>
                <a:spcPct val="20000"/>
              </a:lnSpc>
              <a:spcBef>
                <a:spcPct val="50000"/>
              </a:spcBef>
              <a:buFontTx/>
              <a:buNone/>
            </a:pPr>
            <a:r>
              <a:rPr lang="en-US" altLang="en-US" sz="1400"/>
              <a:t>reject H</a:t>
            </a:r>
            <a:r>
              <a:rPr lang="en-US" altLang="en-US" sz="1400" baseline="-25000"/>
              <a:t>0</a:t>
            </a:r>
          </a:p>
        </p:txBody>
      </p:sp>
      <p:sp>
        <p:nvSpPr>
          <p:cNvPr id="56341" name="Rectangle 21"/>
          <p:cNvSpPr>
            <a:spLocks noChangeArrowheads="1"/>
          </p:cNvSpPr>
          <p:nvPr/>
        </p:nvSpPr>
        <p:spPr bwMode="auto">
          <a:xfrm>
            <a:off x="400050" y="5372100"/>
            <a:ext cx="388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folHlink"/>
                </a:solidFill>
              </a:rPr>
              <a:t>   (with  k – 1 degrees of freedom)</a:t>
            </a:r>
            <a:endParaRPr lang="en-US" altLang="en-US" sz="2400" b="1" baseline="30000">
              <a:solidFill>
                <a:schemeClr val="folHlink"/>
              </a:solidFill>
              <a:sym typeface="Symbol" panose="05050102010706020507" pitchFamily="18" charset="2"/>
            </a:endParaRPr>
          </a:p>
        </p:txBody>
      </p:sp>
      <p:sp>
        <p:nvSpPr>
          <p:cNvPr id="56342" name="Rectangle 22"/>
          <p:cNvSpPr>
            <a:spLocks noChangeArrowheads="1"/>
          </p:cNvSpPr>
          <p:nvPr/>
        </p:nvSpPr>
        <p:spPr bwMode="auto">
          <a:xfrm>
            <a:off x="8153400" y="5638800"/>
            <a:ext cx="609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sym typeface="Symbol" panose="05050102010706020507" pitchFamily="18" charset="2"/>
              </a:rPr>
              <a:t></a:t>
            </a:r>
            <a:r>
              <a:rPr lang="en-US" altLang="en-US" sz="2400" baseline="30000">
                <a:sym typeface="Symbol" panose="05050102010706020507" pitchFamily="18" charset="2"/>
              </a:rPr>
              <a:t>2</a:t>
            </a:r>
            <a:endParaRPr lang="en-US" altLang="en-US" sz="2400" baseline="30000"/>
          </a:p>
        </p:txBody>
      </p:sp>
      <p:sp>
        <p:nvSpPr>
          <p:cNvPr id="56343" name="Text Box 23"/>
          <p:cNvSpPr txBox="1">
            <a:spLocks noChangeArrowheads="1"/>
          </p:cNvSpPr>
          <p:nvPr/>
        </p:nvSpPr>
        <p:spPr bwMode="auto">
          <a:xfrm>
            <a:off x="571500" y="1466850"/>
            <a:ext cx="546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The Rejection Region</a:t>
            </a:r>
          </a:p>
        </p:txBody>
      </p:sp>
    </p:spTree>
    <p:extLst>
      <p:ext uri="{BB962C8B-B14F-4D97-AF65-F5344CB8AC3E}">
        <p14:creationId xmlns:p14="http://schemas.microsoft.com/office/powerpoint/2010/main" val="223401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709613" y="2033588"/>
          <a:ext cx="8010525" cy="4314825"/>
        </p:xfrm>
        <a:graphic>
          <a:graphicData uri="http://schemas.openxmlformats.org/presentationml/2006/ole">
            <mc:AlternateContent xmlns:mc="http://schemas.openxmlformats.org/markup-compatibility/2006">
              <mc:Choice xmlns:v="urn:schemas-microsoft-com:vml" Requires="v">
                <p:oleObj spid="_x0000_s77831" r:id="rId3" imgW="4258269" imgH="2523810" progId="Paint.Picture">
                  <p:embed/>
                </p:oleObj>
              </mc:Choice>
              <mc:Fallback>
                <p:oleObj r:id="rId3" imgW="4258269" imgH="25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033588"/>
                        <a:ext cx="80105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7" name="Text Box 3"/>
          <p:cNvSpPr txBox="1">
            <a:spLocks noChangeArrowheads="1"/>
          </p:cNvSpPr>
          <p:nvPr/>
        </p:nvSpPr>
        <p:spPr bwMode="auto">
          <a:xfrm>
            <a:off x="647700" y="1524000"/>
            <a:ext cx="6953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Chi-Square Test Statistic</a:t>
            </a:r>
          </a:p>
        </p:txBody>
      </p:sp>
    </p:spTree>
    <p:extLst>
      <p:ext uri="{BB962C8B-B14F-4D97-AF65-F5344CB8AC3E}">
        <p14:creationId xmlns:p14="http://schemas.microsoft.com/office/powerpoint/2010/main" val="554463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90550" y="1524000"/>
            <a:ext cx="7924800"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914400" indent="-4572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b="1">
                <a:solidFill>
                  <a:schemeClr val="folHlink"/>
                </a:solidFill>
              </a:rPr>
              <a:t>Contingency Tables</a:t>
            </a:r>
          </a:p>
          <a:p>
            <a:pPr lvl="1" eaLnBrk="1" hangingPunct="1">
              <a:spcBef>
                <a:spcPct val="40000"/>
              </a:spcBef>
              <a:buClr>
                <a:srgbClr val="3366FF"/>
              </a:buClr>
              <a:buFont typeface="Wingdings" panose="05000000000000000000" pitchFamily="2" charset="2"/>
              <a:buChar char="Ø"/>
            </a:pPr>
            <a:r>
              <a:rPr lang="en-US" altLang="en-US"/>
              <a:t>Situations involving multiple population proportions</a:t>
            </a:r>
          </a:p>
          <a:p>
            <a:pPr lvl="1" eaLnBrk="1" hangingPunct="1">
              <a:spcBef>
                <a:spcPct val="40000"/>
              </a:spcBef>
              <a:buClr>
                <a:srgbClr val="3366FF"/>
              </a:buClr>
              <a:buFont typeface="Wingdings" panose="05000000000000000000" pitchFamily="2" charset="2"/>
              <a:buChar char="Ø"/>
            </a:pPr>
            <a:r>
              <a:rPr lang="en-US" altLang="en-US"/>
              <a:t>Used to classify sample observations according to two or more characteristics</a:t>
            </a:r>
          </a:p>
          <a:p>
            <a:pPr lvl="1" eaLnBrk="1" hangingPunct="1">
              <a:spcBef>
                <a:spcPct val="40000"/>
              </a:spcBef>
              <a:buClr>
                <a:srgbClr val="3366FF"/>
              </a:buClr>
              <a:buFont typeface="Wingdings" panose="05000000000000000000" pitchFamily="2" charset="2"/>
              <a:buChar char="Ø"/>
            </a:pPr>
            <a:r>
              <a:rPr lang="en-US" altLang="en-US"/>
              <a:t>Also called a cross-tabulation table.</a:t>
            </a:r>
          </a:p>
          <a:p>
            <a:pPr eaLnBrk="1" hangingPunct="1"/>
            <a:endParaRPr lang="en-US" altLang="en-US"/>
          </a:p>
        </p:txBody>
      </p:sp>
    </p:spTree>
    <p:extLst>
      <p:ext uri="{BB962C8B-B14F-4D97-AF65-F5344CB8AC3E}">
        <p14:creationId xmlns:p14="http://schemas.microsoft.com/office/powerpoint/2010/main" val="26352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71500" y="1409700"/>
            <a:ext cx="7620000"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Example 8:</a:t>
            </a:r>
          </a:p>
          <a:p>
            <a:pPr lvl="1" eaLnBrk="1" hangingPunct="1">
              <a:spcBef>
                <a:spcPct val="50000"/>
              </a:spcBef>
              <a:buClr>
                <a:srgbClr val="FF0000"/>
              </a:buClr>
              <a:buFont typeface="Wingdings" panose="05000000000000000000" pitchFamily="2" charset="2"/>
              <a:buChar char="Ø"/>
            </a:pPr>
            <a:r>
              <a:rPr lang="en-US" altLang="en-US" sz="2000" b="1"/>
              <a:t>The following data concerning industrial accidents and absentees classified according to the types of employee.</a:t>
            </a:r>
          </a:p>
          <a:p>
            <a:pPr lvl="1" eaLnBrk="1" hangingPunct="1">
              <a:spcBef>
                <a:spcPct val="50000"/>
              </a:spcBef>
              <a:buClr>
                <a:srgbClr val="FF0000"/>
              </a:buClr>
              <a:buFont typeface="Wingdings" panose="05000000000000000000" pitchFamily="2" charset="2"/>
              <a:buChar char="Ø"/>
            </a:pPr>
            <a:endParaRPr lang="en-US" altLang="en-US" sz="2000" b="1"/>
          </a:p>
          <a:p>
            <a:pPr lvl="1" eaLnBrk="1" hangingPunct="1">
              <a:spcBef>
                <a:spcPct val="50000"/>
              </a:spcBef>
              <a:buClr>
                <a:srgbClr val="FF0000"/>
              </a:buClr>
              <a:buFont typeface="Wingdings" panose="05000000000000000000" pitchFamily="2" charset="2"/>
              <a:buChar char="Ø"/>
            </a:pPr>
            <a:endParaRPr lang="en-US" altLang="en-US" sz="2000" b="1"/>
          </a:p>
          <a:p>
            <a:pPr lvl="1" eaLnBrk="1" hangingPunct="1">
              <a:spcBef>
                <a:spcPct val="50000"/>
              </a:spcBef>
              <a:buClr>
                <a:srgbClr val="FF0000"/>
              </a:buClr>
              <a:buFont typeface="Wingdings" panose="05000000000000000000" pitchFamily="2" charset="2"/>
              <a:buChar char="Ø"/>
            </a:pPr>
            <a:endParaRPr lang="en-US" altLang="en-US" sz="2000" b="1"/>
          </a:p>
          <a:p>
            <a:pPr lvl="1" eaLnBrk="1" hangingPunct="1">
              <a:spcBef>
                <a:spcPct val="50000"/>
              </a:spcBef>
              <a:buClr>
                <a:srgbClr val="FF0000"/>
              </a:buClr>
              <a:buFont typeface="Wingdings" panose="05000000000000000000" pitchFamily="2" charset="2"/>
              <a:buChar char="Ø"/>
            </a:pPr>
            <a:endParaRPr lang="en-US" altLang="en-US" sz="2000" b="1"/>
          </a:p>
          <a:p>
            <a:pPr lvl="1" eaLnBrk="1" hangingPunct="1">
              <a:spcBef>
                <a:spcPct val="50000"/>
              </a:spcBef>
              <a:buClr>
                <a:srgbClr val="FF0000"/>
              </a:buClr>
              <a:buFont typeface="Wingdings" panose="05000000000000000000" pitchFamily="2" charset="2"/>
              <a:buChar char="Ø"/>
            </a:pPr>
            <a:endParaRPr lang="en-US" altLang="en-US" sz="2000" b="1"/>
          </a:p>
          <a:p>
            <a:pPr lvl="1" eaLnBrk="1" hangingPunct="1">
              <a:spcBef>
                <a:spcPct val="50000"/>
              </a:spcBef>
              <a:buClr>
                <a:srgbClr val="FF0000"/>
              </a:buClr>
              <a:buFont typeface="Wingdings" panose="05000000000000000000" pitchFamily="2" charset="2"/>
              <a:buChar char="Ø"/>
            </a:pPr>
            <a:r>
              <a:rPr lang="en-US" altLang="en-US" sz="2000" b="1"/>
              <a:t>Is there any evidence to suggest that the severity of accident is associated with type of employee ?</a:t>
            </a:r>
          </a:p>
        </p:txBody>
      </p:sp>
      <p:graphicFrame>
        <p:nvGraphicFramePr>
          <p:cNvPr id="59395" name="Object 3"/>
          <p:cNvGraphicFramePr>
            <a:graphicFrameLocks noChangeAspect="1"/>
          </p:cNvGraphicFramePr>
          <p:nvPr/>
        </p:nvGraphicFramePr>
        <p:xfrm>
          <a:off x="1338263" y="2733675"/>
          <a:ext cx="6562725" cy="2247900"/>
        </p:xfrm>
        <a:graphic>
          <a:graphicData uri="http://schemas.openxmlformats.org/presentationml/2006/ole">
            <mc:AlternateContent xmlns:mc="http://schemas.openxmlformats.org/markup-compatibility/2006">
              <mc:Choice xmlns:v="urn:schemas-microsoft-com:vml" Requires="v">
                <p:oleObj spid="_x0000_s78855" r:id="rId3" imgW="4334480" imgH="819048" progId="Paint.Picture">
                  <p:embed/>
                </p:oleObj>
              </mc:Choice>
              <mc:Fallback>
                <p:oleObj r:id="rId3" imgW="4334480" imgH="8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263" y="2733675"/>
                        <a:ext cx="65627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475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90550" y="146685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Logic of the test</a:t>
            </a:r>
          </a:p>
        </p:txBody>
      </p:sp>
      <p:sp>
        <p:nvSpPr>
          <p:cNvPr id="60419" name="Rectangle 3"/>
          <p:cNvSpPr>
            <a:spLocks noChangeArrowheads="1"/>
          </p:cNvSpPr>
          <p:nvPr/>
        </p:nvSpPr>
        <p:spPr bwMode="auto">
          <a:xfrm>
            <a:off x="647700" y="2038350"/>
            <a:ext cx="8153400" cy="990600"/>
          </a:xfrm>
          <a:prstGeom prst="rect">
            <a:avLst/>
          </a:prstGeom>
          <a:solidFill>
            <a:srgbClr val="FFFFCC"/>
          </a:solidFill>
          <a:ln w="9525">
            <a:solidFill>
              <a:schemeClr val="tx1"/>
            </a:solidFill>
            <a:miter lim="800000"/>
            <a:headEnd/>
            <a:tailEnd/>
          </a:ln>
        </p:spPr>
        <p:txBody>
          <a:bodyPr lIns="85342" tIns="42672" rIns="85342" bIns="42672"/>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t>H</a:t>
            </a:r>
            <a:r>
              <a:rPr lang="en-US" altLang="en-US" sz="2400" b="1" baseline="-25000"/>
              <a:t>0</a:t>
            </a:r>
            <a:r>
              <a:rPr lang="en-US" altLang="en-US" sz="2400" b="1"/>
              <a:t>: </a:t>
            </a:r>
            <a:r>
              <a:rPr lang="en-US" altLang="en-US" sz="2000" b="1"/>
              <a:t>Severity of accident is independent of type of employees</a:t>
            </a:r>
          </a:p>
          <a:p>
            <a:pPr eaLnBrk="1" hangingPunct="1">
              <a:buFontTx/>
              <a:buNone/>
            </a:pPr>
            <a:r>
              <a:rPr lang="en-US" altLang="en-US" sz="2400" b="1"/>
              <a:t>H</a:t>
            </a:r>
            <a:r>
              <a:rPr lang="en-US" altLang="en-US" sz="2400" b="1" baseline="-25000"/>
              <a:t>A</a:t>
            </a:r>
            <a:r>
              <a:rPr lang="en-US" altLang="en-US" sz="2400" b="1"/>
              <a:t>: </a:t>
            </a:r>
            <a:r>
              <a:rPr lang="en-US" altLang="en-US" sz="2000" b="1"/>
              <a:t>Severity of accident is </a:t>
            </a:r>
            <a:r>
              <a:rPr lang="en-US" altLang="en-US" sz="2000" b="1">
                <a:solidFill>
                  <a:schemeClr val="folHlink"/>
                </a:solidFill>
              </a:rPr>
              <a:t>not</a:t>
            </a:r>
            <a:r>
              <a:rPr lang="en-US" altLang="en-US" sz="2000" b="1"/>
              <a:t> independent of type of employees</a:t>
            </a:r>
          </a:p>
        </p:txBody>
      </p:sp>
      <p:sp>
        <p:nvSpPr>
          <p:cNvPr id="60420" name="Rectangle 4"/>
          <p:cNvSpPr>
            <a:spLocks noChangeArrowheads="1"/>
          </p:cNvSpPr>
          <p:nvPr/>
        </p:nvSpPr>
        <p:spPr bwMode="auto">
          <a:xfrm>
            <a:off x="457200" y="3429000"/>
            <a:ext cx="822960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91440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60000"/>
              </a:spcBef>
              <a:buClr>
                <a:srgbClr val="FF0000"/>
              </a:buClr>
              <a:buFont typeface="Wingdings" panose="05000000000000000000" pitchFamily="2" charset="2"/>
              <a:buChar char="Ø"/>
            </a:pPr>
            <a:r>
              <a:rPr lang="en-US" altLang="en-US" sz="2400" b="1"/>
              <a:t>If H</a:t>
            </a:r>
            <a:r>
              <a:rPr lang="en-US" altLang="en-US" sz="2400" b="1" baseline="-25000"/>
              <a:t>0</a:t>
            </a:r>
            <a:r>
              <a:rPr lang="en-US" altLang="en-US" sz="2400" b="1"/>
              <a:t> is true, then the proportion of severity of accidents should be the same as the proportion of type of employees</a:t>
            </a:r>
          </a:p>
          <a:p>
            <a:pPr lvl="1" eaLnBrk="1" hangingPunct="1">
              <a:spcBef>
                <a:spcPct val="60000"/>
              </a:spcBef>
              <a:buClr>
                <a:srgbClr val="FF0000"/>
              </a:buClr>
              <a:buFont typeface="Wingdings" panose="05000000000000000000" pitchFamily="2" charset="2"/>
              <a:buNone/>
            </a:pPr>
            <a:endParaRPr lang="en-US" altLang="en-US" sz="2400" b="1"/>
          </a:p>
        </p:txBody>
      </p:sp>
    </p:spTree>
    <p:extLst>
      <p:ext uri="{BB962C8B-B14F-4D97-AF65-F5344CB8AC3E}">
        <p14:creationId xmlns:p14="http://schemas.microsoft.com/office/powerpoint/2010/main" val="3112088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76263" y="1952625"/>
          <a:ext cx="7915275" cy="4305300"/>
        </p:xfrm>
        <a:graphic>
          <a:graphicData uri="http://schemas.openxmlformats.org/presentationml/2006/ole">
            <mc:AlternateContent xmlns:mc="http://schemas.openxmlformats.org/markup-compatibility/2006">
              <mc:Choice xmlns:v="urn:schemas-microsoft-com:vml" Requires="v">
                <p:oleObj spid="_x0000_s79879" r:id="rId3" imgW="4180952" imgH="2495238" progId="Paint.Picture">
                  <p:embed/>
                </p:oleObj>
              </mc:Choice>
              <mc:Fallback>
                <p:oleObj r:id="rId3" imgW="4180952" imgH="24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1952625"/>
                        <a:ext cx="791527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Text Box 3"/>
          <p:cNvSpPr txBox="1">
            <a:spLocks noChangeArrowheads="1"/>
          </p:cNvSpPr>
          <p:nvPr/>
        </p:nvSpPr>
        <p:spPr bwMode="auto">
          <a:xfrm>
            <a:off x="533400" y="1447800"/>
            <a:ext cx="809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Finding Expected Frequencies</a:t>
            </a:r>
          </a:p>
        </p:txBody>
      </p:sp>
    </p:spTree>
    <p:extLst>
      <p:ext uri="{BB962C8B-B14F-4D97-AF65-F5344CB8AC3E}">
        <p14:creationId xmlns:p14="http://schemas.microsoft.com/office/powerpoint/2010/main" val="16970338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533400" y="1447800"/>
            <a:ext cx="8096250"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Finding Expected Frequencies</a:t>
            </a:r>
          </a:p>
          <a:p>
            <a:pPr eaLnBrk="1" hangingPunct="1">
              <a:spcBef>
                <a:spcPct val="50000"/>
              </a:spcBef>
              <a:buClr>
                <a:srgbClr val="3366FF"/>
              </a:buClr>
              <a:buFontTx/>
              <a:buNone/>
            </a:pPr>
            <a:endParaRPr lang="en-US" altLang="en-US" sz="2800" b="1"/>
          </a:p>
          <a:p>
            <a:pPr eaLnBrk="1" hangingPunct="1">
              <a:spcBef>
                <a:spcPct val="50000"/>
              </a:spcBef>
              <a:buClr>
                <a:srgbClr val="3366FF"/>
              </a:buClr>
              <a:buFontTx/>
              <a:buNone/>
            </a:pPr>
            <a:r>
              <a:rPr lang="en-US" altLang="en-US" sz="2800" b="1"/>
              <a:t>Expected frequency </a:t>
            </a:r>
          </a:p>
        </p:txBody>
      </p:sp>
      <p:graphicFrame>
        <p:nvGraphicFramePr>
          <p:cNvPr id="62468" name="Object 4"/>
          <p:cNvGraphicFramePr>
            <a:graphicFrameLocks noGrp="1" noChangeAspect="1"/>
          </p:cNvGraphicFramePr>
          <p:nvPr>
            <p:ph idx="1"/>
          </p:nvPr>
        </p:nvGraphicFramePr>
        <p:xfrm>
          <a:off x="750888" y="3738563"/>
          <a:ext cx="7793037" cy="1925637"/>
        </p:xfrm>
        <a:graphic>
          <a:graphicData uri="http://schemas.openxmlformats.org/presentationml/2006/ole">
            <mc:AlternateContent xmlns:mc="http://schemas.openxmlformats.org/markup-compatibility/2006">
              <mc:Choice xmlns:v="urn:schemas-microsoft-com:vml" Requires="v">
                <p:oleObj spid="_x0000_s80903" r:id="rId3" imgW="1702390" imgH="419205" progId="Equation.3">
                  <p:embed/>
                </p:oleObj>
              </mc:Choice>
              <mc:Fallback>
                <p:oleObj r:id="rId3" imgW="1702390" imgH="41920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 y="3738563"/>
                        <a:ext cx="7793037" cy="192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997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Text Box 3"/>
          <p:cNvSpPr txBox="1">
            <a:spLocks noChangeArrowheads="1"/>
          </p:cNvSpPr>
          <p:nvPr/>
        </p:nvSpPr>
        <p:spPr bwMode="auto">
          <a:xfrm>
            <a:off x="466725" y="1652588"/>
            <a:ext cx="8102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If you have mastered this topic, </a:t>
            </a:r>
            <a:r>
              <a:rPr lang="en-US" altLang="en-US" sz="1800" dirty="0">
                <a:solidFill>
                  <a:srgbClr val="990000"/>
                </a:solidFill>
              </a:rPr>
              <a:t>you should be able to use the following terms correctly in your assignments and exams</a:t>
            </a:r>
            <a:r>
              <a:rPr lang="en-US" altLang="en-US" sz="1800" dirty="0"/>
              <a:t>:</a:t>
            </a:r>
          </a:p>
          <a:p>
            <a:pPr eaLnBrk="1" hangingPunct="1">
              <a:spcBef>
                <a:spcPct val="0"/>
              </a:spcBef>
              <a:buFontTx/>
              <a:buNone/>
            </a:pPr>
            <a:r>
              <a:rPr lang="en-US" altLang="en-US" sz="1800" b="1" i="1" dirty="0"/>
              <a:t>(Prepare your own list )</a:t>
            </a:r>
          </a:p>
          <a:p>
            <a:pPr eaLnBrk="1" hangingPunct="1">
              <a:spcBef>
                <a:spcPct val="0"/>
              </a:spcBef>
              <a:buFontTx/>
              <a:buNone/>
            </a:pPr>
            <a:endParaRPr lang="en-US" altLang="en-US" sz="1800" b="1" i="1" dirty="0"/>
          </a:p>
          <a:p>
            <a:pPr eaLnBrk="1" hangingPunct="1">
              <a:spcBef>
                <a:spcPct val="0"/>
              </a:spcBef>
              <a:buFontTx/>
              <a:buNone/>
            </a:pPr>
            <a:endParaRPr lang="en-US" altLang="en-US" sz="1800" dirty="0"/>
          </a:p>
        </p:txBody>
      </p:sp>
      <p:sp>
        <p:nvSpPr>
          <p:cNvPr id="6" name="Rectangle 5"/>
          <p:cNvSpPr/>
          <p:nvPr/>
        </p:nvSpPr>
        <p:spPr>
          <a:xfrm>
            <a:off x="466725" y="2713075"/>
            <a:ext cx="4572000" cy="3785652"/>
          </a:xfrm>
          <a:prstGeom prst="rect">
            <a:avLst/>
          </a:prstGeom>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a:buClr>
                <a:srgbClr val="0000FF"/>
              </a:buClr>
              <a:buFont typeface="Wingdings" panose="05000000000000000000" pitchFamily="2" charset="2"/>
              <a:buChar char="Ø"/>
              <a:defRPr/>
            </a:pPr>
            <a:r>
              <a:rPr lang="en-GB" altLang="en-US" sz="2400" b="1" dirty="0" smtClean="0">
                <a:latin typeface="+mj-lt"/>
              </a:rPr>
              <a:t>Hypothesis statement</a:t>
            </a:r>
          </a:p>
          <a:p>
            <a:pPr lvl="1">
              <a:buClr>
                <a:srgbClr val="0000FF"/>
              </a:buClr>
              <a:buFont typeface="Wingdings" panose="05000000000000000000" pitchFamily="2" charset="2"/>
              <a:buChar char="Ø"/>
              <a:defRPr/>
            </a:pPr>
            <a:r>
              <a:rPr lang="en-GB" altLang="en-US" sz="2400" b="1" dirty="0" smtClean="0">
                <a:latin typeface="+mj-lt"/>
              </a:rPr>
              <a:t>Significance level</a:t>
            </a:r>
          </a:p>
          <a:p>
            <a:pPr lvl="1">
              <a:buClr>
                <a:srgbClr val="0000FF"/>
              </a:buClr>
              <a:buFont typeface="Wingdings" panose="05000000000000000000" pitchFamily="2" charset="2"/>
              <a:buChar char="Ø"/>
              <a:defRPr/>
            </a:pPr>
            <a:r>
              <a:rPr lang="en-GB" altLang="en-US" sz="2400" b="1" dirty="0" smtClean="0">
                <a:latin typeface="+mj-lt"/>
              </a:rPr>
              <a:t>Test statistic</a:t>
            </a:r>
          </a:p>
          <a:p>
            <a:pPr lvl="1">
              <a:buClr>
                <a:srgbClr val="0000FF"/>
              </a:buClr>
              <a:buFont typeface="Wingdings" panose="05000000000000000000" pitchFamily="2" charset="2"/>
              <a:buChar char="Ø"/>
              <a:defRPr/>
            </a:pPr>
            <a:r>
              <a:rPr lang="en-GB" altLang="en-US" sz="2400" b="1" dirty="0" smtClean="0">
                <a:latin typeface="+mj-lt"/>
              </a:rPr>
              <a:t>Decision rule</a:t>
            </a:r>
          </a:p>
          <a:p>
            <a:pPr lvl="1">
              <a:buClr>
                <a:srgbClr val="0000FF"/>
              </a:buClr>
              <a:buFont typeface="Wingdings" panose="05000000000000000000" pitchFamily="2" charset="2"/>
              <a:buChar char="Ø"/>
              <a:defRPr/>
            </a:pPr>
            <a:r>
              <a:rPr lang="en-GB" altLang="en-US" sz="2400" b="1" dirty="0" smtClean="0">
                <a:latin typeface="+mj-lt"/>
              </a:rPr>
              <a:t>Critical value</a:t>
            </a:r>
          </a:p>
          <a:p>
            <a:pPr lvl="1">
              <a:buClr>
                <a:srgbClr val="0000FF"/>
              </a:buClr>
              <a:defRPr/>
            </a:pPr>
            <a:endParaRPr lang="en-GB" altLang="en-US" sz="2400" b="1" dirty="0" smtClean="0">
              <a:latin typeface="+mj-lt"/>
            </a:endParaRPr>
          </a:p>
          <a:p>
            <a:pPr lvl="1">
              <a:buClr>
                <a:srgbClr val="0000FF"/>
              </a:buClr>
              <a:buFont typeface="Wingdings" panose="05000000000000000000" pitchFamily="2" charset="2"/>
              <a:buChar char="Ø"/>
              <a:defRPr/>
            </a:pPr>
            <a:endParaRPr lang="en-GB" altLang="en-US" sz="2400" b="1" dirty="0" smtClean="0">
              <a:latin typeface="+mj-lt"/>
            </a:endParaRPr>
          </a:p>
          <a:p>
            <a:pPr lvl="1">
              <a:buClr>
                <a:srgbClr val="0000FF"/>
              </a:buClr>
              <a:buFont typeface="Wingdings" panose="05000000000000000000" pitchFamily="2" charset="2"/>
              <a:buChar char="Ø"/>
              <a:defRPr/>
            </a:pPr>
            <a:endParaRPr lang="en-GB" altLang="en-US" sz="2400" b="1" dirty="0" smtClean="0">
              <a:latin typeface="+mj-lt"/>
            </a:endParaRPr>
          </a:p>
          <a:p>
            <a:pPr lvl="1">
              <a:buClr>
                <a:srgbClr val="0000FF"/>
              </a:buClr>
              <a:buFont typeface="Wingdings" panose="05000000000000000000" pitchFamily="2" charset="2"/>
              <a:buChar char="Ø"/>
              <a:defRPr/>
            </a:pPr>
            <a:endParaRPr lang="en-GB" altLang="en-US" sz="2400" b="1" dirty="0" smtClean="0">
              <a:latin typeface="+mj-lt"/>
            </a:endParaRPr>
          </a:p>
          <a:p>
            <a:pPr lvl="1">
              <a:buClr>
                <a:srgbClr val="0000FF"/>
              </a:buClr>
              <a:buFont typeface="Wingdings" panose="05000000000000000000" pitchFamily="2" charset="2"/>
              <a:buChar char="Ø"/>
              <a:defRPr/>
            </a:pPr>
            <a:endParaRPr lang="en-GB" altLang="en-US" sz="2400" b="1" dirty="0">
              <a:latin typeface="+mj-lt"/>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914400" y="1962150"/>
          <a:ext cx="7524750" cy="4152900"/>
        </p:xfrm>
        <a:graphic>
          <a:graphicData uri="http://schemas.openxmlformats.org/presentationml/2006/ole">
            <mc:AlternateContent xmlns:mc="http://schemas.openxmlformats.org/markup-compatibility/2006">
              <mc:Choice xmlns:v="urn:schemas-microsoft-com:vml" Requires="v">
                <p:oleObj spid="_x0000_s81927" r:id="rId3" imgW="5068007" imgH="1867161" progId="Paint.Picture">
                  <p:embed/>
                </p:oleObj>
              </mc:Choice>
              <mc:Fallback>
                <p:oleObj r:id="rId3" imgW="5068007" imgH="186716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62150"/>
                        <a:ext cx="75247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Text Box 3"/>
          <p:cNvSpPr txBox="1">
            <a:spLocks noChangeArrowheads="1"/>
          </p:cNvSpPr>
          <p:nvPr/>
        </p:nvSpPr>
        <p:spPr bwMode="auto">
          <a:xfrm>
            <a:off x="514350" y="1466850"/>
            <a:ext cx="7886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Observed vs. expected Frequencies</a:t>
            </a:r>
          </a:p>
        </p:txBody>
      </p:sp>
    </p:spTree>
    <p:extLst>
      <p:ext uri="{BB962C8B-B14F-4D97-AF65-F5344CB8AC3E}">
        <p14:creationId xmlns:p14="http://schemas.microsoft.com/office/powerpoint/2010/main" val="3208847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66750" y="1473200"/>
            <a:ext cx="733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3366FF"/>
              </a:buClr>
              <a:buFont typeface="Wingdings" panose="05000000000000000000" pitchFamily="2" charset="2"/>
              <a:buChar char="Ø"/>
            </a:pPr>
            <a:r>
              <a:rPr lang="en-US" altLang="en-US" sz="2800"/>
              <a:t>The Chi-square contingency test statistic is:</a:t>
            </a:r>
          </a:p>
        </p:txBody>
      </p:sp>
      <p:sp>
        <p:nvSpPr>
          <p:cNvPr id="64515" name="Rectangle 3"/>
          <p:cNvSpPr>
            <a:spLocks noChangeArrowheads="1"/>
          </p:cNvSpPr>
          <p:nvPr/>
        </p:nvSpPr>
        <p:spPr bwMode="auto">
          <a:xfrm>
            <a:off x="1543050" y="3695700"/>
            <a:ext cx="5105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20675" indent="-320675" defTabSz="852488">
              <a:spcBef>
                <a:spcPct val="20000"/>
              </a:spcBef>
              <a:buChar char="•"/>
              <a:defRPr sz="3200">
                <a:solidFill>
                  <a:schemeClr val="tx1"/>
                </a:solidFill>
                <a:latin typeface="Arial" panose="020B0604020202020204" pitchFamily="34" charset="0"/>
              </a:defRPr>
            </a:lvl1pPr>
            <a:lvl2pPr marL="742950" indent="-285750" defTabSz="852488">
              <a:spcBef>
                <a:spcPct val="20000"/>
              </a:spcBef>
              <a:buChar char="–"/>
              <a:defRPr sz="2800">
                <a:solidFill>
                  <a:schemeClr val="tx1"/>
                </a:solidFill>
                <a:latin typeface="Arial" panose="020B0604020202020204" pitchFamily="34" charset="0"/>
              </a:defRPr>
            </a:lvl2pPr>
            <a:lvl3pPr marL="1143000" indent="-228600" defTabSz="852488">
              <a:spcBef>
                <a:spcPct val="20000"/>
              </a:spcBef>
              <a:buChar char="•"/>
              <a:defRPr sz="2400">
                <a:solidFill>
                  <a:schemeClr val="tx1"/>
                </a:solidFill>
                <a:latin typeface="Arial" panose="020B0604020202020204" pitchFamily="34" charset="0"/>
              </a:defRPr>
            </a:lvl3pPr>
            <a:lvl4pPr marL="1600200" indent="-228600" defTabSz="852488">
              <a:spcBef>
                <a:spcPct val="20000"/>
              </a:spcBef>
              <a:buChar char="–"/>
              <a:defRPr sz="2000">
                <a:solidFill>
                  <a:schemeClr val="tx1"/>
                </a:solidFill>
                <a:latin typeface="Arial" panose="020B0604020202020204" pitchFamily="34" charset="0"/>
              </a:defRPr>
            </a:lvl4pPr>
            <a:lvl5pPr marL="2057400" indent="-228600" defTabSz="852488">
              <a:spcBef>
                <a:spcPct val="20000"/>
              </a:spcBef>
              <a:buChar char="»"/>
              <a:defRPr sz="2000">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0000"/>
              </a:buClr>
              <a:buFont typeface="Wingdings" panose="05000000000000000000" pitchFamily="2" charset="2"/>
              <a:buChar char="Ø"/>
            </a:pPr>
            <a:r>
              <a:rPr lang="en-US" altLang="en-US" sz="2500" b="1"/>
              <a:t>where:</a:t>
            </a:r>
          </a:p>
          <a:p>
            <a:pPr eaLnBrk="1" hangingPunct="1">
              <a:lnSpc>
                <a:spcPct val="90000"/>
              </a:lnSpc>
              <a:buFontTx/>
              <a:buNone/>
            </a:pPr>
            <a:r>
              <a:rPr lang="en-US" altLang="en-US" sz="2500" b="1"/>
              <a:t>	</a:t>
            </a:r>
            <a:r>
              <a:rPr lang="en-US" altLang="en-US" sz="2500" b="1" i="1"/>
              <a:t>O</a:t>
            </a:r>
            <a:r>
              <a:rPr lang="en-US" altLang="en-US" sz="2500" b="1"/>
              <a:t> = observed frequency </a:t>
            </a:r>
          </a:p>
          <a:p>
            <a:pPr eaLnBrk="1" hangingPunct="1">
              <a:lnSpc>
                <a:spcPct val="90000"/>
              </a:lnSpc>
              <a:buFontTx/>
              <a:buNone/>
            </a:pPr>
            <a:r>
              <a:rPr lang="en-US" altLang="en-US" sz="2500" b="1"/>
              <a:t>	</a:t>
            </a:r>
            <a:r>
              <a:rPr lang="en-US" altLang="en-US" sz="2500" b="1" i="1"/>
              <a:t>E</a:t>
            </a:r>
            <a:r>
              <a:rPr lang="en-US" altLang="en-US" sz="2500" b="1"/>
              <a:t> = expected frequency </a:t>
            </a:r>
          </a:p>
          <a:p>
            <a:pPr eaLnBrk="1" hangingPunct="1">
              <a:lnSpc>
                <a:spcPct val="90000"/>
              </a:lnSpc>
              <a:buFontTx/>
              <a:buNone/>
            </a:pPr>
            <a:r>
              <a:rPr lang="en-US" altLang="en-US" sz="2500" b="1"/>
              <a:t>	 r = number of rows</a:t>
            </a:r>
          </a:p>
          <a:p>
            <a:pPr eaLnBrk="1" hangingPunct="1">
              <a:lnSpc>
                <a:spcPct val="90000"/>
              </a:lnSpc>
              <a:buFontTx/>
              <a:buNone/>
            </a:pPr>
            <a:r>
              <a:rPr lang="en-US" altLang="en-US" sz="2500" b="1"/>
              <a:t>	 c = number of columns</a:t>
            </a:r>
          </a:p>
        </p:txBody>
      </p:sp>
      <p:graphicFrame>
        <p:nvGraphicFramePr>
          <p:cNvPr id="64516" name="Object 5"/>
          <p:cNvGraphicFramePr>
            <a:graphicFrameLocks noChangeAspect="1"/>
          </p:cNvGraphicFramePr>
          <p:nvPr/>
        </p:nvGraphicFramePr>
        <p:xfrm>
          <a:off x="2133600" y="2309813"/>
          <a:ext cx="2619375" cy="1069975"/>
        </p:xfrm>
        <a:graphic>
          <a:graphicData uri="http://schemas.openxmlformats.org/presentationml/2006/ole">
            <mc:AlternateContent xmlns:mc="http://schemas.openxmlformats.org/markup-compatibility/2006">
              <mc:Choice xmlns:v="urn:schemas-microsoft-com:vml" Requires="v">
                <p:oleObj spid="_x0000_s82956" r:id="rId3" imgW="1056393" imgH="432739" progId="Equation.3">
                  <p:embed/>
                </p:oleObj>
              </mc:Choice>
              <mc:Fallback>
                <p:oleObj r:id="rId3" imgW="1056393" imgH="4327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09813"/>
                        <a:ext cx="2619375" cy="1069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6"/>
          <p:cNvGraphicFramePr>
            <a:graphicFrameLocks noChangeAspect="1"/>
          </p:cNvGraphicFramePr>
          <p:nvPr/>
        </p:nvGraphicFramePr>
        <p:xfrm>
          <a:off x="5353050" y="2609850"/>
          <a:ext cx="2590800" cy="338138"/>
        </p:xfrm>
        <a:graphic>
          <a:graphicData uri="http://schemas.openxmlformats.org/presentationml/2006/ole">
            <mc:AlternateContent xmlns:mc="http://schemas.openxmlformats.org/markup-compatibility/2006">
              <mc:Choice xmlns:v="urn:schemas-microsoft-com:vml" Requires="v">
                <p:oleObj spid="_x0000_s82957" r:id="rId5" imgW="1561422" imgH="203112" progId="Equation.3">
                  <p:embed/>
                </p:oleObj>
              </mc:Choice>
              <mc:Fallback>
                <p:oleObj r:id="rId5" imgW="1561422"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050" y="2609850"/>
                        <a:ext cx="25908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6565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881063" y="1652588"/>
          <a:ext cx="7477125" cy="4010025"/>
        </p:xfrm>
        <a:graphic>
          <a:graphicData uri="http://schemas.openxmlformats.org/presentationml/2006/ole">
            <mc:AlternateContent xmlns:mc="http://schemas.openxmlformats.org/markup-compatibility/2006">
              <mc:Choice xmlns:v="urn:schemas-microsoft-com:vml" Requires="v">
                <p:oleObj spid="_x0000_s83975" r:id="rId3" imgW="3648584" imgH="1800476" progId="Paint.Picture">
                  <p:embed/>
                </p:oleObj>
              </mc:Choice>
              <mc:Fallback>
                <p:oleObj r:id="rId3" imgW="3648584" imgH="180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1652588"/>
                        <a:ext cx="74771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6830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66750" y="1466850"/>
            <a:ext cx="712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a:t>Contingency Analysis</a:t>
            </a:r>
          </a:p>
        </p:txBody>
      </p:sp>
      <p:graphicFrame>
        <p:nvGraphicFramePr>
          <p:cNvPr id="66563" name="Object 3"/>
          <p:cNvGraphicFramePr>
            <a:graphicFrameLocks noChangeAspect="1"/>
          </p:cNvGraphicFramePr>
          <p:nvPr/>
        </p:nvGraphicFramePr>
        <p:xfrm>
          <a:off x="842963" y="2128838"/>
          <a:ext cx="7629525" cy="4029075"/>
        </p:xfrm>
        <a:graphic>
          <a:graphicData uri="http://schemas.openxmlformats.org/presentationml/2006/ole">
            <mc:AlternateContent xmlns:mc="http://schemas.openxmlformats.org/markup-compatibility/2006">
              <mc:Choice xmlns:v="urn:schemas-microsoft-com:vml" Requires="v">
                <p:oleObj spid="_x0000_s84999" r:id="rId3" imgW="4219048" imgH="2409524" progId="Paint.Picture">
                  <p:embed/>
                </p:oleObj>
              </mc:Choice>
              <mc:Fallback>
                <p:oleObj r:id="rId3" imgW="4219048" imgH="2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2128838"/>
                        <a:ext cx="76295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39920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79425" y="1481138"/>
            <a:ext cx="82010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a:t>Yate’s Correction</a:t>
            </a:r>
          </a:p>
          <a:p>
            <a:pPr lvl="1" eaLnBrk="1" hangingPunct="1">
              <a:spcBef>
                <a:spcPct val="50000"/>
              </a:spcBef>
              <a:buClr>
                <a:srgbClr val="3333FF"/>
              </a:buClr>
              <a:buFont typeface="Wingdings" panose="05000000000000000000" pitchFamily="2" charset="2"/>
              <a:buChar char="Ø"/>
            </a:pPr>
            <a:r>
              <a:rPr lang="en-US" altLang="en-US" sz="2400" b="1"/>
              <a:t>Used when there is only ONE degree of freedom.</a:t>
            </a:r>
          </a:p>
          <a:p>
            <a:pPr lvl="1" eaLnBrk="1" hangingPunct="1">
              <a:spcBef>
                <a:spcPct val="50000"/>
              </a:spcBef>
              <a:buClr>
                <a:srgbClr val="3333FF"/>
              </a:buClr>
              <a:buFont typeface="Wingdings" panose="05000000000000000000" pitchFamily="2" charset="2"/>
              <a:buChar char="Ø"/>
            </a:pPr>
            <a:endParaRPr lang="en-US" altLang="en-US" sz="2400" b="1"/>
          </a:p>
          <a:p>
            <a:pPr lvl="1" eaLnBrk="1" hangingPunct="1">
              <a:spcBef>
                <a:spcPct val="50000"/>
              </a:spcBef>
              <a:buClr>
                <a:srgbClr val="3333FF"/>
              </a:buClr>
              <a:buFont typeface="Wingdings" panose="05000000000000000000" pitchFamily="2" charset="2"/>
              <a:buChar char="Ø"/>
            </a:pPr>
            <a:endParaRPr lang="en-US" altLang="en-US" sz="2400" b="1"/>
          </a:p>
        </p:txBody>
      </p:sp>
      <p:graphicFrame>
        <p:nvGraphicFramePr>
          <p:cNvPr id="67587" name="Object 4"/>
          <p:cNvGraphicFramePr>
            <a:graphicFrameLocks noChangeAspect="1"/>
          </p:cNvGraphicFramePr>
          <p:nvPr/>
        </p:nvGraphicFramePr>
        <p:xfrm>
          <a:off x="1927225" y="2633663"/>
          <a:ext cx="3548063" cy="1182687"/>
        </p:xfrm>
        <a:graphic>
          <a:graphicData uri="http://schemas.openxmlformats.org/presentationml/2006/ole">
            <mc:AlternateContent xmlns:mc="http://schemas.openxmlformats.org/markup-compatibility/2006">
              <mc:Choice xmlns:v="urn:schemas-microsoft-com:vml" Requires="v">
                <p:oleObj spid="_x0000_s86023" r:id="rId3" imgW="1375181" imgH="458394" progId="Equation.3">
                  <p:embed/>
                </p:oleObj>
              </mc:Choice>
              <mc:Fallback>
                <p:oleObj r:id="rId3" imgW="1375181" imgH="45839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2633663"/>
                        <a:ext cx="3548063"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1907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71500" y="4171950"/>
            <a:ext cx="8134350" cy="1314450"/>
          </a:xfrm>
          <a:prstGeom prst="rect">
            <a:avLst/>
          </a:prstGeom>
          <a:solidFill>
            <a:srgbClr val="FFFFCC"/>
          </a:solidFill>
          <a:ln w="9525">
            <a:solidFill>
              <a:schemeClr val="tx1"/>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b="1"/>
              <a:t>H</a:t>
            </a:r>
            <a:r>
              <a:rPr lang="en-US" altLang="en-US" b="1" baseline="-25000"/>
              <a:t>0</a:t>
            </a:r>
            <a:r>
              <a:rPr lang="en-US" altLang="en-US" b="1"/>
              <a:t>: </a:t>
            </a:r>
            <a:r>
              <a:rPr lang="en-US" altLang="en-US" sz="2400" b="1"/>
              <a:t>Hand preference is independent of gender</a:t>
            </a:r>
          </a:p>
          <a:p>
            <a:pPr eaLnBrk="1" hangingPunct="1">
              <a:buFontTx/>
              <a:buNone/>
            </a:pPr>
            <a:r>
              <a:rPr lang="en-US" altLang="en-US" sz="2400" b="1"/>
              <a:t>H</a:t>
            </a:r>
            <a:r>
              <a:rPr lang="en-US" altLang="en-US" sz="2400" b="1" baseline="-25000"/>
              <a:t>A</a:t>
            </a:r>
            <a:r>
              <a:rPr lang="en-US" altLang="en-US" sz="2400" b="1"/>
              <a:t>: Hand preference is </a:t>
            </a:r>
            <a:r>
              <a:rPr lang="en-US" altLang="en-US" sz="2400" b="1">
                <a:solidFill>
                  <a:schemeClr val="folHlink"/>
                </a:solidFill>
              </a:rPr>
              <a:t>not</a:t>
            </a:r>
            <a:r>
              <a:rPr lang="en-US" altLang="en-US" sz="2400" b="1"/>
              <a:t> independent of gender</a:t>
            </a:r>
          </a:p>
        </p:txBody>
      </p:sp>
      <p:sp>
        <p:nvSpPr>
          <p:cNvPr id="68611" name="Rectangle 3"/>
          <p:cNvSpPr>
            <a:spLocks noChangeArrowheads="1"/>
          </p:cNvSpPr>
          <p:nvPr/>
        </p:nvSpPr>
        <p:spPr bwMode="auto">
          <a:xfrm>
            <a:off x="685800" y="1466850"/>
            <a:ext cx="77914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35000"/>
              </a:spcBef>
              <a:buClr>
                <a:srgbClr val="3366FF"/>
              </a:buClr>
              <a:buFont typeface="Wingdings" panose="05000000000000000000" pitchFamily="2" charset="2"/>
              <a:buChar char="Ø"/>
            </a:pPr>
            <a:r>
              <a:rPr lang="en-US" altLang="en-US" sz="2800" b="1">
                <a:solidFill>
                  <a:schemeClr val="folHlink"/>
                </a:solidFill>
              </a:rPr>
              <a:t>Example:</a:t>
            </a:r>
          </a:p>
          <a:p>
            <a:pPr lvl="1" eaLnBrk="1" hangingPunct="1">
              <a:lnSpc>
                <a:spcPct val="110000"/>
              </a:lnSpc>
              <a:spcBef>
                <a:spcPct val="35000"/>
              </a:spcBef>
              <a:buClr>
                <a:srgbClr val="FF0000"/>
              </a:buClr>
              <a:buFont typeface="Wingdings" panose="05000000000000000000" pitchFamily="2" charset="2"/>
              <a:buChar char="Ø"/>
            </a:pPr>
            <a:r>
              <a:rPr lang="en-US" altLang="en-US">
                <a:solidFill>
                  <a:schemeClr val="folHlink"/>
                </a:solidFill>
              </a:rPr>
              <a:t>Left-Handed vs. Gender</a:t>
            </a:r>
          </a:p>
          <a:p>
            <a:pPr lvl="2" eaLnBrk="1" hangingPunct="1">
              <a:lnSpc>
                <a:spcPct val="110000"/>
              </a:lnSpc>
              <a:spcBef>
                <a:spcPct val="35000"/>
              </a:spcBef>
              <a:buClr>
                <a:schemeClr val="hlink"/>
              </a:buClr>
              <a:buFont typeface="Wingdings" panose="05000000000000000000" pitchFamily="2" charset="2"/>
              <a:buChar char="Ø"/>
            </a:pPr>
            <a:r>
              <a:rPr lang="en-US" altLang="en-US" sz="2800"/>
              <a:t>Dominant Hand:  Left vs. Right</a:t>
            </a:r>
          </a:p>
          <a:p>
            <a:pPr lvl="2" eaLnBrk="1" hangingPunct="1">
              <a:lnSpc>
                <a:spcPct val="110000"/>
              </a:lnSpc>
              <a:spcBef>
                <a:spcPct val="35000"/>
              </a:spcBef>
              <a:buClr>
                <a:schemeClr val="hlink"/>
              </a:buClr>
              <a:buFont typeface="Wingdings" panose="05000000000000000000" pitchFamily="2" charset="2"/>
              <a:buChar char="Ø"/>
            </a:pPr>
            <a:r>
              <a:rPr lang="en-US" altLang="en-US" sz="2800"/>
              <a:t>Gender:  Male vs. Female</a:t>
            </a:r>
          </a:p>
        </p:txBody>
      </p:sp>
    </p:spTree>
    <p:extLst>
      <p:ext uri="{BB962C8B-B14F-4D97-AF65-F5344CB8AC3E}">
        <p14:creationId xmlns:p14="http://schemas.microsoft.com/office/powerpoint/2010/main" val="16222680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5" name="Object 3"/>
          <p:cNvGraphicFramePr>
            <a:graphicFrameLocks noChangeAspect="1"/>
          </p:cNvGraphicFramePr>
          <p:nvPr/>
        </p:nvGraphicFramePr>
        <p:xfrm>
          <a:off x="1023938" y="2038350"/>
          <a:ext cx="7534275" cy="4343400"/>
        </p:xfrm>
        <a:graphic>
          <a:graphicData uri="http://schemas.openxmlformats.org/presentationml/2006/ole">
            <mc:AlternateContent xmlns:mc="http://schemas.openxmlformats.org/markup-compatibility/2006">
              <mc:Choice xmlns:v="urn:schemas-microsoft-com:vml" Requires="v">
                <p:oleObj spid="_x0000_s87047" r:id="rId3" imgW="4315427" imgH="1980952" progId="Paint.Picture">
                  <p:embed/>
                </p:oleObj>
              </mc:Choice>
              <mc:Fallback>
                <p:oleObj r:id="rId3" imgW="4315427" imgH="19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2038350"/>
                        <a:ext cx="75342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6" name="Text Box 4"/>
          <p:cNvSpPr txBox="1">
            <a:spLocks noChangeArrowheads="1"/>
          </p:cNvSpPr>
          <p:nvPr/>
        </p:nvSpPr>
        <p:spPr bwMode="auto">
          <a:xfrm>
            <a:off x="552450" y="1504950"/>
            <a:ext cx="659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Example:</a:t>
            </a:r>
          </a:p>
        </p:txBody>
      </p:sp>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82084238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38150" y="3581400"/>
            <a:ext cx="822960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91440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spcBef>
                <a:spcPct val="60000"/>
              </a:spcBef>
              <a:buClr>
                <a:srgbClr val="FF0000"/>
              </a:buClr>
              <a:buFont typeface="Wingdings" panose="05000000000000000000" pitchFamily="2" charset="2"/>
              <a:buChar char="Ø"/>
            </a:pPr>
            <a:r>
              <a:rPr lang="en-US" altLang="en-US" sz="2400" b="1"/>
              <a:t>If H</a:t>
            </a:r>
            <a:r>
              <a:rPr lang="en-US" altLang="en-US" sz="2400" b="1" baseline="-25000"/>
              <a:t>0</a:t>
            </a:r>
            <a:r>
              <a:rPr lang="en-US" altLang="en-US" sz="2400" b="1"/>
              <a:t> is true, then the proportion of left-handed females should be the same as the proportion of left-handed males</a:t>
            </a:r>
          </a:p>
          <a:p>
            <a:pPr lvl="1" eaLnBrk="1" hangingPunct="1">
              <a:lnSpc>
                <a:spcPct val="90000"/>
              </a:lnSpc>
              <a:spcBef>
                <a:spcPct val="60000"/>
              </a:spcBef>
              <a:buClr>
                <a:srgbClr val="FF0000"/>
              </a:buClr>
              <a:buFont typeface="Wingdings" panose="05000000000000000000" pitchFamily="2" charset="2"/>
              <a:buChar char="Ø"/>
            </a:pPr>
            <a:r>
              <a:rPr lang="en-US" altLang="en-US" sz="2400" b="1"/>
              <a:t>The two proportions above should be the same as the proportion of left-handed people overall</a:t>
            </a:r>
          </a:p>
        </p:txBody>
      </p:sp>
      <p:sp>
        <p:nvSpPr>
          <p:cNvPr id="70659" name="Rectangle 3"/>
          <p:cNvSpPr>
            <a:spLocks noChangeArrowheads="1"/>
          </p:cNvSpPr>
          <p:nvPr/>
        </p:nvSpPr>
        <p:spPr bwMode="auto">
          <a:xfrm>
            <a:off x="647700" y="2286000"/>
            <a:ext cx="8039100" cy="990600"/>
          </a:xfrm>
          <a:prstGeom prst="rect">
            <a:avLst/>
          </a:prstGeom>
          <a:solidFill>
            <a:srgbClr val="FFFFCC"/>
          </a:solidFill>
          <a:ln w="9525">
            <a:solidFill>
              <a:schemeClr val="tx1"/>
            </a:solidFill>
            <a:miter lim="800000"/>
            <a:headEnd/>
            <a:tailEnd/>
          </a:ln>
        </p:spPr>
        <p:txBody>
          <a:bodyPr lIns="85342" tIns="42672" rIns="85342" bIns="42672"/>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t>H</a:t>
            </a:r>
            <a:r>
              <a:rPr lang="en-US" altLang="en-US" sz="2400" b="1" baseline="-25000"/>
              <a:t>0</a:t>
            </a:r>
            <a:r>
              <a:rPr lang="en-US" altLang="en-US" sz="2400" b="1"/>
              <a:t>: Hand preference is independent of gender</a:t>
            </a:r>
          </a:p>
          <a:p>
            <a:pPr eaLnBrk="1" hangingPunct="1">
              <a:buFontTx/>
              <a:buNone/>
            </a:pPr>
            <a:r>
              <a:rPr lang="en-US" altLang="en-US" sz="2400" b="1"/>
              <a:t>H</a:t>
            </a:r>
            <a:r>
              <a:rPr lang="en-US" altLang="en-US" sz="2400" b="1" baseline="-25000"/>
              <a:t>A</a:t>
            </a:r>
            <a:r>
              <a:rPr lang="en-US" altLang="en-US" sz="2400" b="1"/>
              <a:t>: Hand preference is </a:t>
            </a:r>
            <a:r>
              <a:rPr lang="en-US" altLang="en-US" sz="2400" b="1">
                <a:solidFill>
                  <a:schemeClr val="folHlink"/>
                </a:solidFill>
              </a:rPr>
              <a:t>not</a:t>
            </a:r>
            <a:r>
              <a:rPr lang="en-US" altLang="en-US" sz="2400" b="1"/>
              <a:t> independent of gender</a:t>
            </a:r>
          </a:p>
        </p:txBody>
      </p:sp>
      <p:sp>
        <p:nvSpPr>
          <p:cNvPr id="70660" name="Text Box 4"/>
          <p:cNvSpPr txBox="1">
            <a:spLocks noChangeArrowheads="1"/>
          </p:cNvSpPr>
          <p:nvPr/>
        </p:nvSpPr>
        <p:spPr bwMode="auto">
          <a:xfrm>
            <a:off x="590550" y="146685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Logic of the test</a:t>
            </a:r>
          </a:p>
        </p:txBody>
      </p:sp>
    </p:spTree>
    <p:extLst>
      <p:ext uri="{BB962C8B-B14F-4D97-AF65-F5344CB8AC3E}">
        <p14:creationId xmlns:p14="http://schemas.microsoft.com/office/powerpoint/2010/main" val="38898851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1447800"/>
            <a:ext cx="809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Finding Expected Frequencies</a:t>
            </a:r>
          </a:p>
        </p:txBody>
      </p:sp>
      <p:graphicFrame>
        <p:nvGraphicFramePr>
          <p:cNvPr id="71683" name="Object 3"/>
          <p:cNvGraphicFramePr>
            <a:graphicFrameLocks noChangeAspect="1"/>
          </p:cNvGraphicFramePr>
          <p:nvPr/>
        </p:nvGraphicFramePr>
        <p:xfrm>
          <a:off x="771525" y="2114550"/>
          <a:ext cx="7696200" cy="3867150"/>
        </p:xfrm>
        <a:graphic>
          <a:graphicData uri="http://schemas.openxmlformats.org/presentationml/2006/ole">
            <mc:AlternateContent xmlns:mc="http://schemas.openxmlformats.org/markup-compatibility/2006">
              <mc:Choice xmlns:v="urn:schemas-microsoft-com:vml" Requires="v">
                <p:oleObj spid="_x0000_s88071" r:id="rId3" imgW="4019048" imgH="2400635" progId="Paint.Picture">
                  <p:embed/>
                </p:oleObj>
              </mc:Choice>
              <mc:Fallback>
                <p:oleObj r:id="rId3" imgW="4019048" imgH="240063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14550"/>
                        <a:ext cx="76962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353277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14350" y="1466850"/>
            <a:ext cx="7886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b="1"/>
              <a:t>Observed vs. expected Frequencies</a:t>
            </a:r>
          </a:p>
        </p:txBody>
      </p:sp>
      <p:graphicFrame>
        <p:nvGraphicFramePr>
          <p:cNvPr id="72707" name="Object 3"/>
          <p:cNvGraphicFramePr>
            <a:graphicFrameLocks noChangeAspect="1"/>
          </p:cNvGraphicFramePr>
          <p:nvPr/>
        </p:nvGraphicFramePr>
        <p:xfrm>
          <a:off x="938213" y="2286000"/>
          <a:ext cx="7515225" cy="3676650"/>
        </p:xfrm>
        <a:graphic>
          <a:graphicData uri="http://schemas.openxmlformats.org/presentationml/2006/ole">
            <mc:AlternateContent xmlns:mc="http://schemas.openxmlformats.org/markup-compatibility/2006">
              <mc:Choice xmlns:v="urn:schemas-microsoft-com:vml" Requires="v">
                <p:oleObj spid="_x0000_s89095" r:id="rId3" imgW="4029637" imgH="1867161" progId="Paint.Picture">
                  <p:embed/>
                </p:oleObj>
              </mc:Choice>
              <mc:Fallback>
                <p:oleObj r:id="rId3" imgW="4029637" imgH="186716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286000"/>
                        <a:ext cx="75152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206712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573088" y="1476375"/>
            <a:ext cx="7954962" cy="4503738"/>
          </a:xfrm>
          <a:noFill/>
        </p:spPr>
        <p:txBody>
          <a:bodyPr/>
          <a:lstStyle/>
          <a:p>
            <a:pPr marL="461963" lvl="1" indent="-344488" eaLnBrk="1" hangingPunct="1">
              <a:buClr>
                <a:srgbClr val="3333FF"/>
              </a:buClr>
              <a:buFont typeface="Wingdings" panose="05000000000000000000" pitchFamily="2" charset="2"/>
              <a:buChar char="Ø"/>
            </a:pPr>
            <a:r>
              <a:rPr lang="en-US" altLang="en-US" sz="2400" b="1" dirty="0" smtClean="0">
                <a:latin typeface="Century Gothic" panose="020B0502020202020204" pitchFamily="34" charset="0"/>
              </a:rPr>
              <a:t>Alternatively called significance testing.</a:t>
            </a:r>
          </a:p>
          <a:p>
            <a:pPr marL="461963" lvl="1" indent="-344488" eaLnBrk="1" hangingPunct="1">
              <a:buClr>
                <a:srgbClr val="3333FF"/>
              </a:buClr>
              <a:buFont typeface="Wingdings" panose="05000000000000000000" pitchFamily="2" charset="2"/>
              <a:buChar char="Ø"/>
            </a:pPr>
            <a:r>
              <a:rPr lang="en-US" altLang="en-US" sz="2400" b="1" dirty="0" smtClean="0">
                <a:latin typeface="Century Gothic" panose="020B0502020202020204" pitchFamily="34" charset="0"/>
              </a:rPr>
              <a:t>Is  testing a belief or opinion by statistical methods.</a:t>
            </a:r>
          </a:p>
          <a:p>
            <a:pPr marL="909638" lvl="2" indent="-333375" eaLnBrk="1" hangingPunct="1">
              <a:buClr>
                <a:srgbClr val="FF3300"/>
              </a:buClr>
              <a:buFont typeface="Wingdings" panose="05000000000000000000" pitchFamily="2" charset="2"/>
              <a:buChar char="Ø"/>
            </a:pPr>
            <a:r>
              <a:rPr lang="en-US" altLang="en-US" sz="2000" b="1" dirty="0" smtClean="0">
                <a:latin typeface="Century Gothic" panose="020B0502020202020204" pitchFamily="34" charset="0"/>
              </a:rPr>
              <a:t>In decision making, we make an assumption, called hypothesis, then we collect some sample data, produce sample statistics and use this information to decide how likely it is that our hypothesized population parameter is true.</a:t>
            </a:r>
          </a:p>
          <a:p>
            <a:pPr marL="461963" lvl="1" indent="-344488" eaLnBrk="1" hangingPunct="1">
              <a:buClr>
                <a:srgbClr val="3333FF"/>
              </a:buClr>
              <a:buFont typeface="Wingdings" panose="05000000000000000000" pitchFamily="2" charset="2"/>
              <a:buChar char="Ø"/>
            </a:pPr>
            <a:r>
              <a:rPr lang="en-US" altLang="en-US" sz="2400" b="1" dirty="0" smtClean="0">
                <a:latin typeface="Century Gothic" panose="020B0502020202020204" pitchFamily="34" charset="0"/>
              </a:rPr>
              <a:t>Commonly used for testing sample means &amp; proportion</a:t>
            </a:r>
          </a:p>
          <a:p>
            <a:pPr marL="461963" lvl="1" indent="-344488" eaLnBrk="1" hangingPunct="1">
              <a:buFont typeface="Wingdings" panose="05000000000000000000" pitchFamily="2" charset="2"/>
              <a:buChar char="Ø"/>
            </a:pPr>
            <a:endParaRPr lang="en-GB" altLang="en-US" sz="2400" b="1" dirty="0" smtClean="0">
              <a:latin typeface="Century Gothic" panose="020B0502020202020204" pitchFamily="34" charset="0"/>
            </a:endParaRPr>
          </a:p>
        </p:txBody>
      </p:sp>
      <p:sp>
        <p:nvSpPr>
          <p:cNvPr id="5"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Introduction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829337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543050" y="3695700"/>
            <a:ext cx="5105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20675" indent="-320675" defTabSz="852488">
              <a:spcBef>
                <a:spcPct val="20000"/>
              </a:spcBef>
              <a:buChar char="•"/>
              <a:defRPr sz="3200">
                <a:solidFill>
                  <a:schemeClr val="tx1"/>
                </a:solidFill>
                <a:latin typeface="Arial" panose="020B0604020202020204" pitchFamily="34" charset="0"/>
              </a:defRPr>
            </a:lvl1pPr>
            <a:lvl2pPr marL="742950" indent="-285750" defTabSz="852488">
              <a:spcBef>
                <a:spcPct val="20000"/>
              </a:spcBef>
              <a:buChar char="–"/>
              <a:defRPr sz="2800">
                <a:solidFill>
                  <a:schemeClr val="tx1"/>
                </a:solidFill>
                <a:latin typeface="Arial" panose="020B0604020202020204" pitchFamily="34" charset="0"/>
              </a:defRPr>
            </a:lvl2pPr>
            <a:lvl3pPr marL="1143000" indent="-228600" defTabSz="852488">
              <a:spcBef>
                <a:spcPct val="20000"/>
              </a:spcBef>
              <a:buChar char="•"/>
              <a:defRPr sz="2400">
                <a:solidFill>
                  <a:schemeClr val="tx1"/>
                </a:solidFill>
                <a:latin typeface="Arial" panose="020B0604020202020204" pitchFamily="34" charset="0"/>
              </a:defRPr>
            </a:lvl3pPr>
            <a:lvl4pPr marL="1600200" indent="-228600" defTabSz="852488">
              <a:spcBef>
                <a:spcPct val="20000"/>
              </a:spcBef>
              <a:buChar char="–"/>
              <a:defRPr sz="2000">
                <a:solidFill>
                  <a:schemeClr val="tx1"/>
                </a:solidFill>
                <a:latin typeface="Arial" panose="020B0604020202020204" pitchFamily="34" charset="0"/>
              </a:defRPr>
            </a:lvl4pPr>
            <a:lvl5pPr marL="2057400" indent="-228600" defTabSz="852488">
              <a:spcBef>
                <a:spcPct val="20000"/>
              </a:spcBef>
              <a:buChar char="»"/>
              <a:defRPr sz="2000">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0000"/>
              </a:buClr>
              <a:buFont typeface="Wingdings" panose="05000000000000000000" pitchFamily="2" charset="2"/>
              <a:buChar char="Ø"/>
            </a:pPr>
            <a:r>
              <a:rPr lang="en-US" altLang="en-US" sz="2500" b="1"/>
              <a:t>where:</a:t>
            </a:r>
          </a:p>
          <a:p>
            <a:pPr eaLnBrk="1" hangingPunct="1">
              <a:lnSpc>
                <a:spcPct val="90000"/>
              </a:lnSpc>
              <a:buFontTx/>
              <a:buNone/>
            </a:pPr>
            <a:r>
              <a:rPr lang="en-US" altLang="en-US" sz="2500" b="1"/>
              <a:t>	</a:t>
            </a:r>
            <a:r>
              <a:rPr lang="en-US" altLang="en-US" sz="2500" b="1" i="1"/>
              <a:t>O</a:t>
            </a:r>
            <a:r>
              <a:rPr lang="en-US" altLang="en-US" sz="2500" b="1"/>
              <a:t> = observed frequency </a:t>
            </a:r>
          </a:p>
          <a:p>
            <a:pPr eaLnBrk="1" hangingPunct="1">
              <a:lnSpc>
                <a:spcPct val="90000"/>
              </a:lnSpc>
              <a:buFontTx/>
              <a:buNone/>
            </a:pPr>
            <a:r>
              <a:rPr lang="en-US" altLang="en-US" sz="2500" b="1"/>
              <a:t>	</a:t>
            </a:r>
            <a:r>
              <a:rPr lang="en-US" altLang="en-US" sz="2500" b="1" i="1"/>
              <a:t>E</a:t>
            </a:r>
            <a:r>
              <a:rPr lang="en-US" altLang="en-US" sz="2500" b="1"/>
              <a:t> = expected frequency </a:t>
            </a:r>
          </a:p>
          <a:p>
            <a:pPr eaLnBrk="1" hangingPunct="1">
              <a:lnSpc>
                <a:spcPct val="90000"/>
              </a:lnSpc>
              <a:buFontTx/>
              <a:buNone/>
            </a:pPr>
            <a:r>
              <a:rPr lang="en-US" altLang="en-US" sz="2500" b="1"/>
              <a:t>	 r = number of rows</a:t>
            </a:r>
          </a:p>
          <a:p>
            <a:pPr eaLnBrk="1" hangingPunct="1">
              <a:lnSpc>
                <a:spcPct val="90000"/>
              </a:lnSpc>
              <a:buFontTx/>
              <a:buNone/>
            </a:pPr>
            <a:r>
              <a:rPr lang="en-US" altLang="en-US" sz="2500" b="1"/>
              <a:t>	 c = number of columns</a:t>
            </a:r>
          </a:p>
        </p:txBody>
      </p:sp>
      <p:graphicFrame>
        <p:nvGraphicFramePr>
          <p:cNvPr id="73731" name="Object 4"/>
          <p:cNvGraphicFramePr>
            <a:graphicFrameLocks noChangeAspect="1"/>
          </p:cNvGraphicFramePr>
          <p:nvPr/>
        </p:nvGraphicFramePr>
        <p:xfrm>
          <a:off x="1692275" y="2279650"/>
          <a:ext cx="3503613" cy="1131888"/>
        </p:xfrm>
        <a:graphic>
          <a:graphicData uri="http://schemas.openxmlformats.org/presentationml/2006/ole">
            <mc:AlternateContent xmlns:mc="http://schemas.openxmlformats.org/markup-compatibility/2006">
              <mc:Choice xmlns:v="urn:schemas-microsoft-com:vml" Requires="v">
                <p:oleObj spid="_x0000_s90119" r:id="rId3" imgW="1413381" imgH="458394" progId="Equation.3">
                  <p:embed/>
                </p:oleObj>
              </mc:Choice>
              <mc:Fallback>
                <p:oleObj r:id="rId3" imgW="1413381" imgH="45839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9650"/>
                        <a:ext cx="3503613" cy="11318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2" name="Rectangle 4"/>
          <p:cNvSpPr>
            <a:spLocks noChangeArrowheads="1"/>
          </p:cNvSpPr>
          <p:nvPr/>
        </p:nvSpPr>
        <p:spPr bwMode="auto">
          <a:xfrm>
            <a:off x="666750" y="1473200"/>
            <a:ext cx="733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3366FF"/>
              </a:buClr>
              <a:buFont typeface="Wingdings" panose="05000000000000000000" pitchFamily="2" charset="2"/>
              <a:buChar char="Ø"/>
            </a:pPr>
            <a:r>
              <a:rPr lang="en-US" altLang="en-US" sz="2800"/>
              <a:t>The Chi-square contingency test statistic is:</a:t>
            </a:r>
          </a:p>
        </p:txBody>
      </p:sp>
    </p:spTree>
    <p:extLst>
      <p:ext uri="{BB962C8B-B14F-4D97-AF65-F5344CB8AC3E}">
        <p14:creationId xmlns:p14="http://schemas.microsoft.com/office/powerpoint/2010/main" val="161701265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852488" y="1743075"/>
          <a:ext cx="7648575" cy="3790950"/>
        </p:xfrm>
        <a:graphic>
          <a:graphicData uri="http://schemas.openxmlformats.org/presentationml/2006/ole">
            <mc:AlternateContent xmlns:mc="http://schemas.openxmlformats.org/markup-compatibility/2006">
              <mc:Choice xmlns:v="urn:schemas-microsoft-com:vml" Requires="v">
                <p:oleObj spid="_x0000_s91143" r:id="rId3" imgW="4161905" imgH="1467055" progId="Paint.Picture">
                  <p:embed/>
                </p:oleObj>
              </mc:Choice>
              <mc:Fallback>
                <p:oleObj r:id="rId3" imgW="4161905" imgH="1467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1743075"/>
                        <a:ext cx="76485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57712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66750" y="1466850"/>
            <a:ext cx="712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3366FF"/>
              </a:buClr>
              <a:buFont typeface="Wingdings" panose="05000000000000000000" pitchFamily="2" charset="2"/>
              <a:buChar char="Ø"/>
            </a:pPr>
            <a:r>
              <a:rPr lang="en-US" altLang="en-US" sz="2800"/>
              <a:t>Contingency Analysis</a:t>
            </a:r>
          </a:p>
        </p:txBody>
      </p:sp>
      <p:graphicFrame>
        <p:nvGraphicFramePr>
          <p:cNvPr id="75779" name="Object 3"/>
          <p:cNvGraphicFramePr>
            <a:graphicFrameLocks noChangeAspect="1"/>
          </p:cNvGraphicFramePr>
          <p:nvPr/>
        </p:nvGraphicFramePr>
        <p:xfrm>
          <a:off x="704850" y="2009775"/>
          <a:ext cx="7734300" cy="4362450"/>
        </p:xfrm>
        <a:graphic>
          <a:graphicData uri="http://schemas.openxmlformats.org/presentationml/2006/ole">
            <mc:AlternateContent xmlns:mc="http://schemas.openxmlformats.org/markup-compatibility/2006">
              <mc:Choice xmlns:v="urn:schemas-microsoft-com:vml" Requires="v">
                <p:oleObj spid="_x0000_s92167" r:id="rId3" imgW="4229690" imgH="2457143" progId="Paint.Picture">
                  <p:embed/>
                </p:oleObj>
              </mc:Choice>
              <mc:Fallback>
                <p:oleObj r:id="rId3" imgW="4229690" imgH="24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2009775"/>
                        <a:ext cx="77343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37530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85775" y="1850708"/>
            <a:ext cx="7988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61963">
              <a:spcBef>
                <a:spcPct val="20000"/>
              </a:spcBef>
              <a:buChar char="•"/>
              <a:tabLst>
                <a:tab pos="461963" algn="l"/>
              </a:tabLst>
              <a:defRPr sz="3200">
                <a:solidFill>
                  <a:schemeClr val="tx1"/>
                </a:solidFill>
                <a:latin typeface="Arial" panose="020B0604020202020204" pitchFamily="34" charset="0"/>
              </a:defRPr>
            </a:lvl1pPr>
            <a:lvl2pPr marL="909638" indent="-331788">
              <a:spcBef>
                <a:spcPct val="20000"/>
              </a:spcBef>
              <a:buChar char="–"/>
              <a:tabLst>
                <a:tab pos="461963" algn="l"/>
              </a:tabLst>
              <a:defRPr sz="2800">
                <a:solidFill>
                  <a:schemeClr val="tx1"/>
                </a:solidFill>
                <a:latin typeface="Arial" panose="020B0604020202020204" pitchFamily="34" charset="0"/>
              </a:defRPr>
            </a:lvl2pPr>
            <a:lvl3pPr marL="1138238">
              <a:spcBef>
                <a:spcPct val="20000"/>
              </a:spcBef>
              <a:buChar char="•"/>
              <a:tabLst>
                <a:tab pos="461963" algn="l"/>
              </a:tabLst>
              <a:defRPr sz="2400">
                <a:solidFill>
                  <a:schemeClr val="tx1"/>
                </a:solidFill>
                <a:latin typeface="Arial" panose="020B0604020202020204" pitchFamily="34" charset="0"/>
              </a:defRPr>
            </a:lvl3pPr>
            <a:lvl4pPr marL="1600200" indent="-228600">
              <a:spcBef>
                <a:spcPct val="20000"/>
              </a:spcBef>
              <a:buChar char="–"/>
              <a:tabLst>
                <a:tab pos="461963" algn="l"/>
              </a:tabLst>
              <a:defRPr sz="2000">
                <a:solidFill>
                  <a:schemeClr val="tx1"/>
                </a:solidFill>
                <a:latin typeface="Arial" panose="020B0604020202020204" pitchFamily="34" charset="0"/>
              </a:defRPr>
            </a:lvl4pPr>
            <a:lvl5pPr marL="2057400" indent="-228600">
              <a:spcBef>
                <a:spcPct val="20000"/>
              </a:spcBef>
              <a:buChar char="»"/>
              <a:tabLst>
                <a:tab pos="46196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96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96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96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963" algn="l"/>
              </a:tabLst>
              <a:defRPr sz="2000">
                <a:solidFill>
                  <a:schemeClr val="tx1"/>
                </a:solidFill>
                <a:latin typeface="Arial" panose="020B0604020202020204" pitchFamily="34" charset="0"/>
              </a:defRPr>
            </a:lvl9pPr>
          </a:lstStyle>
          <a:p>
            <a:pPr eaLnBrk="1" hangingPunct="1">
              <a:spcBef>
                <a:spcPct val="0"/>
              </a:spcBef>
              <a:buClr>
                <a:srgbClr val="0066FF"/>
              </a:buClr>
              <a:buFont typeface="Wingdings" panose="05000000000000000000" pitchFamily="2" charset="2"/>
              <a:buChar char="Ø"/>
            </a:pPr>
            <a:r>
              <a:rPr lang="en-US" altLang="en-US" sz="1800" b="1" dirty="0" smtClean="0"/>
              <a:t>Hypothesis testing on population mean and proportion</a:t>
            </a:r>
            <a:endParaRPr lang="en-US" altLang="en-US" sz="1800" dirty="0"/>
          </a:p>
          <a:p>
            <a:pPr eaLnBrk="1" hangingPunct="1">
              <a:spcBef>
                <a:spcPct val="0"/>
              </a:spcBef>
            </a:pPr>
            <a:endParaRPr lang="en-US" altLang="en-US" sz="1800" dirty="0"/>
          </a:p>
          <a:p>
            <a:pPr lvl="1" eaLnBrk="1" hangingPunct="1">
              <a:spcBef>
                <a:spcPct val="0"/>
              </a:spcBef>
              <a:buClr>
                <a:srgbClr val="FF5050"/>
              </a:buClr>
              <a:buFont typeface="Wingdings" panose="05000000000000000000" pitchFamily="2" charset="2"/>
              <a:buNone/>
            </a:pPr>
            <a:endParaRPr lang="en-US" altLang="en-US" sz="1800" dirty="0"/>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of Main Teaching Points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544086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981075" y="1782763"/>
            <a:ext cx="55604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5050"/>
              </a:buClr>
              <a:buFont typeface="Wingdings" panose="05000000000000000000" pitchFamily="2" charset="2"/>
              <a:buChar char="§"/>
            </a:pPr>
            <a:r>
              <a:rPr lang="en-US" altLang="en-US" sz="2800" b="1" dirty="0" smtClean="0"/>
              <a:t>Decision Making Techniques</a:t>
            </a:r>
            <a:endParaRPr lang="en-US" altLang="en-US" sz="28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703263" y="1463675"/>
            <a:ext cx="7737475" cy="4473575"/>
          </a:xfrm>
          <a:noFill/>
        </p:spPr>
        <p:txBody>
          <a:bodyPr/>
          <a:lstStyle/>
          <a:p>
            <a:pPr marL="461963" lvl="1" indent="-344488"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rPr>
              <a:t>In hypothesis testing, we must stated the assumed or hypothesized value of the population before we begin sampling.This assumption is called the </a:t>
            </a:r>
            <a:r>
              <a:rPr lang="en-US" altLang="en-US" sz="2400" smtClean="0">
                <a:latin typeface="Century Gothic" panose="020B0502020202020204" pitchFamily="34" charset="0"/>
              </a:rPr>
              <a:t>null hypothesis.</a:t>
            </a:r>
          </a:p>
          <a:p>
            <a:pPr marL="461963" lvl="1" indent="-344488"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rPr>
              <a:t>The Null hypothesis (H</a:t>
            </a:r>
            <a:r>
              <a:rPr lang="en-US" altLang="en-US" sz="2400" b="1" baseline="-25000" smtClean="0">
                <a:latin typeface="Century Gothic" panose="020B0502020202020204" pitchFamily="34" charset="0"/>
              </a:rPr>
              <a:t>o</a:t>
            </a:r>
            <a:r>
              <a:rPr lang="en-US" altLang="en-US" sz="2400" b="1" smtClean="0">
                <a:latin typeface="Century Gothic" panose="020B0502020202020204" pitchFamily="34" charset="0"/>
              </a:rPr>
              <a:t>) usually assumes there is no difference between the observed and believed values.</a:t>
            </a:r>
          </a:p>
          <a:p>
            <a:pPr marL="461963" lvl="1" indent="-344488"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rPr>
              <a:t>If our sample results fail to support the null hypothesis, then the conclusion that we do accept is called the </a:t>
            </a:r>
            <a:r>
              <a:rPr lang="en-US" altLang="en-US" sz="2400" smtClean="0">
                <a:latin typeface="Century Gothic" panose="020B0502020202020204" pitchFamily="34" charset="0"/>
              </a:rPr>
              <a:t>alternative hypothesis</a:t>
            </a:r>
            <a:r>
              <a:rPr lang="en-US" altLang="en-US" sz="2400" b="1" smtClean="0">
                <a:latin typeface="Century Gothic" panose="020B0502020202020204" pitchFamily="34" charset="0"/>
              </a:rPr>
              <a:t>, H</a:t>
            </a:r>
            <a:r>
              <a:rPr lang="en-US" altLang="en-US" sz="2400" b="1" baseline="-25000" smtClean="0">
                <a:latin typeface="Century Gothic" panose="020B0502020202020204" pitchFamily="34" charset="0"/>
              </a:rPr>
              <a:t>1</a:t>
            </a:r>
            <a:r>
              <a:rPr lang="en-US" altLang="en-US" sz="2400" b="1" smtClean="0">
                <a:latin typeface="Century Gothic" panose="020B0502020202020204" pitchFamily="34" charset="0"/>
              </a:rPr>
              <a:t>.</a:t>
            </a:r>
          </a:p>
          <a:p>
            <a:pPr marL="0" indent="3175" eaLnBrk="1" hangingPunct="1"/>
            <a:endParaRPr lang="en-GB" altLang="en-US" sz="2400" smtClean="0"/>
          </a:p>
        </p:txBody>
      </p:sp>
    </p:spTree>
    <p:extLst>
      <p:ext uri="{BB962C8B-B14F-4D97-AF65-F5344CB8AC3E}">
        <p14:creationId xmlns:p14="http://schemas.microsoft.com/office/powerpoint/2010/main" val="362842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733425" y="1722438"/>
            <a:ext cx="7810500" cy="4470400"/>
          </a:xfrm>
          <a:noFill/>
        </p:spPr>
        <p:txBody>
          <a:bodyPr/>
          <a:lstStyle/>
          <a:p>
            <a:pPr marL="461963" lvl="1" indent="-344488" eaLnBrk="1" hangingPunct="1">
              <a:buClr>
                <a:srgbClr val="3333FF"/>
              </a:buClr>
              <a:buFont typeface="Wingdings" panose="05000000000000000000" pitchFamily="2" charset="2"/>
              <a:buChar char="Ø"/>
            </a:pPr>
            <a:r>
              <a:rPr lang="en-US" altLang="en-US" b="1" smtClean="0">
                <a:latin typeface="Century Gothic" panose="020B0502020202020204" pitchFamily="34" charset="0"/>
              </a:rPr>
              <a:t>There are only 4 possible results when we test a given hypothesis.</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We accept a true hypothesis – a correct decision</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We reject a false hypothesis – a correct decision.</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We reject a true hypothesis – an incorrect decision. (Type I error)</a:t>
            </a:r>
          </a:p>
          <a:p>
            <a:pPr marL="909638" lvl="2" indent="-333375" eaLnBrk="1" hangingPunct="1">
              <a:buClr>
                <a:srgbClr val="FF3300"/>
              </a:buClr>
              <a:buFont typeface="Wingdings" panose="05000000000000000000" pitchFamily="2" charset="2"/>
              <a:buChar char="Ø"/>
            </a:pPr>
            <a:r>
              <a:rPr lang="en-US" altLang="en-US" b="1" smtClean="0">
                <a:latin typeface="Century Gothic" panose="020B0502020202020204" pitchFamily="34" charset="0"/>
              </a:rPr>
              <a:t>We accept a false hypothesis – an incorrect decision. (Type II error) </a:t>
            </a:r>
          </a:p>
          <a:p>
            <a:pPr marL="0" indent="3175" eaLnBrk="1" hangingPunct="1">
              <a:buFontTx/>
              <a:buNone/>
            </a:pPr>
            <a:endParaRPr lang="en-GB" altLang="en-US" smtClean="0"/>
          </a:p>
        </p:txBody>
      </p:sp>
    </p:spTree>
    <p:extLst>
      <p:ext uri="{BB962C8B-B14F-4D97-AF65-F5344CB8AC3E}">
        <p14:creationId xmlns:p14="http://schemas.microsoft.com/office/powerpoint/2010/main" val="32915726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698500" y="1403350"/>
            <a:ext cx="7772400" cy="4495800"/>
          </a:xfrm>
          <a:noFill/>
        </p:spPr>
        <p:txBody>
          <a:bodyPr/>
          <a:lstStyle/>
          <a:p>
            <a:pPr marL="0" indent="3175" eaLnBrk="1" hangingPunct="1">
              <a:buClr>
                <a:srgbClr val="FF3300"/>
              </a:buClr>
              <a:buFont typeface="Wingdings" panose="05000000000000000000" pitchFamily="2" charset="2"/>
              <a:buChar char="§"/>
            </a:pPr>
            <a:r>
              <a:rPr lang="en-US" altLang="en-US" sz="2800" b="1" smtClean="0">
                <a:latin typeface="Century Gothic" panose="020B0502020202020204" pitchFamily="34" charset="0"/>
              </a:rPr>
              <a:t>Terminologies</a:t>
            </a:r>
          </a:p>
          <a:p>
            <a:pPr marL="461963" lvl="1" indent="-344488" eaLnBrk="1" hangingPunct="1">
              <a:buClr>
                <a:srgbClr val="3333FF"/>
              </a:buClr>
              <a:buFont typeface="Wingdings" panose="05000000000000000000" pitchFamily="2" charset="2"/>
              <a:buChar char="Ø"/>
            </a:pPr>
            <a:r>
              <a:rPr lang="en-US" altLang="en-US" sz="2400" b="1" smtClean="0">
                <a:latin typeface="Century Gothic" panose="020B0502020202020204" pitchFamily="34" charset="0"/>
              </a:rPr>
              <a:t>Significance level</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Complementary concepts to confidence limits.</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Probability of committing a TYPE 1 error, naming rejecting the null hypothesis when in reality it is true.</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There is no single standard or universal level of significance for testing hypothesis.</a:t>
            </a:r>
          </a:p>
          <a:p>
            <a:pPr marL="909638" lvl="2" indent="-333375" eaLnBrk="1" hangingPunct="1">
              <a:buClr>
                <a:srgbClr val="FF3300"/>
              </a:buClr>
              <a:buFont typeface="Wingdings" panose="05000000000000000000" pitchFamily="2" charset="2"/>
              <a:buChar char="Ø"/>
            </a:pPr>
            <a:r>
              <a:rPr lang="en-US" altLang="en-US" sz="2000" b="1" smtClean="0">
                <a:latin typeface="Century Gothic" panose="020B0502020202020204" pitchFamily="34" charset="0"/>
              </a:rPr>
              <a:t>The higher the significance level, the higher the probability of rejecting a null hypothesis when it is true.</a:t>
            </a:r>
            <a:endParaRPr lang="en-GB" altLang="en-US" sz="2000" b="1" smtClean="0">
              <a:latin typeface="Century Gothic" panose="020B0502020202020204" pitchFamily="34" charset="0"/>
            </a:endParaRPr>
          </a:p>
        </p:txBody>
      </p:sp>
    </p:spTree>
    <p:extLst>
      <p:ext uri="{BB962C8B-B14F-4D97-AF65-F5344CB8AC3E}">
        <p14:creationId xmlns:p14="http://schemas.microsoft.com/office/powerpoint/2010/main" val="9204608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4294967295"/>
          </p:nvPr>
        </p:nvSpPr>
        <p:spPr>
          <a:xfrm>
            <a:off x="769938" y="1430338"/>
            <a:ext cx="7737475" cy="4470400"/>
          </a:xfrm>
          <a:noFill/>
        </p:spPr>
        <p:txBody>
          <a:bodyPr/>
          <a:lstStyle/>
          <a:p>
            <a:pPr marL="461963" lvl="1" indent="-344488" eaLnBrk="1" hangingPunct="1">
              <a:lnSpc>
                <a:spcPct val="90000"/>
              </a:lnSpc>
              <a:buClr>
                <a:srgbClr val="3333FF"/>
              </a:buClr>
              <a:buFont typeface="Wingdings" panose="05000000000000000000" pitchFamily="2" charset="2"/>
              <a:buChar char="Ø"/>
            </a:pPr>
            <a:r>
              <a:rPr lang="en-US" altLang="en-US" b="1" smtClean="0">
                <a:latin typeface="Century Gothic" panose="020B0502020202020204" pitchFamily="34" charset="0"/>
              </a:rPr>
              <a:t>Type 1 error, </a:t>
            </a:r>
            <a:r>
              <a:rPr lang="en-US" altLang="en-US" b="1" smtClean="0">
                <a:latin typeface="Century Gothic" panose="020B0502020202020204" pitchFamily="34" charset="0"/>
                <a:sym typeface="Symbol" panose="05050102010706020507" pitchFamily="18" charset="2"/>
              </a:rPr>
              <a:t></a:t>
            </a:r>
          </a:p>
          <a:p>
            <a:pPr marL="909638" lvl="2" indent="-333375" eaLnBrk="1" hangingPunct="1">
              <a:lnSpc>
                <a:spcPct val="90000"/>
              </a:lnSpc>
              <a:buClr>
                <a:srgbClr val="FF3300"/>
              </a:buClr>
              <a:buFont typeface="Wingdings" panose="05000000000000000000" pitchFamily="2" charset="2"/>
              <a:buChar char="Ø"/>
            </a:pPr>
            <a:r>
              <a:rPr lang="en-US" altLang="en-US" b="1" smtClean="0">
                <a:latin typeface="Century Gothic" panose="020B0502020202020204" pitchFamily="34" charset="0"/>
              </a:rPr>
              <a:t>Is the error of rejecting a null hypothesis when it is true.</a:t>
            </a:r>
            <a:endParaRPr lang="en-US" altLang="en-US" b="1" smtClean="0">
              <a:latin typeface="Century Gothic" panose="020B0502020202020204" pitchFamily="34" charset="0"/>
              <a:sym typeface="Symbol" panose="05050102010706020507" pitchFamily="18" charset="2"/>
            </a:endParaRPr>
          </a:p>
          <a:p>
            <a:pPr marL="461963" lvl="1" indent="-344488" eaLnBrk="1" hangingPunct="1">
              <a:lnSpc>
                <a:spcPct val="90000"/>
              </a:lnSpc>
              <a:buClr>
                <a:srgbClr val="3333FF"/>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Type 11error, </a:t>
            </a:r>
          </a:p>
          <a:p>
            <a:pPr marL="909638" lvl="2" indent="-333375" eaLnBrk="1" hangingPunct="1">
              <a:lnSpc>
                <a:spcPct val="90000"/>
              </a:lnSpc>
              <a:buClr>
                <a:srgbClr val="FF3300"/>
              </a:buClr>
              <a:buFont typeface="Wingdings" panose="05000000000000000000" pitchFamily="2" charset="2"/>
              <a:buChar char="Ø"/>
            </a:pPr>
            <a:r>
              <a:rPr lang="en-US" altLang="en-US" b="1" smtClean="0">
                <a:latin typeface="Century Gothic" panose="020B0502020202020204" pitchFamily="34" charset="0"/>
                <a:sym typeface="Symbol" panose="05050102010706020507" pitchFamily="18" charset="2"/>
              </a:rPr>
              <a:t>Is the error of accepting a null hypothesis when it is actually false.</a:t>
            </a:r>
          </a:p>
          <a:p>
            <a:pPr marL="461963" lvl="1" indent="-344488" eaLnBrk="1" hangingPunct="1">
              <a:lnSpc>
                <a:spcPct val="90000"/>
              </a:lnSpc>
              <a:buClr>
                <a:srgbClr val="3333FF"/>
              </a:buClr>
              <a:buFont typeface="Wingdings" panose="05000000000000000000" pitchFamily="2" charset="2"/>
              <a:buChar char="Ø"/>
            </a:pPr>
            <a:r>
              <a:rPr lang="en-US" altLang="en-US" sz="2400" b="1" smtClean="0">
                <a:latin typeface="Century Gothic" panose="020B0502020202020204" pitchFamily="34" charset="0"/>
                <a:sym typeface="Symbol" panose="05050102010706020507" pitchFamily="18" charset="2"/>
              </a:rPr>
              <a:t>In order for any tests of hypothesis or rules of decision to be good, they must be designed so as to minimise errors of decision. The only way to reduce both types of errors is to increase the sample size.</a:t>
            </a:r>
          </a:p>
          <a:p>
            <a:pPr marL="461963" lvl="1" indent="-344488" eaLnBrk="1" hangingPunct="1">
              <a:lnSpc>
                <a:spcPct val="90000"/>
              </a:lnSpc>
              <a:buFont typeface="Wingdings" panose="05000000000000000000" pitchFamily="2" charset="2"/>
              <a:buNone/>
            </a:pPr>
            <a:r>
              <a:rPr lang="en-US" altLang="en-US" sz="2400" b="1" smtClean="0">
                <a:latin typeface="Century Gothic" panose="020B0502020202020204" pitchFamily="34" charset="0"/>
                <a:sym typeface="Symbol" panose="05050102010706020507" pitchFamily="18" charset="2"/>
              </a:rPr>
              <a:t>	</a:t>
            </a:r>
          </a:p>
        </p:txBody>
      </p:sp>
    </p:spTree>
    <p:extLst>
      <p:ext uri="{BB962C8B-B14F-4D97-AF65-F5344CB8AC3E}">
        <p14:creationId xmlns:p14="http://schemas.microsoft.com/office/powerpoint/2010/main" val="4105550615"/>
      </p:ext>
    </p:extLst>
  </p:cSld>
  <p:clrMapOvr>
    <a:masterClrMapping/>
  </p:clrMapOvr>
  <p:transition/>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104</TotalTime>
  <Pages>11</Pages>
  <Words>1747</Words>
  <Application>Microsoft Office PowerPoint</Application>
  <PresentationFormat>On-screen Show (4:3)</PresentationFormat>
  <Paragraphs>268</Paragraphs>
  <Slides>55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5" baseType="lpstr">
      <vt:lpstr>Arial</vt:lpstr>
      <vt:lpstr>Calibri</vt:lpstr>
      <vt:lpstr>Century Gothic</vt:lpstr>
      <vt:lpstr>新細明體</vt:lpstr>
      <vt:lpstr>Symbol</vt:lpstr>
      <vt:lpstr>Times New Roman</vt:lpstr>
      <vt:lpstr>Wingdings</vt:lpstr>
      <vt:lpstr>UCTI-Template-foundation-level</vt:lpstr>
      <vt:lpstr>Microsoft Equation 3.0</vt:lpstr>
      <vt:lpstr>Bitmap Image</vt:lpstr>
      <vt:lpstr>PowerPoint Presentation</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Procedures for Hypothesis Testing</vt:lpstr>
      <vt:lpstr>PowerPoint Presentation</vt:lpstr>
      <vt:lpstr>PowerPoint Presentation</vt:lpstr>
      <vt:lpstr>Example 1</vt:lpstr>
      <vt:lpstr>Example 2</vt:lpstr>
      <vt:lpstr>Example 3</vt:lpstr>
      <vt:lpstr>Example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Adie Safian B. Ton Mohamed</cp:lastModifiedBy>
  <cp:revision>24</cp:revision>
  <cp:lastPrinted>1995-11-02T09:23:42Z</cp:lastPrinted>
  <dcterms:created xsi:type="dcterms:W3CDTF">2017-10-11T09:20:11Z</dcterms:created>
  <dcterms:modified xsi:type="dcterms:W3CDTF">2020-01-06T06:44:32Z</dcterms:modified>
</cp:coreProperties>
</file>