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72"/>
  </p:notesMasterIdLst>
  <p:handoutMasterIdLst>
    <p:handoutMasterId r:id="rId73"/>
  </p:handoutMasterIdLst>
  <p:sldIdLst>
    <p:sldId id="266" r:id="rId2"/>
    <p:sldId id="267" r:id="rId3"/>
    <p:sldId id="268" r:id="rId4"/>
    <p:sldId id="309" r:id="rId5"/>
    <p:sldId id="26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273" r:id="rId70"/>
    <p:sldId id="274" r:id="rId71"/>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55" d="100"/>
          <a:sy n="55" d="100"/>
        </p:scale>
        <p:origin x="1097" y="45"/>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p:cNvSpPr>
            <a:spLocks noChangeArrowheads="1"/>
          </p:cNvSpPr>
          <p:nvPr userDrawn="1"/>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AQ077-3-2 Probability</a:t>
            </a:r>
            <a:r>
              <a:rPr lang="en-GB" sz="800" baseline="0" dirty="0" smtClean="0">
                <a:latin typeface="Calibri" pitchFamily="34" charset="0"/>
                <a:cs typeface="Calibri" pitchFamily="34" charset="0"/>
              </a:rPr>
              <a:t> and Statistical Modelling</a:t>
            </a:r>
            <a:endParaRPr lang="en-GB" sz="800" dirty="0">
              <a:latin typeface="Calibri" pitchFamily="34" charset="0"/>
              <a:cs typeface="Calibri" pitchFamily="34" charset="0"/>
            </a:endParaRPr>
          </a:p>
        </p:txBody>
      </p:sp>
      <p:sp>
        <p:nvSpPr>
          <p:cNvPr id="11" name="Rectangle 9"/>
          <p:cNvSpPr>
            <a:spLocks noChangeArrowheads="1"/>
          </p:cNvSpPr>
          <p:nvPr userDrawn="1"/>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Decision Making Techniques</a:t>
            </a:r>
            <a:endParaRPr lang="en-GB" sz="8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txBox="1">
            <a:spLocks noChangeArrowheads="1"/>
          </p:cNvSpPr>
          <p:nvPr/>
        </p:nvSpPr>
        <p:spPr bwMode="auto">
          <a:xfrm>
            <a:off x="1872328" y="2105025"/>
            <a:ext cx="738663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3800" dirty="0" smtClean="0">
                <a:solidFill>
                  <a:schemeClr val="tx2"/>
                </a:solidFill>
                <a:latin typeface="+mn-lt"/>
              </a:rPr>
              <a:t>Probability &amp; Statistical Modelling</a:t>
            </a:r>
          </a:p>
          <a:p>
            <a:pPr algn="ctr" eaLnBrk="1" hangingPunct="1">
              <a:spcBef>
                <a:spcPct val="0"/>
              </a:spcBef>
              <a:buFontTx/>
              <a:buNone/>
              <a:defRPr/>
            </a:pPr>
            <a:r>
              <a:rPr lang="en-US" altLang="en-US" sz="1400" dirty="0" smtClean="0">
                <a:solidFill>
                  <a:schemeClr val="tx2"/>
                </a:solidFill>
                <a:latin typeface="+mn-lt"/>
              </a:rPr>
              <a:t>AQ077-3-2-PSMOD and Version </a:t>
            </a:r>
            <a:r>
              <a:rPr lang="en-US" altLang="en-US" sz="1400" dirty="0" smtClean="0">
                <a:solidFill>
                  <a:schemeClr val="tx2"/>
                </a:solidFill>
                <a:latin typeface="+mn-lt"/>
              </a:rPr>
              <a:t>VD1</a:t>
            </a:r>
            <a:endParaRPr lang="en-US" altLang="en-US" sz="1400" dirty="0" smtClean="0">
              <a:solidFill>
                <a:schemeClr val="tx2"/>
              </a:solidFill>
              <a:latin typeface="+mn-lt"/>
            </a:endParaRPr>
          </a:p>
        </p:txBody>
      </p:sp>
      <p:sp>
        <p:nvSpPr>
          <p:cNvPr id="9" name="Rectangle 6"/>
          <p:cNvSpPr txBox="1">
            <a:spLocks noChangeArrowheads="1"/>
          </p:cNvSpPr>
          <p:nvPr/>
        </p:nvSpPr>
        <p:spPr bwMode="auto">
          <a:xfrm>
            <a:off x="2097753" y="4038600"/>
            <a:ext cx="67691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en-US" altLang="en-US" dirty="0" smtClean="0">
                <a:latin typeface="+mj-lt"/>
              </a:rPr>
              <a:t>Decision Making Techniques</a:t>
            </a:r>
            <a:endParaRPr lang="en-US" altLang="en-US" dirty="0">
              <a:latin typeface="+mj-lt"/>
            </a:endParaRPr>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ChangeArrowheads="1"/>
          </p:cNvSpPr>
          <p:nvPr/>
        </p:nvSpPr>
        <p:spPr bwMode="auto">
          <a:xfrm>
            <a:off x="381000" y="1752600"/>
            <a:ext cx="9296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 typeface="Wingdings" panose="05000000000000000000" pitchFamily="2" charset="2"/>
              <a:buChar char="Ø"/>
            </a:pPr>
            <a:r>
              <a:rPr lang="en-GB" altLang="en-US" sz="2400" b="1">
                <a:latin typeface="Century Gothic" panose="020B0502020202020204" pitchFamily="34" charset="0"/>
              </a:rPr>
              <a:t>Manager knows which event will occur</a:t>
            </a:r>
          </a:p>
          <a:p>
            <a:pPr lvl="1">
              <a:spcBef>
                <a:spcPct val="0"/>
              </a:spcBef>
              <a:buClr>
                <a:srgbClr val="0000FF"/>
              </a:buClr>
              <a:buFont typeface="Wingdings" panose="05000000000000000000" pitchFamily="2" charset="2"/>
              <a:buChar char="Ø"/>
            </a:pPr>
            <a:r>
              <a:rPr lang="en-GB" altLang="en-US" sz="2400" b="1">
                <a:latin typeface="Century Gothic" panose="020B0502020202020204" pitchFamily="34" charset="0"/>
              </a:rPr>
              <a:t>pick the alternative with the best payoff</a:t>
            </a:r>
          </a:p>
          <a:p>
            <a:pPr>
              <a:spcBef>
                <a:spcPct val="0"/>
              </a:spcBef>
              <a:buFontTx/>
              <a:buNone/>
            </a:pPr>
            <a:endParaRPr lang="en-GB" altLang="en-US" sz="2400" b="1">
              <a:latin typeface="Century Gothic" panose="020B0502020202020204" pitchFamily="34" charset="0"/>
            </a:endParaRPr>
          </a:p>
          <a:p>
            <a:pPr>
              <a:spcBef>
                <a:spcPct val="0"/>
              </a:spcBef>
              <a:buFontTx/>
              <a:buNone/>
            </a:pPr>
            <a:endParaRPr lang="en-GB" altLang="en-US" sz="2800" b="1">
              <a:latin typeface="Century Gothic" panose="020B0502020202020204" pitchFamily="34" charset="0"/>
            </a:endParaRPr>
          </a:p>
          <a:p>
            <a:pPr>
              <a:spcBef>
                <a:spcPct val="0"/>
              </a:spcBef>
              <a:buFontTx/>
              <a:buNone/>
            </a:pPr>
            <a:endParaRPr lang="en-GB" altLang="en-US" sz="2800" b="1">
              <a:latin typeface="Century Gothic" panose="020B0502020202020204" pitchFamily="34" charset="0"/>
            </a:endParaRPr>
          </a:p>
          <a:p>
            <a:pPr>
              <a:spcBef>
                <a:spcPct val="0"/>
              </a:spcBef>
              <a:buFontTx/>
              <a:buNone/>
            </a:pPr>
            <a:endParaRPr lang="en-GB" altLang="en-US" sz="2800" b="1">
              <a:latin typeface="Century Gothic" panose="020B0502020202020204" pitchFamily="34" charset="0"/>
            </a:endParaRPr>
          </a:p>
          <a:p>
            <a:pPr>
              <a:spcBef>
                <a:spcPct val="0"/>
              </a:spcBef>
              <a:buFontTx/>
              <a:buNone/>
            </a:pPr>
            <a:endParaRPr lang="en-GB" altLang="en-US" sz="2800" b="1">
              <a:latin typeface="Century Gothic" panose="020B0502020202020204" pitchFamily="34" charset="0"/>
            </a:endParaRPr>
          </a:p>
          <a:p>
            <a:pPr>
              <a:spcBef>
                <a:spcPct val="0"/>
              </a:spcBef>
              <a:buFontTx/>
              <a:buNone/>
            </a:pPr>
            <a:endParaRPr lang="en-GB" altLang="en-US" sz="2800" b="1">
              <a:latin typeface="Century Gothic" panose="020B0502020202020204" pitchFamily="34" charset="0"/>
            </a:endParaRPr>
          </a:p>
          <a:p>
            <a:pPr>
              <a:spcBef>
                <a:spcPct val="0"/>
              </a:spcBef>
              <a:buFontTx/>
              <a:buNone/>
            </a:pPr>
            <a:endParaRPr lang="en-GB" altLang="en-US" sz="2800" b="1">
              <a:latin typeface="Century Gothic" panose="020B0502020202020204" pitchFamily="34" charset="0"/>
            </a:endParaRPr>
          </a:p>
          <a:p>
            <a:pPr>
              <a:spcBef>
                <a:spcPct val="0"/>
              </a:spcBef>
              <a:buFontTx/>
              <a:buNone/>
            </a:pPr>
            <a:r>
              <a:rPr lang="en-GB" altLang="en-US" sz="2400" b="1">
                <a:latin typeface="Century Gothic" panose="020B0502020202020204" pitchFamily="34" charset="0"/>
              </a:rPr>
              <a:t>What is the best choice if future demand will be low?</a:t>
            </a:r>
          </a:p>
          <a:p>
            <a:pPr>
              <a:spcBef>
                <a:spcPct val="0"/>
              </a:spcBef>
              <a:buFontTx/>
              <a:buNone/>
            </a:pPr>
            <a:r>
              <a:rPr lang="en-GB" altLang="en-US" sz="2400">
                <a:latin typeface="Times New Roman" panose="02020603050405020304" pitchFamily="18" charset="0"/>
              </a:rPr>
              <a:t>						</a:t>
            </a:r>
          </a:p>
        </p:txBody>
      </p:sp>
      <p:graphicFrame>
        <p:nvGraphicFramePr>
          <p:cNvPr id="35844" name="Object 6"/>
          <p:cNvGraphicFramePr>
            <a:graphicFrameLocks noChangeAspect="1"/>
          </p:cNvGraphicFramePr>
          <p:nvPr/>
        </p:nvGraphicFramePr>
        <p:xfrm>
          <a:off x="979488" y="2667000"/>
          <a:ext cx="6892925" cy="2895600"/>
        </p:xfrm>
        <a:graphic>
          <a:graphicData uri="http://schemas.openxmlformats.org/presentationml/2006/ole">
            <mc:AlternateContent xmlns:mc="http://schemas.openxmlformats.org/markup-compatibility/2006">
              <mc:Choice xmlns:v="urn:schemas-microsoft-com:vml" Requires="v">
                <p:oleObj spid="_x0000_s13317" r:id="rId3" imgW="6903720" imgH="3124200" progId="Word.Document.8">
                  <p:embed/>
                </p:oleObj>
              </mc:Choice>
              <mc:Fallback>
                <p:oleObj r:id="rId3" imgW="6903720" imgH="31242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488" y="2667000"/>
                        <a:ext cx="6892925"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Text Box 7"/>
          <p:cNvSpPr txBox="1">
            <a:spLocks noChangeArrowheads="1"/>
          </p:cNvSpPr>
          <p:nvPr/>
        </p:nvSpPr>
        <p:spPr bwMode="auto">
          <a:xfrm>
            <a:off x="304800" y="10668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
                <a:srgbClr val="FF0000"/>
              </a:buClr>
              <a:buFont typeface="Wingdings" panose="05000000000000000000" pitchFamily="2" charset="2"/>
              <a:buChar char="§"/>
            </a:pPr>
            <a:r>
              <a:rPr lang="en-US" altLang="en-US" sz="2800" b="1">
                <a:latin typeface="Century Gothic" panose="020B0502020202020204" pitchFamily="34" charset="0"/>
              </a:rPr>
              <a:t>Decision Making Under Certainty</a:t>
            </a:r>
          </a:p>
        </p:txBody>
      </p:sp>
    </p:spTree>
    <p:extLst>
      <p:ext uri="{BB962C8B-B14F-4D97-AF65-F5344CB8AC3E}">
        <p14:creationId xmlns:p14="http://schemas.microsoft.com/office/powerpoint/2010/main" val="29047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7"/>
          <p:cNvSpPr>
            <a:spLocks noChangeArrowheads="1"/>
          </p:cNvSpPr>
          <p:nvPr/>
        </p:nvSpPr>
        <p:spPr bwMode="auto">
          <a:xfrm>
            <a:off x="800100" y="1622425"/>
            <a:ext cx="77485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400">
                <a:latin typeface="Times New Roman" panose="02020603050405020304" pitchFamily="18" charset="0"/>
              </a:rPr>
              <a:t>	          </a:t>
            </a:r>
          </a:p>
          <a:p>
            <a:pPr lvl="1">
              <a:spcBef>
                <a:spcPct val="0"/>
              </a:spcBef>
              <a:buClr>
                <a:srgbClr val="0000FF"/>
              </a:buClr>
              <a:buFont typeface="Wingdings" panose="05000000000000000000" pitchFamily="2" charset="2"/>
              <a:buChar char="Ø"/>
            </a:pPr>
            <a:r>
              <a:rPr lang="en-GB" altLang="en-US" b="1">
                <a:latin typeface="Century Gothic" panose="020B0502020202020204" pitchFamily="34" charset="0"/>
              </a:rPr>
              <a:t>Decision making without probability</a:t>
            </a:r>
          </a:p>
          <a:p>
            <a:pPr>
              <a:spcBef>
                <a:spcPct val="0"/>
              </a:spcBef>
              <a:buClr>
                <a:srgbClr val="0000FF"/>
              </a:buClr>
              <a:buFont typeface="Wingdings" panose="05000000000000000000" pitchFamily="2" charset="2"/>
              <a:buNone/>
            </a:pPr>
            <a:r>
              <a:rPr lang="en-GB" altLang="en-US" sz="2400">
                <a:latin typeface="Century Gothic" panose="020B0502020202020204" pitchFamily="34" charset="0"/>
              </a:rPr>
              <a:t>     (no probability of occurrence are assigned)</a:t>
            </a:r>
          </a:p>
          <a:p>
            <a:pPr>
              <a:spcBef>
                <a:spcPct val="0"/>
              </a:spcBef>
              <a:buClr>
                <a:srgbClr val="0000FF"/>
              </a:buClr>
              <a:buFont typeface="Wingdings" panose="05000000000000000000" pitchFamily="2" charset="2"/>
              <a:buChar char="Ø"/>
            </a:pPr>
            <a:endParaRPr lang="en-GB" altLang="en-US" sz="2400">
              <a:latin typeface="Century Gothic" panose="020B0502020202020204" pitchFamily="34" charset="0"/>
            </a:endParaRPr>
          </a:p>
          <a:p>
            <a:pPr lvl="1">
              <a:spcBef>
                <a:spcPct val="0"/>
              </a:spcBef>
              <a:buClr>
                <a:srgbClr val="0000FF"/>
              </a:buClr>
              <a:buFont typeface="Wingdings" panose="05000000000000000000" pitchFamily="2" charset="2"/>
              <a:buChar char="Ø"/>
            </a:pPr>
            <a:r>
              <a:rPr lang="en-GB" altLang="en-US" b="1">
                <a:latin typeface="Century Gothic" panose="020B0502020202020204" pitchFamily="34" charset="0"/>
              </a:rPr>
              <a:t>Decision making with probabilities</a:t>
            </a:r>
          </a:p>
          <a:p>
            <a:pPr>
              <a:spcBef>
                <a:spcPct val="0"/>
              </a:spcBef>
              <a:buClr>
                <a:srgbClr val="0000FF"/>
              </a:buClr>
              <a:buFont typeface="Wingdings" panose="05000000000000000000" pitchFamily="2" charset="2"/>
              <a:buNone/>
            </a:pPr>
            <a:r>
              <a:rPr lang="en-GB" altLang="en-US" sz="2400">
                <a:latin typeface="Century Gothic" panose="020B0502020202020204" pitchFamily="34" charset="0"/>
              </a:rPr>
              <a:t>     (probabilities can be assigned)</a:t>
            </a:r>
            <a:endParaRPr lang="en-GB" altLang="en-US" sz="2400">
              <a:latin typeface="Times New Roman" panose="02020603050405020304" pitchFamily="18" charset="0"/>
            </a:endParaRPr>
          </a:p>
        </p:txBody>
      </p:sp>
      <p:sp>
        <p:nvSpPr>
          <p:cNvPr id="36868" name="Text Box 8"/>
          <p:cNvSpPr txBox="1">
            <a:spLocks noChangeArrowheads="1"/>
          </p:cNvSpPr>
          <p:nvPr/>
        </p:nvSpPr>
        <p:spPr bwMode="auto">
          <a:xfrm>
            <a:off x="457200" y="1066800"/>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
                <a:srgbClr val="FF0000"/>
              </a:buClr>
              <a:buFont typeface="Wingdings" panose="05000000000000000000" pitchFamily="2" charset="2"/>
              <a:buChar char="§"/>
            </a:pPr>
            <a:r>
              <a:rPr lang="en-US" altLang="en-US" b="1">
                <a:latin typeface="Century Gothic" panose="020B0502020202020204" pitchFamily="34" charset="0"/>
              </a:rPr>
              <a:t>Decision Making Under Uncertainty</a:t>
            </a:r>
          </a:p>
        </p:txBody>
      </p:sp>
    </p:spTree>
    <p:extLst>
      <p:ext uri="{BB962C8B-B14F-4D97-AF65-F5344CB8AC3E}">
        <p14:creationId xmlns:p14="http://schemas.microsoft.com/office/powerpoint/2010/main" val="933953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6"/>
          <p:cNvSpPr>
            <a:spLocks noChangeArrowheads="1"/>
          </p:cNvSpPr>
          <p:nvPr/>
        </p:nvSpPr>
        <p:spPr bwMode="auto">
          <a:xfrm>
            <a:off x="892897" y="1942956"/>
            <a:ext cx="77739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 typeface="Wingdings" panose="05000000000000000000" pitchFamily="2" charset="2"/>
              <a:buChar char="§"/>
            </a:pPr>
            <a:r>
              <a:rPr lang="en-GB" altLang="en-US" b="1" dirty="0">
                <a:latin typeface="Century Gothic" panose="020B0502020202020204" pitchFamily="34" charset="0"/>
              </a:rPr>
              <a:t>Decision Criteria</a:t>
            </a:r>
            <a:r>
              <a:rPr lang="en-GB" altLang="en-US" dirty="0">
                <a:latin typeface="Century Gothic" panose="020B0502020202020204" pitchFamily="34" charset="0"/>
              </a:rPr>
              <a:t>       </a:t>
            </a:r>
          </a:p>
          <a:p>
            <a:pPr lvl="1">
              <a:spcBef>
                <a:spcPct val="0"/>
              </a:spcBef>
              <a:buClr>
                <a:srgbClr val="0000FF"/>
              </a:buClr>
              <a:buFont typeface="Wingdings" panose="05000000000000000000" pitchFamily="2" charset="2"/>
              <a:buChar char="Ø"/>
            </a:pPr>
            <a:r>
              <a:rPr lang="en-GB" altLang="en-US" b="1" dirty="0">
                <a:latin typeface="Century Gothic" panose="020B0502020202020204" pitchFamily="34" charset="0"/>
              </a:rPr>
              <a:t>Maximax criterion</a:t>
            </a:r>
          </a:p>
          <a:p>
            <a:pPr lvl="1">
              <a:spcBef>
                <a:spcPct val="0"/>
              </a:spcBef>
              <a:buClr>
                <a:srgbClr val="0000FF"/>
              </a:buClr>
              <a:buFont typeface="Wingdings" panose="05000000000000000000" pitchFamily="2" charset="2"/>
              <a:buChar char="Ø"/>
            </a:pPr>
            <a:r>
              <a:rPr lang="en-GB" altLang="en-US" b="1" dirty="0" err="1">
                <a:latin typeface="Century Gothic" panose="020B0502020202020204" pitchFamily="34" charset="0"/>
              </a:rPr>
              <a:t>Maximin</a:t>
            </a:r>
            <a:r>
              <a:rPr lang="en-GB" altLang="en-US" b="1" dirty="0">
                <a:latin typeface="Century Gothic" panose="020B0502020202020204" pitchFamily="34" charset="0"/>
              </a:rPr>
              <a:t> criterion</a:t>
            </a:r>
          </a:p>
          <a:p>
            <a:pPr lvl="1">
              <a:spcBef>
                <a:spcPct val="0"/>
              </a:spcBef>
              <a:buClr>
                <a:srgbClr val="0000FF"/>
              </a:buClr>
              <a:buFont typeface="Wingdings" panose="05000000000000000000" pitchFamily="2" charset="2"/>
              <a:buChar char="Ø"/>
            </a:pPr>
            <a:r>
              <a:rPr lang="en-GB" altLang="en-US" b="1" dirty="0">
                <a:latin typeface="Century Gothic" panose="020B0502020202020204" pitchFamily="34" charset="0"/>
              </a:rPr>
              <a:t>Minimax regret criterion</a:t>
            </a:r>
          </a:p>
          <a:p>
            <a:pPr lvl="1">
              <a:spcBef>
                <a:spcPct val="0"/>
              </a:spcBef>
              <a:buClr>
                <a:srgbClr val="0000FF"/>
              </a:buClr>
              <a:buFont typeface="Wingdings" panose="05000000000000000000" pitchFamily="2" charset="2"/>
              <a:buChar char="Ø"/>
            </a:pPr>
            <a:r>
              <a:rPr lang="en-GB" altLang="en-US" b="1" dirty="0" err="1">
                <a:latin typeface="Century Gothic" panose="020B0502020202020204" pitchFamily="34" charset="0"/>
              </a:rPr>
              <a:t>Hurwicz</a:t>
            </a:r>
            <a:r>
              <a:rPr lang="en-GB" altLang="en-US" b="1" dirty="0">
                <a:latin typeface="Century Gothic" panose="020B0502020202020204" pitchFamily="34" charset="0"/>
              </a:rPr>
              <a:t> criterion</a:t>
            </a:r>
          </a:p>
          <a:p>
            <a:pPr lvl="1">
              <a:spcBef>
                <a:spcPct val="0"/>
              </a:spcBef>
              <a:buClr>
                <a:srgbClr val="0000FF"/>
              </a:buClr>
              <a:buFont typeface="Wingdings" panose="05000000000000000000" pitchFamily="2" charset="2"/>
              <a:buChar char="Ø"/>
            </a:pPr>
            <a:endParaRPr lang="en-GB" altLang="en-US" b="1" dirty="0">
              <a:latin typeface="Century Gothic" panose="020B0502020202020204" pitchFamily="34" charset="0"/>
            </a:endParaRP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Decision Making Without Probabilities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33569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8"/>
          <p:cNvSpPr>
            <a:spLocks noChangeArrowheads="1"/>
          </p:cNvSpPr>
          <p:nvPr/>
        </p:nvSpPr>
        <p:spPr bwMode="auto">
          <a:xfrm>
            <a:off x="600075" y="1362075"/>
            <a:ext cx="80676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 typeface="Wingdings" panose="05000000000000000000" pitchFamily="2" charset="2"/>
              <a:buChar char="§"/>
            </a:pPr>
            <a:r>
              <a:rPr lang="en-GB" altLang="en-US" b="1">
                <a:latin typeface="Century Gothic" panose="020B0502020202020204" pitchFamily="34" charset="0"/>
              </a:rPr>
              <a:t>Maximax Criterion</a:t>
            </a:r>
            <a:r>
              <a:rPr lang="en-GB" altLang="en-US">
                <a:latin typeface="Century Gothic" panose="020B0502020202020204" pitchFamily="34" charset="0"/>
              </a:rPr>
              <a:t>       </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maximise the maximum profit</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optimistic - looks at the best possible 	 payoffs</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ignores the possibility of a potential loss</a:t>
            </a:r>
          </a:p>
          <a:p>
            <a:pPr>
              <a:spcBef>
                <a:spcPct val="0"/>
              </a:spcBef>
              <a:buFontTx/>
              <a:buNone/>
            </a:pPr>
            <a:endParaRPr lang="en-GB" altLang="en-US">
              <a:latin typeface="Century Gothic" panose="020B0502020202020204" pitchFamily="34" charset="0"/>
            </a:endParaRPr>
          </a:p>
          <a:p>
            <a:pPr>
              <a:spcBef>
                <a:spcPct val="0"/>
              </a:spcBef>
              <a:buFontTx/>
              <a:buNone/>
            </a:pPr>
            <a:endParaRPr lang="en-GB" altLang="en-US" sz="2400">
              <a:latin typeface="Century Gothic" panose="020B0502020202020204" pitchFamily="34" charset="0"/>
            </a:endParaRPr>
          </a:p>
          <a:p>
            <a:pPr>
              <a:spcBef>
                <a:spcPct val="0"/>
              </a:spcBef>
              <a:buFontTx/>
              <a:buNone/>
            </a:pPr>
            <a:r>
              <a:rPr lang="en-GB" altLang="en-US" sz="2400">
                <a:latin typeface="Century Gothic" panose="020B0502020202020204" pitchFamily="34" charset="0"/>
              </a:rPr>
              <a:t>N/B: maximax criterion deals with profit,</a:t>
            </a:r>
            <a:r>
              <a:rPr lang="en-US" altLang="en-US" sz="2400">
                <a:latin typeface="Century Gothic" panose="020B0502020202020204" pitchFamily="34" charset="0"/>
              </a:rPr>
              <a:t> </a:t>
            </a:r>
            <a:r>
              <a:rPr lang="en-GB" altLang="en-US" sz="2400">
                <a:latin typeface="Century Gothic" panose="020B0502020202020204" pitchFamily="34" charset="0"/>
              </a:rPr>
              <a:t>if the payoff table consists of costs, then minim</a:t>
            </a:r>
            <a:r>
              <a:rPr lang="en-US" altLang="en-US" sz="2400">
                <a:latin typeface="Century Gothic" panose="020B0502020202020204" pitchFamily="34" charset="0"/>
              </a:rPr>
              <a:t>in</a:t>
            </a:r>
            <a:r>
              <a:rPr lang="en-GB" altLang="en-US" sz="2400">
                <a:latin typeface="Century Gothic" panose="020B0502020202020204" pitchFamily="34" charset="0"/>
              </a:rPr>
              <a:t> criterion would be used ( i.e. minimise the</a:t>
            </a:r>
            <a:r>
              <a:rPr lang="en-US" altLang="en-US" sz="2400">
                <a:latin typeface="Century Gothic" panose="020B0502020202020204" pitchFamily="34" charset="0"/>
              </a:rPr>
              <a:t> </a:t>
            </a:r>
            <a:r>
              <a:rPr lang="en-GB" altLang="en-US" sz="2400">
                <a:latin typeface="Century Gothic" panose="020B0502020202020204" pitchFamily="34" charset="0"/>
              </a:rPr>
              <a:t>minimum costs)</a:t>
            </a:r>
          </a:p>
        </p:txBody>
      </p:sp>
    </p:spTree>
    <p:extLst>
      <p:ext uri="{BB962C8B-B14F-4D97-AF65-F5344CB8AC3E}">
        <p14:creationId xmlns:p14="http://schemas.microsoft.com/office/powerpoint/2010/main" val="188601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7"/>
          <p:cNvSpPr>
            <a:spLocks noChangeArrowheads="1"/>
          </p:cNvSpPr>
          <p:nvPr/>
        </p:nvSpPr>
        <p:spPr bwMode="auto">
          <a:xfrm>
            <a:off x="522287" y="1084985"/>
            <a:ext cx="77485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400" dirty="0">
                <a:latin typeface="Times New Roman" panose="02020603050405020304" pitchFamily="18" charset="0"/>
              </a:rPr>
              <a:t>	          </a:t>
            </a:r>
          </a:p>
          <a:p>
            <a:pPr lvl="1">
              <a:spcBef>
                <a:spcPct val="0"/>
              </a:spcBef>
              <a:buClr>
                <a:srgbClr val="0000FF"/>
              </a:buClr>
              <a:buFont typeface="Wingdings" panose="05000000000000000000" pitchFamily="2" charset="2"/>
              <a:buChar char="Ø"/>
            </a:pPr>
            <a:r>
              <a:rPr lang="en-GB" altLang="en-US" b="1" dirty="0">
                <a:latin typeface="Century Gothic" panose="020B0502020202020204" pitchFamily="34" charset="0"/>
              </a:rPr>
              <a:t>Decision making without probability</a:t>
            </a:r>
          </a:p>
          <a:p>
            <a:pPr>
              <a:spcBef>
                <a:spcPct val="0"/>
              </a:spcBef>
              <a:buClr>
                <a:srgbClr val="0000FF"/>
              </a:buClr>
              <a:buFont typeface="Wingdings" panose="05000000000000000000" pitchFamily="2" charset="2"/>
              <a:buNone/>
            </a:pPr>
            <a:r>
              <a:rPr lang="en-GB" altLang="en-US" sz="2400" dirty="0">
                <a:latin typeface="Century Gothic" panose="020B0502020202020204" pitchFamily="34" charset="0"/>
              </a:rPr>
              <a:t>     (no probability of occurrence are assigned)</a:t>
            </a: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Tx/>
              <a:buNone/>
            </a:pPr>
            <a:r>
              <a:rPr lang="en-GB" altLang="en-US" sz="2000" b="1" dirty="0">
                <a:solidFill>
                  <a:srgbClr val="FF0000"/>
                </a:solidFill>
                <a:latin typeface="Century Gothic" panose="020B0502020202020204" pitchFamily="34" charset="0"/>
              </a:rPr>
              <a:t>Determine the </a:t>
            </a:r>
            <a:r>
              <a:rPr lang="en-GB" altLang="en-US" sz="2000" b="1" dirty="0" err="1">
                <a:solidFill>
                  <a:srgbClr val="FF0000"/>
                </a:solidFill>
                <a:latin typeface="Century Gothic" panose="020B0502020202020204" pitchFamily="34" charset="0"/>
              </a:rPr>
              <a:t>maximax</a:t>
            </a:r>
            <a:r>
              <a:rPr lang="en-GB" altLang="en-US" sz="2000" b="1" dirty="0">
                <a:solidFill>
                  <a:srgbClr val="FF0000"/>
                </a:solidFill>
                <a:latin typeface="Century Gothic" panose="020B0502020202020204" pitchFamily="34" charset="0"/>
              </a:rPr>
              <a:t> criterion for our investment.</a:t>
            </a:r>
          </a:p>
        </p:txBody>
      </p:sp>
      <p:graphicFrame>
        <p:nvGraphicFramePr>
          <p:cNvPr id="39941" name="Object 6"/>
          <p:cNvGraphicFramePr>
            <a:graphicFrameLocks noChangeAspect="1"/>
          </p:cNvGraphicFramePr>
          <p:nvPr/>
        </p:nvGraphicFramePr>
        <p:xfrm>
          <a:off x="1104900" y="2265363"/>
          <a:ext cx="6583363" cy="3657600"/>
        </p:xfrm>
        <a:graphic>
          <a:graphicData uri="http://schemas.openxmlformats.org/presentationml/2006/ole">
            <mc:AlternateContent xmlns:mc="http://schemas.openxmlformats.org/markup-compatibility/2006">
              <mc:Choice xmlns:v="urn:schemas-microsoft-com:vml" Requires="v">
                <p:oleObj spid="_x0000_s14341" r:id="rId3" imgW="7221960" imgH="3933720" progId="Word.Document.8">
                  <p:embed/>
                </p:oleObj>
              </mc:Choice>
              <mc:Fallback>
                <p:oleObj r:id="rId3" imgW="7221960" imgH="39337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2265363"/>
                        <a:ext cx="6583363"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Quick Review Question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429519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4" name="Rectangle 7"/>
          <p:cNvSpPr>
            <a:spLocks noChangeArrowheads="1"/>
          </p:cNvSpPr>
          <p:nvPr/>
        </p:nvSpPr>
        <p:spPr bwMode="auto">
          <a:xfrm>
            <a:off x="523875" y="769938"/>
            <a:ext cx="77485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400" dirty="0">
                <a:latin typeface="Times New Roman" panose="02020603050405020304" pitchFamily="18" charset="0"/>
              </a:rPr>
              <a:t>	          </a:t>
            </a:r>
          </a:p>
          <a:p>
            <a:pPr lvl="1">
              <a:spcBef>
                <a:spcPct val="0"/>
              </a:spcBef>
              <a:buClr>
                <a:srgbClr val="0000FF"/>
              </a:buClr>
              <a:buFont typeface="Wingdings" panose="05000000000000000000" pitchFamily="2" charset="2"/>
              <a:buChar char="Ø"/>
            </a:pPr>
            <a:r>
              <a:rPr lang="en-GB" altLang="en-US" b="1" dirty="0">
                <a:latin typeface="Century Gothic" panose="020B0502020202020204" pitchFamily="34" charset="0"/>
              </a:rPr>
              <a:t>Decision making without probability</a:t>
            </a:r>
          </a:p>
          <a:p>
            <a:pPr>
              <a:spcBef>
                <a:spcPct val="0"/>
              </a:spcBef>
              <a:buClr>
                <a:srgbClr val="0000FF"/>
              </a:buClr>
              <a:buFont typeface="Wingdings" panose="05000000000000000000" pitchFamily="2" charset="2"/>
              <a:buNone/>
            </a:pPr>
            <a:r>
              <a:rPr lang="en-GB" altLang="en-US" sz="2400" dirty="0">
                <a:latin typeface="Century Gothic" panose="020B0502020202020204" pitchFamily="34" charset="0"/>
              </a:rPr>
              <a:t>     (no probability of occurrence are assigned)</a:t>
            </a: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Tx/>
              <a:buNone/>
            </a:pPr>
            <a:r>
              <a:rPr lang="en-GB" altLang="en-US" sz="2000" b="1" dirty="0">
                <a:solidFill>
                  <a:srgbClr val="FF0000"/>
                </a:solidFill>
                <a:latin typeface="Century Gothic" panose="020B0502020202020204" pitchFamily="34" charset="0"/>
              </a:rPr>
              <a:t>The </a:t>
            </a:r>
            <a:r>
              <a:rPr lang="en-GB" altLang="en-US" sz="2000" b="1" dirty="0" err="1">
                <a:solidFill>
                  <a:srgbClr val="FF0000"/>
                </a:solidFill>
                <a:latin typeface="Century Gothic" panose="020B0502020202020204" pitchFamily="34" charset="0"/>
              </a:rPr>
              <a:t>maximax</a:t>
            </a:r>
            <a:r>
              <a:rPr lang="en-GB" altLang="en-US" sz="2000" b="1" dirty="0">
                <a:solidFill>
                  <a:srgbClr val="FF0000"/>
                </a:solidFill>
                <a:latin typeface="Century Gothic" panose="020B0502020202020204" pitchFamily="34" charset="0"/>
              </a:rPr>
              <a:t> criterion for our investment is to purchase office building.</a:t>
            </a:r>
          </a:p>
        </p:txBody>
      </p:sp>
      <p:graphicFrame>
        <p:nvGraphicFramePr>
          <p:cNvPr id="40965" name="Object 6"/>
          <p:cNvGraphicFramePr>
            <a:graphicFrameLocks noChangeAspect="1"/>
          </p:cNvGraphicFramePr>
          <p:nvPr/>
        </p:nvGraphicFramePr>
        <p:xfrm>
          <a:off x="1019175" y="2246313"/>
          <a:ext cx="6530975" cy="3552825"/>
        </p:xfrm>
        <a:graphic>
          <a:graphicData uri="http://schemas.openxmlformats.org/presentationml/2006/ole">
            <mc:AlternateContent xmlns:mc="http://schemas.openxmlformats.org/markup-compatibility/2006">
              <mc:Choice xmlns:v="urn:schemas-microsoft-com:vml" Requires="v">
                <p:oleObj spid="_x0000_s15365" r:id="rId3" imgW="7374240" imgH="3938760" progId="Word.Document.8">
                  <p:embed/>
                </p:oleObj>
              </mc:Choice>
              <mc:Fallback>
                <p:oleObj r:id="rId3" imgW="7374240" imgH="39387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2246313"/>
                        <a:ext cx="6530975" cy="355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1000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ChangeArrowheads="1"/>
          </p:cNvSpPr>
          <p:nvPr/>
        </p:nvSpPr>
        <p:spPr bwMode="auto">
          <a:xfrm>
            <a:off x="762000" y="1414463"/>
            <a:ext cx="78327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 typeface="Wingdings" panose="05000000000000000000" pitchFamily="2" charset="2"/>
              <a:buChar char="§"/>
            </a:pPr>
            <a:r>
              <a:rPr lang="en-GB" altLang="en-US" b="1">
                <a:latin typeface="Century Gothic" panose="020B0502020202020204" pitchFamily="34" charset="0"/>
              </a:rPr>
              <a:t>Maximin Criterion</a:t>
            </a:r>
            <a:r>
              <a:rPr lang="en-GB" altLang="en-US">
                <a:latin typeface="Century Gothic" panose="020B0502020202020204" pitchFamily="34" charset="0"/>
              </a:rPr>
              <a:t>       </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looks at the worst possible payoffs</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pessimistic and conservative</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results in the maximum of the minimum profit</a:t>
            </a:r>
          </a:p>
          <a:p>
            <a:pPr lvl="1">
              <a:spcBef>
                <a:spcPct val="0"/>
              </a:spcBef>
              <a:buClr>
                <a:srgbClr val="0000FF"/>
              </a:buClr>
              <a:buFont typeface="Wingdings" panose="05000000000000000000" pitchFamily="2" charset="2"/>
              <a:buNone/>
            </a:pPr>
            <a:endParaRPr lang="en-GB" altLang="en-US">
              <a:latin typeface="Century Gothic" panose="020B0502020202020204" pitchFamily="34" charset="0"/>
            </a:endParaRPr>
          </a:p>
          <a:p>
            <a:pPr>
              <a:spcBef>
                <a:spcPct val="0"/>
              </a:spcBef>
              <a:buFontTx/>
              <a:buNone/>
            </a:pPr>
            <a:r>
              <a:rPr lang="en-GB" altLang="en-US" sz="2400">
                <a:latin typeface="Century Gothic" panose="020B0502020202020204" pitchFamily="34" charset="0"/>
              </a:rPr>
              <a:t>Its equivalent is minimax (i.e. minimise the maximum </a:t>
            </a:r>
            <a:r>
              <a:rPr lang="en-GB" altLang="en-US" sz="2400" i="1">
                <a:latin typeface="Century Gothic" panose="020B0502020202020204" pitchFamily="34" charset="0"/>
              </a:rPr>
              <a:t>cost</a:t>
            </a:r>
            <a:r>
              <a:rPr lang="en-GB" altLang="en-US" sz="2400">
                <a:latin typeface="Century Gothic" panose="020B0502020202020204" pitchFamily="34" charset="0"/>
              </a:rPr>
              <a:t>)</a:t>
            </a:r>
            <a:endParaRPr lang="en-GB" altLang="en-US" sz="2400" u="sng">
              <a:latin typeface="Century Gothic" panose="020B0502020202020204" pitchFamily="34" charset="0"/>
            </a:endParaRPr>
          </a:p>
        </p:txBody>
      </p:sp>
    </p:spTree>
    <p:extLst>
      <p:ext uri="{BB962C8B-B14F-4D97-AF65-F5344CB8AC3E}">
        <p14:creationId xmlns:p14="http://schemas.microsoft.com/office/powerpoint/2010/main" val="158047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2" name="Rectangle 4"/>
          <p:cNvSpPr>
            <a:spLocks noChangeArrowheads="1"/>
          </p:cNvSpPr>
          <p:nvPr/>
        </p:nvSpPr>
        <p:spPr bwMode="auto">
          <a:xfrm>
            <a:off x="523875" y="769938"/>
            <a:ext cx="77485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400" dirty="0">
                <a:latin typeface="Times New Roman" panose="02020603050405020304" pitchFamily="18" charset="0"/>
              </a:rPr>
              <a:t>	          </a:t>
            </a:r>
          </a:p>
          <a:p>
            <a:pPr lvl="1">
              <a:spcBef>
                <a:spcPct val="0"/>
              </a:spcBef>
              <a:buClr>
                <a:srgbClr val="0000FF"/>
              </a:buClr>
              <a:buFont typeface="Wingdings" panose="05000000000000000000" pitchFamily="2" charset="2"/>
              <a:buChar char="Ø"/>
            </a:pPr>
            <a:r>
              <a:rPr lang="en-GB" altLang="en-US" b="1" dirty="0">
                <a:latin typeface="Century Gothic" panose="020B0502020202020204" pitchFamily="34" charset="0"/>
              </a:rPr>
              <a:t>Decision making without probability</a:t>
            </a:r>
          </a:p>
          <a:p>
            <a:pPr>
              <a:spcBef>
                <a:spcPct val="0"/>
              </a:spcBef>
              <a:buClr>
                <a:srgbClr val="0000FF"/>
              </a:buClr>
              <a:buFont typeface="Wingdings" panose="05000000000000000000" pitchFamily="2" charset="2"/>
              <a:buNone/>
            </a:pPr>
            <a:r>
              <a:rPr lang="en-GB" altLang="en-US" sz="2400" dirty="0">
                <a:latin typeface="Century Gothic" panose="020B0502020202020204" pitchFamily="34" charset="0"/>
              </a:rPr>
              <a:t>     (no probability of occurrence are assigned)</a:t>
            </a: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dirty="0">
              <a:latin typeface="Century Gothic" panose="020B0502020202020204" pitchFamily="34" charset="0"/>
            </a:endParaRPr>
          </a:p>
          <a:p>
            <a:pPr>
              <a:spcBef>
                <a:spcPct val="0"/>
              </a:spcBef>
              <a:buClr>
                <a:srgbClr val="0000FF"/>
              </a:buClr>
              <a:buFont typeface="Wingdings" panose="05000000000000000000" pitchFamily="2" charset="2"/>
              <a:buChar char="Ø"/>
            </a:pPr>
            <a:endParaRPr lang="en-GB" altLang="en-US" sz="2400" dirty="0">
              <a:latin typeface="Century Gothic" panose="020B0502020202020204" pitchFamily="34" charset="0"/>
            </a:endParaRPr>
          </a:p>
        </p:txBody>
      </p:sp>
      <p:graphicFrame>
        <p:nvGraphicFramePr>
          <p:cNvPr id="43013" name="Object 6"/>
          <p:cNvGraphicFramePr>
            <a:graphicFrameLocks noChangeAspect="1"/>
          </p:cNvGraphicFramePr>
          <p:nvPr/>
        </p:nvGraphicFramePr>
        <p:xfrm>
          <a:off x="1019175" y="2246313"/>
          <a:ext cx="6583363" cy="3657600"/>
        </p:xfrm>
        <a:graphic>
          <a:graphicData uri="http://schemas.openxmlformats.org/presentationml/2006/ole">
            <mc:AlternateContent xmlns:mc="http://schemas.openxmlformats.org/markup-compatibility/2006">
              <mc:Choice xmlns:v="urn:schemas-microsoft-com:vml" Requires="v">
                <p:oleObj spid="_x0000_s16389" r:id="rId3" imgW="7221960" imgH="3933720" progId="Word.Document.8">
                  <p:embed/>
                </p:oleObj>
              </mc:Choice>
              <mc:Fallback>
                <p:oleObj r:id="rId3" imgW="7221960" imgH="39337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2246313"/>
                        <a:ext cx="6583363"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Rectangle 6"/>
          <p:cNvSpPr>
            <a:spLocks noChangeArrowheads="1"/>
          </p:cNvSpPr>
          <p:nvPr/>
        </p:nvSpPr>
        <p:spPr bwMode="auto">
          <a:xfrm>
            <a:off x="733425" y="5211763"/>
            <a:ext cx="7772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0000FF"/>
              </a:buClr>
              <a:buFontTx/>
              <a:buNone/>
            </a:pPr>
            <a:r>
              <a:rPr lang="en-GB" altLang="en-US" sz="1800" b="1">
                <a:solidFill>
                  <a:srgbClr val="FF0000"/>
                </a:solidFill>
                <a:latin typeface="Century Gothic" panose="020B0502020202020204" pitchFamily="34" charset="0"/>
              </a:rPr>
              <a:t>Determine the maximin criterion for our investment.</a:t>
            </a:r>
          </a:p>
        </p:txBody>
      </p:sp>
    </p:spTree>
    <p:extLst>
      <p:ext uri="{BB962C8B-B14F-4D97-AF65-F5344CB8AC3E}">
        <p14:creationId xmlns:p14="http://schemas.microsoft.com/office/powerpoint/2010/main" val="381305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5" name="Text Box 4"/>
          <p:cNvSpPr txBox="1">
            <a:spLocks noChangeArrowheads="1"/>
          </p:cNvSpPr>
          <p:nvPr/>
        </p:nvSpPr>
        <p:spPr bwMode="auto">
          <a:xfrm>
            <a:off x="1774825" y="319088"/>
            <a:ext cx="4692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b="1">
                <a:solidFill>
                  <a:srgbClr val="003366"/>
                </a:solidFill>
              </a:rPr>
              <a:t>Quick Review Question</a:t>
            </a:r>
            <a:endParaRPr lang="en-US" altLang="en-US">
              <a:solidFill>
                <a:srgbClr val="003366"/>
              </a:solidFill>
            </a:endParaRPr>
          </a:p>
        </p:txBody>
      </p:sp>
      <p:sp>
        <p:nvSpPr>
          <p:cNvPr id="44036" name="Rectangle 4"/>
          <p:cNvSpPr>
            <a:spLocks noChangeArrowheads="1"/>
          </p:cNvSpPr>
          <p:nvPr/>
        </p:nvSpPr>
        <p:spPr bwMode="auto">
          <a:xfrm>
            <a:off x="523875" y="769938"/>
            <a:ext cx="77485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400">
                <a:latin typeface="Times New Roman" panose="02020603050405020304" pitchFamily="18" charset="0"/>
              </a:rPr>
              <a:t>	          </a:t>
            </a:r>
          </a:p>
          <a:p>
            <a:pPr lvl="1">
              <a:spcBef>
                <a:spcPct val="0"/>
              </a:spcBef>
              <a:buClr>
                <a:srgbClr val="0000FF"/>
              </a:buClr>
              <a:buFont typeface="Wingdings" panose="05000000000000000000" pitchFamily="2" charset="2"/>
              <a:buChar char="Ø"/>
            </a:pPr>
            <a:r>
              <a:rPr lang="en-GB" altLang="en-US" b="1">
                <a:latin typeface="Century Gothic" panose="020B0502020202020204" pitchFamily="34" charset="0"/>
              </a:rPr>
              <a:t>Decision making without probability</a:t>
            </a:r>
          </a:p>
          <a:p>
            <a:pPr>
              <a:spcBef>
                <a:spcPct val="0"/>
              </a:spcBef>
              <a:buClr>
                <a:srgbClr val="0000FF"/>
              </a:buClr>
              <a:buFont typeface="Wingdings" panose="05000000000000000000" pitchFamily="2" charset="2"/>
              <a:buNone/>
            </a:pPr>
            <a:r>
              <a:rPr lang="en-GB" altLang="en-US" sz="2400">
                <a:latin typeface="Century Gothic" panose="020B0502020202020204" pitchFamily="34" charset="0"/>
              </a:rPr>
              <a:t>     (no probability of occurrence are assigned)</a:t>
            </a: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Char char="Ø"/>
            </a:pPr>
            <a:endParaRPr lang="en-GB" altLang="en-US" sz="2400">
              <a:latin typeface="Century Gothic" panose="020B0502020202020204" pitchFamily="34" charset="0"/>
            </a:endParaRPr>
          </a:p>
        </p:txBody>
      </p:sp>
      <p:graphicFrame>
        <p:nvGraphicFramePr>
          <p:cNvPr id="44037" name="Object 6"/>
          <p:cNvGraphicFramePr>
            <a:graphicFrameLocks noChangeAspect="1"/>
          </p:cNvGraphicFramePr>
          <p:nvPr/>
        </p:nvGraphicFramePr>
        <p:xfrm>
          <a:off x="1019175" y="2246313"/>
          <a:ext cx="6530975" cy="3552825"/>
        </p:xfrm>
        <a:graphic>
          <a:graphicData uri="http://schemas.openxmlformats.org/presentationml/2006/ole">
            <mc:AlternateContent xmlns:mc="http://schemas.openxmlformats.org/markup-compatibility/2006">
              <mc:Choice xmlns:v="urn:schemas-microsoft-com:vml" Requires="v">
                <p:oleObj spid="_x0000_s17413" r:id="rId3" imgW="7374240" imgH="3938760" progId="Word.Document.8">
                  <p:embed/>
                </p:oleObj>
              </mc:Choice>
              <mc:Fallback>
                <p:oleObj r:id="rId3" imgW="7374240" imgH="39387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2246313"/>
                        <a:ext cx="6530975" cy="355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8" name="Rectangle 6"/>
          <p:cNvSpPr>
            <a:spLocks noChangeArrowheads="1"/>
          </p:cNvSpPr>
          <p:nvPr/>
        </p:nvSpPr>
        <p:spPr bwMode="auto">
          <a:xfrm>
            <a:off x="733425" y="5211763"/>
            <a:ext cx="777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0000FF"/>
              </a:buClr>
              <a:buFontTx/>
              <a:buNone/>
            </a:pPr>
            <a:r>
              <a:rPr lang="en-GB" altLang="en-US" sz="1800" b="1">
                <a:solidFill>
                  <a:srgbClr val="FF0000"/>
                </a:solidFill>
                <a:latin typeface="Century Gothic" panose="020B0502020202020204" pitchFamily="34" charset="0"/>
              </a:rPr>
              <a:t>The maximin criterion for our investment is to purchase apartment building. </a:t>
            </a:r>
          </a:p>
        </p:txBody>
      </p:sp>
    </p:spTree>
    <p:extLst>
      <p:ext uri="{BB962C8B-B14F-4D97-AF65-F5344CB8AC3E}">
        <p14:creationId xmlns:p14="http://schemas.microsoft.com/office/powerpoint/2010/main" val="37977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4"/>
          <p:cNvSpPr>
            <a:spLocks noChangeArrowheads="1"/>
          </p:cNvSpPr>
          <p:nvPr/>
        </p:nvSpPr>
        <p:spPr bwMode="auto">
          <a:xfrm>
            <a:off x="560388" y="1524000"/>
            <a:ext cx="79787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 typeface="Wingdings" panose="05000000000000000000" pitchFamily="2" charset="2"/>
              <a:buChar char="§"/>
            </a:pPr>
            <a:r>
              <a:rPr lang="en-GB" altLang="en-US" b="1">
                <a:latin typeface="Century Gothic" panose="020B0502020202020204" pitchFamily="34" charset="0"/>
              </a:rPr>
              <a:t>Minimax Regret Criterion</a:t>
            </a:r>
          </a:p>
          <a:p>
            <a:pPr lvl="1">
              <a:spcBef>
                <a:spcPct val="0"/>
              </a:spcBef>
              <a:buClr>
                <a:srgbClr val="0000FF"/>
              </a:buClr>
              <a:buFont typeface="Wingdings" panose="05000000000000000000" pitchFamily="2" charset="2"/>
              <a:buChar char="Ø"/>
            </a:pPr>
            <a:r>
              <a:rPr lang="en-GB" altLang="en-US" sz="2400">
                <a:latin typeface="Century Gothic" panose="020B0502020202020204" pitchFamily="34" charset="0"/>
              </a:rPr>
              <a:t>Regret (</a:t>
            </a:r>
            <a:r>
              <a:rPr lang="en-GB" altLang="en-US" sz="2400" u="sng">
                <a:latin typeface="Century Gothic" panose="020B0502020202020204" pitchFamily="34" charset="0"/>
              </a:rPr>
              <a:t>opportunity loss</a:t>
            </a:r>
            <a:r>
              <a:rPr lang="en-GB" altLang="en-US" sz="2400">
                <a:latin typeface="Century Gothic" panose="020B0502020202020204" pitchFamily="34" charset="0"/>
              </a:rPr>
              <a:t>) is the difference between the payoff from the best decision 	and all other decision payoffs in those circumstances</a:t>
            </a:r>
          </a:p>
          <a:p>
            <a:pPr lvl="1">
              <a:spcBef>
                <a:spcPct val="0"/>
              </a:spcBef>
              <a:buClr>
                <a:srgbClr val="0000FF"/>
              </a:buClr>
              <a:buFont typeface="Wingdings" panose="05000000000000000000" pitchFamily="2" charset="2"/>
              <a:buChar char="Ø"/>
            </a:pPr>
            <a:endParaRPr lang="en-GB" altLang="en-US" sz="2400">
              <a:latin typeface="Century Gothic" panose="020B0502020202020204" pitchFamily="34" charset="0"/>
            </a:endParaRPr>
          </a:p>
          <a:p>
            <a:pPr lvl="1">
              <a:spcBef>
                <a:spcPct val="0"/>
              </a:spcBef>
              <a:buClr>
                <a:srgbClr val="0000FF"/>
              </a:buClr>
              <a:buFont typeface="Wingdings" panose="05000000000000000000" pitchFamily="2" charset="2"/>
              <a:buChar char="Ø"/>
            </a:pPr>
            <a:r>
              <a:rPr lang="en-GB" altLang="en-US" sz="2400">
                <a:latin typeface="Century Gothic" panose="020B0502020202020204" pitchFamily="34" charset="0"/>
              </a:rPr>
              <a:t>In this criterion decision maker attempts 	 to avoid regret by selecting the decision alternative that minimises the maximum regret</a:t>
            </a:r>
          </a:p>
          <a:p>
            <a:pPr>
              <a:spcBef>
                <a:spcPct val="0"/>
              </a:spcBef>
              <a:buFontTx/>
              <a:buNone/>
            </a:pPr>
            <a:endParaRPr lang="en-GB" altLang="en-US" b="1">
              <a:latin typeface="Times New Roman" panose="02020603050405020304" pitchFamily="18" charset="0"/>
            </a:endParaRPr>
          </a:p>
        </p:txBody>
      </p:sp>
    </p:spTree>
    <p:extLst>
      <p:ext uri="{BB962C8B-B14F-4D97-AF65-F5344CB8AC3E}">
        <p14:creationId xmlns:p14="http://schemas.microsoft.com/office/powerpoint/2010/main" val="41351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4" name="Rectangle 3"/>
          <p:cNvSpPr>
            <a:spLocks noChangeArrowheads="1"/>
          </p:cNvSpPr>
          <p:nvPr/>
        </p:nvSpPr>
        <p:spPr bwMode="auto">
          <a:xfrm>
            <a:off x="663575" y="1384300"/>
            <a:ext cx="7923213"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FF3300"/>
              </a:buClr>
              <a:buFont typeface="Wingdings" panose="05000000000000000000" pitchFamily="2" charset="2"/>
              <a:buChar char="§"/>
            </a:pPr>
            <a:r>
              <a:rPr lang="en-US" altLang="en-US" b="1" dirty="0">
                <a:latin typeface="Century Gothic" panose="020B0502020202020204" pitchFamily="34" charset="0"/>
              </a:rPr>
              <a:t>Introduction</a:t>
            </a:r>
          </a:p>
          <a:p>
            <a:pPr lvl="1" eaLnBrk="1" hangingPunct="1">
              <a:spcBef>
                <a:spcPct val="50000"/>
              </a:spcBef>
              <a:buClr>
                <a:srgbClr val="FF3300"/>
              </a:buClr>
              <a:buFont typeface="Wingdings" panose="05000000000000000000" pitchFamily="2" charset="2"/>
              <a:buChar char="§"/>
            </a:pPr>
            <a:r>
              <a:rPr lang="en-US" altLang="en-US" b="1" dirty="0">
                <a:latin typeface="Century Gothic" panose="020B0502020202020204" pitchFamily="34" charset="0"/>
              </a:rPr>
              <a:t>Decision making Under Uncertainty</a:t>
            </a:r>
          </a:p>
          <a:p>
            <a:pPr lvl="1" eaLnBrk="1" hangingPunct="1">
              <a:spcBef>
                <a:spcPct val="50000"/>
              </a:spcBef>
              <a:buClr>
                <a:srgbClr val="FF3300"/>
              </a:buClr>
              <a:buFont typeface="Wingdings" panose="05000000000000000000" pitchFamily="2" charset="2"/>
              <a:buChar char="§"/>
            </a:pPr>
            <a:r>
              <a:rPr lang="en-US" altLang="en-US" b="1" dirty="0">
                <a:latin typeface="Century Gothic" panose="020B0502020202020204" pitchFamily="34" charset="0"/>
              </a:rPr>
              <a:t>Expected Value / Expected Opportunity Loss</a:t>
            </a:r>
          </a:p>
          <a:p>
            <a:pPr lvl="1" eaLnBrk="1" hangingPunct="1">
              <a:spcBef>
                <a:spcPct val="50000"/>
              </a:spcBef>
              <a:buClr>
                <a:srgbClr val="FF3300"/>
              </a:buClr>
              <a:buFont typeface="Wingdings" panose="05000000000000000000" pitchFamily="2" charset="2"/>
              <a:buChar char="§"/>
            </a:pPr>
            <a:r>
              <a:rPr lang="en-US" altLang="en-US" b="1" dirty="0">
                <a:latin typeface="Century Gothic" panose="020B0502020202020204" pitchFamily="34" charset="0"/>
              </a:rPr>
              <a:t>Expected Value of perfect information</a:t>
            </a:r>
          </a:p>
          <a:p>
            <a:pPr lvl="1" eaLnBrk="1" hangingPunct="1">
              <a:spcBef>
                <a:spcPct val="50000"/>
              </a:spcBef>
              <a:buClr>
                <a:srgbClr val="FF3300"/>
              </a:buClr>
              <a:buFont typeface="Wingdings" panose="05000000000000000000" pitchFamily="2" charset="2"/>
              <a:buChar char="§"/>
            </a:pPr>
            <a:r>
              <a:rPr lang="en-US" altLang="en-US" b="1" dirty="0">
                <a:latin typeface="Century Gothic" panose="020B0502020202020204" pitchFamily="34" charset="0"/>
              </a:rPr>
              <a:t>Decision Trees</a:t>
            </a:r>
          </a:p>
          <a:p>
            <a:pPr lvl="1" eaLnBrk="1" hangingPunct="1">
              <a:spcBef>
                <a:spcPct val="50000"/>
              </a:spcBef>
              <a:buClr>
                <a:srgbClr val="FF3300"/>
              </a:buClr>
              <a:buFont typeface="Wingdings" panose="05000000000000000000" pitchFamily="2" charset="2"/>
              <a:buChar char="§"/>
            </a:pPr>
            <a:endParaRPr lang="en-US" altLang="en-US" b="1" dirty="0">
              <a:latin typeface="Century Gothic" panose="020B0502020202020204" pitchFamily="34" charset="0"/>
            </a:endParaRPr>
          </a:p>
          <a:p>
            <a:pPr lvl="1" eaLnBrk="1" hangingPunct="1">
              <a:spcBef>
                <a:spcPct val="50000"/>
              </a:spcBef>
              <a:buClr>
                <a:srgbClr val="FF3300"/>
              </a:buClr>
              <a:buFont typeface="Wingdings" panose="05000000000000000000" pitchFamily="2" charset="2"/>
              <a:buChar char="§"/>
            </a:pPr>
            <a:endParaRPr lang="en-US" altLang="en-US" b="1" dirty="0">
              <a:latin typeface="Century Gothic" panose="020B0502020202020204" pitchFamily="34" charset="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4" name="Rectangle 4"/>
          <p:cNvSpPr>
            <a:spLocks noChangeArrowheads="1"/>
          </p:cNvSpPr>
          <p:nvPr/>
        </p:nvSpPr>
        <p:spPr bwMode="auto">
          <a:xfrm>
            <a:off x="523875" y="769938"/>
            <a:ext cx="77485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400">
                <a:latin typeface="Times New Roman" panose="02020603050405020304" pitchFamily="18" charset="0"/>
              </a:rPr>
              <a:t>	          </a:t>
            </a:r>
          </a:p>
          <a:p>
            <a:pPr lvl="1">
              <a:spcBef>
                <a:spcPct val="0"/>
              </a:spcBef>
              <a:buClr>
                <a:srgbClr val="0000FF"/>
              </a:buClr>
              <a:buFont typeface="Wingdings" panose="05000000000000000000" pitchFamily="2" charset="2"/>
              <a:buChar char="Ø"/>
            </a:pPr>
            <a:r>
              <a:rPr lang="en-GB" altLang="en-US" b="1">
                <a:latin typeface="Century Gothic" panose="020B0502020202020204" pitchFamily="34" charset="0"/>
              </a:rPr>
              <a:t>Decision making without probability</a:t>
            </a:r>
          </a:p>
          <a:p>
            <a:pPr>
              <a:spcBef>
                <a:spcPct val="0"/>
              </a:spcBef>
              <a:buClr>
                <a:srgbClr val="0000FF"/>
              </a:buClr>
              <a:buFont typeface="Wingdings" panose="05000000000000000000" pitchFamily="2" charset="2"/>
              <a:buNone/>
            </a:pPr>
            <a:r>
              <a:rPr lang="en-GB" altLang="en-US" sz="2400">
                <a:latin typeface="Century Gothic" panose="020B0502020202020204" pitchFamily="34" charset="0"/>
              </a:rPr>
              <a:t>     (no probability of occurrence are assigned)</a:t>
            </a: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Char char="Ø"/>
            </a:pPr>
            <a:endParaRPr lang="en-GB" altLang="en-US" sz="2400">
              <a:latin typeface="Century Gothic" panose="020B0502020202020204" pitchFamily="34" charset="0"/>
            </a:endParaRPr>
          </a:p>
        </p:txBody>
      </p:sp>
      <p:graphicFrame>
        <p:nvGraphicFramePr>
          <p:cNvPr id="46085" name="Object 6"/>
          <p:cNvGraphicFramePr>
            <a:graphicFrameLocks noChangeAspect="1"/>
          </p:cNvGraphicFramePr>
          <p:nvPr/>
        </p:nvGraphicFramePr>
        <p:xfrm>
          <a:off x="1019175" y="2246313"/>
          <a:ext cx="6583363" cy="3657600"/>
        </p:xfrm>
        <a:graphic>
          <a:graphicData uri="http://schemas.openxmlformats.org/presentationml/2006/ole">
            <mc:AlternateContent xmlns:mc="http://schemas.openxmlformats.org/markup-compatibility/2006">
              <mc:Choice xmlns:v="urn:schemas-microsoft-com:vml" Requires="v">
                <p:oleObj spid="_x0000_s18437" r:id="rId3" imgW="7221960" imgH="3933720" progId="Word.Document.8">
                  <p:embed/>
                </p:oleObj>
              </mc:Choice>
              <mc:Fallback>
                <p:oleObj r:id="rId3" imgW="7221960" imgH="39337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2246313"/>
                        <a:ext cx="6583363"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376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8" name="Rectangle 4"/>
          <p:cNvSpPr>
            <a:spLocks noChangeArrowheads="1"/>
          </p:cNvSpPr>
          <p:nvPr/>
        </p:nvSpPr>
        <p:spPr bwMode="auto">
          <a:xfrm>
            <a:off x="523875" y="769938"/>
            <a:ext cx="77485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400">
                <a:latin typeface="Times New Roman" panose="02020603050405020304" pitchFamily="18" charset="0"/>
              </a:rPr>
              <a:t>	          </a:t>
            </a:r>
          </a:p>
          <a:p>
            <a:pPr lvl="1">
              <a:spcBef>
                <a:spcPct val="0"/>
              </a:spcBef>
              <a:buClr>
                <a:srgbClr val="0000FF"/>
              </a:buClr>
              <a:buFont typeface="Wingdings" panose="05000000000000000000" pitchFamily="2" charset="2"/>
              <a:buChar char="Ø"/>
            </a:pPr>
            <a:r>
              <a:rPr lang="en-GB" altLang="en-US" b="1">
                <a:latin typeface="Century Gothic" panose="020B0502020202020204" pitchFamily="34" charset="0"/>
              </a:rPr>
              <a:t>Decision making without probability</a:t>
            </a:r>
          </a:p>
          <a:p>
            <a:pPr>
              <a:spcBef>
                <a:spcPct val="0"/>
              </a:spcBef>
              <a:buClr>
                <a:srgbClr val="0000FF"/>
              </a:buClr>
              <a:buFont typeface="Wingdings" panose="05000000000000000000" pitchFamily="2" charset="2"/>
              <a:buNone/>
            </a:pPr>
            <a:r>
              <a:rPr lang="en-GB" altLang="en-US" sz="2400">
                <a:latin typeface="Century Gothic" panose="020B0502020202020204" pitchFamily="34" charset="0"/>
              </a:rPr>
              <a:t>     (no probability of occurrence are assigned)</a:t>
            </a: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r>
              <a:rPr lang="en-GB" altLang="en-US" sz="2400" b="1">
                <a:solidFill>
                  <a:srgbClr val="FF0000"/>
                </a:solidFill>
                <a:latin typeface="Century Gothic" panose="020B0502020202020204" pitchFamily="34" charset="0"/>
              </a:rPr>
              <a:t>Regret Table</a:t>
            </a: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Char char="Ø"/>
            </a:pPr>
            <a:endParaRPr lang="en-GB" altLang="en-US" sz="2400">
              <a:latin typeface="Century Gothic" panose="020B0502020202020204" pitchFamily="34" charset="0"/>
            </a:endParaRPr>
          </a:p>
        </p:txBody>
      </p:sp>
      <p:graphicFrame>
        <p:nvGraphicFramePr>
          <p:cNvPr id="47109" name="Object 6"/>
          <p:cNvGraphicFramePr>
            <a:graphicFrameLocks noChangeAspect="1"/>
          </p:cNvGraphicFramePr>
          <p:nvPr/>
        </p:nvGraphicFramePr>
        <p:xfrm>
          <a:off x="1200150" y="2774950"/>
          <a:ext cx="6530975" cy="3552825"/>
        </p:xfrm>
        <a:graphic>
          <a:graphicData uri="http://schemas.openxmlformats.org/presentationml/2006/ole">
            <mc:AlternateContent xmlns:mc="http://schemas.openxmlformats.org/markup-compatibility/2006">
              <mc:Choice xmlns:v="urn:schemas-microsoft-com:vml" Requires="v">
                <p:oleObj spid="_x0000_s19461" r:id="rId3" imgW="7374240" imgH="3938760" progId="Word.Document.8">
                  <p:embed/>
                </p:oleObj>
              </mc:Choice>
              <mc:Fallback>
                <p:oleObj r:id="rId3" imgW="7374240" imgH="39387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150" y="2774950"/>
                        <a:ext cx="6530975" cy="355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27223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2" name="Rectangle 4"/>
          <p:cNvSpPr>
            <a:spLocks noChangeArrowheads="1"/>
          </p:cNvSpPr>
          <p:nvPr/>
        </p:nvSpPr>
        <p:spPr bwMode="auto">
          <a:xfrm>
            <a:off x="523875" y="769938"/>
            <a:ext cx="77485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400">
                <a:latin typeface="Times New Roman" panose="02020603050405020304" pitchFamily="18" charset="0"/>
              </a:rPr>
              <a:t>	          </a:t>
            </a:r>
          </a:p>
          <a:p>
            <a:pPr lvl="1">
              <a:spcBef>
                <a:spcPct val="0"/>
              </a:spcBef>
              <a:buClr>
                <a:srgbClr val="0000FF"/>
              </a:buClr>
              <a:buFont typeface="Wingdings" panose="05000000000000000000" pitchFamily="2" charset="2"/>
              <a:buChar char="Ø"/>
            </a:pPr>
            <a:r>
              <a:rPr lang="en-GB" altLang="en-US" b="1">
                <a:latin typeface="Century Gothic" panose="020B0502020202020204" pitchFamily="34" charset="0"/>
              </a:rPr>
              <a:t>Decision making without probability</a:t>
            </a:r>
          </a:p>
          <a:p>
            <a:pPr>
              <a:spcBef>
                <a:spcPct val="0"/>
              </a:spcBef>
              <a:buClr>
                <a:srgbClr val="0000FF"/>
              </a:buClr>
              <a:buFont typeface="Wingdings" panose="05000000000000000000" pitchFamily="2" charset="2"/>
              <a:buNone/>
            </a:pPr>
            <a:r>
              <a:rPr lang="en-GB" altLang="en-US" sz="2400">
                <a:latin typeface="Century Gothic" panose="020B0502020202020204" pitchFamily="34" charset="0"/>
              </a:rPr>
              <a:t>     (no probability of occurrence are assigned)</a:t>
            </a: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r>
              <a:rPr lang="en-GB" altLang="en-US" sz="2400" b="1">
                <a:solidFill>
                  <a:srgbClr val="FF0000"/>
                </a:solidFill>
                <a:latin typeface="Century Gothic" panose="020B0502020202020204" pitchFamily="34" charset="0"/>
              </a:rPr>
              <a:t>Decision:</a:t>
            </a: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None/>
            </a:pPr>
            <a:r>
              <a:rPr lang="en-GB" altLang="en-US" sz="2000" b="1">
                <a:latin typeface="Century Gothic" panose="020B0502020202020204" pitchFamily="34" charset="0"/>
              </a:rPr>
              <a:t>According to minimax regret criterion, the decision should be to purchase apartment building because this decision will result, at most, $50,000 in regret.</a:t>
            </a:r>
          </a:p>
          <a:p>
            <a:pPr>
              <a:spcBef>
                <a:spcPct val="0"/>
              </a:spcBef>
              <a:buClr>
                <a:srgbClr val="0000FF"/>
              </a:buClr>
              <a:buFont typeface="Wingdings" panose="05000000000000000000" pitchFamily="2" charset="2"/>
              <a:buNone/>
            </a:pPr>
            <a:endParaRPr lang="en-GB" altLang="en-US" sz="2400">
              <a:latin typeface="Century Gothic" panose="020B0502020202020204" pitchFamily="34" charset="0"/>
            </a:endParaRPr>
          </a:p>
          <a:p>
            <a:pPr>
              <a:spcBef>
                <a:spcPct val="0"/>
              </a:spcBef>
              <a:buClr>
                <a:srgbClr val="0000FF"/>
              </a:buClr>
              <a:buFont typeface="Wingdings" panose="05000000000000000000" pitchFamily="2" charset="2"/>
              <a:buChar char="Ø"/>
            </a:pPr>
            <a:endParaRPr lang="en-GB" altLang="en-US" sz="2400">
              <a:latin typeface="Century Gothic" panose="020B0502020202020204" pitchFamily="34" charset="0"/>
            </a:endParaRPr>
          </a:p>
        </p:txBody>
      </p:sp>
      <p:graphicFrame>
        <p:nvGraphicFramePr>
          <p:cNvPr id="48133" name="Object 6"/>
          <p:cNvGraphicFramePr>
            <a:graphicFrameLocks noChangeAspect="1"/>
          </p:cNvGraphicFramePr>
          <p:nvPr/>
        </p:nvGraphicFramePr>
        <p:xfrm>
          <a:off x="1201738" y="2430463"/>
          <a:ext cx="6388100" cy="3355975"/>
        </p:xfrm>
        <a:graphic>
          <a:graphicData uri="http://schemas.openxmlformats.org/presentationml/2006/ole">
            <mc:AlternateContent xmlns:mc="http://schemas.openxmlformats.org/markup-compatibility/2006">
              <mc:Choice xmlns:v="urn:schemas-microsoft-com:vml" Requires="v">
                <p:oleObj spid="_x0000_s20485" r:id="rId3" imgW="7679160" imgH="3951360" progId="Word.Document.8">
                  <p:embed/>
                </p:oleObj>
              </mc:Choice>
              <mc:Fallback>
                <p:oleObj r:id="rId3" imgW="7679160" imgH="3951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738" y="2430463"/>
                        <a:ext cx="6388100" cy="335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6836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ChangeArrowheads="1"/>
          </p:cNvSpPr>
          <p:nvPr/>
        </p:nvSpPr>
        <p:spPr bwMode="auto">
          <a:xfrm>
            <a:off x="762000" y="1371600"/>
            <a:ext cx="78327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 typeface="Wingdings" panose="05000000000000000000" pitchFamily="2" charset="2"/>
              <a:buChar char="§"/>
            </a:pPr>
            <a:r>
              <a:rPr lang="en-GB" altLang="en-US" b="1">
                <a:latin typeface="Century Gothic" panose="020B0502020202020204" pitchFamily="34" charset="0"/>
              </a:rPr>
              <a:t>Hurwicz Criterion</a:t>
            </a:r>
            <a:r>
              <a:rPr lang="en-GB" altLang="en-US">
                <a:latin typeface="Century Gothic" panose="020B0502020202020204" pitchFamily="34" charset="0"/>
              </a:rPr>
              <a:t>      </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a comprise between the maximax and maximin criteria</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introduce </a:t>
            </a:r>
            <a:r>
              <a:rPr lang="en-GB" altLang="en-US">
                <a:latin typeface="Century Gothic" panose="020B0502020202020204" pitchFamily="34" charset="0"/>
                <a:sym typeface="Symbol" panose="05050102010706020507" pitchFamily="18" charset="2"/>
              </a:rPr>
              <a:t></a:t>
            </a:r>
            <a:r>
              <a:rPr lang="en-GB" altLang="en-US">
                <a:latin typeface="Century Gothic" panose="020B0502020202020204" pitchFamily="34" charset="0"/>
              </a:rPr>
              <a:t>, the coefficient of optimism </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0&lt; </a:t>
            </a:r>
            <a:r>
              <a:rPr lang="en-GB" altLang="en-US">
                <a:latin typeface="Century Gothic" panose="020B0502020202020204" pitchFamily="34" charset="0"/>
                <a:sym typeface="Symbol" panose="05050102010706020507" pitchFamily="18" charset="2"/>
              </a:rPr>
              <a:t> &lt;1; </a:t>
            </a:r>
            <a:r>
              <a:rPr lang="en-GB" altLang="en-US">
                <a:latin typeface="Century Gothic" panose="020B0502020202020204" pitchFamily="34" charset="0"/>
              </a:rPr>
              <a:t>It is a measure of the decision maker’s optimism</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Multiplies the best payoff by </a:t>
            </a:r>
            <a:r>
              <a:rPr lang="en-GB" altLang="en-US">
                <a:latin typeface="Century Gothic" panose="020B0502020202020204" pitchFamily="34" charset="0"/>
                <a:sym typeface="Symbol" panose="05050102010706020507" pitchFamily="18" charset="2"/>
              </a:rPr>
              <a:t> </a:t>
            </a:r>
            <a:r>
              <a:rPr lang="en-GB" altLang="en-US">
                <a:latin typeface="Century Gothic" panose="020B0502020202020204" pitchFamily="34" charset="0"/>
              </a:rPr>
              <a:t>and the worst by (1 - </a:t>
            </a:r>
            <a:r>
              <a:rPr lang="en-GB" altLang="en-US">
                <a:latin typeface="Century Gothic" panose="020B0502020202020204" pitchFamily="34" charset="0"/>
                <a:sym typeface="Symbol" panose="05050102010706020507" pitchFamily="18" charset="2"/>
              </a:rPr>
              <a:t>)</a:t>
            </a:r>
            <a:r>
              <a:rPr lang="en-GB" altLang="en-US">
                <a:latin typeface="Century Gothic" panose="020B0502020202020204" pitchFamily="34" charset="0"/>
              </a:rPr>
              <a:t> , then select the decision which gives the maximum payoff</a:t>
            </a:r>
            <a:endParaRPr lang="en-GB" altLang="en-US" b="1">
              <a:latin typeface="Century Gothic" panose="020B0502020202020204" pitchFamily="34" charset="0"/>
            </a:endParaRPr>
          </a:p>
          <a:p>
            <a:pPr>
              <a:spcBef>
                <a:spcPct val="0"/>
              </a:spcBef>
              <a:buFontTx/>
              <a:buNone/>
            </a:pPr>
            <a:endParaRPr lang="en-GB" altLang="en-US" sz="2800" b="1">
              <a:latin typeface="Times New Roman" panose="02020603050405020304" pitchFamily="18" charset="0"/>
            </a:endParaRPr>
          </a:p>
        </p:txBody>
      </p:sp>
    </p:spTree>
    <p:extLst>
      <p:ext uri="{BB962C8B-B14F-4D97-AF65-F5344CB8AC3E}">
        <p14:creationId xmlns:p14="http://schemas.microsoft.com/office/powerpoint/2010/main" val="271788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79" name="Rectangle 3"/>
          <p:cNvSpPr>
            <a:spLocks noChangeArrowheads="1"/>
          </p:cNvSpPr>
          <p:nvPr/>
        </p:nvSpPr>
        <p:spPr bwMode="auto">
          <a:xfrm>
            <a:off x="838200" y="1295400"/>
            <a:ext cx="78517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When </a:t>
            </a:r>
            <a:r>
              <a:rPr lang="en-GB" altLang="en-US">
                <a:latin typeface="Century Gothic" panose="020B0502020202020204" pitchFamily="34" charset="0"/>
                <a:sym typeface="Symbol" panose="05050102010706020507" pitchFamily="18" charset="2"/>
              </a:rPr>
              <a:t> </a:t>
            </a:r>
            <a:r>
              <a:rPr lang="en-GB" altLang="en-US">
                <a:latin typeface="Century Gothic" panose="020B0502020202020204" pitchFamily="34" charset="0"/>
              </a:rPr>
              <a:t>= 0 it is effectively the maximin criterion </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when </a:t>
            </a:r>
            <a:r>
              <a:rPr lang="en-GB" altLang="en-US">
                <a:latin typeface="Century Gothic" panose="020B0502020202020204" pitchFamily="34" charset="0"/>
                <a:sym typeface="Symbol" panose="05050102010706020507" pitchFamily="18" charset="2"/>
              </a:rPr>
              <a:t></a:t>
            </a:r>
            <a:r>
              <a:rPr lang="en-GB" altLang="en-US">
                <a:latin typeface="Century Gothic" panose="020B0502020202020204" pitchFamily="34" charset="0"/>
              </a:rPr>
              <a:t> = 1, it is the maximax 	criterion</a:t>
            </a:r>
          </a:p>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sym typeface="Symbol" panose="05050102010706020507" pitchFamily="18" charset="2"/>
              </a:rPr>
              <a:t></a:t>
            </a:r>
            <a:r>
              <a:rPr lang="en-GB" altLang="en-US">
                <a:latin typeface="Century Gothic" panose="020B0502020202020204" pitchFamily="34" charset="0"/>
              </a:rPr>
              <a:t> = 0.5 means the states of nature 	are equally likely to occur, it is known as </a:t>
            </a:r>
            <a:r>
              <a:rPr lang="en-GB" altLang="en-US" b="1" u="sng">
                <a:latin typeface="Century Gothic" panose="020B0502020202020204" pitchFamily="34" charset="0"/>
              </a:rPr>
              <a:t>Equally Likelihood Criterion</a:t>
            </a:r>
          </a:p>
        </p:txBody>
      </p:sp>
    </p:spTree>
    <p:extLst>
      <p:ext uri="{BB962C8B-B14F-4D97-AF65-F5344CB8AC3E}">
        <p14:creationId xmlns:p14="http://schemas.microsoft.com/office/powerpoint/2010/main" val="911980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1204" name="Object 6"/>
          <p:cNvGraphicFramePr>
            <a:graphicFrameLocks noChangeAspect="1"/>
          </p:cNvGraphicFramePr>
          <p:nvPr/>
        </p:nvGraphicFramePr>
        <p:xfrm>
          <a:off x="766763" y="1260475"/>
          <a:ext cx="6583362" cy="3657600"/>
        </p:xfrm>
        <a:graphic>
          <a:graphicData uri="http://schemas.openxmlformats.org/presentationml/2006/ole">
            <mc:AlternateContent xmlns:mc="http://schemas.openxmlformats.org/markup-compatibility/2006">
              <mc:Choice xmlns:v="urn:schemas-microsoft-com:vml" Requires="v">
                <p:oleObj spid="_x0000_s21509" r:id="rId3" imgW="7221960" imgH="3933720" progId="Word.Document.8">
                  <p:embed/>
                </p:oleObj>
              </mc:Choice>
              <mc:Fallback>
                <p:oleObj r:id="rId3" imgW="7221960" imgH="39337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1260475"/>
                        <a:ext cx="6583362"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Rectangle 3"/>
          <p:cNvSpPr>
            <a:spLocks noChangeArrowheads="1"/>
          </p:cNvSpPr>
          <p:nvPr/>
        </p:nvSpPr>
        <p:spPr bwMode="auto">
          <a:xfrm>
            <a:off x="850900" y="4327525"/>
            <a:ext cx="78517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Tx/>
              <a:buNone/>
            </a:pPr>
            <a:r>
              <a:rPr lang="en-GB" altLang="en-US" sz="2400" b="1">
                <a:solidFill>
                  <a:srgbClr val="FF0000"/>
                </a:solidFill>
                <a:latin typeface="Century Gothic" panose="020B0502020202020204" pitchFamily="34" charset="0"/>
                <a:sym typeface="Symbol" panose="05050102010706020507" pitchFamily="18" charset="2"/>
              </a:rPr>
              <a:t>Determine the Hurwicz criterion decision of our investment example, let  = 0.4</a:t>
            </a:r>
            <a:endParaRPr lang="en-GB" altLang="en-US" sz="2400" b="1">
              <a:solidFill>
                <a:srgbClr val="FF0000"/>
              </a:solidFill>
              <a:latin typeface="Century Gothic" panose="020B0502020202020204" pitchFamily="34" charset="0"/>
            </a:endParaRPr>
          </a:p>
        </p:txBody>
      </p:sp>
    </p:spTree>
    <p:extLst>
      <p:ext uri="{BB962C8B-B14F-4D97-AF65-F5344CB8AC3E}">
        <p14:creationId xmlns:p14="http://schemas.microsoft.com/office/powerpoint/2010/main" val="2597105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2228" name="Object 6"/>
          <p:cNvGraphicFramePr>
            <a:graphicFrameLocks noChangeAspect="1"/>
          </p:cNvGraphicFramePr>
          <p:nvPr/>
        </p:nvGraphicFramePr>
        <p:xfrm>
          <a:off x="1071563" y="2020888"/>
          <a:ext cx="6321425" cy="3200400"/>
        </p:xfrm>
        <a:graphic>
          <a:graphicData uri="http://schemas.openxmlformats.org/presentationml/2006/ole">
            <mc:AlternateContent xmlns:mc="http://schemas.openxmlformats.org/markup-compatibility/2006">
              <mc:Choice xmlns:v="urn:schemas-microsoft-com:vml" Requires="v">
                <p:oleObj spid="_x0000_s22533" r:id="rId3" imgW="7983720" imgH="3962520" progId="Word.Document.8">
                  <p:embed/>
                </p:oleObj>
              </mc:Choice>
              <mc:Fallback>
                <p:oleObj r:id="rId3" imgW="7983720" imgH="3962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2020888"/>
                        <a:ext cx="6321425"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Rectangle 3"/>
          <p:cNvSpPr>
            <a:spLocks noChangeArrowheads="1"/>
          </p:cNvSpPr>
          <p:nvPr/>
        </p:nvSpPr>
        <p:spPr bwMode="auto">
          <a:xfrm>
            <a:off x="706438" y="1366838"/>
            <a:ext cx="78517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Tx/>
              <a:buNone/>
            </a:pPr>
            <a:r>
              <a:rPr lang="en-GB" altLang="en-US" sz="2400" b="1">
                <a:latin typeface="Century Gothic" panose="020B0502020202020204" pitchFamily="34" charset="0"/>
                <a:sym typeface="Symbol" panose="05050102010706020507" pitchFamily="18" charset="2"/>
              </a:rPr>
              <a:t> = 0.4, (1- ) =0.6</a:t>
            </a:r>
            <a:endParaRPr lang="en-GB" altLang="en-US" sz="2400" b="1">
              <a:latin typeface="Century Gothic" panose="020B0502020202020204" pitchFamily="34" charset="0"/>
            </a:endParaRPr>
          </a:p>
        </p:txBody>
      </p:sp>
    </p:spTree>
    <p:extLst>
      <p:ext uri="{BB962C8B-B14F-4D97-AF65-F5344CB8AC3E}">
        <p14:creationId xmlns:p14="http://schemas.microsoft.com/office/powerpoint/2010/main" val="224353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3252" name="Object 6"/>
          <p:cNvGraphicFramePr>
            <a:graphicFrameLocks noChangeAspect="1"/>
          </p:cNvGraphicFramePr>
          <p:nvPr/>
        </p:nvGraphicFramePr>
        <p:xfrm>
          <a:off x="927100" y="1274763"/>
          <a:ext cx="7327900" cy="3030537"/>
        </p:xfrm>
        <a:graphic>
          <a:graphicData uri="http://schemas.openxmlformats.org/presentationml/2006/ole">
            <mc:AlternateContent xmlns:mc="http://schemas.openxmlformats.org/markup-compatibility/2006">
              <mc:Choice xmlns:v="urn:schemas-microsoft-com:vml" Requires="v">
                <p:oleObj spid="_x0000_s23557" r:id="rId3" imgW="9714240" imgH="3962520" progId="Word.Document.8">
                  <p:embed/>
                </p:oleObj>
              </mc:Choice>
              <mc:Fallback>
                <p:oleObj r:id="rId3" imgW="9714240" imgH="3962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1274763"/>
                        <a:ext cx="7327900" cy="303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Rectangle 3"/>
          <p:cNvSpPr>
            <a:spLocks noChangeArrowheads="1"/>
          </p:cNvSpPr>
          <p:nvPr/>
        </p:nvSpPr>
        <p:spPr bwMode="auto">
          <a:xfrm>
            <a:off x="646113" y="3857625"/>
            <a:ext cx="7851775"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Tx/>
              <a:buNone/>
            </a:pPr>
            <a:r>
              <a:rPr lang="en-GB" altLang="en-US" sz="2400" b="1">
                <a:solidFill>
                  <a:srgbClr val="FF0000"/>
                </a:solidFill>
                <a:latin typeface="Century Gothic" panose="020B0502020202020204" pitchFamily="34" charset="0"/>
                <a:sym typeface="Symbol" panose="05050102010706020507" pitchFamily="18" charset="2"/>
              </a:rPr>
              <a:t>According to Hurwicz criterion ( =0.4), the maximum weighted value is $38,000. Thus, the decision would be to purchase the apartment building.</a:t>
            </a:r>
            <a:endParaRPr lang="en-GB" altLang="en-US" sz="2400" b="1">
              <a:solidFill>
                <a:srgbClr val="FF0000"/>
              </a:solidFill>
              <a:latin typeface="Century Gothic" panose="020B0502020202020204" pitchFamily="34" charset="0"/>
            </a:endParaRPr>
          </a:p>
        </p:txBody>
      </p:sp>
    </p:spTree>
    <p:extLst>
      <p:ext uri="{BB962C8B-B14F-4D97-AF65-F5344CB8AC3E}">
        <p14:creationId xmlns:p14="http://schemas.microsoft.com/office/powerpoint/2010/main" val="3179938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4276" name="Object 6"/>
          <p:cNvGraphicFramePr>
            <a:graphicFrameLocks noChangeAspect="1"/>
          </p:cNvGraphicFramePr>
          <p:nvPr/>
        </p:nvGraphicFramePr>
        <p:xfrm>
          <a:off x="766763" y="1260475"/>
          <a:ext cx="6583362" cy="3657600"/>
        </p:xfrm>
        <a:graphic>
          <a:graphicData uri="http://schemas.openxmlformats.org/presentationml/2006/ole">
            <mc:AlternateContent xmlns:mc="http://schemas.openxmlformats.org/markup-compatibility/2006">
              <mc:Choice xmlns:v="urn:schemas-microsoft-com:vml" Requires="v">
                <p:oleObj spid="_x0000_s24581" r:id="rId3" imgW="7221960" imgH="3933720" progId="Word.Document.8">
                  <p:embed/>
                </p:oleObj>
              </mc:Choice>
              <mc:Fallback>
                <p:oleObj r:id="rId3" imgW="7221960" imgH="39337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1260475"/>
                        <a:ext cx="6583362"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7" name="Rectangle 3"/>
          <p:cNvSpPr>
            <a:spLocks noChangeArrowheads="1"/>
          </p:cNvSpPr>
          <p:nvPr/>
        </p:nvSpPr>
        <p:spPr bwMode="auto">
          <a:xfrm>
            <a:off x="850900" y="4327525"/>
            <a:ext cx="78517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Tx/>
              <a:buNone/>
            </a:pPr>
            <a:r>
              <a:rPr lang="en-GB" altLang="en-US" sz="2400" b="1">
                <a:solidFill>
                  <a:srgbClr val="FF0000"/>
                </a:solidFill>
                <a:latin typeface="Century Gothic" panose="020B0502020202020204" pitchFamily="34" charset="0"/>
                <a:sym typeface="Symbol" panose="05050102010706020507" pitchFamily="18" charset="2"/>
              </a:rPr>
              <a:t>Determine the best decision using the equal likelihood criterion in our investment.</a:t>
            </a:r>
            <a:endParaRPr lang="en-GB" altLang="en-US" sz="2400" b="1">
              <a:solidFill>
                <a:srgbClr val="FF0000"/>
              </a:solidFill>
              <a:latin typeface="Century Gothic" panose="020B0502020202020204" pitchFamily="34" charset="0"/>
            </a:endParaRPr>
          </a:p>
        </p:txBody>
      </p:sp>
    </p:spTree>
    <p:extLst>
      <p:ext uri="{BB962C8B-B14F-4D97-AF65-F5344CB8AC3E}">
        <p14:creationId xmlns:p14="http://schemas.microsoft.com/office/powerpoint/2010/main" val="3542735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0" name="Rectangle 3"/>
          <p:cNvSpPr>
            <a:spLocks noChangeArrowheads="1"/>
          </p:cNvSpPr>
          <p:nvPr/>
        </p:nvSpPr>
        <p:spPr bwMode="auto">
          <a:xfrm>
            <a:off x="850900" y="4327525"/>
            <a:ext cx="78517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Tx/>
              <a:buNone/>
            </a:pPr>
            <a:r>
              <a:rPr lang="en-GB" altLang="en-US" sz="2400" b="1">
                <a:solidFill>
                  <a:srgbClr val="FF0000"/>
                </a:solidFill>
                <a:latin typeface="Century Gothic" panose="020B0502020202020204" pitchFamily="34" charset="0"/>
                <a:sym typeface="Symbol" panose="05050102010706020507" pitchFamily="18" charset="2"/>
              </a:rPr>
              <a:t>Determine the best decision using the equal likelihood criterion in our investment.</a:t>
            </a:r>
            <a:endParaRPr lang="en-GB" altLang="en-US" sz="2400" b="1">
              <a:solidFill>
                <a:srgbClr val="FF0000"/>
              </a:solidFill>
              <a:latin typeface="Century Gothic" panose="020B0502020202020204" pitchFamily="34" charset="0"/>
            </a:endParaRPr>
          </a:p>
        </p:txBody>
      </p:sp>
      <p:graphicFrame>
        <p:nvGraphicFramePr>
          <p:cNvPr id="55301" name="Object 6"/>
          <p:cNvGraphicFramePr>
            <a:graphicFrameLocks noChangeAspect="1"/>
          </p:cNvGraphicFramePr>
          <p:nvPr/>
        </p:nvGraphicFramePr>
        <p:xfrm>
          <a:off x="927100" y="1279525"/>
          <a:ext cx="7315200" cy="2992438"/>
        </p:xfrm>
        <a:graphic>
          <a:graphicData uri="http://schemas.openxmlformats.org/presentationml/2006/ole">
            <mc:AlternateContent xmlns:mc="http://schemas.openxmlformats.org/markup-compatibility/2006">
              <mc:Choice xmlns:v="urn:schemas-microsoft-com:vml" Requires="v">
                <p:oleObj spid="_x0000_s25605" r:id="rId3" imgW="9866520" imgH="3968640" progId="Word.Document.8">
                  <p:embed/>
                </p:oleObj>
              </mc:Choice>
              <mc:Fallback>
                <p:oleObj r:id="rId3" imgW="9866520" imgH="39686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1279525"/>
                        <a:ext cx="7315200" cy="299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952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TW" b="1" dirty="0">
                <a:latin typeface="Century Gothic" panose="020B0502020202020204" pitchFamily="34" charset="0"/>
                <a:ea typeface="新細明體" pitchFamily="18" charset="-120"/>
              </a:rPr>
              <a:t>At the end of this topic, You should be able to</a:t>
            </a:r>
            <a:endParaRPr lang="en-US"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6" name="Text Box 3"/>
          <p:cNvSpPr txBox="1">
            <a:spLocks noChangeArrowheads="1"/>
          </p:cNvSpPr>
          <p:nvPr/>
        </p:nvSpPr>
        <p:spPr bwMode="auto">
          <a:xfrm>
            <a:off x="971550" y="2593015"/>
            <a:ext cx="81724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1313">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3300"/>
              </a:buClr>
              <a:buFont typeface="Wingdings" panose="05000000000000000000" pitchFamily="2" charset="2"/>
              <a:buNone/>
            </a:pPr>
            <a:endParaRPr lang="en-US" altLang="en-US" sz="2400" b="1" dirty="0">
              <a:latin typeface="Century Gothic" panose="020B0502020202020204" pitchFamily="34" charset="0"/>
            </a:endParaRPr>
          </a:p>
          <a:p>
            <a:pPr lvl="1" eaLnBrk="1" hangingPunct="1">
              <a:spcBef>
                <a:spcPct val="0"/>
              </a:spcBef>
              <a:buClr>
                <a:srgbClr val="3366FF"/>
              </a:buClr>
              <a:buFont typeface="Wingdings" panose="05000000000000000000" pitchFamily="2" charset="2"/>
              <a:buChar char="Ø"/>
            </a:pPr>
            <a:r>
              <a:rPr lang="en-US" altLang="en-US" sz="2400" b="1" dirty="0">
                <a:latin typeface="Century Gothic" panose="020B0502020202020204" pitchFamily="34" charset="0"/>
              </a:rPr>
              <a:t>Understand how to calculate and use Expected Value</a:t>
            </a:r>
          </a:p>
          <a:p>
            <a:pPr lvl="1" eaLnBrk="1" hangingPunct="1">
              <a:spcBef>
                <a:spcPct val="0"/>
              </a:spcBef>
              <a:buClr>
                <a:srgbClr val="3366FF"/>
              </a:buClr>
              <a:buFont typeface="Wingdings" panose="05000000000000000000" pitchFamily="2" charset="2"/>
              <a:buChar char="Ø"/>
            </a:pPr>
            <a:r>
              <a:rPr lang="en-US" altLang="en-US" sz="2400" b="1" dirty="0">
                <a:latin typeface="Century Gothic" panose="020B0502020202020204" pitchFamily="34" charset="0"/>
              </a:rPr>
              <a:t>Know how to value Perfect and Imperfect information</a:t>
            </a:r>
          </a:p>
          <a:p>
            <a:pPr lvl="1" eaLnBrk="1" hangingPunct="1">
              <a:spcBef>
                <a:spcPct val="0"/>
              </a:spcBef>
              <a:buClr>
                <a:srgbClr val="3366FF"/>
              </a:buClr>
              <a:buFont typeface="Wingdings" panose="05000000000000000000" pitchFamily="2" charset="2"/>
              <a:buChar char="Ø"/>
            </a:pPr>
            <a:r>
              <a:rPr lang="en-US" altLang="en-US" sz="2400" b="1" dirty="0">
                <a:latin typeface="Century Gothic" panose="020B0502020202020204" pitchFamily="34" charset="0"/>
              </a:rPr>
              <a:t>Use various decision rules</a:t>
            </a:r>
          </a:p>
          <a:p>
            <a:pPr lvl="1" eaLnBrk="1" hangingPunct="1">
              <a:spcBef>
                <a:spcPct val="0"/>
              </a:spcBef>
              <a:buClr>
                <a:srgbClr val="3366FF"/>
              </a:buClr>
              <a:buFont typeface="Wingdings" panose="05000000000000000000" pitchFamily="2" charset="2"/>
              <a:buChar char="Ø"/>
            </a:pPr>
            <a:r>
              <a:rPr lang="en-US" altLang="en-US" sz="2400" b="1" dirty="0">
                <a:latin typeface="Century Gothic" panose="020B0502020202020204" pitchFamily="34" charset="0"/>
              </a:rPr>
              <a:t>Know what is meant by a Decision Tree</a:t>
            </a:r>
          </a:p>
          <a:p>
            <a:pPr lvl="1" eaLnBrk="1" hangingPunct="1">
              <a:spcBef>
                <a:spcPct val="0"/>
              </a:spcBef>
              <a:buClr>
                <a:srgbClr val="3366FF"/>
              </a:buClr>
              <a:buFont typeface="Wingdings" panose="05000000000000000000" pitchFamily="2" charset="2"/>
              <a:buChar char="Ø"/>
            </a:pPr>
            <a:r>
              <a:rPr lang="en-US" altLang="en-US" sz="2400" b="1" dirty="0">
                <a:latin typeface="Century Gothic" panose="020B0502020202020204" pitchFamily="34" charset="0"/>
              </a:rPr>
              <a:t>Be able to describe Decision Trees and Outcomes Nodes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4" name="Rectangle 3"/>
          <p:cNvSpPr>
            <a:spLocks noChangeArrowheads="1"/>
          </p:cNvSpPr>
          <p:nvPr/>
        </p:nvSpPr>
        <p:spPr bwMode="auto">
          <a:xfrm>
            <a:off x="850900" y="3762375"/>
            <a:ext cx="7851775"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Tx/>
              <a:buNone/>
            </a:pPr>
            <a:r>
              <a:rPr lang="en-GB" altLang="en-US" sz="2000" b="1">
                <a:solidFill>
                  <a:srgbClr val="FF0000"/>
                </a:solidFill>
                <a:latin typeface="Century Gothic" panose="020B0502020202020204" pitchFamily="34" charset="0"/>
                <a:sym typeface="Symbol" panose="05050102010706020507" pitchFamily="18" charset="2"/>
              </a:rPr>
              <a:t>In applying the equal likelihood criterion, we are assuming 50% chance, that either state of nature will occur. Since $40,000 is the highest weighted value, the decision would be to purchase the apartment building.</a:t>
            </a:r>
            <a:endParaRPr lang="en-GB" altLang="en-US" sz="2000" b="1">
              <a:solidFill>
                <a:srgbClr val="FF0000"/>
              </a:solidFill>
              <a:latin typeface="Century Gothic" panose="020B0502020202020204" pitchFamily="34" charset="0"/>
            </a:endParaRPr>
          </a:p>
        </p:txBody>
      </p:sp>
      <p:graphicFrame>
        <p:nvGraphicFramePr>
          <p:cNvPr id="56325" name="Object 6"/>
          <p:cNvGraphicFramePr>
            <a:graphicFrameLocks noChangeAspect="1"/>
          </p:cNvGraphicFramePr>
          <p:nvPr/>
        </p:nvGraphicFramePr>
        <p:xfrm>
          <a:off x="927100" y="1279525"/>
          <a:ext cx="7315200" cy="2992438"/>
        </p:xfrm>
        <a:graphic>
          <a:graphicData uri="http://schemas.openxmlformats.org/presentationml/2006/ole">
            <mc:AlternateContent xmlns:mc="http://schemas.openxmlformats.org/markup-compatibility/2006">
              <mc:Choice xmlns:v="urn:schemas-microsoft-com:vml" Requires="v">
                <p:oleObj spid="_x0000_s26629" r:id="rId3" imgW="9866520" imgH="3968640" progId="Word.Document.8">
                  <p:embed/>
                </p:oleObj>
              </mc:Choice>
              <mc:Fallback>
                <p:oleObj r:id="rId3" imgW="9866520" imgH="39686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1279525"/>
                        <a:ext cx="7315200" cy="299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8132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flipH="1">
            <a:off x="476250" y="987425"/>
            <a:ext cx="7570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47" name="Text Box 4"/>
          <p:cNvSpPr txBox="1">
            <a:spLocks noChangeArrowheads="1"/>
          </p:cNvSpPr>
          <p:nvPr/>
        </p:nvSpPr>
        <p:spPr bwMode="auto">
          <a:xfrm>
            <a:off x="1774825" y="319088"/>
            <a:ext cx="5629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b="1" dirty="0">
                <a:solidFill>
                  <a:srgbClr val="003366"/>
                </a:solidFill>
              </a:rPr>
              <a:t>Summary of criteria results:</a:t>
            </a:r>
            <a:endParaRPr lang="en-US" altLang="en-US" dirty="0">
              <a:solidFill>
                <a:srgbClr val="003366"/>
              </a:solidFill>
            </a:endParaRPr>
          </a:p>
        </p:txBody>
      </p:sp>
      <p:graphicFrame>
        <p:nvGraphicFramePr>
          <p:cNvPr id="57348" name="Object 6"/>
          <p:cNvGraphicFramePr>
            <a:graphicFrameLocks noChangeAspect="1"/>
          </p:cNvGraphicFramePr>
          <p:nvPr/>
        </p:nvGraphicFramePr>
        <p:xfrm>
          <a:off x="1168400" y="1279525"/>
          <a:ext cx="7302500" cy="3267075"/>
        </p:xfrm>
        <a:graphic>
          <a:graphicData uri="http://schemas.openxmlformats.org/presentationml/2006/ole">
            <mc:AlternateContent xmlns:mc="http://schemas.openxmlformats.org/markup-compatibility/2006">
              <mc:Choice xmlns:v="urn:schemas-microsoft-com:vml" Requires="v">
                <p:oleObj spid="_x0000_s27653" r:id="rId3" imgW="10019160" imgH="4426200" progId="Word.Document.8">
                  <p:embed/>
                </p:oleObj>
              </mc:Choice>
              <mc:Fallback>
                <p:oleObj r:id="rId3" imgW="10019160" imgH="44262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1279525"/>
                        <a:ext cx="7302500" cy="326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2333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4"/>
          <p:cNvSpPr>
            <a:spLocks noChangeArrowheads="1"/>
          </p:cNvSpPr>
          <p:nvPr/>
        </p:nvSpPr>
        <p:spPr bwMode="auto">
          <a:xfrm>
            <a:off x="450850" y="1414463"/>
            <a:ext cx="82359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a:spcBef>
                <a:spcPct val="20000"/>
              </a:spcBef>
              <a:buChar char="•"/>
              <a:defRPr sz="3200">
                <a:solidFill>
                  <a:schemeClr val="tx1"/>
                </a:solidFill>
                <a:latin typeface="Arial" panose="020B0604020202020204" pitchFamily="34" charset="0"/>
              </a:defRPr>
            </a:lvl1pPr>
            <a:lvl2pPr marL="515938" indent="-40163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 typeface="Wingdings" panose="05000000000000000000" pitchFamily="2" charset="2"/>
              <a:buChar char="§"/>
            </a:pPr>
            <a:r>
              <a:rPr lang="en-GB" altLang="en-US" b="1">
                <a:latin typeface="Century Gothic" panose="020B0502020202020204" pitchFamily="34" charset="0"/>
              </a:rPr>
              <a:t>Conclusion</a:t>
            </a:r>
          </a:p>
          <a:p>
            <a:pPr lvl="1">
              <a:spcBef>
                <a:spcPct val="0"/>
              </a:spcBef>
              <a:buClr>
                <a:srgbClr val="0000FF"/>
              </a:buClr>
              <a:buFont typeface="Wingdings" panose="05000000000000000000" pitchFamily="2" charset="2"/>
              <a:buChar char="Ø"/>
            </a:pPr>
            <a:r>
              <a:rPr lang="en-GB" altLang="en-US" b="1">
                <a:latin typeface="Century Gothic" panose="020B0502020202020204" pitchFamily="34" charset="0"/>
              </a:rPr>
              <a:t>Which criterion is appropriate is dependent on the risk personality and philosophy of the decision maker.</a:t>
            </a:r>
          </a:p>
        </p:txBody>
      </p:sp>
    </p:spTree>
    <p:extLst>
      <p:ext uri="{BB962C8B-B14F-4D97-AF65-F5344CB8AC3E}">
        <p14:creationId xmlns:p14="http://schemas.microsoft.com/office/powerpoint/2010/main" val="2794755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b="1" smtClean="0"/>
              <a:t>Example 1</a:t>
            </a:r>
          </a:p>
        </p:txBody>
      </p:sp>
      <p:sp>
        <p:nvSpPr>
          <p:cNvPr id="59395" name="Rectangle 3"/>
          <p:cNvSpPr>
            <a:spLocks noGrp="1" noChangeArrowheads="1"/>
          </p:cNvSpPr>
          <p:nvPr>
            <p:ph type="body" idx="1"/>
          </p:nvPr>
        </p:nvSpPr>
        <p:spPr>
          <a:xfrm>
            <a:off x="0" y="1281113"/>
            <a:ext cx="8718550" cy="4943475"/>
          </a:xfrm>
        </p:spPr>
        <p:txBody>
          <a:bodyPr/>
          <a:lstStyle/>
          <a:p>
            <a:pPr marL="703263" algn="just">
              <a:lnSpc>
                <a:spcPct val="90000"/>
              </a:lnSpc>
              <a:buFontTx/>
              <a:buNone/>
            </a:pPr>
            <a:r>
              <a:rPr lang="en-US" altLang="en-US" sz="1800" smtClean="0"/>
              <a:t>	</a:t>
            </a:r>
            <a:r>
              <a:rPr lang="en-US" altLang="en-US" sz="1800" b="1" smtClean="0"/>
              <a:t>Tutorial 2 Q2</a:t>
            </a:r>
          </a:p>
          <a:p>
            <a:pPr marL="703263" algn="just">
              <a:lnSpc>
                <a:spcPct val="90000"/>
              </a:lnSpc>
              <a:buFontTx/>
              <a:buNone/>
            </a:pPr>
            <a:r>
              <a:rPr lang="en-US" altLang="en-US" sz="1800" smtClean="0"/>
              <a:t>	A farmer in Georgia must decide which crop to plant next year </a:t>
            </a:r>
          </a:p>
          <a:p>
            <a:pPr marL="703263" algn="just">
              <a:lnSpc>
                <a:spcPct val="90000"/>
              </a:lnSpc>
              <a:buFontTx/>
              <a:buNone/>
            </a:pPr>
            <a:r>
              <a:rPr lang="en-US" altLang="en-US" sz="1800" smtClean="0"/>
              <a:t>	on his land: corn, peanuts, or soyabeans. The return from each crop will be determined by whether a new trade bill with Russia passes the Senate. The profit the farmer will realize from each crop given the two possible results on the trade bill as shown in the following payoff table. Determine the best crop to plant using the following decision criteria.</a:t>
            </a:r>
          </a:p>
          <a:p>
            <a:pPr marL="703263" algn="just">
              <a:lnSpc>
                <a:spcPct val="90000"/>
              </a:lnSpc>
            </a:pPr>
            <a:endParaRPr lang="en-US" altLang="en-US" sz="1800" smtClean="0"/>
          </a:p>
          <a:p>
            <a:pPr marL="703263" algn="just">
              <a:lnSpc>
                <a:spcPct val="90000"/>
              </a:lnSpc>
            </a:pPr>
            <a:endParaRPr lang="en-US" altLang="en-US" sz="1800" smtClean="0"/>
          </a:p>
          <a:p>
            <a:pPr marL="703263" algn="just">
              <a:lnSpc>
                <a:spcPct val="90000"/>
              </a:lnSpc>
            </a:pPr>
            <a:endParaRPr lang="en-US" altLang="en-US" sz="1800" smtClean="0"/>
          </a:p>
          <a:p>
            <a:pPr marL="703263" algn="just">
              <a:lnSpc>
                <a:spcPct val="90000"/>
              </a:lnSpc>
              <a:buFontTx/>
              <a:buAutoNum type="alphaLcParenBoth"/>
            </a:pPr>
            <a:endParaRPr lang="en-US" altLang="en-US" sz="1400" smtClean="0"/>
          </a:p>
          <a:p>
            <a:pPr marL="703263" algn="just">
              <a:lnSpc>
                <a:spcPct val="90000"/>
              </a:lnSpc>
              <a:buFontTx/>
              <a:buAutoNum type="alphaLcParenBoth"/>
            </a:pPr>
            <a:endParaRPr lang="en-US" altLang="en-US" sz="1600" smtClean="0"/>
          </a:p>
          <a:p>
            <a:pPr marL="703263" algn="just">
              <a:lnSpc>
                <a:spcPct val="90000"/>
              </a:lnSpc>
              <a:buFontTx/>
              <a:buAutoNum type="alphaLcParenBoth"/>
            </a:pPr>
            <a:endParaRPr lang="en-US" altLang="en-US" sz="1600" smtClean="0"/>
          </a:p>
          <a:p>
            <a:pPr marL="703263" algn="just">
              <a:lnSpc>
                <a:spcPct val="90000"/>
              </a:lnSpc>
              <a:buFontTx/>
              <a:buAutoNum type="alphaLcParenBoth"/>
            </a:pPr>
            <a:r>
              <a:rPr lang="en-US" altLang="en-US" sz="1600" smtClean="0"/>
              <a:t>Maximax		(d)	Hurwicz ( α = 0.3)</a:t>
            </a:r>
          </a:p>
          <a:p>
            <a:pPr marL="703263" algn="just">
              <a:lnSpc>
                <a:spcPct val="90000"/>
              </a:lnSpc>
              <a:buFontTx/>
              <a:buAutoNum type="alphaLcParenBoth" startAt="2"/>
            </a:pPr>
            <a:r>
              <a:rPr lang="en-US" altLang="en-US" sz="1600" smtClean="0"/>
              <a:t>Maximin		(e)	 Equal likelihood</a:t>
            </a:r>
          </a:p>
          <a:p>
            <a:pPr marL="703263" algn="just">
              <a:lnSpc>
                <a:spcPct val="90000"/>
              </a:lnSpc>
              <a:buFontTx/>
              <a:buAutoNum type="alphaLcParenBoth" startAt="3"/>
            </a:pPr>
            <a:r>
              <a:rPr lang="en-US" altLang="en-US" sz="1600" smtClean="0"/>
              <a:t>Minimax regret</a:t>
            </a:r>
          </a:p>
          <a:p>
            <a:pPr marL="703263" algn="just">
              <a:lnSpc>
                <a:spcPct val="90000"/>
              </a:lnSpc>
              <a:buFontTx/>
              <a:buNone/>
            </a:pPr>
            <a:endParaRPr lang="en-US" altLang="en-US" sz="1400" smtClean="0"/>
          </a:p>
          <a:p>
            <a:pPr marL="703263" algn="just">
              <a:lnSpc>
                <a:spcPct val="90000"/>
              </a:lnSpc>
            </a:pPr>
            <a:endParaRPr lang="en-US" altLang="en-US" sz="1800" smtClean="0"/>
          </a:p>
          <a:p>
            <a:pPr marL="703263" algn="just">
              <a:lnSpc>
                <a:spcPct val="90000"/>
              </a:lnSpc>
            </a:pPr>
            <a:endParaRPr lang="en-US" altLang="en-US" sz="1800" smtClean="0"/>
          </a:p>
        </p:txBody>
      </p:sp>
      <p:graphicFrame>
        <p:nvGraphicFramePr>
          <p:cNvPr id="48132" name="Group 4"/>
          <p:cNvGraphicFramePr>
            <a:graphicFrameLocks noGrp="1"/>
          </p:cNvGraphicFramePr>
          <p:nvPr/>
        </p:nvGraphicFramePr>
        <p:xfrm>
          <a:off x="1165225" y="3327400"/>
          <a:ext cx="5648325" cy="1506538"/>
        </p:xfrm>
        <a:graphic>
          <a:graphicData uri="http://schemas.openxmlformats.org/drawingml/2006/table">
            <a:tbl>
              <a:tblPr/>
              <a:tblGrid>
                <a:gridCol w="1738313">
                  <a:extLst>
                    <a:ext uri="{9D8B030D-6E8A-4147-A177-3AD203B41FA5}">
                      <a16:colId xmlns:a16="http://schemas.microsoft.com/office/drawing/2014/main" val="20000"/>
                    </a:ext>
                  </a:extLst>
                </a:gridCol>
                <a:gridCol w="1882775">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tblGrid>
              <a:tr h="3048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Trade Bill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87338">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Crop</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Pass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Fail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Corn</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35000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$8000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Peanuts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18000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12000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Soyabeans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22000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20000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605044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5"/>
          <p:cNvSpPr>
            <a:spLocks noChangeArrowheads="1"/>
          </p:cNvSpPr>
          <p:nvPr/>
        </p:nvSpPr>
        <p:spPr bwMode="auto">
          <a:xfrm>
            <a:off x="784370" y="1916402"/>
            <a:ext cx="7826375"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marL="512763" indent="-398463">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dirty="0">
                <a:solidFill>
                  <a:schemeClr val="tx2"/>
                </a:solidFill>
              </a:rPr>
              <a:t>Expected Value Approach</a:t>
            </a:r>
            <a:endParaRPr lang="en-US" altLang="en-US" sz="2800" b="1" dirty="0"/>
          </a:p>
          <a:p>
            <a:pPr lvl="1" eaLnBrk="1" hangingPunct="1">
              <a:buClr>
                <a:srgbClr val="0000FF"/>
              </a:buClr>
              <a:buFont typeface="Wingdings" panose="05000000000000000000" pitchFamily="2" charset="2"/>
              <a:buChar char="Ø"/>
            </a:pPr>
            <a:r>
              <a:rPr lang="en-US" altLang="en-US" sz="2400" dirty="0"/>
              <a:t>If probabilistic information regarding the states of nature is available, one may use the </a:t>
            </a:r>
            <a:r>
              <a:rPr lang="en-US" altLang="en-US" sz="2400" u="sng" dirty="0"/>
              <a:t>expected value (EV) approach</a:t>
            </a:r>
            <a:r>
              <a:rPr lang="en-US" altLang="en-US" sz="2400" dirty="0"/>
              <a:t>.   </a:t>
            </a:r>
          </a:p>
          <a:p>
            <a:pPr lvl="1" eaLnBrk="1" hangingPunct="1">
              <a:buClr>
                <a:srgbClr val="0000FF"/>
              </a:buClr>
              <a:buFont typeface="Wingdings" panose="05000000000000000000" pitchFamily="2" charset="2"/>
              <a:buChar char="Ø"/>
            </a:pPr>
            <a:r>
              <a:rPr lang="en-GB" altLang="en-US" sz="2400" dirty="0"/>
              <a:t>Expected value is computed by multiplying each decision outcome under each state of nature by the probability of its occurrence</a:t>
            </a:r>
          </a:p>
          <a:p>
            <a:pPr lvl="1" eaLnBrk="1" hangingPunct="1">
              <a:buClr>
                <a:srgbClr val="0000FF"/>
              </a:buClr>
              <a:buFont typeface="Wingdings" panose="05000000000000000000" pitchFamily="2" charset="2"/>
              <a:buChar char="Ø"/>
            </a:pPr>
            <a:r>
              <a:rPr lang="en-US" altLang="en-US" sz="2400" dirty="0"/>
              <a:t>The decision yielding the </a:t>
            </a:r>
            <a:r>
              <a:rPr lang="en-US" altLang="en-US" sz="2400" u="sng" dirty="0"/>
              <a:t>best expected return</a:t>
            </a:r>
            <a:r>
              <a:rPr lang="en-US" altLang="en-US" sz="2400" dirty="0"/>
              <a:t> is chosen.</a:t>
            </a: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Decision Making with Probabilities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056420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7"/>
          <p:cNvSpPr>
            <a:spLocks noGrp="1" noChangeArrowheads="1"/>
          </p:cNvSpPr>
          <p:nvPr>
            <p:ph type="body" idx="4294967295"/>
          </p:nvPr>
        </p:nvSpPr>
        <p:spPr>
          <a:xfrm>
            <a:off x="612775" y="1211263"/>
            <a:ext cx="8101013" cy="4200525"/>
          </a:xfrm>
          <a:noFill/>
        </p:spPr>
        <p:txBody>
          <a:bodyPr lIns="90488" tIns="44450" rIns="90488" bIns="44450"/>
          <a:lstStyle/>
          <a:p>
            <a:pPr marL="0" indent="0" eaLnBrk="1" hangingPunct="1">
              <a:buClr>
                <a:srgbClr val="FF0000"/>
              </a:buClr>
              <a:buFont typeface="Wingdings" panose="05000000000000000000" pitchFamily="2" charset="2"/>
              <a:buChar char="§"/>
            </a:pPr>
            <a:r>
              <a:rPr lang="en-US" altLang="en-US" sz="2800" b="1" smtClean="0"/>
              <a:t>Payoff Tables</a:t>
            </a:r>
          </a:p>
          <a:p>
            <a:pPr marL="457200" lvl="1" indent="-342900" eaLnBrk="1" hangingPunct="1">
              <a:buClr>
                <a:srgbClr val="0000FF"/>
              </a:buClr>
              <a:buFont typeface="Wingdings" panose="05000000000000000000" pitchFamily="2" charset="2"/>
              <a:buChar char="Ø"/>
            </a:pPr>
            <a:r>
              <a:rPr lang="en-US" altLang="en-US" sz="2400" smtClean="0"/>
              <a:t>The consequence resulting from a specific combination of a decision alternative and a state of nature is a </a:t>
            </a:r>
            <a:r>
              <a:rPr lang="en-US" altLang="en-US" sz="2400" u="sng" smtClean="0"/>
              <a:t>payoff</a:t>
            </a:r>
            <a:r>
              <a:rPr lang="en-US" altLang="en-US" sz="2400" smtClean="0"/>
              <a:t>.</a:t>
            </a:r>
          </a:p>
          <a:p>
            <a:pPr marL="457200" lvl="1" indent="-342900" eaLnBrk="1" hangingPunct="1">
              <a:buClr>
                <a:srgbClr val="0000FF"/>
              </a:buClr>
              <a:buFont typeface="Wingdings" panose="05000000000000000000" pitchFamily="2" charset="2"/>
              <a:buChar char="Ø"/>
            </a:pPr>
            <a:r>
              <a:rPr lang="en-US" altLang="en-US" sz="2400" smtClean="0"/>
              <a:t>A table showing payoffs for all combinations of decision alternatives and states of nature is a </a:t>
            </a:r>
            <a:r>
              <a:rPr lang="en-US" altLang="en-US" sz="2400" u="sng" smtClean="0"/>
              <a:t>payoff table</a:t>
            </a:r>
            <a:r>
              <a:rPr lang="en-US" altLang="en-US" sz="2400" smtClean="0"/>
              <a:t>.</a:t>
            </a:r>
          </a:p>
          <a:p>
            <a:pPr marL="457200" lvl="1" indent="-342900" eaLnBrk="1" hangingPunct="1">
              <a:buClr>
                <a:srgbClr val="0000FF"/>
              </a:buClr>
              <a:buFont typeface="Wingdings" panose="05000000000000000000" pitchFamily="2" charset="2"/>
              <a:buChar char="Ø"/>
            </a:pPr>
            <a:r>
              <a:rPr lang="en-US" altLang="en-US" sz="2400" smtClean="0"/>
              <a:t>Payoffs can be expressed in terms of </a:t>
            </a:r>
            <a:r>
              <a:rPr lang="en-US" altLang="en-US" sz="2400" u="sng" smtClean="0"/>
              <a:t>profit</a:t>
            </a:r>
            <a:r>
              <a:rPr lang="en-US" altLang="en-US" sz="2400" smtClean="0"/>
              <a:t>, </a:t>
            </a:r>
            <a:r>
              <a:rPr lang="en-US" altLang="en-US" sz="2400" u="sng" smtClean="0"/>
              <a:t>cost</a:t>
            </a:r>
            <a:r>
              <a:rPr lang="en-US" altLang="en-US" sz="2400" smtClean="0"/>
              <a:t>, </a:t>
            </a:r>
            <a:r>
              <a:rPr lang="en-US" altLang="en-US" sz="2400" u="sng" smtClean="0"/>
              <a:t>time</a:t>
            </a:r>
            <a:r>
              <a:rPr lang="en-US" altLang="en-US" sz="2400" smtClean="0"/>
              <a:t>, </a:t>
            </a:r>
            <a:r>
              <a:rPr lang="en-US" altLang="en-US" sz="2400" u="sng" smtClean="0"/>
              <a:t>distance</a:t>
            </a:r>
            <a:r>
              <a:rPr lang="en-US" altLang="en-US" sz="2400" smtClean="0"/>
              <a:t> or any other appropriate measure.</a:t>
            </a:r>
          </a:p>
        </p:txBody>
      </p:sp>
    </p:spTree>
    <p:extLst>
      <p:ext uri="{BB962C8B-B14F-4D97-AF65-F5344CB8AC3E}">
        <p14:creationId xmlns:p14="http://schemas.microsoft.com/office/powerpoint/2010/main" val="244995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4"/>
          <p:cNvSpPr>
            <a:spLocks noChangeArrowheads="1"/>
          </p:cNvSpPr>
          <p:nvPr/>
        </p:nvSpPr>
        <p:spPr bwMode="auto">
          <a:xfrm>
            <a:off x="687388" y="1417638"/>
            <a:ext cx="7826375"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a:solidFill>
                  <a:schemeClr val="tx2"/>
                </a:solidFill>
              </a:rPr>
              <a:t>Payoff Table for the real estate investments</a:t>
            </a:r>
          </a:p>
        </p:txBody>
      </p:sp>
      <p:pic>
        <p:nvPicPr>
          <p:cNvPr id="624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2090738"/>
            <a:ext cx="7313612"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 Box 7"/>
          <p:cNvSpPr txBox="1">
            <a:spLocks noChangeArrowheads="1"/>
          </p:cNvSpPr>
          <p:nvPr/>
        </p:nvSpPr>
        <p:spPr bwMode="auto">
          <a:xfrm>
            <a:off x="858838" y="4737100"/>
            <a:ext cx="7535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Calculate the expected value of each choice and make the best decision.</a:t>
            </a:r>
          </a:p>
        </p:txBody>
      </p:sp>
      <p:sp>
        <p:nvSpPr>
          <p:cNvPr id="8"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Quick Review Question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892756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ChangeArrowheads="1"/>
          </p:cNvSpPr>
          <p:nvPr/>
        </p:nvSpPr>
        <p:spPr bwMode="auto">
          <a:xfrm>
            <a:off x="687388" y="1417638"/>
            <a:ext cx="7826375"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indent="-3429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a:solidFill>
                  <a:schemeClr val="tx2"/>
                </a:solidFill>
              </a:rPr>
              <a:t>Expected Opportunity Loss</a:t>
            </a:r>
          </a:p>
          <a:p>
            <a:pPr lvl="1" eaLnBrk="1" hangingPunct="1">
              <a:buClr>
                <a:srgbClr val="0000FF"/>
              </a:buClr>
              <a:buFont typeface="Wingdings" panose="05000000000000000000" pitchFamily="2" charset="2"/>
              <a:buChar char="Ø"/>
            </a:pPr>
            <a:r>
              <a:rPr lang="en-US" altLang="en-US" sz="2400" b="1">
                <a:solidFill>
                  <a:schemeClr val="tx2"/>
                </a:solidFill>
              </a:rPr>
              <a:t>Is the expected value of the regret for each decision.</a:t>
            </a:r>
          </a:p>
          <a:p>
            <a:pPr lvl="2" eaLnBrk="1" hangingPunct="1">
              <a:buClr>
                <a:srgbClr val="FF0000"/>
              </a:buClr>
              <a:buFont typeface="Wingdings" panose="05000000000000000000" pitchFamily="2" charset="2"/>
              <a:buChar char="Ø"/>
            </a:pPr>
            <a:r>
              <a:rPr lang="en-US" altLang="en-US" sz="2000" b="1">
                <a:solidFill>
                  <a:schemeClr val="tx2"/>
                </a:solidFill>
              </a:rPr>
              <a:t>Regret is the difference between the payoff from the best decision and all other decision payoffs.</a:t>
            </a:r>
          </a:p>
          <a:p>
            <a:pPr lvl="1" eaLnBrk="1" hangingPunct="1">
              <a:buClr>
                <a:srgbClr val="0000FF"/>
              </a:buClr>
              <a:buFont typeface="Wingdings" panose="05000000000000000000" pitchFamily="2" charset="2"/>
              <a:buChar char="Ø"/>
            </a:pPr>
            <a:r>
              <a:rPr lang="en-US" altLang="en-US" sz="2400" b="1">
                <a:solidFill>
                  <a:schemeClr val="tx2"/>
                </a:solidFill>
              </a:rPr>
              <a:t>Computed by multiplying each decision outcome (probability) by the regret i.e. opportunity loss</a:t>
            </a:r>
            <a:endParaRPr lang="en-US" altLang="en-US" sz="2400" b="1"/>
          </a:p>
          <a:p>
            <a:pPr lvl="1" eaLnBrk="1" hangingPunct="1">
              <a:buClr>
                <a:srgbClr val="0000FF"/>
              </a:buClr>
              <a:buFont typeface="Wingdings" panose="05000000000000000000" pitchFamily="2" charset="2"/>
              <a:buChar char="Ø"/>
            </a:pPr>
            <a:endParaRPr lang="en-US" altLang="en-US" sz="2400"/>
          </a:p>
        </p:txBody>
      </p:sp>
    </p:spTree>
    <p:extLst>
      <p:ext uri="{BB962C8B-B14F-4D97-AF65-F5344CB8AC3E}">
        <p14:creationId xmlns:p14="http://schemas.microsoft.com/office/powerpoint/2010/main" val="18392550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4"/>
          <p:cNvSpPr>
            <a:spLocks noChangeArrowheads="1"/>
          </p:cNvSpPr>
          <p:nvPr/>
        </p:nvSpPr>
        <p:spPr bwMode="auto">
          <a:xfrm>
            <a:off x="687388" y="1417638"/>
            <a:ext cx="7826375"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a:solidFill>
                  <a:schemeClr val="tx2"/>
                </a:solidFill>
              </a:rPr>
              <a:t>Payoff Table for the real estate investments</a:t>
            </a:r>
          </a:p>
        </p:txBody>
      </p:sp>
      <p:pic>
        <p:nvPicPr>
          <p:cNvPr id="645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63" y="2090738"/>
            <a:ext cx="7313612"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7"/>
          <p:cNvSpPr txBox="1">
            <a:spLocks noChangeArrowheads="1"/>
          </p:cNvSpPr>
          <p:nvPr/>
        </p:nvSpPr>
        <p:spPr bwMode="auto">
          <a:xfrm>
            <a:off x="858838" y="4737100"/>
            <a:ext cx="7535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Calculate the expected opportunity loss (EOL) that would be experienced by the decision maker ?</a:t>
            </a:r>
          </a:p>
        </p:txBody>
      </p:sp>
    </p:spTree>
    <p:extLst>
      <p:ext uri="{BB962C8B-B14F-4D97-AF65-F5344CB8AC3E}">
        <p14:creationId xmlns:p14="http://schemas.microsoft.com/office/powerpoint/2010/main" val="2146178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7"/>
          <p:cNvSpPr txBox="1">
            <a:spLocks noChangeArrowheads="1"/>
          </p:cNvSpPr>
          <p:nvPr/>
        </p:nvSpPr>
        <p:spPr bwMode="auto">
          <a:xfrm>
            <a:off x="623888" y="1371600"/>
            <a:ext cx="7989887"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400" b="1"/>
              <a:t>An investor must decide among an apartment building, an office building and a warehouse using expected opportunity loss.</a:t>
            </a:r>
          </a:p>
          <a:p>
            <a:pPr eaLnBrk="1" hangingPunct="1">
              <a:spcBef>
                <a:spcPct val="50000"/>
              </a:spcBef>
              <a:buFontTx/>
              <a:buNone/>
            </a:pPr>
            <a:r>
              <a:rPr lang="en-US" altLang="en-US" sz="2400" b="1"/>
              <a:t>	The regret values for each decision outcome were shown below with the probabilities of occurrence for each state of nature.</a:t>
            </a:r>
          </a:p>
        </p:txBody>
      </p:sp>
      <p:pic>
        <p:nvPicPr>
          <p:cNvPr id="655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13" y="4035425"/>
            <a:ext cx="7158037"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86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484188" y="1438275"/>
            <a:ext cx="81724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1313">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0"/>
              </a:spcBef>
              <a:buClr>
                <a:srgbClr val="3366FF"/>
              </a:buClr>
              <a:buFont typeface="Wingdings" panose="05000000000000000000" pitchFamily="2" charset="2"/>
              <a:buChar char="Ø"/>
            </a:pPr>
            <a:r>
              <a:rPr lang="en-US" altLang="en-US" sz="2400" b="1" dirty="0">
                <a:latin typeface="Century Gothic" panose="020B0502020202020204" pitchFamily="34" charset="0"/>
              </a:rPr>
              <a:t>Understand how to draw Decision Trees using the Forward Pass</a:t>
            </a:r>
          </a:p>
          <a:p>
            <a:pPr lvl="1" eaLnBrk="1" hangingPunct="1">
              <a:spcBef>
                <a:spcPct val="0"/>
              </a:spcBef>
              <a:buClr>
                <a:srgbClr val="3366FF"/>
              </a:buClr>
              <a:buFont typeface="Wingdings" panose="05000000000000000000" pitchFamily="2" charset="2"/>
              <a:buChar char="Ø"/>
            </a:pPr>
            <a:r>
              <a:rPr lang="en-US" altLang="en-US" sz="2400" b="1" dirty="0">
                <a:latin typeface="Century Gothic" panose="020B0502020202020204" pitchFamily="34" charset="0"/>
              </a:rPr>
              <a:t>Know that the outcome values are calculated using the backward pass</a:t>
            </a:r>
          </a:p>
          <a:p>
            <a:pPr lvl="1" eaLnBrk="1" hangingPunct="1">
              <a:spcBef>
                <a:spcPct val="0"/>
              </a:spcBef>
              <a:buClr>
                <a:srgbClr val="3366FF"/>
              </a:buClr>
              <a:buFont typeface="Wingdings" panose="05000000000000000000" pitchFamily="2" charset="2"/>
              <a:buChar char="Ø"/>
            </a:pPr>
            <a:r>
              <a:rPr lang="en-US" altLang="en-US" sz="2400" b="1" dirty="0">
                <a:latin typeface="Century Gothic" panose="020B0502020202020204" pitchFamily="34" charset="0"/>
              </a:rPr>
              <a:t>Be able to incorporate Bayes’ Theorem into a Decision Tree.</a:t>
            </a:r>
          </a:p>
        </p:txBody>
      </p:sp>
    </p:spTree>
    <p:extLst>
      <p:ext uri="{BB962C8B-B14F-4D97-AF65-F5344CB8AC3E}">
        <p14:creationId xmlns:p14="http://schemas.microsoft.com/office/powerpoint/2010/main" val="1681302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4"/>
          <p:cNvSpPr txBox="1">
            <a:spLocks noChangeArrowheads="1"/>
          </p:cNvSpPr>
          <p:nvPr/>
        </p:nvSpPr>
        <p:spPr bwMode="auto">
          <a:xfrm>
            <a:off x="566738" y="1406525"/>
            <a:ext cx="80105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The expected opportunity loss for each decision is computed as follows:</a:t>
            </a:r>
          </a:p>
          <a:p>
            <a:pPr eaLnBrk="1" hangingPunct="1">
              <a:spcBef>
                <a:spcPct val="50000"/>
              </a:spcBef>
              <a:buFontTx/>
              <a:buNone/>
            </a:pPr>
            <a:r>
              <a:rPr lang="en-US" altLang="en-US" sz="2400" b="1"/>
              <a:t>EOL (apartment) = $50000(0.6) + 0(0.4) = $30000</a:t>
            </a:r>
          </a:p>
          <a:p>
            <a:pPr eaLnBrk="1" hangingPunct="1">
              <a:spcBef>
                <a:spcPct val="50000"/>
              </a:spcBef>
              <a:buFontTx/>
              <a:buNone/>
            </a:pPr>
            <a:r>
              <a:rPr lang="en-US" altLang="en-US" sz="2400" b="1"/>
              <a:t>EOL (Office) = $0(0.6) + 70000(0.4) = $28000</a:t>
            </a:r>
          </a:p>
          <a:p>
            <a:pPr eaLnBrk="1" hangingPunct="1">
              <a:spcBef>
                <a:spcPct val="50000"/>
              </a:spcBef>
              <a:buFontTx/>
              <a:buNone/>
            </a:pPr>
            <a:r>
              <a:rPr lang="en-US" altLang="en-US" sz="2400" b="1"/>
              <a:t>EOL (Warehouse) = $70000(0.6) + 20000(0.4) = $50000</a:t>
            </a:r>
          </a:p>
          <a:p>
            <a:pPr eaLnBrk="1" hangingPunct="1">
              <a:spcBef>
                <a:spcPct val="50000"/>
              </a:spcBef>
              <a:buFontTx/>
              <a:buNone/>
            </a:pPr>
            <a:r>
              <a:rPr lang="en-US" altLang="en-US" sz="2400" b="1"/>
              <a:t>The best decision results from minimizing the expected regret or opportunity loss. Since $28000 is the minimum expected regret, the decision is to purchase the office building </a:t>
            </a:r>
            <a:r>
              <a:rPr lang="en-US" altLang="en-US" sz="2400" b="1">
                <a:solidFill>
                  <a:srgbClr val="FF0000"/>
                </a:solidFill>
              </a:rPr>
              <a:t>(This decision will result, at most, $28,000 in regret) </a:t>
            </a:r>
          </a:p>
        </p:txBody>
      </p:sp>
    </p:spTree>
    <p:extLst>
      <p:ext uri="{BB962C8B-B14F-4D97-AF65-F5344CB8AC3E}">
        <p14:creationId xmlns:p14="http://schemas.microsoft.com/office/powerpoint/2010/main" val="3094564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4"/>
          <p:cNvSpPr txBox="1">
            <a:spLocks noChangeArrowheads="1"/>
          </p:cNvSpPr>
          <p:nvPr/>
        </p:nvSpPr>
        <p:spPr bwMode="auto">
          <a:xfrm>
            <a:off x="658813" y="1463675"/>
            <a:ext cx="782796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2921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Char char="§"/>
            </a:pPr>
            <a:r>
              <a:rPr lang="en-US" altLang="en-US" sz="2800" b="1">
                <a:latin typeface="Century Gothic" panose="020B0502020202020204" pitchFamily="34" charset="0"/>
              </a:rPr>
              <a:t>Expected value of Perfect information(EVPI)</a:t>
            </a:r>
          </a:p>
          <a:p>
            <a:pPr lvl="1" eaLnBrk="1" hangingPunct="1">
              <a:spcBef>
                <a:spcPct val="50000"/>
              </a:spcBef>
              <a:buClr>
                <a:srgbClr val="0000FF"/>
              </a:buClr>
              <a:buFont typeface="Wingdings" panose="05000000000000000000" pitchFamily="2" charset="2"/>
              <a:buChar char="Ø"/>
            </a:pPr>
            <a:r>
              <a:rPr lang="en-US" altLang="en-US" b="1">
                <a:latin typeface="Century Gothic" panose="020B0502020202020204" pitchFamily="34" charset="0"/>
              </a:rPr>
              <a:t>It is the maximum amount a decision maker would pay for addition information</a:t>
            </a:r>
          </a:p>
          <a:p>
            <a:pPr lvl="1" eaLnBrk="1" hangingPunct="1">
              <a:spcBef>
                <a:spcPct val="50000"/>
              </a:spcBef>
              <a:buClr>
                <a:srgbClr val="0000FF"/>
              </a:buClr>
              <a:buFont typeface="Wingdings" panose="05000000000000000000" pitchFamily="2" charset="2"/>
              <a:buChar char="Ø"/>
            </a:pPr>
            <a:r>
              <a:rPr lang="en-US" altLang="en-US" b="1">
                <a:latin typeface="Century Gothic" panose="020B0502020202020204" pitchFamily="34" charset="0"/>
              </a:rPr>
              <a:t>Equals to the expected value given perfect information minus the expected value without perfect information. </a:t>
            </a:r>
          </a:p>
        </p:txBody>
      </p:sp>
    </p:spTree>
    <p:extLst>
      <p:ext uri="{BB962C8B-B14F-4D97-AF65-F5344CB8AC3E}">
        <p14:creationId xmlns:p14="http://schemas.microsoft.com/office/powerpoint/2010/main" val="1385330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38" y="2420938"/>
            <a:ext cx="7313612"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ext Box 5"/>
          <p:cNvSpPr txBox="1">
            <a:spLocks noChangeArrowheads="1"/>
          </p:cNvSpPr>
          <p:nvPr/>
        </p:nvSpPr>
        <p:spPr bwMode="auto">
          <a:xfrm>
            <a:off x="639763" y="1408113"/>
            <a:ext cx="80660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latin typeface="Century Gothic" panose="020B0502020202020204" pitchFamily="34" charset="0"/>
              </a:rPr>
              <a:t>Payoff table with Decisions, given perfect information is as below:</a:t>
            </a:r>
          </a:p>
        </p:txBody>
      </p:sp>
      <p:sp>
        <p:nvSpPr>
          <p:cNvPr id="68614" name="Text Box 6"/>
          <p:cNvSpPr txBox="1">
            <a:spLocks noChangeArrowheads="1"/>
          </p:cNvSpPr>
          <p:nvPr/>
        </p:nvSpPr>
        <p:spPr bwMode="auto">
          <a:xfrm>
            <a:off x="695325" y="5065713"/>
            <a:ext cx="7808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latin typeface="Century Gothic" panose="020B0502020202020204" pitchFamily="34" charset="0"/>
              </a:rPr>
              <a:t>Determine the expected value of perfect information.</a:t>
            </a:r>
          </a:p>
        </p:txBody>
      </p:sp>
    </p:spTree>
    <p:extLst>
      <p:ext uri="{BB962C8B-B14F-4D97-AF65-F5344CB8AC3E}">
        <p14:creationId xmlns:p14="http://schemas.microsoft.com/office/powerpoint/2010/main" val="2990413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5"/>
          <p:cNvSpPr txBox="1">
            <a:spLocks noChangeArrowheads="1"/>
          </p:cNvSpPr>
          <p:nvPr/>
        </p:nvSpPr>
        <p:spPr bwMode="auto">
          <a:xfrm>
            <a:off x="733425" y="1390650"/>
            <a:ext cx="8247063"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latin typeface="Century Gothic" panose="020B0502020202020204" pitchFamily="34" charset="0"/>
              </a:rPr>
              <a:t>Expected value given perfect information </a:t>
            </a:r>
          </a:p>
          <a:p>
            <a:pPr eaLnBrk="1" hangingPunct="1">
              <a:spcBef>
                <a:spcPct val="50000"/>
              </a:spcBef>
              <a:buFontTx/>
              <a:buNone/>
            </a:pPr>
            <a:r>
              <a:rPr lang="en-US" altLang="en-US" sz="2400" b="1">
                <a:latin typeface="Century Gothic" panose="020B0502020202020204" pitchFamily="34" charset="0"/>
              </a:rPr>
              <a:t>= $100,000 (0.6) + $30,000(0.4) = $72,000</a:t>
            </a:r>
          </a:p>
          <a:p>
            <a:pPr eaLnBrk="1" hangingPunct="1">
              <a:spcBef>
                <a:spcPct val="50000"/>
              </a:spcBef>
              <a:buFontTx/>
              <a:buNone/>
            </a:pPr>
            <a:r>
              <a:rPr lang="en-US" altLang="en-US" sz="2400" b="1">
                <a:latin typeface="Century Gothic" panose="020B0502020202020204" pitchFamily="34" charset="0"/>
              </a:rPr>
              <a:t>Expected value without perfect information</a:t>
            </a:r>
          </a:p>
          <a:p>
            <a:pPr eaLnBrk="1" hangingPunct="1">
              <a:spcBef>
                <a:spcPct val="50000"/>
              </a:spcBef>
              <a:buFontTx/>
              <a:buNone/>
            </a:pPr>
            <a:r>
              <a:rPr lang="en-US" altLang="en-US" sz="2400" b="1">
                <a:latin typeface="Century Gothic" panose="020B0502020202020204" pitchFamily="34" charset="0"/>
              </a:rPr>
              <a:t>= $100000 (0.6) – $40000(0.4) =$44000</a:t>
            </a:r>
          </a:p>
          <a:p>
            <a:pPr eaLnBrk="1" hangingPunct="1">
              <a:spcBef>
                <a:spcPct val="50000"/>
              </a:spcBef>
              <a:buFontTx/>
              <a:buNone/>
            </a:pPr>
            <a:r>
              <a:rPr lang="en-US" altLang="en-US" sz="2400" b="1">
                <a:latin typeface="Century Gothic" panose="020B0502020202020204" pitchFamily="34" charset="0"/>
              </a:rPr>
              <a:t>EVPI = $72000 - $44000 = $28000 </a:t>
            </a:r>
          </a:p>
          <a:p>
            <a:pPr eaLnBrk="1" hangingPunct="1">
              <a:spcBef>
                <a:spcPct val="50000"/>
              </a:spcBef>
              <a:buFontTx/>
              <a:buNone/>
            </a:pPr>
            <a:r>
              <a:rPr lang="en-US" altLang="en-US" sz="2400" b="1">
                <a:latin typeface="Century Gothic" panose="020B0502020202020204" pitchFamily="34" charset="0"/>
              </a:rPr>
              <a:t>(This is the maximum amount that the investor would pay to purchase perfect information from other source, such as an economic forecaster)</a:t>
            </a:r>
          </a:p>
        </p:txBody>
      </p:sp>
      <p:sp>
        <p:nvSpPr>
          <p:cNvPr id="58373" name="Text Box 5"/>
          <p:cNvSpPr txBox="1">
            <a:spLocks noChangeArrowheads="1"/>
          </p:cNvSpPr>
          <p:nvPr/>
        </p:nvSpPr>
        <p:spPr bwMode="auto">
          <a:xfrm>
            <a:off x="6740525" y="3598863"/>
            <a:ext cx="2439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FF0000"/>
                </a:solidFill>
              </a:rPr>
              <a:t>(lowest EOL)</a:t>
            </a:r>
          </a:p>
        </p:txBody>
      </p:sp>
    </p:spTree>
    <p:extLst>
      <p:ext uri="{BB962C8B-B14F-4D97-AF65-F5344CB8AC3E}">
        <p14:creationId xmlns:p14="http://schemas.microsoft.com/office/powerpoint/2010/main" val="2737371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blinds(horizontal)">
                                      <p:cBhvr>
                                        <p:cTn id="7"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b="1" smtClean="0"/>
              <a:t>Example 2</a:t>
            </a:r>
          </a:p>
        </p:txBody>
      </p:sp>
      <p:sp>
        <p:nvSpPr>
          <p:cNvPr id="70659" name="Rectangle 3"/>
          <p:cNvSpPr>
            <a:spLocks noGrp="1" noChangeArrowheads="1"/>
          </p:cNvSpPr>
          <p:nvPr>
            <p:ph type="body" idx="1"/>
          </p:nvPr>
        </p:nvSpPr>
        <p:spPr/>
        <p:txBody>
          <a:bodyPr/>
          <a:lstStyle/>
          <a:p>
            <a:pPr eaLnBrk="1" hangingPunct="1">
              <a:spcBef>
                <a:spcPct val="50000"/>
              </a:spcBef>
            </a:pPr>
            <a:r>
              <a:rPr lang="en-US" altLang="en-US" sz="2400" smtClean="0">
                <a:latin typeface="Century Gothic" panose="020B0502020202020204" pitchFamily="34" charset="0"/>
              </a:rPr>
              <a:t>The Loebuck Grocery  must decide how many cases of milk to stock each week in order to meet demand. The probability distribution of demand during a week is shown in the table below:</a:t>
            </a:r>
          </a:p>
          <a:p>
            <a:pPr eaLnBrk="1" hangingPunct="1">
              <a:spcBef>
                <a:spcPct val="50000"/>
              </a:spcBef>
            </a:pPr>
            <a:endParaRPr lang="en-US" altLang="en-US" sz="2400" smtClean="0">
              <a:latin typeface="Century Gothic" panose="020B0502020202020204" pitchFamily="34" charset="0"/>
            </a:endParaRPr>
          </a:p>
          <a:p>
            <a:pPr eaLnBrk="1" hangingPunct="1">
              <a:spcBef>
                <a:spcPct val="50000"/>
              </a:spcBef>
            </a:pPr>
            <a:endParaRPr lang="en-US" altLang="en-US" smtClean="0"/>
          </a:p>
          <a:p>
            <a:endParaRPr lang="en-US" altLang="en-US" smtClean="0"/>
          </a:p>
        </p:txBody>
      </p:sp>
      <p:pic>
        <p:nvPicPr>
          <p:cNvPr id="706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675" y="3505200"/>
            <a:ext cx="565150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45695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p:txBody>
          <a:bodyPr/>
          <a:lstStyle/>
          <a:p>
            <a:pPr marL="3175" indent="-3175" algn="just" eaLnBrk="1" hangingPunct="1">
              <a:spcBef>
                <a:spcPct val="50000"/>
              </a:spcBef>
              <a:buFontTx/>
              <a:buNone/>
            </a:pPr>
            <a:r>
              <a:rPr lang="en-US" altLang="en-US" sz="2400" smtClean="0">
                <a:latin typeface="Century Gothic" panose="020B0502020202020204" pitchFamily="34" charset="0"/>
              </a:rPr>
              <a:t>Each case costs the grocer $10 and sells for $12. Unsold cases are sold to a local farmer (who mixes the milk with feed for livestock) for $2 per case. If there is a shortage, the grocer considers the cost of customer ill will and lost profit to be $4 per case. The grocer must decide how many cases of milk to order each week.</a:t>
            </a:r>
          </a:p>
          <a:p>
            <a:pPr lvl="1" indent="-558800" algn="just" eaLnBrk="1" hangingPunct="1">
              <a:spcBef>
                <a:spcPct val="50000"/>
              </a:spcBef>
              <a:buFontTx/>
              <a:buAutoNum type="alphaLcParenBoth"/>
            </a:pPr>
            <a:r>
              <a:rPr lang="en-US" altLang="en-US" sz="2400" smtClean="0">
                <a:latin typeface="Century Gothic" panose="020B0502020202020204" pitchFamily="34" charset="0"/>
              </a:rPr>
              <a:t>Construct the payoff table.</a:t>
            </a:r>
          </a:p>
          <a:p>
            <a:pPr lvl="1" indent="-558800" algn="just" eaLnBrk="1" hangingPunct="1">
              <a:spcBef>
                <a:spcPct val="50000"/>
              </a:spcBef>
              <a:buFontTx/>
              <a:buAutoNum type="alphaLcParenBoth"/>
            </a:pPr>
            <a:r>
              <a:rPr lang="en-US" altLang="en-US" sz="2400" smtClean="0">
                <a:latin typeface="Century Gothic" panose="020B0502020202020204" pitchFamily="34" charset="0"/>
              </a:rPr>
              <a:t>Compute the expected value of each alternative amount of milk that could be stocked, and select the best decision.</a:t>
            </a:r>
            <a:endParaRPr lang="en-US" altLang="en-US" smtClean="0"/>
          </a:p>
        </p:txBody>
      </p:sp>
    </p:spTree>
    <p:extLst>
      <p:ext uri="{BB962C8B-B14F-4D97-AF65-F5344CB8AC3E}">
        <p14:creationId xmlns:p14="http://schemas.microsoft.com/office/powerpoint/2010/main" val="3777184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6"/>
          <p:cNvSpPr>
            <a:spLocks noGrp="1" noChangeArrowheads="1"/>
          </p:cNvSpPr>
          <p:nvPr>
            <p:ph type="body" idx="4294967295"/>
          </p:nvPr>
        </p:nvSpPr>
        <p:spPr>
          <a:xfrm>
            <a:off x="430213" y="1438275"/>
            <a:ext cx="8364537" cy="4243388"/>
          </a:xfrm>
          <a:noFill/>
        </p:spPr>
        <p:txBody>
          <a:bodyPr/>
          <a:lstStyle/>
          <a:p>
            <a:pPr marL="452438" indent="-452438" eaLnBrk="1" hangingPunct="1">
              <a:lnSpc>
                <a:spcPct val="90000"/>
              </a:lnSpc>
              <a:buClr>
                <a:srgbClr val="0000FF"/>
              </a:buClr>
              <a:buFont typeface="Wingdings" panose="05000000000000000000" pitchFamily="2" charset="2"/>
              <a:buChar char="Ø"/>
            </a:pPr>
            <a:r>
              <a:rPr lang="en-US" altLang="en-US" sz="2800" b="1" smtClean="0">
                <a:latin typeface="Century Gothic" panose="020B0502020202020204" pitchFamily="34" charset="0"/>
              </a:rPr>
              <a:t>A </a:t>
            </a:r>
            <a:r>
              <a:rPr lang="en-US" altLang="en-US" sz="2800" b="1" u="sng" smtClean="0">
                <a:latin typeface="Century Gothic" panose="020B0502020202020204" pitchFamily="34" charset="0"/>
              </a:rPr>
              <a:t>decision tree</a:t>
            </a:r>
            <a:r>
              <a:rPr lang="en-US" altLang="en-US" sz="2800" b="1" smtClean="0">
                <a:latin typeface="Century Gothic" panose="020B0502020202020204" pitchFamily="34" charset="0"/>
              </a:rPr>
              <a:t> is a chronological representation of the decision problem. It is a graphical device that forces the decision-maker to examine all possible outcomes, including unfavorable ones.</a:t>
            </a:r>
          </a:p>
          <a:p>
            <a:pPr marL="452438" indent="-452438" eaLnBrk="1" hangingPunct="1">
              <a:lnSpc>
                <a:spcPct val="90000"/>
              </a:lnSpc>
              <a:buClr>
                <a:srgbClr val="0000FF"/>
              </a:buClr>
              <a:buFont typeface="Wingdings" panose="05000000000000000000" pitchFamily="2" charset="2"/>
              <a:buChar char="Ø"/>
            </a:pPr>
            <a:r>
              <a:rPr lang="en-GB" altLang="en-US" sz="2800" b="1" smtClean="0">
                <a:latin typeface="Century Gothic" panose="020B0502020202020204" pitchFamily="34" charset="0"/>
              </a:rPr>
              <a:t>makes easier the computation of the expected values</a:t>
            </a:r>
          </a:p>
          <a:p>
            <a:pPr marL="452438" indent="-452438" eaLnBrk="1" hangingPunct="1">
              <a:lnSpc>
                <a:spcPct val="90000"/>
              </a:lnSpc>
              <a:buClr>
                <a:srgbClr val="0000FF"/>
              </a:buClr>
              <a:buFont typeface="Wingdings" panose="05000000000000000000" pitchFamily="2" charset="2"/>
              <a:buChar char="Ø"/>
            </a:pPr>
            <a:r>
              <a:rPr lang="en-GB" altLang="en-US" sz="2800" b="1" smtClean="0">
                <a:latin typeface="Century Gothic" panose="020B0502020202020204" pitchFamily="34" charset="0"/>
              </a:rPr>
              <a:t>easy to understand the process of making decision</a:t>
            </a:r>
          </a:p>
          <a:p>
            <a:pPr marL="452438" indent="-452438" eaLnBrk="1" hangingPunct="1">
              <a:lnSpc>
                <a:spcPct val="90000"/>
              </a:lnSpc>
              <a:spcBef>
                <a:spcPct val="0"/>
              </a:spcBef>
            </a:pPr>
            <a:endParaRPr lang="en-GB" altLang="en-US" sz="2400" b="1" smtClean="0">
              <a:latin typeface="Century Gothic" panose="020B0502020202020204" pitchFamily="34" charset="0"/>
            </a:endParaRP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Decision Trees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1178912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603250" y="1214438"/>
            <a:ext cx="7772400"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00FF"/>
              </a:buClr>
              <a:buFont typeface="Wingdings" panose="05000000000000000000" pitchFamily="2" charset="2"/>
              <a:buChar char="Ø"/>
            </a:pPr>
            <a:r>
              <a:rPr lang="en-US" altLang="en-US" sz="2800" b="1"/>
              <a:t>Each decision tree has two types of nodes;  </a:t>
            </a:r>
            <a:r>
              <a:rPr lang="en-US" altLang="en-US" sz="2800" b="1" u="sng"/>
              <a:t>round nodes</a:t>
            </a:r>
            <a:r>
              <a:rPr lang="en-US" altLang="en-US" sz="2800" b="1"/>
              <a:t> correspond to the states of nature while </a:t>
            </a:r>
            <a:r>
              <a:rPr lang="en-US" altLang="en-US" sz="2800" b="1" u="sng"/>
              <a:t>square nodes</a:t>
            </a:r>
            <a:r>
              <a:rPr lang="en-US" altLang="en-US" sz="2800" b="1"/>
              <a:t> correspond to the decision alternatives.  </a:t>
            </a:r>
          </a:p>
          <a:p>
            <a:pPr eaLnBrk="1" hangingPunct="1">
              <a:buClr>
                <a:srgbClr val="0000FF"/>
              </a:buClr>
              <a:buFont typeface="Wingdings" panose="05000000000000000000" pitchFamily="2" charset="2"/>
              <a:buChar char="Ø"/>
            </a:pPr>
            <a:r>
              <a:rPr lang="en-US" altLang="en-US" sz="2800" b="1"/>
              <a:t>The </a:t>
            </a:r>
            <a:r>
              <a:rPr lang="en-US" altLang="en-US" sz="2800" b="1" u="sng"/>
              <a:t>branches</a:t>
            </a:r>
            <a:r>
              <a:rPr lang="en-US" altLang="en-US" sz="2800" b="1"/>
              <a:t> leaving each round node represent the different states of nature while the branches leaving each square node represent the different decision alternatives.</a:t>
            </a:r>
          </a:p>
          <a:p>
            <a:pPr eaLnBrk="1" hangingPunct="1">
              <a:buClr>
                <a:srgbClr val="0000FF"/>
              </a:buClr>
              <a:buFont typeface="Wingdings" panose="05000000000000000000" pitchFamily="2" charset="2"/>
              <a:buNone/>
            </a:pPr>
            <a:endParaRPr lang="en-US" altLang="en-US" sz="2800" b="1"/>
          </a:p>
        </p:txBody>
      </p:sp>
    </p:spTree>
    <p:extLst>
      <p:ext uri="{BB962C8B-B14F-4D97-AF65-F5344CB8AC3E}">
        <p14:creationId xmlns:p14="http://schemas.microsoft.com/office/powerpoint/2010/main" val="3746670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603250" y="1214438"/>
            <a:ext cx="7772400"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0000FF"/>
              </a:buClr>
              <a:buFont typeface="Wingdings" panose="05000000000000000000" pitchFamily="2" charset="2"/>
              <a:buChar char="Ø"/>
            </a:pPr>
            <a:r>
              <a:rPr lang="en-US" altLang="en-US" sz="2800" b="1"/>
              <a:t>At the end of each limb of a tree are the payoffs attained from the series of branches making up that limb.  </a:t>
            </a:r>
          </a:p>
        </p:txBody>
      </p:sp>
    </p:spTree>
    <p:extLst>
      <p:ext uri="{BB962C8B-B14F-4D97-AF65-F5344CB8AC3E}">
        <p14:creationId xmlns:p14="http://schemas.microsoft.com/office/powerpoint/2010/main" val="3504539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63" y="2024063"/>
            <a:ext cx="77533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Text Box 5"/>
          <p:cNvSpPr txBox="1">
            <a:spLocks noChangeArrowheads="1"/>
          </p:cNvSpPr>
          <p:nvPr/>
        </p:nvSpPr>
        <p:spPr bwMode="auto">
          <a:xfrm>
            <a:off x="639763" y="1225550"/>
            <a:ext cx="7078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Char char="§"/>
            </a:pPr>
            <a:r>
              <a:rPr lang="en-US" altLang="en-US" b="1"/>
              <a:t>How to draw a decision Tree ?</a:t>
            </a:r>
          </a:p>
        </p:txBody>
      </p:sp>
    </p:spTree>
    <p:extLst>
      <p:ext uri="{BB962C8B-B14F-4D97-AF65-F5344CB8AC3E}">
        <p14:creationId xmlns:p14="http://schemas.microsoft.com/office/powerpoint/2010/main" val="40432581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endParaRPr lang="en-US" dirty="0"/>
          </a:p>
        </p:txBody>
      </p:sp>
      <p:sp>
        <p:nvSpPr>
          <p:cNvPr id="6" name="Rectangle 6"/>
          <p:cNvSpPr>
            <a:spLocks noChangeArrowheads="1"/>
          </p:cNvSpPr>
          <p:nvPr/>
        </p:nvSpPr>
        <p:spPr bwMode="auto">
          <a:xfrm>
            <a:off x="0" y="2638425"/>
            <a:ext cx="4572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State of Nature</a:t>
            </a:r>
          </a:p>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Decision Alternatives</a:t>
            </a:r>
          </a:p>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Payoff Table</a:t>
            </a:r>
          </a:p>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Maximax criterion</a:t>
            </a:r>
          </a:p>
          <a:p>
            <a:pPr lvl="1">
              <a:spcBef>
                <a:spcPct val="0"/>
              </a:spcBef>
              <a:buClr>
                <a:srgbClr val="0000FF"/>
              </a:buClr>
              <a:buFont typeface="Wingdings" panose="05000000000000000000" pitchFamily="2" charset="2"/>
              <a:buChar char="Ø"/>
            </a:pPr>
            <a:r>
              <a:rPr lang="en-GB" altLang="en-US" sz="1800" b="1" dirty="0" err="1">
                <a:latin typeface="Century Gothic" panose="020B0502020202020204" pitchFamily="34" charset="0"/>
              </a:rPr>
              <a:t>Maximin</a:t>
            </a:r>
            <a:r>
              <a:rPr lang="en-GB" altLang="en-US" sz="1800" b="1" dirty="0">
                <a:latin typeface="Century Gothic" panose="020B0502020202020204" pitchFamily="34" charset="0"/>
              </a:rPr>
              <a:t> criterion</a:t>
            </a:r>
          </a:p>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Minimax regret criterion</a:t>
            </a:r>
          </a:p>
          <a:p>
            <a:pPr lvl="1">
              <a:spcBef>
                <a:spcPct val="0"/>
              </a:spcBef>
              <a:buClr>
                <a:srgbClr val="0000FF"/>
              </a:buClr>
              <a:buFont typeface="Wingdings" panose="05000000000000000000" pitchFamily="2" charset="2"/>
              <a:buChar char="Ø"/>
            </a:pPr>
            <a:r>
              <a:rPr lang="en-GB" altLang="en-US" sz="1800" b="1" dirty="0" err="1">
                <a:latin typeface="Century Gothic" panose="020B0502020202020204" pitchFamily="34" charset="0"/>
              </a:rPr>
              <a:t>Hurwicz</a:t>
            </a:r>
            <a:r>
              <a:rPr lang="en-GB" altLang="en-US" sz="1800" b="1" dirty="0">
                <a:latin typeface="Century Gothic" panose="020B0502020202020204" pitchFamily="34" charset="0"/>
              </a:rPr>
              <a:t> criterion</a:t>
            </a:r>
          </a:p>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Expected Value</a:t>
            </a:r>
          </a:p>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Expected Opportunity Loss</a:t>
            </a:r>
          </a:p>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Expected value of perfect Information</a:t>
            </a:r>
          </a:p>
          <a:p>
            <a:pPr lvl="1">
              <a:spcBef>
                <a:spcPct val="0"/>
              </a:spcBef>
              <a:buClr>
                <a:srgbClr val="0000FF"/>
              </a:buClr>
              <a:buFont typeface="Wingdings" panose="05000000000000000000" pitchFamily="2" charset="2"/>
              <a:buChar char="Ø"/>
            </a:pPr>
            <a:r>
              <a:rPr lang="en-GB" altLang="en-US" sz="1800" b="1" dirty="0">
                <a:latin typeface="Century Gothic" panose="020B0502020202020204" pitchFamily="34" charset="0"/>
              </a:rPr>
              <a:t>Decision Tree</a:t>
            </a:r>
          </a:p>
          <a:p>
            <a:pPr lvl="1">
              <a:spcBef>
                <a:spcPct val="0"/>
              </a:spcBef>
              <a:buClr>
                <a:srgbClr val="0000FF"/>
              </a:buClr>
              <a:buFont typeface="Wingdings" panose="05000000000000000000" pitchFamily="2" charset="2"/>
              <a:buChar char="Ø"/>
            </a:pPr>
            <a:endParaRPr lang="en-GB" altLang="en-US" sz="1800" b="1" dirty="0">
              <a:latin typeface="Century Gothic" panose="020B0502020202020204" pitchFamily="34" charset="0"/>
            </a:endParaRPr>
          </a:p>
          <a:p>
            <a:pPr lvl="1">
              <a:spcBef>
                <a:spcPct val="0"/>
              </a:spcBef>
              <a:buClr>
                <a:srgbClr val="0000FF"/>
              </a:buClr>
              <a:buFont typeface="Wingdings" panose="05000000000000000000" pitchFamily="2" charset="2"/>
              <a:buChar char="Ø"/>
            </a:pPr>
            <a:endParaRPr lang="en-GB" altLang="en-US" sz="1800" b="1" dirty="0">
              <a:latin typeface="Century Gothic" panose="020B0502020202020204" pitchFamily="34" charset="0"/>
            </a:endParaRPr>
          </a:p>
          <a:p>
            <a:pPr lvl="1">
              <a:spcBef>
                <a:spcPct val="0"/>
              </a:spcBef>
              <a:buClr>
                <a:srgbClr val="0000FF"/>
              </a:buClr>
              <a:buFont typeface="Wingdings" panose="05000000000000000000" pitchFamily="2" charset="2"/>
              <a:buChar char="Ø"/>
            </a:pPr>
            <a:endParaRPr lang="en-GB" altLang="en-US" sz="1800" b="1" dirty="0">
              <a:latin typeface="Century Gothic" panose="020B0502020202020204" pitchFamily="34" charset="0"/>
            </a:endParaRPr>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257300"/>
            <a:ext cx="8062913"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725794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5"/>
          <p:cNvSpPr txBox="1">
            <a:spLocks noChangeArrowheads="1"/>
          </p:cNvSpPr>
          <p:nvPr/>
        </p:nvSpPr>
        <p:spPr bwMode="auto">
          <a:xfrm>
            <a:off x="895350" y="1371600"/>
            <a:ext cx="7662863"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1028700" indent="-4572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a:t>Start a decision tree with a decision that needs to be made which is represented by a small square.</a:t>
            </a:r>
          </a:p>
          <a:p>
            <a:pPr eaLnBrk="1" hangingPunct="1">
              <a:spcBef>
                <a:spcPct val="50000"/>
              </a:spcBef>
              <a:buClr>
                <a:srgbClr val="0000FF"/>
              </a:buClr>
              <a:buFont typeface="Wingdings" panose="05000000000000000000" pitchFamily="2" charset="2"/>
              <a:buChar char="Ø"/>
            </a:pPr>
            <a:r>
              <a:rPr lang="en-US" altLang="en-US" sz="2800"/>
              <a:t>From this square draw out lines towards the right for each possible solution, and write that solution along the line.</a:t>
            </a:r>
          </a:p>
          <a:p>
            <a:pPr eaLnBrk="1" hangingPunct="1">
              <a:spcBef>
                <a:spcPct val="50000"/>
              </a:spcBef>
              <a:buClr>
                <a:srgbClr val="0000FF"/>
              </a:buClr>
              <a:buFont typeface="Wingdings" panose="05000000000000000000" pitchFamily="2" charset="2"/>
              <a:buChar char="Ø"/>
            </a:pPr>
            <a:r>
              <a:rPr lang="en-US" altLang="en-US" sz="2800"/>
              <a:t>Keep this lines as far apart as possible so that you can expand on your thoughts.</a:t>
            </a:r>
          </a:p>
          <a:p>
            <a:pPr lvl="1" eaLnBrk="1" hangingPunct="1">
              <a:spcBef>
                <a:spcPct val="50000"/>
              </a:spcBef>
              <a:buClr>
                <a:srgbClr val="0000FF"/>
              </a:buClr>
              <a:buFont typeface="Wingdings" panose="05000000000000000000" pitchFamily="2" charset="2"/>
              <a:buNone/>
            </a:pPr>
            <a:endParaRPr lang="en-US" altLang="en-US"/>
          </a:p>
        </p:txBody>
      </p:sp>
    </p:spTree>
    <p:extLst>
      <p:ext uri="{BB962C8B-B14F-4D97-AF65-F5344CB8AC3E}">
        <p14:creationId xmlns:p14="http://schemas.microsoft.com/office/powerpoint/2010/main" val="45339098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3"/>
          <p:cNvSpPr txBox="1">
            <a:spLocks noChangeArrowheads="1"/>
          </p:cNvSpPr>
          <p:nvPr/>
        </p:nvSpPr>
        <p:spPr bwMode="auto">
          <a:xfrm>
            <a:off x="895350" y="1536700"/>
            <a:ext cx="7662863"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858838" indent="-28733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a:t>At the end of each solution line, consider the results:</a:t>
            </a:r>
          </a:p>
          <a:p>
            <a:pPr lvl="1" eaLnBrk="1" hangingPunct="1">
              <a:spcBef>
                <a:spcPct val="50000"/>
              </a:spcBef>
              <a:buClr>
                <a:srgbClr val="FF0000"/>
              </a:buClr>
              <a:buFont typeface="Wingdings" panose="05000000000000000000" pitchFamily="2" charset="2"/>
              <a:buChar char="Ø"/>
            </a:pPr>
            <a:r>
              <a:rPr lang="en-US" altLang="en-US" sz="2400">
                <a:latin typeface="Century Gothic" panose="020B0502020202020204" pitchFamily="34" charset="0"/>
              </a:rPr>
              <a:t>If the result of taking that decision is uncertain, draw a circle.</a:t>
            </a:r>
          </a:p>
          <a:p>
            <a:pPr lvl="1" eaLnBrk="1" hangingPunct="1">
              <a:spcBef>
                <a:spcPct val="50000"/>
              </a:spcBef>
              <a:buClr>
                <a:srgbClr val="FF0000"/>
              </a:buClr>
              <a:buFont typeface="Wingdings" panose="05000000000000000000" pitchFamily="2" charset="2"/>
              <a:buChar char="Ø"/>
            </a:pPr>
            <a:r>
              <a:rPr lang="en-US" altLang="en-US" sz="2400">
                <a:latin typeface="Century Gothic" panose="020B0502020202020204" pitchFamily="34" charset="0"/>
              </a:rPr>
              <a:t>If the result is another decision that needs to be made, draw another square.</a:t>
            </a:r>
          </a:p>
          <a:p>
            <a:pPr lvl="1" eaLnBrk="1" hangingPunct="1">
              <a:spcBef>
                <a:spcPct val="50000"/>
              </a:spcBef>
              <a:buClr>
                <a:srgbClr val="FF0000"/>
              </a:buClr>
              <a:buFont typeface="Wingdings" panose="05000000000000000000" pitchFamily="2" charset="2"/>
              <a:buChar char="Ø"/>
            </a:pPr>
            <a:r>
              <a:rPr lang="en-US" altLang="en-US" sz="2400">
                <a:latin typeface="Century Gothic" panose="020B0502020202020204" pitchFamily="34" charset="0"/>
              </a:rPr>
              <a:t>Write the decision or factor to be considered above the square or circle.</a:t>
            </a:r>
          </a:p>
          <a:p>
            <a:pPr lvl="1" eaLnBrk="1" hangingPunct="1">
              <a:spcBef>
                <a:spcPct val="50000"/>
              </a:spcBef>
              <a:buClr>
                <a:srgbClr val="FF0000"/>
              </a:buClr>
              <a:buFont typeface="Wingdings" panose="05000000000000000000" pitchFamily="2" charset="2"/>
              <a:buChar char="Ø"/>
            </a:pPr>
            <a:r>
              <a:rPr lang="en-US" altLang="en-US" sz="2400">
                <a:latin typeface="Century Gothic" panose="020B0502020202020204" pitchFamily="34" charset="0"/>
              </a:rPr>
              <a:t>If you have completed the solution at the end of the line, just leave it blank.</a:t>
            </a:r>
            <a:endParaRPr lang="en-US" altLang="en-US" sz="1800"/>
          </a:p>
          <a:p>
            <a:pPr lvl="1" eaLnBrk="1" hangingPunct="1">
              <a:spcBef>
                <a:spcPct val="50000"/>
              </a:spcBef>
              <a:buClr>
                <a:srgbClr val="0000FF"/>
              </a:buClr>
              <a:buFont typeface="Wingdings" panose="05000000000000000000" pitchFamily="2" charset="2"/>
              <a:buNone/>
            </a:pPr>
            <a:endParaRPr lang="en-US" altLang="en-US" sz="1800"/>
          </a:p>
        </p:txBody>
      </p:sp>
    </p:spTree>
    <p:extLst>
      <p:ext uri="{BB962C8B-B14F-4D97-AF65-F5344CB8AC3E}">
        <p14:creationId xmlns:p14="http://schemas.microsoft.com/office/powerpoint/2010/main" val="353874004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895350" y="1408113"/>
            <a:ext cx="7662863"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858838" indent="-28733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a:t>Starting from</a:t>
            </a:r>
            <a:r>
              <a:rPr lang="en-US" altLang="en-US" sz="1800"/>
              <a:t> </a:t>
            </a:r>
            <a:r>
              <a:rPr lang="en-US" altLang="en-US" sz="2800"/>
              <a:t>the new decision squares on your diagram, draw out lines representing the options that could be taken. </a:t>
            </a:r>
          </a:p>
          <a:p>
            <a:pPr eaLnBrk="1" hangingPunct="1">
              <a:spcBef>
                <a:spcPct val="50000"/>
              </a:spcBef>
              <a:buClr>
                <a:srgbClr val="0000FF"/>
              </a:buClr>
              <a:buFont typeface="Wingdings" panose="05000000000000000000" pitchFamily="2" charset="2"/>
              <a:buChar char="Ø"/>
            </a:pPr>
            <a:r>
              <a:rPr lang="en-US" altLang="en-US" sz="2800"/>
              <a:t>From the circles draw out lines representing possible outcomes.</a:t>
            </a:r>
          </a:p>
          <a:p>
            <a:pPr eaLnBrk="1" hangingPunct="1">
              <a:spcBef>
                <a:spcPct val="50000"/>
              </a:spcBef>
              <a:buClr>
                <a:srgbClr val="0000FF"/>
              </a:buClr>
              <a:buFont typeface="Wingdings" panose="05000000000000000000" pitchFamily="2" charset="2"/>
              <a:buChar char="Ø"/>
            </a:pPr>
            <a:r>
              <a:rPr lang="en-US" altLang="en-US" sz="2800"/>
              <a:t>Again mark a brief note on the line saying what it means.</a:t>
            </a:r>
          </a:p>
          <a:p>
            <a:pPr lvl="1" eaLnBrk="1" hangingPunct="1">
              <a:spcBef>
                <a:spcPct val="50000"/>
              </a:spcBef>
              <a:buClr>
                <a:srgbClr val="0000FF"/>
              </a:buClr>
              <a:buFont typeface="Wingdings" panose="05000000000000000000" pitchFamily="2" charset="2"/>
              <a:buNone/>
            </a:pPr>
            <a:endParaRPr lang="en-US" altLang="en-US"/>
          </a:p>
        </p:txBody>
      </p:sp>
    </p:spTree>
    <p:extLst>
      <p:ext uri="{BB962C8B-B14F-4D97-AF65-F5344CB8AC3E}">
        <p14:creationId xmlns:p14="http://schemas.microsoft.com/office/powerpoint/2010/main" val="45498090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895350" y="1408113"/>
            <a:ext cx="7662863"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858838" indent="-28733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a:t>Keep on doing this until you have drawn down as many of the possible outcomes and decisions as you can see leading on from your original decision.</a:t>
            </a:r>
          </a:p>
          <a:p>
            <a:pPr eaLnBrk="1" hangingPunct="1">
              <a:spcBef>
                <a:spcPct val="50000"/>
              </a:spcBef>
              <a:buClr>
                <a:srgbClr val="0000FF"/>
              </a:buClr>
              <a:buFont typeface="Wingdings" panose="05000000000000000000" pitchFamily="2" charset="2"/>
              <a:buChar char="Ø"/>
            </a:pPr>
            <a:r>
              <a:rPr lang="en-US" altLang="en-US" sz="2800"/>
              <a:t>Review your tree diagram. Challenge each square and circle to see if there are any solutions or outcomes you have not considered. If there are, draw them in.</a:t>
            </a:r>
          </a:p>
          <a:p>
            <a:pPr lvl="1" eaLnBrk="1" hangingPunct="1">
              <a:spcBef>
                <a:spcPct val="50000"/>
              </a:spcBef>
              <a:buClr>
                <a:srgbClr val="0000FF"/>
              </a:buClr>
              <a:buFont typeface="Wingdings" panose="05000000000000000000" pitchFamily="2" charset="2"/>
              <a:buNone/>
            </a:pPr>
            <a:endParaRPr lang="en-US" altLang="en-US"/>
          </a:p>
        </p:txBody>
      </p:sp>
    </p:spTree>
    <p:extLst>
      <p:ext uri="{BB962C8B-B14F-4D97-AF65-F5344CB8AC3E}">
        <p14:creationId xmlns:p14="http://schemas.microsoft.com/office/powerpoint/2010/main" val="199411543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p:cNvSpPr txBox="1">
            <a:spLocks noChangeArrowheads="1"/>
          </p:cNvSpPr>
          <p:nvPr/>
        </p:nvSpPr>
        <p:spPr bwMode="auto">
          <a:xfrm>
            <a:off x="895350" y="1408113"/>
            <a:ext cx="76628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858838" indent="-287338">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0000FF"/>
              </a:buClr>
              <a:buFont typeface="Wingdings" panose="05000000000000000000" pitchFamily="2" charset="2"/>
              <a:buChar char="Ø"/>
            </a:pPr>
            <a:r>
              <a:rPr lang="en-US" altLang="en-US" sz="2800"/>
              <a:t>If necessary, redraft your tree if parts of it are too congested or untidy.</a:t>
            </a:r>
          </a:p>
          <a:p>
            <a:pPr lvl="1" eaLnBrk="1" hangingPunct="1">
              <a:spcBef>
                <a:spcPct val="50000"/>
              </a:spcBef>
              <a:buClr>
                <a:srgbClr val="0000FF"/>
              </a:buClr>
              <a:buFont typeface="Wingdings" panose="05000000000000000000" pitchFamily="2" charset="2"/>
              <a:buNone/>
            </a:pPr>
            <a:endParaRPr lang="en-US" altLang="en-US"/>
          </a:p>
        </p:txBody>
      </p:sp>
    </p:spTree>
    <p:extLst>
      <p:ext uri="{BB962C8B-B14F-4D97-AF65-F5344CB8AC3E}">
        <p14:creationId xmlns:p14="http://schemas.microsoft.com/office/powerpoint/2010/main" val="362627119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4"/>
          <p:cNvSpPr txBox="1">
            <a:spLocks noChangeArrowheads="1"/>
          </p:cNvSpPr>
          <p:nvPr/>
        </p:nvSpPr>
        <p:spPr bwMode="auto">
          <a:xfrm>
            <a:off x="676275" y="1427163"/>
            <a:ext cx="7810500"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Char char="§"/>
            </a:pPr>
            <a:r>
              <a:rPr lang="en-US" altLang="en-US" b="1"/>
              <a:t>Evaluate Your decision Tree</a:t>
            </a:r>
          </a:p>
          <a:p>
            <a:pPr lvl="1" eaLnBrk="1" hangingPunct="1">
              <a:spcBef>
                <a:spcPct val="50000"/>
              </a:spcBef>
              <a:buClr>
                <a:srgbClr val="0000FF"/>
              </a:buClr>
              <a:buFont typeface="Wingdings" panose="05000000000000000000" pitchFamily="2" charset="2"/>
              <a:buChar char="Ø"/>
            </a:pPr>
            <a:r>
              <a:rPr lang="en-US" altLang="en-US"/>
              <a:t>Start by assigning a cash or numeric value to each possible outcome – how much you think it is worth.</a:t>
            </a:r>
          </a:p>
          <a:p>
            <a:pPr lvl="1" eaLnBrk="1" hangingPunct="1">
              <a:spcBef>
                <a:spcPct val="50000"/>
              </a:spcBef>
              <a:buClr>
                <a:srgbClr val="0000FF"/>
              </a:buClr>
              <a:buFont typeface="Wingdings" panose="05000000000000000000" pitchFamily="2" charset="2"/>
              <a:buChar char="Ø"/>
            </a:pPr>
            <a:r>
              <a:rPr lang="en-US" altLang="en-US"/>
              <a:t>Next look at each circle and estimate the probability of each outcome. (The total should be 100% or 1) </a:t>
            </a:r>
          </a:p>
        </p:txBody>
      </p:sp>
    </p:spTree>
    <p:extLst>
      <p:ext uri="{BB962C8B-B14F-4D97-AF65-F5344CB8AC3E}">
        <p14:creationId xmlns:p14="http://schemas.microsoft.com/office/powerpoint/2010/main" val="165007728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676275" y="1427163"/>
            <a:ext cx="781050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Char char="§"/>
            </a:pPr>
            <a:r>
              <a:rPr lang="en-US" altLang="en-US" b="1"/>
              <a:t>Calculating Tree Value</a:t>
            </a:r>
          </a:p>
          <a:p>
            <a:pPr lvl="1" eaLnBrk="1" hangingPunct="1">
              <a:spcBef>
                <a:spcPct val="50000"/>
              </a:spcBef>
              <a:buClr>
                <a:srgbClr val="0000FF"/>
              </a:buClr>
              <a:buFont typeface="Wingdings" panose="05000000000000000000" pitchFamily="2" charset="2"/>
              <a:buChar char="Ø"/>
            </a:pPr>
            <a:r>
              <a:rPr lang="en-US" altLang="en-US"/>
              <a:t>Start on the right hand side of the decision tree, and work back towards the left.</a:t>
            </a:r>
          </a:p>
          <a:p>
            <a:pPr lvl="1" eaLnBrk="1" hangingPunct="1">
              <a:spcBef>
                <a:spcPct val="50000"/>
              </a:spcBef>
              <a:buClr>
                <a:srgbClr val="0000FF"/>
              </a:buClr>
              <a:buFont typeface="Wingdings" panose="05000000000000000000" pitchFamily="2" charset="2"/>
              <a:buChar char="Ø"/>
            </a:pPr>
            <a:r>
              <a:rPr lang="en-US" altLang="en-US"/>
              <a:t>Record the result after completing the calculation on a node.</a:t>
            </a:r>
          </a:p>
          <a:p>
            <a:pPr lvl="1" eaLnBrk="1" hangingPunct="1">
              <a:spcBef>
                <a:spcPct val="50000"/>
              </a:spcBef>
              <a:buClr>
                <a:srgbClr val="0000FF"/>
              </a:buClr>
              <a:buFont typeface="Wingdings" panose="05000000000000000000" pitchFamily="2" charset="2"/>
              <a:buChar char="Ø"/>
            </a:pPr>
            <a:r>
              <a:rPr lang="en-US" altLang="en-US"/>
              <a:t>All the calculations that lead to the result can be ignored – effectively that branch of the tree can be discarded. (Pruning the tree)</a:t>
            </a:r>
          </a:p>
        </p:txBody>
      </p:sp>
    </p:spTree>
    <p:extLst>
      <p:ext uri="{BB962C8B-B14F-4D97-AF65-F5344CB8AC3E}">
        <p14:creationId xmlns:p14="http://schemas.microsoft.com/office/powerpoint/2010/main" val="194332419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676275" y="1427163"/>
            <a:ext cx="7810500"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Char char="§"/>
            </a:pPr>
            <a:r>
              <a:rPr lang="en-US" altLang="en-US" b="1"/>
              <a:t>Calculating the value of uncertain outcome nodes</a:t>
            </a:r>
          </a:p>
          <a:p>
            <a:pPr lvl="1" eaLnBrk="1" hangingPunct="1">
              <a:spcBef>
                <a:spcPct val="50000"/>
              </a:spcBef>
              <a:buClr>
                <a:srgbClr val="0000FF"/>
              </a:buClr>
              <a:buFont typeface="Wingdings" panose="05000000000000000000" pitchFamily="2" charset="2"/>
              <a:buChar char="Ø"/>
            </a:pPr>
            <a:r>
              <a:rPr lang="en-US" altLang="en-US"/>
              <a:t>Multiply the value of the outcomes by their probability, and noting the result.</a:t>
            </a:r>
          </a:p>
          <a:p>
            <a:pPr lvl="1" eaLnBrk="1" hangingPunct="1">
              <a:spcBef>
                <a:spcPct val="50000"/>
              </a:spcBef>
              <a:buClr>
                <a:srgbClr val="0000FF"/>
              </a:buClr>
              <a:buFont typeface="Wingdings" panose="05000000000000000000" pitchFamily="2" charset="2"/>
              <a:buChar char="Ø"/>
            </a:pPr>
            <a:r>
              <a:rPr lang="en-US" altLang="en-US"/>
              <a:t>The total value of that node of the tree is gained by adding the results together.</a:t>
            </a:r>
          </a:p>
        </p:txBody>
      </p:sp>
    </p:spTree>
    <p:extLst>
      <p:ext uri="{BB962C8B-B14F-4D97-AF65-F5344CB8AC3E}">
        <p14:creationId xmlns:p14="http://schemas.microsoft.com/office/powerpoint/2010/main" val="171176064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676275" y="1427163"/>
            <a:ext cx="8139113"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Char char="§"/>
            </a:pPr>
            <a:r>
              <a:rPr lang="en-US" altLang="en-US" b="1"/>
              <a:t>Calculating the value of decision nodes</a:t>
            </a:r>
          </a:p>
          <a:p>
            <a:pPr lvl="1" eaLnBrk="1" hangingPunct="1">
              <a:spcBef>
                <a:spcPct val="50000"/>
              </a:spcBef>
              <a:buClr>
                <a:srgbClr val="0000FF"/>
              </a:buClr>
              <a:buFont typeface="Wingdings" panose="05000000000000000000" pitchFamily="2" charset="2"/>
              <a:buChar char="Ø"/>
            </a:pPr>
            <a:r>
              <a:rPr lang="en-US" altLang="en-US"/>
              <a:t>Calculate the benefit of each decision (subtract the cost from the value of that outcome that you have already calculated)</a:t>
            </a:r>
          </a:p>
          <a:p>
            <a:pPr lvl="1" eaLnBrk="1" hangingPunct="1">
              <a:spcBef>
                <a:spcPct val="50000"/>
              </a:spcBef>
              <a:buClr>
                <a:srgbClr val="0000FF"/>
              </a:buClr>
              <a:buFont typeface="Wingdings" panose="05000000000000000000" pitchFamily="2" charset="2"/>
              <a:buChar char="Ø"/>
            </a:pPr>
            <a:r>
              <a:rPr lang="en-US" altLang="en-US"/>
              <a:t>Select the decision which has the largest benefit, and take that as the decision made</a:t>
            </a:r>
          </a:p>
        </p:txBody>
      </p:sp>
    </p:spTree>
    <p:extLst>
      <p:ext uri="{BB962C8B-B14F-4D97-AF65-F5344CB8AC3E}">
        <p14:creationId xmlns:p14="http://schemas.microsoft.com/office/powerpoint/2010/main" val="356368955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6"/>
          <p:cNvSpPr>
            <a:spLocks noChangeArrowheads="1"/>
          </p:cNvSpPr>
          <p:nvPr/>
        </p:nvSpPr>
        <p:spPr bwMode="auto">
          <a:xfrm>
            <a:off x="525463" y="1387475"/>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 typeface="Wingdings" panose="05000000000000000000" pitchFamily="2" charset="2"/>
              <a:buChar char="§"/>
            </a:pPr>
            <a:r>
              <a:rPr lang="en-GB" altLang="en-US" b="1" dirty="0">
                <a:latin typeface="Century Gothic" panose="020B0502020202020204" pitchFamily="34" charset="0"/>
              </a:rPr>
              <a:t>Decision making involves the following</a:t>
            </a:r>
          </a:p>
          <a:p>
            <a:pPr>
              <a:spcBef>
                <a:spcPct val="0"/>
              </a:spcBef>
              <a:buClr>
                <a:srgbClr val="FF0000"/>
              </a:buClr>
              <a:buFont typeface="Wingdings" panose="05000000000000000000" pitchFamily="2" charset="2"/>
              <a:buNone/>
            </a:pPr>
            <a:r>
              <a:rPr lang="en-GB" altLang="en-US" b="1" dirty="0">
                <a:latin typeface="Century Gothic" panose="020B0502020202020204" pitchFamily="34" charset="0"/>
              </a:rPr>
              <a:t>  steps</a:t>
            </a:r>
            <a:r>
              <a:rPr lang="en-GB" altLang="en-US" dirty="0">
                <a:latin typeface="Century Gothic" panose="020B0502020202020204" pitchFamily="34" charset="0"/>
              </a:rPr>
              <a:t>:</a:t>
            </a:r>
          </a:p>
          <a:p>
            <a:pPr lvl="1">
              <a:spcBef>
                <a:spcPct val="0"/>
              </a:spcBef>
              <a:buClr>
                <a:srgbClr val="0000FF"/>
              </a:buClr>
              <a:buFont typeface="Wingdings" panose="05000000000000000000" pitchFamily="2" charset="2"/>
              <a:buChar char="Ø"/>
            </a:pPr>
            <a:r>
              <a:rPr lang="en-GB" altLang="en-US" b="1" dirty="0">
                <a:latin typeface="Century Gothic" panose="020B0502020202020204" pitchFamily="34" charset="0"/>
              </a:rPr>
              <a:t>Recognise and clearly define the problem</a:t>
            </a:r>
          </a:p>
          <a:p>
            <a:pPr lvl="1">
              <a:spcBef>
                <a:spcPct val="0"/>
              </a:spcBef>
              <a:buClr>
                <a:srgbClr val="0000FF"/>
              </a:buClr>
              <a:buFont typeface="Wingdings" panose="05000000000000000000" pitchFamily="2" charset="2"/>
              <a:buChar char="Ø"/>
            </a:pPr>
            <a:r>
              <a:rPr lang="en-GB" altLang="en-US" b="1" dirty="0">
                <a:latin typeface="Century Gothic" panose="020B0502020202020204" pitchFamily="34" charset="0"/>
              </a:rPr>
              <a:t>Collect the information needed to 	analyse possible alternatives</a:t>
            </a:r>
          </a:p>
          <a:p>
            <a:pPr lvl="1">
              <a:spcBef>
                <a:spcPct val="0"/>
              </a:spcBef>
              <a:buClr>
                <a:srgbClr val="0000FF"/>
              </a:buClr>
              <a:buFont typeface="Wingdings" panose="05000000000000000000" pitchFamily="2" charset="2"/>
              <a:buChar char="Ø"/>
            </a:pPr>
            <a:r>
              <a:rPr lang="en-GB" altLang="en-US" b="1" dirty="0">
                <a:latin typeface="Century Gothic" panose="020B0502020202020204" pitchFamily="34" charset="0"/>
              </a:rPr>
              <a:t>Choose and implement the most feasible alternative</a:t>
            </a:r>
          </a:p>
        </p:txBody>
      </p:sp>
      <p:sp>
        <p:nvSpPr>
          <p:cNvPr id="7"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Introduction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24028531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9"/>
          <p:cNvSpPr>
            <a:spLocks noGrp="1" noChangeArrowheads="1"/>
          </p:cNvSpPr>
          <p:nvPr>
            <p:ph type="body" idx="4294967295"/>
          </p:nvPr>
        </p:nvSpPr>
        <p:spPr>
          <a:xfrm>
            <a:off x="323850" y="1123950"/>
            <a:ext cx="8210550" cy="4381500"/>
          </a:xfrm>
          <a:noFill/>
        </p:spPr>
        <p:txBody>
          <a:bodyPr lIns="92075" tIns="46038" rIns="92075" bIns="46038"/>
          <a:lstStyle/>
          <a:p>
            <a:pPr marL="0" indent="0" eaLnBrk="1" hangingPunct="1">
              <a:buClr>
                <a:srgbClr val="0000FF"/>
              </a:buClr>
              <a:buFont typeface="Wingdings" panose="05000000000000000000" pitchFamily="2" charset="2"/>
              <a:buChar char="Ø"/>
            </a:pPr>
            <a:r>
              <a:rPr lang="en-US" altLang="en-US" sz="2800" b="1" smtClean="0">
                <a:latin typeface="Century Gothic" panose="020B0502020202020204" pitchFamily="34" charset="0"/>
              </a:rPr>
              <a:t>Example:</a:t>
            </a:r>
          </a:p>
          <a:p>
            <a:pPr marL="450850" lvl="1" eaLnBrk="1" hangingPunct="1">
              <a:buClr>
                <a:srgbClr val="FF0000"/>
              </a:buClr>
              <a:buFont typeface="Wingdings" panose="05000000000000000000" pitchFamily="2" charset="2"/>
              <a:buChar char="Ø"/>
            </a:pPr>
            <a:r>
              <a:rPr lang="en-US" altLang="en-US" sz="2400" smtClean="0">
                <a:latin typeface="Century Gothic" panose="020B0502020202020204" pitchFamily="34" charset="0"/>
              </a:rPr>
              <a:t>Burger Prince Restaurant is contemplating opening a new restaurant on Main Street.  It has three different models, each with a different seating capacity.  Burger Prince estimates that the average number of customers per hour will be 80, 100, or 120.  The payoff table for the three models is as follows:   </a:t>
            </a:r>
          </a:p>
          <a:p>
            <a:pPr marL="450850" lvl="1" eaLnBrk="1" hangingPunct="1">
              <a:buClr>
                <a:srgbClr val="FF0000"/>
              </a:buClr>
              <a:buFont typeface="Wingdings" panose="05000000000000000000" pitchFamily="2" charset="2"/>
              <a:buNone/>
            </a:pPr>
            <a:r>
              <a:rPr lang="en-US" altLang="en-US" sz="2000" smtClean="0">
                <a:latin typeface="Century Gothic" panose="020B0502020202020204" pitchFamily="34" charset="0"/>
              </a:rPr>
              <a:t>	</a:t>
            </a:r>
            <a:endParaRPr lang="en-US" altLang="en-US" sz="2400" smtClean="0">
              <a:latin typeface="Century Gothic" panose="020B0502020202020204" pitchFamily="34" charset="0"/>
            </a:endParaRPr>
          </a:p>
          <a:p>
            <a:pPr marL="0" indent="0" eaLnBrk="1" hangingPunct="1">
              <a:buFontTx/>
              <a:buNone/>
            </a:pPr>
            <a:r>
              <a:rPr lang="en-US" altLang="en-US" sz="2400" smtClean="0">
                <a:latin typeface="Century Gothic" panose="020B0502020202020204" pitchFamily="34" charset="0"/>
              </a:rPr>
              <a:t>    </a:t>
            </a:r>
          </a:p>
        </p:txBody>
      </p:sp>
      <p:pic>
        <p:nvPicPr>
          <p:cNvPr id="8704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400" y="4329113"/>
            <a:ext cx="6094413"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Quick Review Question</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38734002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6"/>
          <p:cNvSpPr>
            <a:spLocks noGrp="1" noChangeArrowheads="1"/>
          </p:cNvSpPr>
          <p:nvPr>
            <p:ph type="body" idx="4294967295"/>
          </p:nvPr>
        </p:nvSpPr>
        <p:spPr>
          <a:xfrm>
            <a:off x="520700" y="1200150"/>
            <a:ext cx="8101013" cy="4870450"/>
          </a:xfrm>
          <a:noFill/>
        </p:spPr>
        <p:txBody>
          <a:bodyPr lIns="92075" tIns="46038" rIns="92075" bIns="46038"/>
          <a:lstStyle/>
          <a:p>
            <a:pPr marL="457200" lvl="1" indent="-342900" eaLnBrk="1" hangingPunct="1">
              <a:buClr>
                <a:srgbClr val="FF0000"/>
              </a:buClr>
              <a:buFont typeface="Wingdings" panose="05000000000000000000" pitchFamily="2" charset="2"/>
              <a:buChar char="Ø"/>
            </a:pPr>
            <a:r>
              <a:rPr lang="en-US" altLang="en-US" smtClean="0"/>
              <a:t>Calculate the expected value for each decision.  The  decision tree on the next slide can assist in this calculation.  Here </a:t>
            </a:r>
            <a:r>
              <a:rPr lang="en-US" altLang="en-US" i="1" smtClean="0"/>
              <a:t>d</a:t>
            </a:r>
            <a:r>
              <a:rPr lang="en-US" altLang="en-US" smtClean="0"/>
              <a:t>1, </a:t>
            </a:r>
            <a:r>
              <a:rPr lang="en-US" altLang="en-US" i="1" smtClean="0"/>
              <a:t>d</a:t>
            </a:r>
            <a:r>
              <a:rPr lang="en-US" altLang="en-US" smtClean="0"/>
              <a:t>2, </a:t>
            </a:r>
            <a:r>
              <a:rPr lang="en-US" altLang="en-US" i="1" smtClean="0"/>
              <a:t>d</a:t>
            </a:r>
            <a:r>
              <a:rPr lang="en-US" altLang="en-US" smtClean="0"/>
              <a:t>3 represent the decision alternatives of models A, B, C, and </a:t>
            </a:r>
            <a:r>
              <a:rPr lang="en-US" altLang="en-US" i="1" smtClean="0"/>
              <a:t>s</a:t>
            </a:r>
            <a:r>
              <a:rPr lang="en-US" altLang="en-US" smtClean="0"/>
              <a:t>1, </a:t>
            </a:r>
            <a:r>
              <a:rPr lang="en-US" altLang="en-US" i="1" smtClean="0"/>
              <a:t>s</a:t>
            </a:r>
            <a:r>
              <a:rPr lang="en-US" altLang="en-US" smtClean="0"/>
              <a:t>2, </a:t>
            </a:r>
            <a:r>
              <a:rPr lang="en-US" altLang="en-US" i="1" smtClean="0"/>
              <a:t>s</a:t>
            </a:r>
            <a:r>
              <a:rPr lang="en-US" altLang="en-US" smtClean="0"/>
              <a:t>3 represent the states of nature of 80, 100, and 120.</a:t>
            </a:r>
          </a:p>
        </p:txBody>
      </p:sp>
    </p:spTree>
    <p:extLst>
      <p:ext uri="{BB962C8B-B14F-4D97-AF65-F5344CB8AC3E}">
        <p14:creationId xmlns:p14="http://schemas.microsoft.com/office/powerpoint/2010/main" val="1077039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250950"/>
            <a:ext cx="8010525"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3310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938" y="1416050"/>
            <a:ext cx="77343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5578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400175"/>
            <a:ext cx="7558088"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210475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63" y="1343025"/>
            <a:ext cx="7583487"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40706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774825" y="319088"/>
            <a:ext cx="2212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b="1"/>
              <a:t>Example 3</a:t>
            </a:r>
          </a:p>
        </p:txBody>
      </p:sp>
      <p:sp>
        <p:nvSpPr>
          <p:cNvPr id="93188" name="Rectangle 6"/>
          <p:cNvSpPr txBox="1">
            <a:spLocks noChangeArrowheads="1"/>
          </p:cNvSpPr>
          <p:nvPr/>
        </p:nvSpPr>
        <p:spPr bwMode="auto">
          <a:xfrm>
            <a:off x="520700" y="1365250"/>
            <a:ext cx="8101013"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a:p>
            <a:pPr eaLnBrk="1" hangingPunct="1">
              <a:spcBef>
                <a:spcPct val="0"/>
              </a:spcBef>
              <a:buFontTx/>
              <a:buNone/>
            </a:pPr>
            <a:r>
              <a:rPr lang="en-US" altLang="en-US" sz="1800"/>
              <a:t>The financial success of the Downhill Ski Resort in the Blue Ridge Mountains is dependent on the amount </a:t>
            </a:r>
            <a:r>
              <a:rPr lang="en-US" altLang="en-US" sz="1800" i="1"/>
              <a:t>of </a:t>
            </a:r>
            <a:r>
              <a:rPr lang="en-US" altLang="en-US" sz="1800"/>
              <a:t>snowfall during the winter months. If the snowfall averages more than 40 inches, the resort will be successful; if the snowfall is between 20 and 40 inches, the resort will receive a moderate financial return; and if snowfall averages less than 20 inches, the resort will suffer a financial loss. The financial return and probability given each level of snowfall follows.</a:t>
            </a:r>
            <a:endParaRPr lang="en-US" altLang="en-US" sz="1200"/>
          </a:p>
          <a:p>
            <a:pPr eaLnBrk="1" hangingPunct="1">
              <a:spcBef>
                <a:spcPct val="0"/>
              </a:spcBef>
              <a:buFontTx/>
              <a:buNone/>
            </a:pPr>
            <a:r>
              <a:rPr lang="en-US" altLang="en-US" sz="1800"/>
              <a:t> </a:t>
            </a:r>
            <a:endParaRPr lang="en-US" altLang="en-US" sz="1200"/>
          </a:p>
          <a:p>
            <a:pPr eaLnBrk="1" hangingPunct="1">
              <a:spcBef>
                <a:spcPct val="0"/>
              </a:spcBef>
              <a:buFontTx/>
              <a:buNone/>
            </a:pPr>
            <a:r>
              <a:rPr lang="en-US" altLang="en-US" sz="1800"/>
              <a:t>	</a:t>
            </a:r>
            <a:r>
              <a:rPr lang="en-US" altLang="en-US" sz="1800" b="1"/>
              <a:t>Snowfall Level (in)	Prob		Financial Return ($)</a:t>
            </a:r>
            <a:endParaRPr lang="en-US" altLang="en-US" sz="1200"/>
          </a:p>
          <a:p>
            <a:pPr eaLnBrk="1" hangingPunct="1">
              <a:spcBef>
                <a:spcPct val="0"/>
              </a:spcBef>
              <a:buFontTx/>
              <a:buNone/>
            </a:pPr>
            <a:r>
              <a:rPr lang="en-US" altLang="en-US" sz="1800"/>
              <a:t>	&gt;40,      			0.4			120,000</a:t>
            </a:r>
            <a:endParaRPr lang="en-US" altLang="en-US" sz="1200"/>
          </a:p>
          <a:p>
            <a:pPr eaLnBrk="1" hangingPunct="1">
              <a:spcBef>
                <a:spcPct val="0"/>
              </a:spcBef>
              <a:buFontTx/>
              <a:buNone/>
            </a:pPr>
            <a:r>
              <a:rPr lang="en-US" altLang="en-US" sz="1800"/>
              <a:t>	20‑40,      		0.2			 40,000</a:t>
            </a:r>
            <a:endParaRPr lang="en-US" altLang="en-US" sz="1200"/>
          </a:p>
          <a:p>
            <a:pPr eaLnBrk="1" hangingPunct="1">
              <a:spcBef>
                <a:spcPct val="0"/>
              </a:spcBef>
              <a:buFontTx/>
              <a:buNone/>
            </a:pPr>
            <a:r>
              <a:rPr lang="en-US" altLang="en-US" sz="1800"/>
              <a:t>	&lt;20,      			0.4			- 40,000</a:t>
            </a:r>
            <a:endParaRPr lang="en-US" altLang="en-US" sz="1200"/>
          </a:p>
          <a:p>
            <a:pPr eaLnBrk="1" hangingPunct="1">
              <a:spcBef>
                <a:spcPct val="0"/>
              </a:spcBef>
              <a:buFontTx/>
              <a:buNone/>
            </a:pPr>
            <a:r>
              <a:rPr lang="en-US" altLang="en-US" sz="1800"/>
              <a:t>A large hotel chain has offered to lease the resort for the winter for $40,000. Draw a decision tree and use it to determine if the resort should operate or lease. Explain your answer.</a:t>
            </a:r>
            <a:endParaRPr lang="en-US" altLang="en-US" sz="1200"/>
          </a:p>
        </p:txBody>
      </p:sp>
    </p:spTree>
    <p:extLst>
      <p:ext uri="{BB962C8B-B14F-4D97-AF65-F5344CB8AC3E}">
        <p14:creationId xmlns:p14="http://schemas.microsoft.com/office/powerpoint/2010/main" val="1374997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9"/>
          <p:cNvSpPr txBox="1">
            <a:spLocks noChangeArrowheads="1"/>
          </p:cNvSpPr>
          <p:nvPr/>
        </p:nvSpPr>
        <p:spPr bwMode="auto">
          <a:xfrm>
            <a:off x="785813" y="1296988"/>
            <a:ext cx="7770812"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indent="-3429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50000"/>
              </a:spcBef>
              <a:buClr>
                <a:srgbClr val="FF0000"/>
              </a:buClr>
              <a:buFont typeface="Wingdings" panose="05000000000000000000" pitchFamily="2" charset="2"/>
              <a:buChar char="§"/>
            </a:pPr>
            <a:r>
              <a:rPr lang="en-US" altLang="en-US" b="1"/>
              <a:t>Elements common to decision theory problems:</a:t>
            </a:r>
          </a:p>
          <a:p>
            <a:pPr lvl="2" eaLnBrk="1" hangingPunct="1">
              <a:spcBef>
                <a:spcPct val="50000"/>
              </a:spcBef>
              <a:buClr>
                <a:srgbClr val="0000FF"/>
              </a:buClr>
              <a:buFont typeface="Wingdings" panose="05000000000000000000" pitchFamily="2" charset="2"/>
              <a:buChar char="Ø"/>
            </a:pPr>
            <a:r>
              <a:rPr lang="en-US" altLang="en-US" b="1">
                <a:latin typeface="Century Gothic" panose="020B0502020202020204" pitchFamily="34" charset="0"/>
              </a:rPr>
              <a:t>An objective the decision maker is trying to reach.</a:t>
            </a:r>
          </a:p>
          <a:p>
            <a:pPr lvl="2" eaLnBrk="1" hangingPunct="1">
              <a:spcBef>
                <a:spcPct val="50000"/>
              </a:spcBef>
              <a:buClr>
                <a:srgbClr val="0000FF"/>
              </a:buClr>
              <a:buFont typeface="Wingdings" panose="05000000000000000000" pitchFamily="2" charset="2"/>
              <a:buChar char="Ø"/>
            </a:pPr>
            <a:r>
              <a:rPr lang="en-US" altLang="en-US" b="1">
                <a:latin typeface="Century Gothic" panose="020B0502020202020204" pitchFamily="34" charset="0"/>
              </a:rPr>
              <a:t>Several courses of action</a:t>
            </a:r>
          </a:p>
          <a:p>
            <a:pPr lvl="2" eaLnBrk="1" hangingPunct="1">
              <a:spcBef>
                <a:spcPct val="50000"/>
              </a:spcBef>
              <a:buClr>
                <a:srgbClr val="0000FF"/>
              </a:buClr>
              <a:buFont typeface="Wingdings" panose="05000000000000000000" pitchFamily="2" charset="2"/>
              <a:buChar char="Ø"/>
            </a:pPr>
            <a:r>
              <a:rPr lang="en-US" altLang="en-US" b="1">
                <a:latin typeface="Century Gothic" panose="020B0502020202020204" pitchFamily="34" charset="0"/>
              </a:rPr>
              <a:t>A calculable measure of the benefit or worth of the various alternatives</a:t>
            </a:r>
          </a:p>
          <a:p>
            <a:pPr lvl="2" eaLnBrk="1" hangingPunct="1">
              <a:spcBef>
                <a:spcPct val="50000"/>
              </a:spcBef>
              <a:buClr>
                <a:srgbClr val="0000FF"/>
              </a:buClr>
              <a:buFont typeface="Wingdings" panose="05000000000000000000" pitchFamily="2" charset="2"/>
              <a:buChar char="Ø"/>
            </a:pPr>
            <a:r>
              <a:rPr lang="en-US" altLang="en-US" b="1">
                <a:latin typeface="Century Gothic" panose="020B0502020202020204" pitchFamily="34" charset="0"/>
              </a:rPr>
              <a:t>Events beyond the control of the decision maker</a:t>
            </a:r>
          </a:p>
          <a:p>
            <a:pPr lvl="2" eaLnBrk="1" hangingPunct="1">
              <a:spcBef>
                <a:spcPct val="50000"/>
              </a:spcBef>
              <a:buClr>
                <a:srgbClr val="0000FF"/>
              </a:buClr>
              <a:buFont typeface="Wingdings" panose="05000000000000000000" pitchFamily="2" charset="2"/>
              <a:buChar char="Ø"/>
            </a:pPr>
            <a:r>
              <a:rPr lang="en-US" altLang="en-US" b="1">
                <a:latin typeface="Century Gothic" panose="020B0502020202020204" pitchFamily="34" charset="0"/>
              </a:rPr>
              <a:t>Uncertainty concerning which outcome or state of nature will actually happen.</a:t>
            </a:r>
          </a:p>
        </p:txBody>
      </p:sp>
      <p:sp>
        <p:nvSpPr>
          <p:cNvPr id="6" name="Title 1"/>
          <p:cNvSpPr txBox="1">
            <a:spLocks/>
          </p:cNvSpPr>
          <p:nvPr/>
        </p:nvSpPr>
        <p:spPr>
          <a:xfrm>
            <a:off x="485775" y="274638"/>
            <a:ext cx="7042150" cy="1143000"/>
          </a:xfrm>
          <a:prstGeom prst="rect">
            <a:avLst/>
          </a:prstGeom>
        </p:spPr>
        <p:txBody>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u="sng" kern="0" dirty="0" smtClean="0">
                <a:solidFill>
                  <a:schemeClr val="accent6">
                    <a:lumMod val="75000"/>
                  </a:schemeClr>
                </a:solidFill>
                <a:latin typeface="Century Gothic" panose="020B0502020202020204" pitchFamily="34" charset="0"/>
                <a:cs typeface="Arial" panose="020B0604020202020204" pitchFamily="34" charset="0"/>
              </a:rPr>
              <a:t>Summary of Main Teaching Points</a:t>
            </a:r>
            <a:endParaRPr lang="en-US" kern="0" dirty="0">
              <a:solidFill>
                <a:schemeClr val="accent6">
                  <a:lumMod val="75000"/>
                </a:schemeClr>
              </a:solidFill>
              <a:latin typeface="Century Gothic" panose="020B0502020202020204" pitchFamily="34" charset="0"/>
            </a:endParaRPr>
          </a:p>
        </p:txBody>
      </p:sp>
    </p:spTree>
    <p:extLst>
      <p:ext uri="{BB962C8B-B14F-4D97-AF65-F5344CB8AC3E}">
        <p14:creationId xmlns:p14="http://schemas.microsoft.com/office/powerpoint/2010/main" val="26426675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4"/>
          <p:cNvSpPr txBox="1">
            <a:spLocks noChangeArrowheads="1"/>
          </p:cNvSpPr>
          <p:nvPr/>
        </p:nvSpPr>
        <p:spPr bwMode="auto">
          <a:xfrm>
            <a:off x="658813" y="1296988"/>
            <a:ext cx="7770812" cy="368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0000"/>
              </a:buClr>
              <a:buFont typeface="Wingdings" panose="05000000000000000000" pitchFamily="2" charset="2"/>
              <a:buChar char="§"/>
            </a:pPr>
            <a:r>
              <a:rPr lang="en-US" altLang="en-US" sz="2800"/>
              <a:t>Decision trees provide an effective method of        decision making because they:</a:t>
            </a:r>
          </a:p>
          <a:p>
            <a:pPr lvl="1" eaLnBrk="1" hangingPunct="1">
              <a:spcBef>
                <a:spcPct val="50000"/>
              </a:spcBef>
              <a:buClr>
                <a:srgbClr val="0000FF"/>
              </a:buClr>
              <a:buFont typeface="Wingdings" panose="05000000000000000000" pitchFamily="2" charset="2"/>
              <a:buChar char="Ø"/>
            </a:pPr>
            <a:r>
              <a:rPr lang="en-US" altLang="en-US" sz="2400"/>
              <a:t>Clearly lay out the problem so that all choices can be viewed, discussed and challenged</a:t>
            </a:r>
          </a:p>
          <a:p>
            <a:pPr lvl="1" eaLnBrk="1" hangingPunct="1">
              <a:spcBef>
                <a:spcPct val="50000"/>
              </a:spcBef>
              <a:buClr>
                <a:srgbClr val="0000FF"/>
              </a:buClr>
              <a:buFont typeface="Wingdings" panose="05000000000000000000" pitchFamily="2" charset="2"/>
              <a:buChar char="Ø"/>
            </a:pPr>
            <a:r>
              <a:rPr lang="en-US" altLang="en-US" sz="2400"/>
              <a:t>Provides a framework to quantify of the values of outcomes and the probabilities of achieving them</a:t>
            </a:r>
          </a:p>
          <a:p>
            <a:pPr lvl="1" eaLnBrk="1" hangingPunct="1">
              <a:spcBef>
                <a:spcPct val="50000"/>
              </a:spcBef>
              <a:buClr>
                <a:srgbClr val="0000FF"/>
              </a:buClr>
              <a:buFont typeface="Wingdings" panose="05000000000000000000" pitchFamily="2" charset="2"/>
              <a:buChar char="Ø"/>
            </a:pPr>
            <a:r>
              <a:rPr lang="en-US" altLang="en-US" sz="2400"/>
              <a:t>Help us to make the best decisions on the basis of our existing information and best guesses.</a:t>
            </a:r>
          </a:p>
        </p:txBody>
      </p:sp>
    </p:spTree>
    <p:extLst>
      <p:ext uri="{BB962C8B-B14F-4D97-AF65-F5344CB8AC3E}">
        <p14:creationId xmlns:p14="http://schemas.microsoft.com/office/powerpoint/2010/main" val="4102024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688975" y="1065213"/>
            <a:ext cx="77724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0000"/>
              </a:buClr>
              <a:buFont typeface="Wingdings" panose="05000000000000000000" pitchFamily="2" charset="2"/>
              <a:buChar char="§"/>
            </a:pPr>
            <a:r>
              <a:rPr lang="en-US" altLang="en-US" sz="2800" b="1"/>
              <a:t>Problem formulation</a:t>
            </a:r>
          </a:p>
          <a:p>
            <a:pPr lvl="1" eaLnBrk="1" hangingPunct="1">
              <a:buClr>
                <a:srgbClr val="0000FF"/>
              </a:buClr>
              <a:buFont typeface="Wingdings" panose="05000000000000000000" pitchFamily="2" charset="2"/>
              <a:buChar char="Ø"/>
            </a:pPr>
            <a:r>
              <a:rPr lang="en-US" altLang="en-US" sz="2400"/>
              <a:t>A decision problem is characterized by decision alternatives, states of nature, and resulting payoffs.</a:t>
            </a:r>
          </a:p>
          <a:p>
            <a:pPr lvl="1" eaLnBrk="1" hangingPunct="1">
              <a:buClr>
                <a:srgbClr val="0000FF"/>
              </a:buClr>
              <a:buFont typeface="Wingdings" panose="05000000000000000000" pitchFamily="2" charset="2"/>
              <a:buChar char="Ø"/>
            </a:pPr>
            <a:r>
              <a:rPr lang="en-US" altLang="en-US" sz="2400"/>
              <a:t>The </a:t>
            </a:r>
            <a:r>
              <a:rPr lang="en-US" altLang="en-US" sz="2400" u="sng"/>
              <a:t>decision alternatives</a:t>
            </a:r>
            <a:r>
              <a:rPr lang="en-US" altLang="en-US" sz="2400"/>
              <a:t> are the different possible strategies the decision maker can employ.</a:t>
            </a:r>
          </a:p>
          <a:p>
            <a:pPr lvl="1" eaLnBrk="1" hangingPunct="1">
              <a:buClr>
                <a:srgbClr val="0000FF"/>
              </a:buClr>
              <a:buFont typeface="Wingdings" panose="05000000000000000000" pitchFamily="2" charset="2"/>
              <a:buChar char="Ø"/>
            </a:pPr>
            <a:r>
              <a:rPr lang="en-US" altLang="en-US" sz="2400"/>
              <a:t>The </a:t>
            </a:r>
            <a:r>
              <a:rPr lang="en-US" altLang="en-US" sz="2400" u="sng"/>
              <a:t>states of nature</a:t>
            </a:r>
            <a:r>
              <a:rPr lang="en-US" altLang="en-US" sz="2400"/>
              <a:t> refer to future events, not under the control of the decision maker, which may occur.  States of nature should be defined so that they are mutually exclusive and collectively exhaustive.</a:t>
            </a:r>
            <a:endParaRPr lang="en-US" altLang="en-US" sz="2400" b="1"/>
          </a:p>
          <a:p>
            <a:pPr eaLnBrk="1" hangingPunct="1"/>
            <a:endParaRPr lang="en-US" altLang="en-US" sz="2400" b="1"/>
          </a:p>
        </p:txBody>
      </p:sp>
    </p:spTree>
    <p:extLst>
      <p:ext uri="{BB962C8B-B14F-4D97-AF65-F5344CB8AC3E}">
        <p14:creationId xmlns:p14="http://schemas.microsoft.com/office/powerpoint/2010/main" val="40992494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
        <p:nvSpPr>
          <p:cNvPr id="6" name="Text Box 2"/>
          <p:cNvSpPr txBox="1">
            <a:spLocks noChangeArrowheads="1"/>
          </p:cNvSpPr>
          <p:nvPr/>
        </p:nvSpPr>
        <p:spPr bwMode="auto">
          <a:xfrm>
            <a:off x="981075" y="1782763"/>
            <a:ext cx="1409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61963" indent="-461963">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5050"/>
              </a:buClr>
              <a:buFont typeface="Wingdings" panose="05000000000000000000" pitchFamily="2" charset="2"/>
              <a:buChar char="§"/>
            </a:pPr>
            <a:r>
              <a:rPr lang="en-US" altLang="en-US" sz="2800" b="1" smtClean="0"/>
              <a:t>END</a:t>
            </a:r>
            <a:endParaRPr lang="en-US" altLang="en-US" sz="2800" b="1" dirty="0"/>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5"/>
          <p:cNvSpPr>
            <a:spLocks noChangeArrowheads="1"/>
          </p:cNvSpPr>
          <p:nvPr/>
        </p:nvSpPr>
        <p:spPr bwMode="auto">
          <a:xfrm>
            <a:off x="533400" y="1600200"/>
            <a:ext cx="81661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452438" indent="-292100">
              <a:spcBef>
                <a:spcPct val="20000"/>
              </a:spcBef>
              <a:buChar char="–"/>
              <a:defRPr sz="2800">
                <a:solidFill>
                  <a:schemeClr val="tx1"/>
                </a:solidFill>
                <a:latin typeface="Arial" panose="020B0604020202020204" pitchFamily="34" charset="0"/>
              </a:defRPr>
            </a:lvl2pPr>
            <a:lvl3pPr indent="-2921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buClr>
                <a:srgbClr val="0000FF"/>
              </a:buClr>
              <a:buFont typeface="Wingdings" panose="05000000000000000000" pitchFamily="2" charset="2"/>
              <a:buChar char="Ø"/>
            </a:pPr>
            <a:r>
              <a:rPr lang="en-GB" altLang="en-US">
                <a:latin typeface="Century Gothic" panose="020B0502020202020204" pitchFamily="34" charset="0"/>
              </a:rPr>
              <a:t>a general approach to decision making when the outcomes associated with alternatives are often in doubt</a:t>
            </a:r>
          </a:p>
          <a:p>
            <a:pPr lvl="2">
              <a:spcBef>
                <a:spcPct val="0"/>
              </a:spcBef>
              <a:buClr>
                <a:srgbClr val="FF0000"/>
              </a:buClr>
              <a:buFont typeface="Wingdings" panose="05000000000000000000" pitchFamily="2" charset="2"/>
              <a:buChar char="Ø"/>
            </a:pPr>
            <a:r>
              <a:rPr lang="en-GB" altLang="en-US">
                <a:latin typeface="Century Gothic" panose="020B0502020202020204" pitchFamily="34" charset="0"/>
              </a:rPr>
              <a:t>List the feasible alternatives</a:t>
            </a:r>
          </a:p>
          <a:p>
            <a:pPr lvl="2">
              <a:spcBef>
                <a:spcPct val="0"/>
              </a:spcBef>
              <a:buClr>
                <a:srgbClr val="FF0000"/>
              </a:buClr>
              <a:buFont typeface="Wingdings" panose="05000000000000000000" pitchFamily="2" charset="2"/>
              <a:buChar char="Ø"/>
            </a:pPr>
            <a:r>
              <a:rPr lang="en-GB" altLang="en-US">
                <a:latin typeface="Century Gothic" panose="020B0502020202020204" pitchFamily="34" charset="0"/>
              </a:rPr>
              <a:t>List the events</a:t>
            </a:r>
          </a:p>
          <a:p>
            <a:pPr lvl="2">
              <a:spcBef>
                <a:spcPct val="0"/>
              </a:spcBef>
              <a:buClr>
                <a:srgbClr val="FF0000"/>
              </a:buClr>
              <a:buFont typeface="Wingdings" panose="05000000000000000000" pitchFamily="2" charset="2"/>
              <a:buChar char="Ø"/>
            </a:pPr>
            <a:r>
              <a:rPr lang="en-GB" altLang="en-US">
                <a:latin typeface="Century Gothic" panose="020B0502020202020204" pitchFamily="34" charset="0"/>
              </a:rPr>
              <a:t>Calculate the payoff </a:t>
            </a:r>
          </a:p>
          <a:p>
            <a:pPr lvl="2">
              <a:spcBef>
                <a:spcPct val="0"/>
              </a:spcBef>
              <a:buClr>
                <a:srgbClr val="FF0000"/>
              </a:buClr>
              <a:buFont typeface="Wingdings" panose="05000000000000000000" pitchFamily="2" charset="2"/>
              <a:buChar char="Ø"/>
            </a:pPr>
            <a:r>
              <a:rPr lang="en-GB" altLang="en-US">
                <a:latin typeface="Century Gothic" panose="020B0502020202020204" pitchFamily="34" charset="0"/>
              </a:rPr>
              <a:t>Estimate the likelihood of each event</a:t>
            </a:r>
          </a:p>
          <a:p>
            <a:pPr lvl="2">
              <a:spcBef>
                <a:spcPct val="0"/>
              </a:spcBef>
              <a:buClr>
                <a:srgbClr val="FF0000"/>
              </a:buClr>
              <a:buFont typeface="Wingdings" panose="05000000000000000000" pitchFamily="2" charset="2"/>
              <a:buChar char="Ø"/>
            </a:pPr>
            <a:r>
              <a:rPr lang="en-GB" altLang="en-US">
                <a:latin typeface="Century Gothic" panose="020B0502020202020204" pitchFamily="34" charset="0"/>
              </a:rPr>
              <a:t>Select a decision rule</a:t>
            </a:r>
          </a:p>
        </p:txBody>
      </p:sp>
      <p:sp>
        <p:nvSpPr>
          <p:cNvPr id="33796" name="Text Box 6"/>
          <p:cNvSpPr txBox="1">
            <a:spLocks noChangeArrowheads="1"/>
          </p:cNvSpPr>
          <p:nvPr/>
        </p:nvSpPr>
        <p:spPr bwMode="auto">
          <a:xfrm>
            <a:off x="381000" y="1066800"/>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
                <a:srgbClr val="FF0000"/>
              </a:buClr>
              <a:buFont typeface="Wingdings" panose="05000000000000000000" pitchFamily="2" charset="2"/>
              <a:buChar char="§"/>
            </a:pPr>
            <a:r>
              <a:rPr lang="en-US" altLang="en-US" b="1">
                <a:latin typeface="Century Gothic" panose="020B0502020202020204" pitchFamily="34" charset="0"/>
              </a:rPr>
              <a:t>Decision Theory</a:t>
            </a:r>
          </a:p>
        </p:txBody>
      </p:sp>
    </p:spTree>
    <p:extLst>
      <p:ext uri="{BB962C8B-B14F-4D97-AF65-F5344CB8AC3E}">
        <p14:creationId xmlns:p14="http://schemas.microsoft.com/office/powerpoint/2010/main" val="292924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6"/>
          <p:cNvSpPr txBox="1">
            <a:spLocks noChangeArrowheads="1"/>
          </p:cNvSpPr>
          <p:nvPr/>
        </p:nvSpPr>
        <p:spPr bwMode="auto">
          <a:xfrm>
            <a:off x="838200" y="1371600"/>
            <a:ext cx="771207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3000"/>
              </a:lnSpc>
              <a:spcBef>
                <a:spcPct val="34000"/>
              </a:spcBef>
              <a:buClr>
                <a:srgbClr val="0000FF"/>
              </a:buClr>
              <a:buFont typeface="Wingdings" panose="05000000000000000000" pitchFamily="2" charset="2"/>
              <a:buChar char="Ø"/>
            </a:pPr>
            <a:r>
              <a:rPr lang="en-GB" altLang="en-US" sz="2800" b="1">
                <a:latin typeface="Century Gothic" panose="020B0502020202020204" pitchFamily="34" charset="0"/>
              </a:rPr>
              <a:t>When a decision has to be made, there will be a range of possible action</a:t>
            </a:r>
          </a:p>
          <a:p>
            <a:pPr>
              <a:lnSpc>
                <a:spcPct val="93000"/>
              </a:lnSpc>
              <a:spcBef>
                <a:spcPct val="34000"/>
              </a:spcBef>
              <a:buClr>
                <a:srgbClr val="0000FF"/>
              </a:buClr>
              <a:buFont typeface="Wingdings" panose="05000000000000000000" pitchFamily="2" charset="2"/>
              <a:buChar char="Ø"/>
            </a:pPr>
            <a:r>
              <a:rPr lang="en-GB" altLang="en-US" sz="2800" b="1">
                <a:latin typeface="Century Gothic" panose="020B0502020202020204" pitchFamily="34" charset="0"/>
              </a:rPr>
              <a:t>Each action will have a certain consequences or </a:t>
            </a:r>
            <a:r>
              <a:rPr lang="en-GB" altLang="en-US" sz="2800" b="1" i="1" u="sng">
                <a:latin typeface="Century Gothic" panose="020B0502020202020204" pitchFamily="34" charset="0"/>
              </a:rPr>
              <a:t>payoff</a:t>
            </a:r>
          </a:p>
          <a:p>
            <a:pPr>
              <a:spcBef>
                <a:spcPct val="50000"/>
              </a:spcBef>
              <a:buFontTx/>
              <a:buNone/>
            </a:pPr>
            <a:endParaRPr lang="en-US" altLang="en-US" sz="2800" b="1">
              <a:latin typeface="Century Gothic" panose="020B0502020202020204" pitchFamily="34" charset="0"/>
            </a:endParaRPr>
          </a:p>
        </p:txBody>
      </p:sp>
    </p:spTree>
    <p:extLst>
      <p:ext uri="{BB962C8B-B14F-4D97-AF65-F5344CB8AC3E}">
        <p14:creationId xmlns:p14="http://schemas.microsoft.com/office/powerpoint/2010/main" val="2343523925"/>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39</TotalTime>
  <Pages>11</Pages>
  <Words>2222</Words>
  <Application>Microsoft Office PowerPoint</Application>
  <PresentationFormat>On-screen Show (4:3)</PresentationFormat>
  <Paragraphs>334</Paragraphs>
  <Slides>70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Calibri</vt:lpstr>
      <vt:lpstr>Century Gothic</vt:lpstr>
      <vt:lpstr>新細明體</vt:lpstr>
      <vt:lpstr>Symbol</vt:lpstr>
      <vt:lpstr>Times New Roman</vt:lpstr>
      <vt:lpstr>Wingdings</vt:lpstr>
      <vt:lpstr>UCTI-Template-foundation-level</vt:lpstr>
      <vt:lpstr>Microsoft Word 97 - 2003 Document</vt:lpstr>
      <vt:lpstr>PowerPoint Presentation</vt:lpstr>
      <vt:lpstr>Topic &amp; Structure of The Lesson</vt:lpstr>
      <vt:lpstr>Learning Outcomes</vt:lpstr>
      <vt:lpstr>PowerPoint Presentation</vt:lpstr>
      <vt:lpstr>Key Terms You Must Be Able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and Answer Session</vt:lpstr>
      <vt:lpstr>What we will cover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Adie Safian B. Ton Mohamed</cp:lastModifiedBy>
  <cp:revision>13</cp:revision>
  <cp:lastPrinted>1995-11-02T09:23:42Z</cp:lastPrinted>
  <dcterms:created xsi:type="dcterms:W3CDTF">2017-10-11T09:20:11Z</dcterms:created>
  <dcterms:modified xsi:type="dcterms:W3CDTF">2020-01-06T06:45:12Z</dcterms:modified>
</cp:coreProperties>
</file>