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4376" r:id="rId2"/>
    <p:sldMasterId id="2147484390" r:id="rId3"/>
  </p:sldMasterIdLst>
  <p:notesMasterIdLst>
    <p:notesMasterId r:id="rId45"/>
  </p:notesMasterIdLst>
  <p:handoutMasterIdLst>
    <p:handoutMasterId r:id="rId46"/>
  </p:handoutMasterIdLst>
  <p:sldIdLst>
    <p:sldId id="682" r:id="rId4"/>
    <p:sldId id="726" r:id="rId5"/>
    <p:sldId id="683" r:id="rId6"/>
    <p:sldId id="684" r:id="rId7"/>
    <p:sldId id="685" r:id="rId8"/>
    <p:sldId id="756" r:id="rId9"/>
    <p:sldId id="758" r:id="rId10"/>
    <p:sldId id="729" r:id="rId11"/>
    <p:sldId id="730" r:id="rId12"/>
    <p:sldId id="731" r:id="rId13"/>
    <p:sldId id="732" r:id="rId14"/>
    <p:sldId id="733" r:id="rId15"/>
    <p:sldId id="734" r:id="rId16"/>
    <p:sldId id="735" r:id="rId17"/>
    <p:sldId id="763" r:id="rId18"/>
    <p:sldId id="736" r:id="rId19"/>
    <p:sldId id="737" r:id="rId20"/>
    <p:sldId id="738" r:id="rId21"/>
    <p:sldId id="739" r:id="rId22"/>
    <p:sldId id="740" r:id="rId23"/>
    <p:sldId id="741" r:id="rId24"/>
    <p:sldId id="742" r:id="rId25"/>
    <p:sldId id="743" r:id="rId26"/>
    <p:sldId id="744" r:id="rId27"/>
    <p:sldId id="750" r:id="rId28"/>
    <p:sldId id="753" r:id="rId29"/>
    <p:sldId id="759" r:id="rId30"/>
    <p:sldId id="760" r:id="rId31"/>
    <p:sldId id="761" r:id="rId32"/>
    <p:sldId id="764" r:id="rId33"/>
    <p:sldId id="782" r:id="rId34"/>
    <p:sldId id="779" r:id="rId35"/>
    <p:sldId id="765" r:id="rId36"/>
    <p:sldId id="777" r:id="rId37"/>
    <p:sldId id="769" r:id="rId38"/>
    <p:sldId id="776" r:id="rId39"/>
    <p:sldId id="772" r:id="rId40"/>
    <p:sldId id="774" r:id="rId41"/>
    <p:sldId id="780" r:id="rId42"/>
    <p:sldId id="773" r:id="rId43"/>
    <p:sldId id="781" r:id="rId4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A2C1FE"/>
    <a:srgbClr val="FF3300"/>
    <a:srgbClr val="00528B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04" autoAdjust="0"/>
    <p:restoredTop sz="94624" autoAdjust="0"/>
  </p:normalViewPr>
  <p:slideViewPr>
    <p:cSldViewPr>
      <p:cViewPr varScale="1">
        <p:scale>
          <a:sx n="89" d="100"/>
          <a:sy n="89" d="100"/>
        </p:scale>
        <p:origin x="-10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8072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C0E8C9C-85EB-4670-B35C-7F73142F01E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123713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E9DF5DC-3B3F-48E3-97AA-6813BB54BCF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491473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3388" y="549275"/>
            <a:ext cx="3654425" cy="2741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9DF5DC-3B3F-48E3-97AA-6813BB54BCFE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306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AU" altLang="en-US" smtClean="0"/>
          </a:p>
        </p:txBody>
      </p:sp>
      <p:sp>
        <p:nvSpPr>
          <p:cNvPr id="34820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AU" altLang="en-US" smtClean="0"/>
          </a:p>
        </p:txBody>
      </p:sp>
      <p:sp>
        <p:nvSpPr>
          <p:cNvPr id="348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AA512C-5F40-45AB-9AE3-FAF75A9C3C74}" type="slidenum">
              <a:rPr lang="en-AU" altLang="en-US" smtClean="0"/>
              <a:pPr/>
              <a:t>2</a:t>
            </a:fld>
            <a:endParaRPr lang="en-AU" altLang="en-US" smtClean="0"/>
          </a:p>
        </p:txBody>
      </p:sp>
      <p:sp>
        <p:nvSpPr>
          <p:cNvPr id="348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348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ahom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5DD6EB-E18F-4197-B6E7-61A61A182306}" type="slidenum">
              <a:rPr lang="en-AU" altLang="en-US" smtClean="0"/>
              <a:pPr/>
              <a:t>3</a:t>
            </a:fld>
            <a:endParaRPr lang="en-AU" altLang="en-US" smtClean="0"/>
          </a:p>
        </p:txBody>
      </p:sp>
      <p:sp>
        <p:nvSpPr>
          <p:cNvPr id="358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17838" y="566738"/>
            <a:ext cx="3625850" cy="2719387"/>
          </a:xfrm>
          <a:solidFill>
            <a:srgbClr val="FFFFFF"/>
          </a:solidFill>
          <a:ln/>
        </p:spPr>
      </p:sp>
      <p:sp>
        <p:nvSpPr>
          <p:cNvPr id="35844" name="Notes Placeholder 2"/>
          <p:cNvSpPr>
            <a:spLocks noGrp="1"/>
          </p:cNvSpPr>
          <p:nvPr>
            <p:ph type="body" idx="1"/>
          </p:nvPr>
        </p:nvSpPr>
        <p:spPr>
          <a:xfrm>
            <a:off x="1318916" y="3458029"/>
            <a:ext cx="7025878" cy="3287486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  <p:sp>
        <p:nvSpPr>
          <p:cNvPr id="35845" name="Header Placeholder 3"/>
          <p:cNvSpPr txBox="1">
            <a:spLocks noGrp="1"/>
          </p:cNvSpPr>
          <p:nvPr/>
        </p:nvSpPr>
        <p:spPr bwMode="auto">
          <a:xfrm>
            <a:off x="0" y="0"/>
            <a:ext cx="5767388" cy="3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  <a:ea typeface="MS PGothic" pitchFamily="34" charset="-128"/>
              </a:rPr>
              <a:t>FIT2018 Network Admin - Role of Network Administrator</a:t>
            </a:r>
          </a:p>
        </p:txBody>
      </p:sp>
      <p:sp>
        <p:nvSpPr>
          <p:cNvPr id="35846" name="Date Placeholder 4"/>
          <p:cNvSpPr txBox="1">
            <a:spLocks noGrp="1"/>
          </p:cNvSpPr>
          <p:nvPr/>
        </p:nvSpPr>
        <p:spPr bwMode="auto">
          <a:xfrm>
            <a:off x="5490271" y="0"/>
            <a:ext cx="4063008" cy="3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35B39A7-A7D2-4846-901C-6274D99A4917}" type="datetime1">
              <a:rPr lang="en-AU" altLang="en-US" sz="1200">
                <a:latin typeface="Times New Roman" pitchFamily="18" charset="0"/>
                <a:ea typeface="MS PGothic" pitchFamily="34" charset="-128"/>
              </a:rPr>
              <a:pPr algn="r"/>
              <a:t>3/09/2020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5847" name="Footer Placeholder 5"/>
          <p:cNvSpPr txBox="1">
            <a:spLocks noGrp="1"/>
          </p:cNvSpPr>
          <p:nvPr/>
        </p:nvSpPr>
        <p:spPr bwMode="auto">
          <a:xfrm>
            <a:off x="1" y="6971695"/>
            <a:ext cx="4173439" cy="3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400">
                <a:latin typeface="Times New Roman" pitchFamily="18" charset="0"/>
                <a:ea typeface="MS PGothic" pitchFamily="34" charset="-128"/>
              </a:rPr>
              <a:t>FIT2018 (c) Monash University</a:t>
            </a:r>
          </a:p>
        </p:txBody>
      </p:sp>
      <p:sp>
        <p:nvSpPr>
          <p:cNvPr id="35848" name="Slide Number Placeholder 6"/>
          <p:cNvSpPr txBox="1">
            <a:spLocks noGrp="1"/>
          </p:cNvSpPr>
          <p:nvPr/>
        </p:nvSpPr>
        <p:spPr bwMode="auto">
          <a:xfrm>
            <a:off x="5490271" y="6971695"/>
            <a:ext cx="4063008" cy="3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48981AE-5FBD-48F8-B32E-B89BC0C4629A}" type="slidenum">
              <a:rPr lang="en-AU" altLang="en-US" sz="1200">
                <a:latin typeface="Times New Roman" pitchFamily="18" charset="0"/>
                <a:ea typeface="MS PGothic" pitchFamily="34" charset="-128"/>
              </a:rPr>
              <a:pPr algn="r"/>
              <a:t>3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490C5F-EC29-46AE-B782-15633EE9B224}" type="slidenum">
              <a:rPr lang="en-AU" altLang="en-US" smtClean="0"/>
              <a:pPr/>
              <a:t>4</a:t>
            </a:fld>
            <a:endParaRPr lang="en-AU" altLang="en-US" smtClean="0"/>
          </a:p>
        </p:txBody>
      </p:sp>
      <p:sp>
        <p:nvSpPr>
          <p:cNvPr id="368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17838" y="566738"/>
            <a:ext cx="3625850" cy="2719387"/>
          </a:xfrm>
          <a:solidFill>
            <a:srgbClr val="FFFFFF"/>
          </a:solidFill>
          <a:ln/>
        </p:spPr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>
          <a:xfrm>
            <a:off x="1318916" y="3458029"/>
            <a:ext cx="7025878" cy="3287486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This is more than just about installing computers and networks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AU" altLang="en-US" smtClean="0">
                <a:latin typeface="Times New Roman" pitchFamily="18" charset="0"/>
              </a:rPr>
              <a:t>planning and 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AU" altLang="en-US" smtClean="0">
                <a:latin typeface="Times New Roman" pitchFamily="18" charset="0"/>
              </a:rPr>
              <a:t>designing </a:t>
            </a:r>
          </a:p>
          <a:p>
            <a:pPr marL="685800" lvl="1" indent="-228600" eaLnBrk="1" hangingPunct="1"/>
            <a:r>
              <a:rPr lang="en-AU" altLang="en-US" smtClean="0">
                <a:latin typeface="Times New Roman" pitchFamily="18" charset="0"/>
              </a:rPr>
              <a:t>an efficient community of computers that allow users to get their jobs done.</a:t>
            </a:r>
          </a:p>
          <a:p>
            <a:pPr marL="228600" indent="-228600" eaLnBrk="1" hangingPunct="1">
              <a:buFontTx/>
              <a:buChar char="•"/>
            </a:pPr>
            <a:endParaRPr lang="en-AU" altLang="en-US" smtClean="0">
              <a:latin typeface="Times New Roman" pitchFamily="18" charset="0"/>
            </a:endParaRP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Designing logical, efficient networks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Deploying and updating many machines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Deciding what servers are needed, and limits thereof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Plan and implement security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Give users an environment that they need to be productive and comfortable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Troubleshooting: detecting and fixing errors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Keep track of new technology and knowledge</a:t>
            </a:r>
          </a:p>
          <a:p>
            <a:pPr marL="228600" indent="-228600" eaLnBrk="1" hangingPunct="1">
              <a:buFontTx/>
              <a:buChar char="•"/>
            </a:pPr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36869" name="Header Placeholder 3"/>
          <p:cNvSpPr txBox="1">
            <a:spLocks noGrp="1"/>
          </p:cNvSpPr>
          <p:nvPr/>
        </p:nvSpPr>
        <p:spPr bwMode="auto">
          <a:xfrm>
            <a:off x="0" y="0"/>
            <a:ext cx="5767388" cy="3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  <a:ea typeface="MS PGothic" pitchFamily="34" charset="-128"/>
              </a:rPr>
              <a:t>FIT2018 Network Admin - Role of Network Administrator</a:t>
            </a:r>
          </a:p>
        </p:txBody>
      </p:sp>
      <p:sp>
        <p:nvSpPr>
          <p:cNvPr id="36870" name="Date Placeholder 4"/>
          <p:cNvSpPr txBox="1">
            <a:spLocks noGrp="1"/>
          </p:cNvSpPr>
          <p:nvPr/>
        </p:nvSpPr>
        <p:spPr bwMode="auto">
          <a:xfrm>
            <a:off x="5490271" y="0"/>
            <a:ext cx="4063008" cy="3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A3942F3-3DD2-45FE-81A9-E997EBBCCEA4}" type="datetime1">
              <a:rPr lang="en-AU" altLang="en-US" sz="1200">
                <a:latin typeface="Times New Roman" pitchFamily="18" charset="0"/>
                <a:ea typeface="MS PGothic" pitchFamily="34" charset="-128"/>
              </a:rPr>
              <a:pPr algn="r"/>
              <a:t>3/09/2020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6871" name="Footer Placeholder 5"/>
          <p:cNvSpPr txBox="1">
            <a:spLocks noGrp="1"/>
          </p:cNvSpPr>
          <p:nvPr/>
        </p:nvSpPr>
        <p:spPr bwMode="auto">
          <a:xfrm>
            <a:off x="1" y="6971695"/>
            <a:ext cx="4173439" cy="3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400">
                <a:latin typeface="Times New Roman" pitchFamily="18" charset="0"/>
                <a:ea typeface="MS PGothic" pitchFamily="34" charset="-128"/>
              </a:rPr>
              <a:t>FIT2018 (c) Monash University</a:t>
            </a:r>
          </a:p>
        </p:txBody>
      </p:sp>
      <p:sp>
        <p:nvSpPr>
          <p:cNvPr id="36872" name="Slide Number Placeholder 6"/>
          <p:cNvSpPr txBox="1">
            <a:spLocks noGrp="1"/>
          </p:cNvSpPr>
          <p:nvPr/>
        </p:nvSpPr>
        <p:spPr bwMode="auto">
          <a:xfrm>
            <a:off x="5490271" y="6971695"/>
            <a:ext cx="4063008" cy="3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07FE1A6-25B1-49CF-ABCE-EBC74008B3B8}" type="slidenum">
              <a:rPr lang="en-AU" altLang="en-US" sz="1200">
                <a:latin typeface="Times New Roman" pitchFamily="18" charset="0"/>
                <a:ea typeface="MS PGothic" pitchFamily="34" charset="-128"/>
              </a:rPr>
              <a:pPr algn="r"/>
              <a:t>4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9282BE-A997-46CE-B2AB-627A9795E505}" type="slidenum">
              <a:rPr lang="en-AU" altLang="en-US" smtClean="0"/>
              <a:pPr/>
              <a:t>5</a:t>
            </a:fld>
            <a:endParaRPr lang="en-AU" altLang="en-US" smtClean="0"/>
          </a:p>
        </p:txBody>
      </p:sp>
      <p:sp>
        <p:nvSpPr>
          <p:cNvPr id="378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17838" y="566738"/>
            <a:ext cx="3625850" cy="2719387"/>
          </a:xfrm>
          <a:solidFill>
            <a:srgbClr val="FFFFFF"/>
          </a:solidFill>
          <a:ln/>
        </p:spPr>
      </p:sp>
      <p:sp>
        <p:nvSpPr>
          <p:cNvPr id="37892" name="Notes Placeholder 2"/>
          <p:cNvSpPr>
            <a:spLocks noGrp="1"/>
          </p:cNvSpPr>
          <p:nvPr>
            <p:ph type="body" idx="1"/>
          </p:nvPr>
        </p:nvSpPr>
        <p:spPr>
          <a:xfrm>
            <a:off x="1318916" y="3458029"/>
            <a:ext cx="7025878" cy="3287486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Arial" charset="0"/>
              </a:rPr>
              <a:t>It’s a sad state of affairs that Unix provides a tougher interface to get used to.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Arial" charset="0"/>
              </a:rPr>
              <a:t>But Windows has a long way to go in many ways: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Arial" charset="0"/>
              </a:rPr>
              <a:t>Performance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Arial" charset="0"/>
              </a:rPr>
              <a:t>Security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Arial" charset="0"/>
              </a:rPr>
              <a:t>Flexibility and portability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Arial" charset="0"/>
              </a:rPr>
              <a:t>It is possible, of course, to run a network of Windows servers.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Arial" charset="0"/>
              </a:rPr>
              <a:t>But Unix servers (Solaris, Linux, FreeBSD) are considered to be better, in general.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Arial" charset="0"/>
              </a:rPr>
              <a:t>Building packages from source (C programs) is generally desirable.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Arial" charset="0"/>
              </a:rPr>
              <a:t>Of course, Novell Netware should not be ignored.</a:t>
            </a:r>
          </a:p>
        </p:txBody>
      </p:sp>
      <p:sp>
        <p:nvSpPr>
          <p:cNvPr id="37893" name="Header Placeholder 3"/>
          <p:cNvSpPr txBox="1">
            <a:spLocks noGrp="1"/>
          </p:cNvSpPr>
          <p:nvPr/>
        </p:nvSpPr>
        <p:spPr bwMode="auto">
          <a:xfrm>
            <a:off x="0" y="0"/>
            <a:ext cx="5767388" cy="3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  <a:ea typeface="MS PGothic" pitchFamily="34" charset="-128"/>
              </a:rPr>
              <a:t>FIT2018 Network Admin - Role of Network Administrator</a:t>
            </a:r>
          </a:p>
        </p:txBody>
      </p:sp>
      <p:sp>
        <p:nvSpPr>
          <p:cNvPr id="37894" name="Date Placeholder 4"/>
          <p:cNvSpPr txBox="1">
            <a:spLocks noGrp="1"/>
          </p:cNvSpPr>
          <p:nvPr/>
        </p:nvSpPr>
        <p:spPr bwMode="auto">
          <a:xfrm>
            <a:off x="5490271" y="0"/>
            <a:ext cx="4063008" cy="3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D3AC701-EC96-4C3F-84D3-2D5F5AA69A8A}" type="datetime1">
              <a:rPr lang="en-AU" altLang="en-US" sz="1200">
                <a:latin typeface="Times New Roman" pitchFamily="18" charset="0"/>
                <a:ea typeface="MS PGothic" pitchFamily="34" charset="-128"/>
              </a:rPr>
              <a:pPr algn="r"/>
              <a:t>3/09/2020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7895" name="Footer Placeholder 5"/>
          <p:cNvSpPr txBox="1">
            <a:spLocks noGrp="1"/>
          </p:cNvSpPr>
          <p:nvPr/>
        </p:nvSpPr>
        <p:spPr bwMode="auto">
          <a:xfrm>
            <a:off x="1" y="6971695"/>
            <a:ext cx="4173439" cy="3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400">
                <a:latin typeface="Times New Roman" pitchFamily="18" charset="0"/>
                <a:ea typeface="MS PGothic" pitchFamily="34" charset="-128"/>
              </a:rPr>
              <a:t>FIT2018 (c) Monash University</a:t>
            </a:r>
          </a:p>
        </p:txBody>
      </p:sp>
      <p:sp>
        <p:nvSpPr>
          <p:cNvPr id="37896" name="Slide Number Placeholder 6"/>
          <p:cNvSpPr txBox="1">
            <a:spLocks noGrp="1"/>
          </p:cNvSpPr>
          <p:nvPr/>
        </p:nvSpPr>
        <p:spPr bwMode="auto">
          <a:xfrm>
            <a:off x="5490271" y="6971695"/>
            <a:ext cx="4063008" cy="3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320C738-6640-44AE-838D-99FEF304BC21}" type="slidenum">
              <a:rPr lang="en-AU" altLang="en-US" sz="1200">
                <a:latin typeface="Times New Roman" pitchFamily="18" charset="0"/>
                <a:ea typeface="MS PGothic" pitchFamily="34" charset="-128"/>
              </a:rPr>
              <a:pPr algn="r"/>
              <a:t>5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617BFD6-FA30-4B7E-B1C0-99DFE5F9B4B1}" type="slidenum">
              <a:rPr lang="en-AU" altLang="en-US" smtClean="0">
                <a:solidFill>
                  <a:prstClr val="black"/>
                </a:solidFill>
              </a:rPr>
              <a:pPr/>
              <a:t>27</a:t>
            </a:fld>
            <a:endParaRPr lang="en-AU" altLang="en-US" smtClean="0">
              <a:solidFill>
                <a:prstClr val="black"/>
              </a:solidFill>
            </a:endParaRPr>
          </a:p>
        </p:txBody>
      </p:sp>
      <p:sp>
        <p:nvSpPr>
          <p:cNvPr id="409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17838" y="566738"/>
            <a:ext cx="3625850" cy="2719387"/>
          </a:xfrm>
          <a:solidFill>
            <a:srgbClr val="FFFFFF"/>
          </a:solidFill>
          <a:ln/>
        </p:spPr>
      </p:sp>
      <p:sp>
        <p:nvSpPr>
          <p:cNvPr id="40964" name="Notes Placeholder 2"/>
          <p:cNvSpPr>
            <a:spLocks noGrp="1"/>
          </p:cNvSpPr>
          <p:nvPr>
            <p:ph type="body" idx="1"/>
          </p:nvPr>
        </p:nvSpPr>
        <p:spPr>
          <a:xfrm>
            <a:off x="1318916" y="3458029"/>
            <a:ext cx="7025878" cy="3287486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  <p:sp>
        <p:nvSpPr>
          <p:cNvPr id="40965" name="Header Placeholder 3"/>
          <p:cNvSpPr txBox="1">
            <a:spLocks noGrp="1"/>
          </p:cNvSpPr>
          <p:nvPr/>
        </p:nvSpPr>
        <p:spPr bwMode="auto">
          <a:xfrm>
            <a:off x="0" y="0"/>
            <a:ext cx="5767388" cy="3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FIT2018 Network Admin - Role of Network Administrator</a:t>
            </a:r>
          </a:p>
        </p:txBody>
      </p:sp>
      <p:sp>
        <p:nvSpPr>
          <p:cNvPr id="40966" name="Date Placeholder 4"/>
          <p:cNvSpPr txBox="1">
            <a:spLocks noGrp="1"/>
          </p:cNvSpPr>
          <p:nvPr/>
        </p:nvSpPr>
        <p:spPr bwMode="auto">
          <a:xfrm>
            <a:off x="5490271" y="0"/>
            <a:ext cx="4063008" cy="3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A5374C3A-1ACB-4DEA-979C-4E69E82FC8C6}" type="datetime1">
              <a:rPr lang="en-AU" altLang="en-US" sz="12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3/09/2020</a:t>
            </a:fld>
            <a:endParaRPr lang="en-AU" altLang="en-US" sz="12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0967" name="Footer Placeholder 5"/>
          <p:cNvSpPr txBox="1">
            <a:spLocks noGrp="1"/>
          </p:cNvSpPr>
          <p:nvPr/>
        </p:nvSpPr>
        <p:spPr bwMode="auto">
          <a:xfrm>
            <a:off x="1" y="6971695"/>
            <a:ext cx="4173439" cy="3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4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FIT2018 (c) Monash University</a:t>
            </a:r>
          </a:p>
        </p:txBody>
      </p:sp>
      <p:sp>
        <p:nvSpPr>
          <p:cNvPr id="40968" name="Slide Number Placeholder 6"/>
          <p:cNvSpPr txBox="1">
            <a:spLocks noGrp="1"/>
          </p:cNvSpPr>
          <p:nvPr/>
        </p:nvSpPr>
        <p:spPr bwMode="auto">
          <a:xfrm>
            <a:off x="5490271" y="6971695"/>
            <a:ext cx="4063008" cy="3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C89E3B7-8550-43CF-A351-5F9F6FB2907D}" type="slidenum">
              <a:rPr lang="en-AU" altLang="en-US" sz="12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27</a:t>
            </a:fld>
            <a:endParaRPr lang="en-AU" altLang="en-US" sz="12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365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7771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717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7678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295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4265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7811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783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152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355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5240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390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66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5403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54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5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8578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72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53361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9212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6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634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49680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4710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70281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5672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3799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49056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422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7842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31469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87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095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820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2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037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580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6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/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65" r:id="rId4"/>
    <p:sldLayoutId id="2147484366" r:id="rId5"/>
    <p:sldLayoutId id="2147484367" r:id="rId6"/>
    <p:sldLayoutId id="2147484368" r:id="rId7"/>
    <p:sldLayoutId id="2147484369" r:id="rId8"/>
    <p:sldLayoutId id="2147484370" r:id="rId9"/>
    <p:sldLayoutId id="2147484371" r:id="rId10"/>
    <p:sldLayoutId id="2147484372" r:id="rId11"/>
    <p:sldLayoutId id="2147484374" r:id="rId12"/>
    <p:sldLayoutId id="2147484375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92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  <p:sldLayoutId id="2147484388" r:id="rId12"/>
    <p:sldLayoutId id="2147484389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31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  <p:sldLayoutId id="2147484403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my-tiny.net/" TargetMode="Externa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s.virtualbox.org/viewtopic.php?f=1&amp;t=62339" TargetMode="Externa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 smtClean="0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 smtClean="0"/>
              <a:t>Introduction &amp;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VirtualBox “Virtual Physical” Architecture</a:t>
            </a:r>
            <a:endParaRPr lang="en-GB" altLang="en-US" smtClean="0"/>
          </a:p>
        </p:txBody>
      </p:sp>
      <p:pic>
        <p:nvPicPr>
          <p:cNvPr id="15363" name="Picture 3" descr="D:\tmp\ppt-use\zz-v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57338"/>
            <a:ext cx="4321175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076825" y="1846263"/>
            <a:ext cx="296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653579"/>
                </a:solidFill>
              </a:rPr>
              <a:t>Can we actually say that?</a:t>
            </a:r>
            <a:endParaRPr lang="en-GB" altLang="en-US" b="1" i="1">
              <a:solidFill>
                <a:srgbClr val="653579"/>
              </a:solidFill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076825" y="2508250"/>
            <a:ext cx="3810000" cy="363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u="sng">
                <a:solidFill>
                  <a:srgbClr val="000000"/>
                </a:solidFill>
              </a:rPr>
              <a:t>Think of it this way</a:t>
            </a:r>
            <a:r>
              <a:rPr lang="en-US" altLang="en-US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rgbClr val="000000"/>
                </a:solidFill>
              </a:rPr>
              <a:t>Would you expect to be able to paste what you copied </a:t>
            </a:r>
            <a:r>
              <a:rPr lang="en-US" altLang="en-US" i="1" u="sng">
                <a:solidFill>
                  <a:srgbClr val="000000"/>
                </a:solidFill>
              </a:rPr>
              <a:t>if you had </a:t>
            </a:r>
          </a:p>
          <a:p>
            <a:pPr eaLnBrk="1" hangingPunct="1"/>
            <a:r>
              <a:rPr lang="en-US" altLang="en-US" i="1" u="sng">
                <a:solidFill>
                  <a:srgbClr val="000000"/>
                </a:solidFill>
              </a:rPr>
              <a:t>to change chairs</a:t>
            </a:r>
            <a:r>
              <a:rPr lang="en-US" altLang="en-US">
                <a:solidFill>
                  <a:srgbClr val="000000"/>
                </a:solidFill>
              </a:rPr>
              <a:t> to be in front of the screen, mouse, and keyboard?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u="sng">
                <a:solidFill>
                  <a:srgbClr val="000000"/>
                </a:solidFill>
              </a:rPr>
              <a:t>That is what virtual means</a:t>
            </a:r>
            <a:r>
              <a:rPr lang="en-US" altLang="en-US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rgbClr val="000000"/>
                </a:solidFill>
              </a:rPr>
              <a:t>It acts like a real, separate machine but it runs in a window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333399"/>
                </a:solidFill>
              </a:rPr>
              <a:t>How Nice Is That ... real systems with virtual hardware (VTs) and virtual connections (wires)</a:t>
            </a:r>
            <a:endParaRPr lang="en-GB" altLang="en-US" i="1" u="sng">
              <a:solidFill>
                <a:srgbClr val="333399"/>
              </a:solidFill>
            </a:endParaRPr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3122613" y="1606550"/>
            <a:ext cx="1743075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Real subnets with real software, virtual wiring</a:t>
            </a:r>
            <a:endParaRPr lang="en-GB" alt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3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4294967295"/>
          </p:nvPr>
        </p:nvSpPr>
        <p:spPr>
          <a:xfrm>
            <a:off x="684212" y="1557338"/>
            <a:ext cx="7704211" cy="4419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200" dirty="0" smtClean="0"/>
              <a:t>Philosophy:</a:t>
            </a:r>
          </a:p>
          <a:p>
            <a:pPr eaLnBrk="1" hangingPunct="1">
              <a:defRPr/>
            </a:pPr>
            <a:r>
              <a:rPr lang="en-US" altLang="en-US" sz="2200" b="1" dirty="0" smtClean="0"/>
              <a:t>One service, one server</a:t>
            </a:r>
          </a:p>
          <a:p>
            <a:pPr eaLnBrk="1" hangingPunct="1">
              <a:defRPr/>
            </a:pPr>
            <a:r>
              <a:rPr lang="en-US" altLang="en-US" sz="2200" b="1" dirty="0" smtClean="0"/>
              <a:t>Minimal server footprint </a:t>
            </a:r>
            <a:r>
              <a:rPr lang="en-US" altLang="en-US" sz="2200" dirty="0" smtClean="0"/>
              <a:t>– 128mb RAM, 200mb storage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/>
              <a:t>	- run a 4-5 node network on a 4gb RAM Windows host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/>
              <a:t>	- store everything on a 2gb </a:t>
            </a:r>
            <a:r>
              <a:rPr lang="en-US" altLang="en-US" sz="2200" dirty="0" err="1" smtClean="0"/>
              <a:t>thumbdrive</a:t>
            </a:r>
            <a:r>
              <a:rPr lang="en-US" altLang="en-US" sz="2200" dirty="0" smtClean="0"/>
              <a:t> </a:t>
            </a:r>
          </a:p>
          <a:p>
            <a:pPr eaLnBrk="1" hangingPunct="1">
              <a:defRPr/>
            </a:pPr>
            <a:r>
              <a:rPr lang="en-US" altLang="en-US" sz="2200" b="1" dirty="0" smtClean="0"/>
              <a:t>Open source, easy to replicate and configure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/>
              <a:t>	- (Sun) </a:t>
            </a:r>
            <a:r>
              <a:rPr lang="en-US" altLang="en-US" sz="2200" dirty="0" err="1" smtClean="0"/>
              <a:t>VirtualBox</a:t>
            </a:r>
            <a:endParaRPr lang="en-US" altLang="en-US" sz="2200" dirty="0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/>
              <a:t>	- Standard </a:t>
            </a:r>
            <a:r>
              <a:rPr lang="en-US" altLang="en-US" sz="2200" dirty="0" err="1" smtClean="0"/>
              <a:t>linux</a:t>
            </a:r>
            <a:r>
              <a:rPr lang="en-US" altLang="en-US" sz="2200" dirty="0" smtClean="0"/>
              <a:t> distribution: </a:t>
            </a:r>
            <a:r>
              <a:rPr lang="en-US" altLang="en-US" sz="2200" dirty="0" err="1"/>
              <a:t>Slackware</a:t>
            </a:r>
            <a:r>
              <a:rPr lang="en-US" altLang="en-US" sz="2200" dirty="0"/>
              <a:t> </a:t>
            </a:r>
            <a:endParaRPr lang="en-US" altLang="en-US" sz="2200" dirty="0" smtClean="0"/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en-US" sz="2200" b="1" dirty="0" smtClean="0"/>
              <a:t>Tool for learning and understanding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/>
              <a:t>	- curses interface, de-referenced scripts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/>
              <a:t>	- </a:t>
            </a:r>
            <a:r>
              <a:rPr lang="en-US" altLang="en-US" sz="2200" i="1" dirty="0" smtClean="0">
                <a:solidFill>
                  <a:schemeClr val="bg1">
                    <a:lumMod val="65000"/>
                  </a:schemeClr>
                </a:solidFill>
              </a:rPr>
              <a:t>buggy</a:t>
            </a:r>
            <a:r>
              <a:rPr lang="en-US" altLang="en-US" sz="2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sz="2200" dirty="0" smtClean="0"/>
              <a:t>pre-configuration to provide good examples</a:t>
            </a:r>
          </a:p>
        </p:txBody>
      </p:sp>
      <p:sp>
        <p:nvSpPr>
          <p:cNvPr id="16387" name="Title 1"/>
          <p:cNvSpPr>
            <a:spLocks/>
          </p:cNvSpPr>
          <p:nvPr/>
        </p:nvSpPr>
        <p:spPr bwMode="auto">
          <a:xfrm>
            <a:off x="539750" y="476250"/>
            <a:ext cx="8229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963"/>
            <a:r>
              <a:rPr lang="en-US" altLang="en-US" sz="2800" b="1">
                <a:solidFill>
                  <a:srgbClr val="5B1868"/>
                </a:solidFill>
              </a:rPr>
              <a:t>TinyNet: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6376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27"/>
          <p:cNvGraphicFramePr>
            <a:graphicFrameLocks noChangeAspect="1"/>
          </p:cNvGraphicFramePr>
          <p:nvPr/>
        </p:nvGraphicFramePr>
        <p:xfrm>
          <a:off x="1763713" y="3933825"/>
          <a:ext cx="6770687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Image" r:id="rId3" imgW="8088889" imgH="3098413" progId="Photoshop.Image.6">
                  <p:embed/>
                </p:oleObj>
              </mc:Choice>
              <mc:Fallback>
                <p:oleObj name="Image" r:id="rId3" imgW="8088889" imgH="309841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933825"/>
                        <a:ext cx="6770687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1028"/>
          <p:cNvSpPr txBox="1">
            <a:spLocks noChangeArrowheads="1"/>
          </p:cNvSpPr>
          <p:nvPr/>
        </p:nvSpPr>
        <p:spPr bwMode="auto">
          <a:xfrm>
            <a:off x="250825" y="539750"/>
            <a:ext cx="65532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Because of Linux’s UNIX roots, the primary method by which it is administered is the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command line</a:t>
            </a:r>
            <a:r>
              <a:rPr lang="en-US" altLang="en-US" sz="20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 eaLnBrk="1" hangingPunct="1">
              <a:buFont typeface="Courier New" panose="02070309020205020404" pitchFamily="49" charset="0"/>
              <a:buChar char="o"/>
              <a:defRPr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342900" indent="-342900"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Commands are often followed by </a:t>
            </a:r>
            <a:r>
              <a:rPr lang="en-US" altLang="en-US" sz="2000" b="1" dirty="0" smtClean="0">
                <a:solidFill>
                  <a:srgbClr val="FF3300"/>
                </a:solidFill>
              </a:rPr>
              <a:t>switches</a:t>
            </a:r>
            <a:r>
              <a:rPr lang="en-US" altLang="en-US" sz="2000" dirty="0" smtClean="0">
                <a:solidFill>
                  <a:srgbClr val="000000"/>
                </a:solidFill>
              </a:rPr>
              <a:t>, which allow different options to be used.</a:t>
            </a:r>
          </a:p>
          <a:p>
            <a:pPr marL="342900" indent="-342900" eaLnBrk="1" hangingPunct="1">
              <a:buFont typeface="Courier New" panose="02070309020205020404" pitchFamily="49" charset="0"/>
              <a:buChar char="o"/>
              <a:defRPr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342900" indent="-342900"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 All administrative tasks can be performed from the command line, either by issuing specific commands or editing text-based </a:t>
            </a:r>
            <a:r>
              <a:rPr lang="en-US" altLang="en-US" sz="2000" b="1" dirty="0" smtClean="0">
                <a:solidFill>
                  <a:srgbClr val="FF3300"/>
                </a:solidFill>
              </a:rPr>
              <a:t>Scripts</a:t>
            </a:r>
            <a:r>
              <a:rPr lang="en-US" altLang="en-US" sz="2000" dirty="0" smtClean="0">
                <a:solidFill>
                  <a:srgbClr val="000000"/>
                </a:solidFill>
              </a:rPr>
              <a:t> written to automate tasks.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 configuration files</a:t>
            </a:r>
            <a:r>
              <a:rPr lang="en-US" altLang="en-US" sz="2000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buFontTx/>
              <a:buChar char="•"/>
              <a:defRPr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altLang="en-US" sz="2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357188" y="620713"/>
            <a:ext cx="6230937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Font typeface="Courier New" pitchFamily="49" charset="0"/>
              <a:buChar char="o"/>
            </a:pPr>
            <a:r>
              <a:rPr lang="en-US" altLang="en-US" sz="2000">
                <a:solidFill>
                  <a:srgbClr val="000000"/>
                </a:solidFill>
              </a:rPr>
              <a:t>Most Linux distributions have </a:t>
            </a:r>
            <a:r>
              <a:rPr lang="en-US" altLang="en-US" sz="2000" b="1">
                <a:solidFill>
                  <a:srgbClr val="FF3300"/>
                </a:solidFill>
              </a:rPr>
              <a:t>GUI</a:t>
            </a:r>
            <a:r>
              <a:rPr lang="en-US" altLang="en-US" sz="2000">
                <a:solidFill>
                  <a:srgbClr val="000000"/>
                </a:solidFill>
              </a:rPr>
              <a:t> configuration utilities as well.</a:t>
            </a:r>
          </a:p>
          <a:p>
            <a:pPr eaLnBrk="1" hangingPunct="1">
              <a:spcBef>
                <a:spcPts val="600"/>
              </a:spcBef>
              <a:buFont typeface="Courier New" pitchFamily="49" charset="0"/>
              <a:buChar char="o"/>
            </a:pPr>
            <a:r>
              <a:rPr lang="en-US" altLang="en-US" sz="2000">
                <a:solidFill>
                  <a:srgbClr val="000000"/>
                </a:solidFill>
              </a:rPr>
              <a:t>These are usually just a thin layer of interpreted code that calls the command line script</a:t>
            </a:r>
          </a:p>
          <a:p>
            <a:pPr eaLnBrk="1" hangingPunct="1">
              <a:spcBef>
                <a:spcPts val="600"/>
              </a:spcBef>
              <a:buFont typeface="Courier New" pitchFamily="49" charset="0"/>
              <a:buChar char="o"/>
            </a:pPr>
            <a:r>
              <a:rPr lang="en-US" altLang="en-US" sz="2000">
                <a:solidFill>
                  <a:srgbClr val="000000"/>
                </a:solidFill>
              </a:rPr>
              <a:t>We strike a balance with utilities that have a user interface built on the </a:t>
            </a:r>
            <a:r>
              <a:rPr lang="en-US" altLang="en-US" sz="2000" b="1" i="1">
                <a:solidFill>
                  <a:srgbClr val="C00000"/>
                </a:solidFill>
              </a:rPr>
              <a:t>curses</a:t>
            </a:r>
            <a:r>
              <a:rPr lang="en-US" altLang="en-US" sz="2000">
                <a:solidFill>
                  <a:srgbClr val="C00000"/>
                </a:solidFill>
              </a:rPr>
              <a:t> </a:t>
            </a:r>
            <a:r>
              <a:rPr lang="en-US" altLang="en-US" sz="2000">
                <a:solidFill>
                  <a:srgbClr val="000000"/>
                </a:solidFill>
              </a:rPr>
              <a:t>libraries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035050" y="43815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2852738"/>
            <a:ext cx="4832350" cy="362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extBox 3"/>
          <p:cNvSpPr txBox="1">
            <a:spLocks noChangeArrowheads="1"/>
          </p:cNvSpPr>
          <p:nvPr/>
        </p:nvSpPr>
        <p:spPr bwMode="auto">
          <a:xfrm>
            <a:off x="5724525" y="3368675"/>
            <a:ext cx="28797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This will get to be familiar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VM running the </a:t>
            </a:r>
            <a:r>
              <a:rPr lang="en-US" altLang="en-US" b="1" i="1">
                <a:solidFill>
                  <a:srgbClr val="C00000"/>
                </a:solidFill>
              </a:rPr>
              <a:t>mc </a:t>
            </a:r>
            <a:r>
              <a:rPr lang="en-US" altLang="en-US">
                <a:solidFill>
                  <a:srgbClr val="000000"/>
                </a:solidFill>
              </a:rPr>
              <a:t>file manager –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One of the greatest linux utilities ever!</a:t>
            </a:r>
          </a:p>
        </p:txBody>
      </p:sp>
    </p:spTree>
    <p:extLst>
      <p:ext uri="{BB962C8B-B14F-4D97-AF65-F5344CB8AC3E}">
        <p14:creationId xmlns:p14="http://schemas.microsoft.com/office/powerpoint/2010/main" val="5059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85482"/>
            <a:ext cx="8751421" cy="67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b="1" smtClean="0">
                <a:solidFill>
                  <a:srgbClr val="5B1868"/>
                </a:solidFill>
              </a:rPr>
              <a:t>TinyNet: base configuration</a:t>
            </a:r>
            <a:endParaRPr lang="en-GB" altLang="en-US" smtClean="0"/>
          </a:p>
        </p:txBody>
      </p:sp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557338"/>
            <a:ext cx="6408737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6875463" y="1557338"/>
            <a:ext cx="1846262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Everything is built on a generic image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9461" name="Text Box 12"/>
          <p:cNvSpPr txBox="1">
            <a:spLocks noChangeArrowheads="1"/>
          </p:cNvSpPr>
          <p:nvPr/>
        </p:nvSpPr>
        <p:spPr bwMode="auto">
          <a:xfrm>
            <a:off x="6875463" y="2997200"/>
            <a:ext cx="1985962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Pre-configuration is limited to what is necessary to overcome some environmental oddities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9462" name="Text Box 13"/>
          <p:cNvSpPr txBox="1">
            <a:spLocks noChangeArrowheads="1"/>
          </p:cNvSpPr>
          <p:nvPr/>
        </p:nvSpPr>
        <p:spPr bwMode="auto">
          <a:xfrm>
            <a:off x="6875463" y="5084763"/>
            <a:ext cx="20716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software is packaged to meet dependencies, ease installation</a:t>
            </a:r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8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>
          <a:xfrm>
            <a:off x="250825" y="195263"/>
            <a:ext cx="6553200" cy="990600"/>
          </a:xfrm>
        </p:spPr>
        <p:txBody>
          <a:bodyPr/>
          <a:lstStyle/>
          <a:p>
            <a:r>
              <a:rPr lang="en-US" altLang="en-US" smtClean="0"/>
              <a:t>Getting Started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1188" y="1412875"/>
            <a:ext cx="7921625" cy="5040313"/>
          </a:xfrm>
        </p:spPr>
        <p:txBody>
          <a:bodyPr/>
          <a:lstStyle/>
          <a:p>
            <a:pPr marL="98425" indent="0">
              <a:buFontTx/>
              <a:buNone/>
              <a:defRPr/>
            </a:pPr>
            <a:r>
              <a:rPr lang="en-US" b="1" dirty="0" err="1" smtClean="0"/>
              <a:t>Virtualbox</a:t>
            </a:r>
            <a:endParaRPr lang="en-US" b="1" dirty="0" smtClean="0"/>
          </a:p>
          <a:p>
            <a:pPr>
              <a:defRPr/>
            </a:pPr>
            <a:r>
              <a:rPr lang="en-US" dirty="0" smtClean="0"/>
              <a:t>Comes in two parts because of copyright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400" dirty="0" smtClean="0"/>
              <a:t>Platform Pack (main application)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400" dirty="0" err="1" smtClean="0"/>
              <a:t>Extension_Pack</a:t>
            </a:r>
            <a:r>
              <a:rPr lang="en-US" sz="2400" dirty="0" smtClean="0"/>
              <a:t> (licensed)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98425" indent="0" algn="ctr">
              <a:buFontTx/>
              <a:buNone/>
              <a:defRPr/>
            </a:pPr>
            <a:r>
              <a:rPr lang="en-US" b="1" i="1" dirty="0" smtClean="0"/>
              <a:t>You must have Administrator privileges </a:t>
            </a:r>
            <a:r>
              <a:rPr lang="en-US" b="1" i="1" dirty="0"/>
              <a:t>to install</a:t>
            </a:r>
            <a:endParaRPr lang="en-US" b="1" i="1" dirty="0" smtClean="0"/>
          </a:p>
          <a:p>
            <a:pPr marL="98425" indent="0">
              <a:buFontTx/>
              <a:buNone/>
              <a:defRPr/>
            </a:pPr>
            <a:endParaRPr lang="en-US" dirty="0" smtClean="0"/>
          </a:p>
          <a:p>
            <a:pPr marL="98425" indent="0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/>
          </p:cNvSpPr>
          <p:nvPr>
            <p:ph type="title"/>
          </p:nvPr>
        </p:nvSpPr>
        <p:spPr>
          <a:xfrm>
            <a:off x="250825" y="195263"/>
            <a:ext cx="6553200" cy="990600"/>
          </a:xfrm>
        </p:spPr>
        <p:txBody>
          <a:bodyPr/>
          <a:lstStyle/>
          <a:p>
            <a:r>
              <a:rPr lang="en-US" altLang="en-US" smtClean="0"/>
              <a:t>Getting Started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484313"/>
            <a:ext cx="3924300" cy="2016125"/>
          </a:xfrm>
        </p:spPr>
        <p:txBody>
          <a:bodyPr/>
          <a:lstStyle/>
          <a:p>
            <a:pPr marL="98425" indent="0">
              <a:buFontTx/>
              <a:buNone/>
              <a:defRPr/>
            </a:pPr>
            <a:r>
              <a:rPr lang="en-US" b="1" dirty="0" err="1" smtClean="0"/>
              <a:t>TinyNet</a:t>
            </a:r>
            <a:endParaRPr lang="en-US" b="1" dirty="0" smtClean="0"/>
          </a:p>
          <a:p>
            <a:pPr>
              <a:defRPr/>
            </a:pPr>
            <a:r>
              <a:rPr lang="en-US" sz="2200" dirty="0" smtClean="0"/>
              <a:t>Comes in two parts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err="1" smtClean="0"/>
              <a:t>Base.iso</a:t>
            </a:r>
            <a:r>
              <a:rPr lang="en-US" dirty="0" smtClean="0"/>
              <a:t> (base image)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err="1" smtClean="0"/>
              <a:t>Config.iso</a:t>
            </a:r>
            <a:r>
              <a:rPr lang="en-US" dirty="0" smtClean="0"/>
              <a:t> (configuration and applications)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288" y="4559300"/>
            <a:ext cx="3779837" cy="1273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425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528B"/>
                </a:solidFill>
                <a:latin typeface="Arial"/>
              </a:rPr>
              <a:t>After installing </a:t>
            </a:r>
            <a:r>
              <a:rPr lang="en-US" sz="2400" kern="0" dirty="0" err="1">
                <a:solidFill>
                  <a:srgbClr val="00528B"/>
                </a:solidFill>
                <a:latin typeface="Arial"/>
              </a:rPr>
              <a:t>VirtualBox</a:t>
            </a:r>
            <a:r>
              <a:rPr lang="en-US" sz="2400" kern="0" dirty="0">
                <a:solidFill>
                  <a:srgbClr val="00528B"/>
                </a:solidFill>
                <a:latin typeface="Arial"/>
              </a:rPr>
              <a:t>, create VMs!</a:t>
            </a:r>
          </a:p>
          <a:p>
            <a:pPr marL="98425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528B"/>
                </a:solidFill>
                <a:latin typeface="Arial"/>
                <a:hlinkClick r:id="rId2"/>
              </a:rPr>
              <a:t>www.my-tiny.net</a:t>
            </a:r>
            <a:endParaRPr lang="en-US" sz="2400" kern="0" dirty="0">
              <a:solidFill>
                <a:srgbClr val="00528B"/>
              </a:solidFill>
              <a:latin typeface="Arial"/>
            </a:endParaRPr>
          </a:p>
        </p:txBody>
      </p:sp>
      <p:pic>
        <p:nvPicPr>
          <p:cNvPr id="2150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460500"/>
            <a:ext cx="336232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56100" y="3965575"/>
            <a:ext cx="4606925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 smtClean="0"/>
              <a:t>Create a virtual machine</a:t>
            </a:r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 smtClean="0"/>
              <a:t>Partition the disk </a:t>
            </a:r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 smtClean="0"/>
              <a:t>Create a </a:t>
            </a:r>
            <a:r>
              <a:rPr lang="en-US" altLang="en-US" sz="2000" kern="0" dirty="0" err="1" smtClean="0"/>
              <a:t>filesystem</a:t>
            </a:r>
            <a:endParaRPr lang="en-US" altLang="en-US" sz="2000" kern="0" dirty="0" smtClean="0"/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 smtClean="0"/>
              <a:t>Copy the OS</a:t>
            </a:r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 smtClean="0"/>
              <a:t>Install the </a:t>
            </a:r>
            <a:r>
              <a:rPr lang="en-US" altLang="en-US" sz="2000" kern="0" dirty="0" err="1" smtClean="0"/>
              <a:t>bootloader</a:t>
            </a:r>
            <a:endParaRPr lang="en-US" altLang="en-US" sz="2000" kern="0" dirty="0" smtClean="0"/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 smtClean="0"/>
              <a:t>Configure common services</a:t>
            </a:r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 smtClean="0"/>
              <a:t>Clone!</a:t>
            </a:r>
          </a:p>
        </p:txBody>
      </p:sp>
    </p:spTree>
    <p:extLst>
      <p:ext uri="{BB962C8B-B14F-4D97-AF65-F5344CB8AC3E}">
        <p14:creationId xmlns:p14="http://schemas.microsoft.com/office/powerpoint/2010/main" val="1081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Setup VMs</a:t>
            </a:r>
          </a:p>
        </p:txBody>
      </p:sp>
      <p:pic>
        <p:nvPicPr>
          <p:cNvPr id="2253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69913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77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AU" altLang="en-US" smtClean="0">
                <a:ea typeface="MS PGothic" pitchFamily="34" charset="-128"/>
              </a:rPr>
              <a:t>A Philosophy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>
                <a:ea typeface="MS PGothic" pitchFamily="34" charset="-128"/>
              </a:rPr>
              <a:t>System Administration is about</a:t>
            </a:r>
          </a:p>
          <a:p>
            <a:pPr lvl="1"/>
            <a:r>
              <a:rPr lang="en-AU" altLang="en-US" smtClean="0">
                <a:ea typeface="MS PGothic" pitchFamily="34" charset="-128"/>
              </a:rPr>
              <a:t>Putting together a network of computers</a:t>
            </a:r>
          </a:p>
          <a:p>
            <a:pPr lvl="1"/>
            <a:r>
              <a:rPr lang="en-AU" altLang="en-US" smtClean="0">
                <a:ea typeface="MS PGothic" pitchFamily="34" charset="-128"/>
              </a:rPr>
              <a:t>Getting them to run some applications</a:t>
            </a:r>
          </a:p>
          <a:p>
            <a:pPr lvl="1"/>
            <a:r>
              <a:rPr lang="en-AU" altLang="en-US" smtClean="0">
                <a:ea typeface="MS PGothic" pitchFamily="34" charset="-128"/>
              </a:rPr>
              <a:t>Keeping them running in a dynamic world</a:t>
            </a:r>
          </a:p>
          <a:p>
            <a:pPr>
              <a:spcBef>
                <a:spcPts val="1200"/>
              </a:spcBef>
            </a:pPr>
            <a:r>
              <a:rPr lang="en-AU" altLang="en-US" smtClean="0">
                <a:ea typeface="MS PGothic" pitchFamily="34" charset="-128"/>
              </a:rPr>
              <a:t>System Administration is as much about technology as it is about user behaviour</a:t>
            </a:r>
          </a:p>
          <a:p>
            <a:pPr>
              <a:spcBef>
                <a:spcPts val="1200"/>
              </a:spcBef>
            </a:pPr>
            <a:r>
              <a:rPr lang="en-AU" altLang="en-US" smtClean="0">
                <a:ea typeface="MS PGothic" pitchFamily="34" charset="-128"/>
              </a:rPr>
              <a:t>System Administration requires constant monitoring and rapid response to problems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Network Hands-on</a:t>
            </a:r>
          </a:p>
        </p:txBody>
      </p:sp>
      <p:pic>
        <p:nvPicPr>
          <p:cNvPr id="2355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68961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90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Configure Roles</a:t>
            </a:r>
          </a:p>
        </p:txBody>
      </p:sp>
      <p:pic>
        <p:nvPicPr>
          <p:cNvPr id="2457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12875"/>
            <a:ext cx="663892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91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Configure Mail</a:t>
            </a: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6769100" cy="518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348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Configure Webmail</a:t>
            </a:r>
          </a:p>
        </p:txBody>
      </p:sp>
      <p:pic>
        <p:nvPicPr>
          <p:cNvPr id="2662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6899275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517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Configure LDAP</a:t>
            </a:r>
          </a:p>
        </p:txBody>
      </p:sp>
      <p:pic>
        <p:nvPicPr>
          <p:cNvPr id="276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875"/>
            <a:ext cx="6942137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830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6" y="1556792"/>
            <a:ext cx="884473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549275"/>
            <a:ext cx="7162800" cy="768350"/>
          </a:xfrm>
        </p:spPr>
        <p:txBody>
          <a:bodyPr/>
          <a:lstStyle/>
          <a:p>
            <a:pPr eaLnBrk="1" hangingPunct="1"/>
            <a:r>
              <a:rPr lang="en-AU" altLang="en-US" smtClean="0"/>
              <a:t>Theme: Problem Solving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4213" y="1628775"/>
            <a:ext cx="7607300" cy="2743200"/>
          </a:xfrm>
        </p:spPr>
        <p:txBody>
          <a:bodyPr/>
          <a:lstStyle/>
          <a:p>
            <a:pPr marL="631825" indent="-533400" eaLnBrk="1" hangingPunct="1">
              <a:buFontTx/>
              <a:buAutoNum type="arabicPeriod"/>
            </a:pPr>
            <a:r>
              <a:rPr lang="en-AU" altLang="en-US" smtClean="0"/>
              <a:t>Having </a:t>
            </a:r>
            <a:r>
              <a:rPr lang="en-AU" altLang="en-US" u="sng" smtClean="0"/>
              <a:t>detected</a:t>
            </a:r>
            <a:r>
              <a:rPr lang="en-AU" altLang="en-US" smtClean="0"/>
              <a:t> the fault or Problem</a:t>
            </a:r>
          </a:p>
          <a:p>
            <a:pPr marL="631825" indent="-533400" eaLnBrk="1" hangingPunct="1">
              <a:buFontTx/>
              <a:buAutoNum type="arabicPeriod"/>
            </a:pPr>
            <a:r>
              <a:rPr lang="en-AU" altLang="en-US" u="sng" smtClean="0"/>
              <a:t>Isolate</a:t>
            </a:r>
            <a:r>
              <a:rPr lang="en-AU" altLang="en-US" smtClean="0"/>
              <a:t> the problem and identify/define it</a:t>
            </a:r>
          </a:p>
          <a:p>
            <a:pPr marL="631825" indent="-533400" eaLnBrk="1" hangingPunct="1">
              <a:buFontTx/>
              <a:buAutoNum type="arabicPeriod"/>
            </a:pPr>
            <a:r>
              <a:rPr lang="en-AU" altLang="en-US" smtClean="0"/>
              <a:t>Use </a:t>
            </a:r>
            <a:r>
              <a:rPr lang="en-AU" altLang="en-US" u="sng" smtClean="0"/>
              <a:t>tests</a:t>
            </a:r>
            <a:r>
              <a:rPr lang="en-AU" altLang="en-US" smtClean="0"/>
              <a:t> and </a:t>
            </a:r>
            <a:r>
              <a:rPr lang="en-AU" altLang="en-US" u="sng" smtClean="0"/>
              <a:t>tools</a:t>
            </a:r>
            <a:r>
              <a:rPr lang="en-AU" altLang="en-US" smtClean="0"/>
              <a:t> to </a:t>
            </a:r>
            <a:r>
              <a:rPr lang="en-AU" altLang="en-US" u="sng" smtClean="0"/>
              <a:t>diagnose</a:t>
            </a:r>
            <a:r>
              <a:rPr lang="en-AU" altLang="en-US" smtClean="0"/>
              <a:t> the problem</a:t>
            </a:r>
          </a:p>
          <a:p>
            <a:pPr marL="631825" indent="-533400" eaLnBrk="1" hangingPunct="1">
              <a:buFontTx/>
              <a:buAutoNum type="arabicPeriod"/>
            </a:pPr>
            <a:r>
              <a:rPr lang="en-AU" altLang="en-US" u="sng" smtClean="0"/>
              <a:t>Solve</a:t>
            </a:r>
            <a:r>
              <a:rPr lang="en-AU" altLang="en-US" smtClean="0"/>
              <a:t> the problem and </a:t>
            </a:r>
            <a:r>
              <a:rPr lang="en-AU" altLang="en-US" u="sng" smtClean="0"/>
              <a:t>document</a:t>
            </a:r>
            <a:r>
              <a:rPr lang="en-AU" altLang="en-US" smtClean="0"/>
              <a:t> the solution</a:t>
            </a:r>
          </a:p>
          <a:p>
            <a:pPr marL="631825" indent="-533400" algn="ctr" eaLnBrk="1" hangingPunct="1">
              <a:spcBef>
                <a:spcPct val="70000"/>
              </a:spcBef>
              <a:buFontTx/>
              <a:buNone/>
            </a:pPr>
            <a:r>
              <a:rPr lang="en-AU" altLang="en-US" b="1" smtClean="0">
                <a:solidFill>
                  <a:schemeClr val="accent2"/>
                </a:solidFill>
              </a:rPr>
              <a:t>Prioritize multiple problems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435600" y="4484688"/>
            <a:ext cx="2719388" cy="1784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AU" altLang="en-US" sz="2400" b="1">
                <a:solidFill>
                  <a:srgbClr val="00528B"/>
                </a:solidFill>
                <a:ea typeface="MS PGothic" pitchFamily="34" charset="-128"/>
              </a:rPr>
              <a:t>Requires skills of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 Mechanic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 Sociologist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 Researcher</a:t>
            </a:r>
            <a:endParaRPr lang="en-GB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2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6575425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Transferable skills 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39775" y="1484313"/>
            <a:ext cx="7035800" cy="35702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Know what you want, discover how</a:t>
            </a:r>
          </a:p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Being methodical, especially with troubleshooting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 Lifelong learning – search and discover, don’t be intimidated 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 Cultural sensitivity – people do the same thing in different ways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651500" y="4727575"/>
            <a:ext cx="2719388" cy="1784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AU" altLang="en-US" sz="2400" b="1">
                <a:solidFill>
                  <a:srgbClr val="00528B"/>
                </a:solidFill>
                <a:ea typeface="MS PGothic" pitchFamily="34" charset="-128"/>
              </a:rPr>
              <a:t>Requires skills of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 Mechanic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 Sociologist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 Researcher</a:t>
            </a:r>
            <a:endParaRPr lang="en-GB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2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50825" y="195263"/>
            <a:ext cx="65532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351837" cy="4525962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b="1" dirty="0" smtClean="0"/>
              <a:t>Best General Linux Reference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n-US" dirty="0" err="1" smtClean="0"/>
              <a:t>RedHat</a:t>
            </a:r>
            <a:r>
              <a:rPr lang="en-US" dirty="0" smtClean="0"/>
              <a:t> 9 Guides - www.my-tiny.net</a:t>
            </a:r>
          </a:p>
          <a:p>
            <a:pPr lvl="1" eaLnBrk="1" hangingPunct="1">
              <a:defRPr/>
            </a:pPr>
            <a:r>
              <a:rPr lang="en-US" dirty="0" smtClean="0"/>
              <a:t>Close to our distribution – but different!</a:t>
            </a:r>
          </a:p>
          <a:p>
            <a:pPr lvl="1" eaLnBrk="1" hangingPunct="1">
              <a:defRPr/>
            </a:pPr>
            <a:r>
              <a:rPr lang="en-US" dirty="0" smtClean="0"/>
              <a:t>(our distribution </a:t>
            </a:r>
            <a:r>
              <a:rPr lang="en-US" smtClean="0"/>
              <a:t>is small, </a:t>
            </a:r>
            <a:r>
              <a:rPr lang="en-US" dirty="0" smtClean="0"/>
              <a:t>but has all the capabilities we need)</a:t>
            </a:r>
          </a:p>
          <a:p>
            <a:pPr marL="0" indent="0" eaLnBrk="1" hangingPunct="1">
              <a:buFontTx/>
              <a:buNone/>
              <a:defRPr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Be careful looking at documentation, instructions, configurations: they are different for different distributions 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As you get familiar with what we have, you will be able to identify these differences and adapt</a:t>
            </a:r>
            <a:endParaRPr lang="en-US" dirty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524750" y="4013200"/>
            <a:ext cx="1123950" cy="5461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A50021"/>
                </a:solidFill>
              </a:rPr>
              <a:t>Celebrate</a:t>
            </a:r>
          </a:p>
          <a:p>
            <a:pPr eaLnBrk="1" hangingPunct="1"/>
            <a:r>
              <a:rPr lang="en-US" altLang="en-US" sz="1600" b="1" i="1">
                <a:solidFill>
                  <a:srgbClr val="A50021"/>
                </a:solidFill>
              </a:rPr>
              <a:t>Diversity!</a:t>
            </a:r>
            <a:endParaRPr lang="en-GB" altLang="en-US" sz="1600" b="1" i="1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6624637" cy="1223962"/>
          </a:xfrm>
        </p:spPr>
        <p:txBody>
          <a:bodyPr/>
          <a:lstStyle/>
          <a:p>
            <a:pPr eaLnBrk="1" hangingPunct="1"/>
            <a:r>
              <a:rPr lang="en-AU" altLang="en-US" smtClean="0"/>
              <a:t>Network &amp; System Administration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6013" y="1916113"/>
            <a:ext cx="6837362" cy="1851025"/>
          </a:xfrm>
        </p:spPr>
        <p:txBody>
          <a:bodyPr/>
          <a:lstStyle/>
          <a:p>
            <a:pPr eaLnBrk="1" hangingPunct="1"/>
            <a:r>
              <a:rPr lang="en-AU" altLang="en-US" smtClean="0"/>
              <a:t>Put together a network of computers</a:t>
            </a:r>
          </a:p>
          <a:p>
            <a:pPr eaLnBrk="1" hangingPunct="1"/>
            <a:r>
              <a:rPr lang="en-AU" altLang="en-US" smtClean="0"/>
              <a:t>Get them running</a:t>
            </a:r>
          </a:p>
          <a:p>
            <a:pPr eaLnBrk="1" hangingPunct="1"/>
            <a:r>
              <a:rPr lang="en-AU" altLang="en-US" smtClean="0"/>
              <a:t>Keep them running (despite Users….)</a:t>
            </a:r>
          </a:p>
          <a:p>
            <a:pPr eaLnBrk="1" hangingPunct="1"/>
            <a:r>
              <a:rPr lang="en-AU" altLang="en-US" b="1" smtClean="0">
                <a:solidFill>
                  <a:srgbClr val="FF0000"/>
                </a:solidFill>
              </a:rPr>
              <a:t>Provide a Service </a:t>
            </a:r>
            <a:r>
              <a:rPr lang="en-AU" altLang="en-US" smtClean="0"/>
              <a:t>to Users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292725" y="4149725"/>
            <a:ext cx="2719388" cy="1784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AU" altLang="en-US" sz="2400" b="1">
                <a:solidFill>
                  <a:srgbClr val="00528B"/>
                </a:solidFill>
                <a:ea typeface="MS PGothic" pitchFamily="34" charset="-128"/>
              </a:rPr>
              <a:t>Requires skills of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ea typeface="MS PGothic" pitchFamily="34" charset="-128"/>
              </a:rPr>
              <a:t>Mechanic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ea typeface="MS PGothic" pitchFamily="34" charset="-128"/>
              </a:rPr>
              <a:t>Sociologist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ea typeface="MS PGothic" pitchFamily="34" charset="-128"/>
              </a:rPr>
              <a:t>Researcher</a:t>
            </a:r>
            <a:endParaRPr lang="en-GB" altLang="en-US" sz="240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50825" y="195263"/>
            <a:ext cx="6553200" cy="990600"/>
          </a:xfrm>
        </p:spPr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</a:rPr>
              <a:t>Caution</a:t>
            </a:r>
            <a:r>
              <a:rPr lang="en-US" altLang="en-US" smtClean="0">
                <a:solidFill>
                  <a:srgbClr val="FF3300"/>
                </a:solidFill>
              </a:rPr>
              <a:t>!</a:t>
            </a:r>
            <a:endParaRPr lang="en-GB" altLang="en-US" smtClean="0">
              <a:solidFill>
                <a:srgbClr val="FF3300"/>
              </a:solidFill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425" indent="0">
              <a:buFontTx/>
              <a:buNone/>
            </a:pPr>
            <a:r>
              <a:rPr lang="en-US" altLang="en-US" smtClean="0"/>
              <a:t>Running VMs on a laptop:</a:t>
            </a:r>
          </a:p>
          <a:p>
            <a:pPr marL="98425" indent="0">
              <a:buFontTx/>
              <a:buNone/>
            </a:pPr>
            <a:endParaRPr lang="en-US" altLang="en-US" smtClean="0"/>
          </a:p>
          <a:p>
            <a:pPr marL="98425" indent="0">
              <a:buFontTx/>
              <a:buNone/>
            </a:pPr>
            <a:r>
              <a:rPr lang="en-US" altLang="en-US" smtClean="0"/>
              <a:t>Check your power settings – close lid, low battery, etc.</a:t>
            </a:r>
          </a:p>
          <a:p>
            <a:pPr marL="98425" indent="0" algn="ctr">
              <a:buFontTx/>
              <a:buNone/>
            </a:pPr>
            <a:r>
              <a:rPr lang="en-US" altLang="en-US" smtClean="0"/>
              <a:t>Never </a:t>
            </a:r>
            <a:r>
              <a:rPr lang="en-US" altLang="en-US" b="1" smtClean="0">
                <a:solidFill>
                  <a:srgbClr val="FF0000"/>
                </a:solidFill>
              </a:rPr>
              <a:t>Hibernate</a:t>
            </a:r>
            <a:r>
              <a:rPr lang="en-US" altLang="en-US" smtClean="0"/>
              <a:t>, only </a:t>
            </a:r>
            <a:r>
              <a:rPr lang="en-US" altLang="en-US" b="1" smtClean="0">
                <a:solidFill>
                  <a:srgbClr val="008000"/>
                </a:solidFill>
              </a:rPr>
              <a:t>Sleep</a:t>
            </a:r>
          </a:p>
          <a:p>
            <a:pPr marL="98425" indent="0">
              <a:buFontTx/>
              <a:buNone/>
            </a:pPr>
            <a:endParaRPr lang="en-US" altLang="en-US" b="1" smtClean="0">
              <a:solidFill>
                <a:srgbClr val="008000"/>
              </a:solidFill>
            </a:endParaRPr>
          </a:p>
          <a:p>
            <a:pPr marL="98425" indent="0">
              <a:buFontTx/>
              <a:buNone/>
            </a:pPr>
            <a:r>
              <a:rPr lang="en-US" altLang="en-US" smtClean="0"/>
              <a:t>(“Hibernate” suspends too many host processes, and your VM will get corrupted – “Sleep” works well enough)</a:t>
            </a:r>
          </a:p>
          <a:p>
            <a:pPr marL="98425" indent="0">
              <a:buFontTx/>
              <a:buNone/>
            </a:pPr>
            <a:endParaRPr lang="en-US" altLang="en-US" smtClean="0"/>
          </a:p>
          <a:p>
            <a:pPr marL="98425" indent="0">
              <a:buFontTx/>
              <a:buNone/>
            </a:pPr>
            <a:r>
              <a:rPr lang="en-US" altLang="en-US" smtClean="0"/>
              <a:t>(or … just poweroff the VM)</a:t>
            </a: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0025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>
          <a:xfrm>
            <a:off x="250825" y="195263"/>
            <a:ext cx="6553200" cy="990600"/>
          </a:xfrm>
        </p:spPr>
        <p:txBody>
          <a:bodyPr/>
          <a:lstStyle/>
          <a:p>
            <a:r>
              <a:rPr lang="en-US" altLang="en-US" smtClean="0"/>
              <a:t>Getting Started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1188" y="1412875"/>
            <a:ext cx="7921625" cy="5040313"/>
          </a:xfrm>
        </p:spPr>
        <p:txBody>
          <a:bodyPr/>
          <a:lstStyle/>
          <a:p>
            <a:pPr marL="98425" indent="0">
              <a:buFontTx/>
              <a:buNone/>
              <a:defRPr/>
            </a:pPr>
            <a:r>
              <a:rPr lang="en-US" b="1" dirty="0" err="1" smtClean="0"/>
              <a:t>Virtualbox</a:t>
            </a:r>
            <a:endParaRPr lang="en-US" b="1" dirty="0" smtClean="0"/>
          </a:p>
          <a:p>
            <a:pPr>
              <a:defRPr/>
            </a:pPr>
            <a:r>
              <a:rPr lang="en-US" dirty="0" smtClean="0"/>
              <a:t>Comes in two parts because of copyright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400" dirty="0" smtClean="0"/>
              <a:t>Platform Pack (main application)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400" dirty="0" err="1" smtClean="0"/>
              <a:t>Extension_Pack</a:t>
            </a:r>
            <a:r>
              <a:rPr lang="en-US" sz="2400" dirty="0" smtClean="0"/>
              <a:t> (licensed)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98425" indent="0" algn="ctr">
              <a:buFontTx/>
              <a:buNone/>
              <a:defRPr/>
            </a:pPr>
            <a:r>
              <a:rPr lang="en-US" b="1" i="1" dirty="0" smtClean="0"/>
              <a:t>You must have Administrator privileges </a:t>
            </a:r>
            <a:r>
              <a:rPr lang="en-US" b="1" i="1" dirty="0"/>
              <a:t>to install</a:t>
            </a:r>
            <a:endParaRPr lang="en-US" b="1" i="1" dirty="0" smtClean="0"/>
          </a:p>
          <a:p>
            <a:pPr marL="98425" indent="0">
              <a:buFontTx/>
              <a:buNone/>
              <a:defRPr/>
            </a:pPr>
            <a:endParaRPr lang="en-US" dirty="0" smtClean="0"/>
          </a:p>
          <a:p>
            <a:pPr marL="98425" indent="0">
              <a:buFontTx/>
              <a:buNone/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4369107"/>
            <a:ext cx="7008980" cy="14311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Decide what version; No need try to stay current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Hardware virtualization is Definitely ON in the BIOS – 6.1 +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Don’t know/don’t care about the BIOS – 6.0 </a:t>
            </a:r>
            <a:r>
              <a:rPr lang="en-US" dirty="0"/>
              <a:t>J</a:t>
            </a:r>
            <a:r>
              <a:rPr lang="en-US" dirty="0" smtClean="0"/>
              <a:t>uly 2020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Exact match the user interface in the videos – 5.2 </a:t>
            </a:r>
            <a:r>
              <a:rPr lang="en-US" dirty="0"/>
              <a:t>July </a:t>
            </a:r>
            <a:r>
              <a:rPr lang="en-US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>
          <a:xfrm>
            <a:off x="250825" y="195263"/>
            <a:ext cx="6553200" cy="990600"/>
          </a:xfrm>
        </p:spPr>
        <p:txBody>
          <a:bodyPr/>
          <a:lstStyle/>
          <a:p>
            <a:r>
              <a:rPr lang="en-US" altLang="en-US" smtClean="0"/>
              <a:t>Getting Started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1189" y="1412875"/>
            <a:ext cx="7849244" cy="5040313"/>
          </a:xfrm>
        </p:spPr>
        <p:txBody>
          <a:bodyPr/>
          <a:lstStyle/>
          <a:p>
            <a:pPr marL="98425" indent="0">
              <a:buFontTx/>
              <a:buNone/>
              <a:defRPr/>
            </a:pPr>
            <a:r>
              <a:rPr lang="en-US" b="1" dirty="0" err="1" smtClean="0"/>
              <a:t>Virtualbox</a:t>
            </a:r>
            <a:endParaRPr lang="en-US" b="1" dirty="0" smtClean="0"/>
          </a:p>
          <a:p>
            <a:pPr>
              <a:defRPr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version 6.0 if you need to run VMs with software virtualization, as this has been discontinued in </a:t>
            </a:r>
            <a:r>
              <a:rPr lang="en-US" dirty="0" smtClean="0"/>
              <a:t>6.1</a:t>
            </a:r>
          </a:p>
          <a:p>
            <a:pPr>
              <a:defRPr/>
            </a:pPr>
            <a:r>
              <a:rPr lang="en-US" i="1" dirty="0" smtClean="0"/>
              <a:t>Version </a:t>
            </a:r>
            <a:r>
              <a:rPr lang="en-US" i="1" dirty="0"/>
              <a:t>6.1</a:t>
            </a:r>
            <a:r>
              <a:rPr lang="en-US" i="1" dirty="0" smtClean="0"/>
              <a:t>.= </a:t>
            </a:r>
            <a:r>
              <a:rPr lang="en-US" b="1" i="1" dirty="0" smtClean="0">
                <a:solidFill>
                  <a:srgbClr val="FF0000"/>
                </a:solidFill>
              </a:rPr>
              <a:t>requires</a:t>
            </a:r>
            <a:r>
              <a:rPr lang="en-US" i="1" dirty="0" smtClean="0"/>
              <a:t> </a:t>
            </a:r>
            <a:r>
              <a:rPr lang="en-US" b="1" i="1" dirty="0">
                <a:solidFill>
                  <a:srgbClr val="FF0000"/>
                </a:solidFill>
              </a:rPr>
              <a:t>VT-x/AMD-v</a:t>
            </a:r>
            <a:r>
              <a:rPr lang="en-US" i="1" dirty="0"/>
              <a:t> to be available 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forums.virtualbox.org/viewtopic.php?f=1&amp;t=62339</a:t>
            </a:r>
            <a:endParaRPr lang="en-US" sz="2000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/>
              <a:t>Every version </a:t>
            </a:r>
            <a:r>
              <a:rPr lang="en-US" dirty="0" smtClean="0"/>
              <a:t>requires </a:t>
            </a:r>
            <a:r>
              <a:rPr lang="en-US" dirty="0"/>
              <a:t>hardware support for virtualization (</a:t>
            </a:r>
            <a:r>
              <a:rPr lang="en-US" b="1" dirty="0">
                <a:solidFill>
                  <a:srgbClr val="FF0000"/>
                </a:solidFill>
              </a:rPr>
              <a:t>Intel VT-x or AMD-v</a:t>
            </a:r>
            <a:r>
              <a:rPr lang="en-US" dirty="0"/>
              <a:t>) in order to run </a:t>
            </a:r>
            <a:r>
              <a:rPr lang="en-US" b="1" dirty="0" smtClean="0"/>
              <a:t>64bit </a:t>
            </a:r>
            <a:r>
              <a:rPr lang="en-US" b="1" dirty="0"/>
              <a:t>VMs</a:t>
            </a:r>
            <a:r>
              <a:rPr lang="en-US" dirty="0"/>
              <a:t>, and </a:t>
            </a:r>
            <a:r>
              <a:rPr lang="en-US" dirty="0" smtClean="0"/>
              <a:t>any VM that uses more than one </a:t>
            </a:r>
            <a:r>
              <a:rPr lang="en-US" dirty="0"/>
              <a:t>CPU </a:t>
            </a:r>
            <a:r>
              <a:rPr lang="en-US" dirty="0" smtClean="0"/>
              <a:t>core.</a:t>
            </a:r>
          </a:p>
          <a:p>
            <a:pPr marL="98425" indent="0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creating a VM, make sure you choose the </a:t>
            </a:r>
            <a:r>
              <a:rPr lang="en-US" dirty="0" smtClean="0"/>
              <a:t>proper </a:t>
            </a:r>
            <a:r>
              <a:rPr lang="en-US" dirty="0"/>
              <a:t>version of the guest OS template in </a:t>
            </a:r>
            <a:endParaRPr lang="en-US" dirty="0" smtClean="0"/>
          </a:p>
          <a:p>
            <a:pPr marL="98425" indent="0">
              <a:spcBef>
                <a:spcPts val="1200"/>
              </a:spcBef>
              <a:buNone/>
            </a:pPr>
            <a:r>
              <a:rPr lang="en-US" i="1" dirty="0" smtClean="0"/>
              <a:t>	&lt;</a:t>
            </a:r>
            <a:r>
              <a:rPr lang="en-US" i="1" dirty="0"/>
              <a:t>VM Settings&gt; | General | Basic | Version</a:t>
            </a:r>
            <a:r>
              <a:rPr lang="en-US" dirty="0"/>
              <a:t>, 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/>
              <a:t>C</a:t>
            </a:r>
            <a:r>
              <a:rPr lang="en-US" dirty="0" smtClean="0"/>
              <a:t>hoosing </a:t>
            </a:r>
            <a:r>
              <a:rPr lang="en-US" dirty="0"/>
              <a:t>the correct template </a:t>
            </a:r>
            <a:r>
              <a:rPr lang="en-US" dirty="0" smtClean="0"/>
              <a:t>allows </a:t>
            </a:r>
            <a:r>
              <a:rPr lang="en-US" dirty="0"/>
              <a:t>other modern processor features to be visible to the guest - it's not </a:t>
            </a:r>
            <a:r>
              <a:rPr lang="en-US" i="1" dirty="0"/>
              <a:t>just</a:t>
            </a:r>
            <a:r>
              <a:rPr lang="en-US" dirty="0"/>
              <a:t> about 64bit capability any more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f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reate VM </a:t>
            </a:r>
            <a:r>
              <a:rPr lang="en-US" dirty="0">
                <a:solidFill>
                  <a:srgbClr val="FF0000"/>
                </a:solidFill>
              </a:rPr>
              <a:t>only shows </a:t>
            </a:r>
            <a:r>
              <a:rPr lang="en-US" dirty="0" smtClean="0">
                <a:solidFill>
                  <a:srgbClr val="FF0000"/>
                </a:solidFill>
              </a:rPr>
              <a:t>32 bit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hardware virtualization is OFF</a:t>
            </a:r>
          </a:p>
          <a:p>
            <a:pPr>
              <a:spcBef>
                <a:spcPts val="1200"/>
              </a:spcBef>
            </a:pPr>
            <a:r>
              <a:rPr lang="en-US" u="sng" dirty="0" smtClean="0">
                <a:solidFill>
                  <a:srgbClr val="FF0000"/>
                </a:solidFill>
              </a:rPr>
              <a:t>This works </a:t>
            </a:r>
            <a:r>
              <a:rPr lang="en-US" u="sng" dirty="0">
                <a:solidFill>
                  <a:srgbClr val="FF0000"/>
                </a:solidFill>
              </a:rPr>
              <a:t>fine for </a:t>
            </a:r>
            <a:r>
              <a:rPr lang="en-US" u="sng" dirty="0" err="1" smtClean="0">
                <a:solidFill>
                  <a:srgbClr val="FF0000"/>
                </a:solidFill>
              </a:rPr>
              <a:t>TinyNet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with </a:t>
            </a:r>
            <a:r>
              <a:rPr lang="en-US" u="sng" dirty="0" err="1" smtClean="0">
                <a:solidFill>
                  <a:srgbClr val="FF0000"/>
                </a:solidFill>
              </a:rPr>
              <a:t>Virtualbox</a:t>
            </a:r>
            <a:r>
              <a:rPr lang="en-US" u="sng" dirty="0" smtClean="0">
                <a:solidFill>
                  <a:srgbClr val="FF0000"/>
                </a:solidFill>
              </a:rPr>
              <a:t> 5.x and 6.0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inyNet</a:t>
            </a:r>
            <a:r>
              <a:rPr lang="en-US" dirty="0" smtClean="0"/>
              <a:t>: </a:t>
            </a:r>
            <a:r>
              <a:rPr lang="en-US" dirty="0" err="1" smtClean="0"/>
              <a:t>linux</a:t>
            </a:r>
            <a:r>
              <a:rPr lang="en-US" dirty="0" smtClean="0"/>
              <a:t> 2.6/3x/4x/ (32-bit)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91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>
          <a:xfrm>
            <a:off x="250825" y="195263"/>
            <a:ext cx="6553200" cy="990600"/>
          </a:xfrm>
        </p:spPr>
        <p:txBody>
          <a:bodyPr/>
          <a:lstStyle/>
          <a:p>
            <a:r>
              <a:rPr lang="en-US" altLang="en-US" smtClean="0"/>
              <a:t>Getting Started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1189" y="1412875"/>
            <a:ext cx="7849244" cy="5040313"/>
          </a:xfrm>
        </p:spPr>
        <p:txBody>
          <a:bodyPr/>
          <a:lstStyle/>
          <a:p>
            <a:pPr marL="98425" indent="0">
              <a:buFontTx/>
              <a:buNone/>
              <a:defRPr/>
            </a:pPr>
            <a:r>
              <a:rPr lang="en-US" b="1" dirty="0" smtClean="0"/>
              <a:t>BIOS Settings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You </a:t>
            </a:r>
            <a:r>
              <a:rPr lang="en-US" dirty="0" smtClean="0"/>
              <a:t>need </a:t>
            </a:r>
            <a:r>
              <a:rPr lang="en-US" dirty="0"/>
              <a:t>to enable </a:t>
            </a:r>
            <a:r>
              <a:rPr lang="en-US" b="1" dirty="0">
                <a:solidFill>
                  <a:srgbClr val="FF0000"/>
                </a:solidFill>
              </a:rPr>
              <a:t>Intel VT-x or AMD-v</a:t>
            </a:r>
            <a:r>
              <a:rPr lang="en-US" dirty="0" smtClean="0"/>
              <a:t> </a:t>
            </a:r>
            <a:r>
              <a:rPr lang="en-US" dirty="0"/>
              <a:t>in the host PC BIOS. </a:t>
            </a: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/>
              <a:t>Note your exact </a:t>
            </a:r>
            <a:r>
              <a:rPr lang="en-US" dirty="0" smtClean="0"/>
              <a:t>system model, </a:t>
            </a:r>
            <a:r>
              <a:rPr lang="en-US" dirty="0"/>
              <a:t>then go online and check </a:t>
            </a:r>
            <a:r>
              <a:rPr lang="en-US" dirty="0" smtClean="0"/>
              <a:t>how to get into the BIOS settings at boot time.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Once you get there you need to look for something buried in a </a:t>
            </a:r>
            <a:r>
              <a:rPr lang="en-US" dirty="0" smtClean="0"/>
              <a:t>menu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Usually under CPU Settings, possibly in </a:t>
            </a:r>
            <a:r>
              <a:rPr lang="en-US" dirty="0"/>
              <a:t>the security category.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>
          <a:xfrm>
            <a:off x="250825" y="195263"/>
            <a:ext cx="6553200" cy="990600"/>
          </a:xfrm>
        </p:spPr>
        <p:txBody>
          <a:bodyPr/>
          <a:lstStyle/>
          <a:p>
            <a:r>
              <a:rPr lang="en-US" altLang="en-US" smtClean="0"/>
              <a:t>Getting Started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412776"/>
            <a:ext cx="8065267" cy="5040313"/>
          </a:xfrm>
        </p:spPr>
        <p:txBody>
          <a:bodyPr/>
          <a:lstStyle/>
          <a:p>
            <a:pPr marL="98425" indent="0">
              <a:buFontTx/>
              <a:buNone/>
              <a:defRPr/>
            </a:pPr>
            <a:r>
              <a:rPr lang="en-US" b="1" dirty="0" smtClean="0"/>
              <a:t>BIOS Settings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dirty="0"/>
              <a:t>option </a:t>
            </a:r>
            <a:r>
              <a:rPr lang="en-US" i="1" dirty="0" smtClean="0"/>
              <a:t>should be </a:t>
            </a:r>
            <a:r>
              <a:rPr lang="en-US" i="1" dirty="0"/>
              <a:t>called something like</a:t>
            </a:r>
            <a:r>
              <a:rPr lang="en-US" dirty="0"/>
              <a:t> "Enable Virtualization Technology", "Secure Virtual </a:t>
            </a:r>
            <a:r>
              <a:rPr lang="en-US" dirty="0" smtClean="0"/>
              <a:t>Mode“, "</a:t>
            </a:r>
            <a:r>
              <a:rPr lang="en-US" dirty="0"/>
              <a:t>Enable SVM Mode" </a:t>
            </a:r>
            <a:r>
              <a:rPr lang="en-US" dirty="0" smtClean="0"/>
              <a:t>(on AMD </a:t>
            </a:r>
            <a:r>
              <a:rPr lang="en-US" dirty="0"/>
              <a:t>CPUs), </a:t>
            </a:r>
            <a:r>
              <a:rPr lang="en-US" dirty="0" smtClean="0"/>
              <a:t>or "Enable </a:t>
            </a:r>
            <a:r>
              <a:rPr lang="en-US" dirty="0" err="1"/>
              <a:t>Vanderpool</a:t>
            </a:r>
            <a:r>
              <a:rPr lang="en-US" dirty="0"/>
              <a:t> Technology" (</a:t>
            </a:r>
            <a:r>
              <a:rPr lang="en-US" dirty="0" smtClean="0"/>
              <a:t>Intel CPUs)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If </a:t>
            </a:r>
            <a:r>
              <a:rPr lang="en-US" dirty="0"/>
              <a:t>you see "Virtual Directed I/O" </a:t>
            </a:r>
            <a:r>
              <a:rPr lang="en-US" dirty="0" smtClean="0"/>
              <a:t>(</a:t>
            </a:r>
            <a:r>
              <a:rPr lang="en-US" dirty="0"/>
              <a:t>I</a:t>
            </a:r>
            <a:r>
              <a:rPr lang="en-US" dirty="0" smtClean="0"/>
              <a:t>ntel VT-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/AMD-</a:t>
            </a:r>
            <a:r>
              <a:rPr lang="en-US" dirty="0" smtClean="0">
                <a:solidFill>
                  <a:srgbClr val="FF0000"/>
                </a:solidFill>
              </a:rPr>
              <a:t>Vi</a:t>
            </a:r>
            <a:r>
              <a:rPr lang="en-US" dirty="0"/>
              <a:t>) then that is a different thing. If you </a:t>
            </a:r>
            <a:r>
              <a:rPr lang="en-US" dirty="0" smtClean="0"/>
              <a:t>find this option </a:t>
            </a:r>
            <a:r>
              <a:rPr lang="en-US" dirty="0"/>
              <a:t>but not </a:t>
            </a:r>
            <a:r>
              <a:rPr lang="en-US" dirty="0" smtClean="0"/>
              <a:t>VT-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/AMD-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, then the setting you need is enabled.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After saving BIOS </a:t>
            </a:r>
            <a:r>
              <a:rPr lang="en-US" dirty="0"/>
              <a:t>changes </a:t>
            </a:r>
            <a:r>
              <a:rPr lang="en-US" dirty="0" smtClean="0"/>
              <a:t>a </a:t>
            </a:r>
            <a:r>
              <a:rPr lang="en-US" dirty="0"/>
              <a:t>full restart from power off is </a:t>
            </a:r>
            <a:r>
              <a:rPr lang="en-US" dirty="0" smtClean="0"/>
              <a:t>best, </a:t>
            </a:r>
            <a:r>
              <a:rPr lang="en-US" dirty="0"/>
              <a:t>just rebooting or resuming </a:t>
            </a:r>
            <a:r>
              <a:rPr lang="en-US" dirty="0" smtClean="0"/>
              <a:t>may </a:t>
            </a:r>
            <a:r>
              <a:rPr lang="en-US" dirty="0"/>
              <a:t>not do the job.</a:t>
            </a:r>
            <a:br>
              <a:rPr lang="en-US" dirty="0"/>
            </a:b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2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375848" cy="500553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Hyper-v </a:t>
            </a:r>
            <a:r>
              <a:rPr lang="en-US" dirty="0"/>
              <a:t>competes for resources and needs to be disabled. To check </a:t>
            </a:r>
            <a:r>
              <a:rPr lang="en-US" dirty="0" smtClean="0"/>
              <a:t>in </a:t>
            </a:r>
            <a:r>
              <a:rPr lang="en-US" dirty="0"/>
              <a:t>Windows 10, </a:t>
            </a:r>
            <a:endParaRPr lang="en-US" dirty="0" smtClean="0"/>
          </a:p>
          <a:p>
            <a:pPr marL="98425" indent="0">
              <a:spcBef>
                <a:spcPts val="1200"/>
              </a:spcBef>
              <a:buNone/>
            </a:pPr>
            <a:r>
              <a:rPr lang="en-US" i="1" dirty="0" smtClean="0"/>
              <a:t>	&lt;</a:t>
            </a:r>
            <a:r>
              <a:rPr lang="en-US" i="1" dirty="0"/>
              <a:t>right click start&gt; | Run | </a:t>
            </a:r>
            <a:r>
              <a:rPr lang="en-US" sz="2000" dirty="0" smtClean="0">
                <a:latin typeface="Lucida Console" pitchFamily="49" charset="0"/>
              </a:rPr>
              <a:t>OptionalFeatures.exe</a:t>
            </a:r>
            <a:r>
              <a:rPr lang="en-US" dirty="0" smtClean="0"/>
              <a:t>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and </a:t>
            </a:r>
            <a:r>
              <a:rPr lang="en-US" dirty="0"/>
              <a:t>look for the "Hyper-V" option. The box should be empty, not checked or shaded. 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If </a:t>
            </a:r>
            <a:r>
              <a:rPr lang="en-US" dirty="0"/>
              <a:t>you want to be absolutely sure that Hyper-v is gone then open </a:t>
            </a:r>
            <a:r>
              <a:rPr lang="en-US" dirty="0" smtClean="0"/>
              <a:t>command </a:t>
            </a:r>
            <a:r>
              <a:rPr lang="en-US" dirty="0"/>
              <a:t>console with </a:t>
            </a:r>
            <a:r>
              <a:rPr lang="en-US" i="1" dirty="0"/>
              <a:t>R</a:t>
            </a:r>
            <a:r>
              <a:rPr lang="en-US" i="1" dirty="0" smtClean="0"/>
              <a:t>un as Administrator</a:t>
            </a:r>
            <a:r>
              <a:rPr lang="en-US" dirty="0" smtClean="0"/>
              <a:t> </a:t>
            </a:r>
            <a:r>
              <a:rPr lang="en-US" dirty="0"/>
              <a:t>and type </a:t>
            </a:r>
            <a:endParaRPr lang="en-US" dirty="0" smtClean="0"/>
          </a:p>
          <a:p>
            <a:pPr marL="98425" indent="0">
              <a:spcBef>
                <a:spcPts val="1200"/>
              </a:spcBef>
              <a:buNone/>
            </a:pPr>
            <a:r>
              <a:rPr lang="en-US" i="1" dirty="0" smtClean="0"/>
              <a:t>	</a:t>
            </a:r>
            <a:r>
              <a:rPr lang="en-US" sz="2000" dirty="0" err="1" smtClean="0">
                <a:latin typeface="Lucida Console" pitchFamily="49" charset="0"/>
              </a:rPr>
              <a:t>bcdedit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>
                <a:latin typeface="Lucida Console" pitchFamily="49" charset="0"/>
              </a:rPr>
              <a:t>/set </a:t>
            </a:r>
            <a:r>
              <a:rPr lang="en-US" sz="2000" dirty="0" err="1">
                <a:latin typeface="Lucida Console" pitchFamily="49" charset="0"/>
              </a:rPr>
              <a:t>hypervisorlaunchtype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off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Make </a:t>
            </a:r>
            <a:r>
              <a:rPr lang="en-US" dirty="0"/>
              <a:t>sure to fully power down and reboot the host after changing the Hyper-v setting.</a:t>
            </a:r>
            <a:br>
              <a:rPr lang="en-US" dirty="0"/>
            </a:b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</p:spTree>
    <p:extLst>
      <p:ext uri="{BB962C8B-B14F-4D97-AF65-F5344CB8AC3E}">
        <p14:creationId xmlns:p14="http://schemas.microsoft.com/office/powerpoint/2010/main" val="3337641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519864" cy="507754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On </a:t>
            </a:r>
            <a:r>
              <a:rPr lang="en-US" dirty="0"/>
              <a:t>some Windows hosts with an EFI BIOS, </a:t>
            </a:r>
            <a:r>
              <a:rPr lang="en-US" dirty="0" err="1"/>
              <a:t>DeviceGuard</a:t>
            </a:r>
            <a:r>
              <a:rPr lang="en-US" dirty="0"/>
              <a:t> or </a:t>
            </a:r>
            <a:r>
              <a:rPr lang="en-US" dirty="0" err="1"/>
              <a:t>CredentialGuard</a:t>
            </a:r>
            <a:r>
              <a:rPr lang="en-US" dirty="0"/>
              <a:t> may be active by default, and interferes with OS level virtualization apps in the same way that Hyper-v does. These features also need to be disabled. 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On </a:t>
            </a:r>
            <a:r>
              <a:rPr lang="en-US" dirty="0"/>
              <a:t>Pro versions of Windows you can do this using </a:t>
            </a:r>
            <a:r>
              <a:rPr lang="en-US" dirty="0" err="1">
                <a:latin typeface="Lucida Console" pitchFamily="49" charset="0"/>
              </a:rPr>
              <a:t>gpedit.msc</a:t>
            </a:r>
            <a:r>
              <a:rPr lang="en-US" dirty="0"/>
              <a:t> (set </a:t>
            </a:r>
            <a:r>
              <a:rPr lang="en-US" i="1" dirty="0"/>
              <a:t>Local Computer Policy &gt; Computer Configuration &gt; Administrative Templates &gt; System &gt; Device Guard &gt; Turn on Virtualization Based Security</a:t>
            </a:r>
            <a:r>
              <a:rPr lang="en-US" dirty="0"/>
              <a:t> to Disabled. 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/>
              <a:t>D</a:t>
            </a:r>
            <a:r>
              <a:rPr lang="en-US" dirty="0" smtClean="0"/>
              <a:t>isabling </a:t>
            </a:r>
            <a:r>
              <a:rPr lang="en-US" dirty="0" err="1"/>
              <a:t>DeviceGuard</a:t>
            </a:r>
            <a:r>
              <a:rPr lang="en-US" dirty="0"/>
              <a:t> </a:t>
            </a:r>
            <a:r>
              <a:rPr lang="en-US" dirty="0" smtClean="0"/>
              <a:t>should also disable </a:t>
            </a:r>
            <a:r>
              <a:rPr lang="en-US" dirty="0" err="1" smtClean="0"/>
              <a:t>CredentialGuard</a:t>
            </a:r>
            <a:r>
              <a:rPr lang="en-US" dirty="0" smtClean="0"/>
              <a:t> (it is </a:t>
            </a:r>
            <a:r>
              <a:rPr lang="en-US" dirty="0"/>
              <a:t>a </a:t>
            </a:r>
            <a:r>
              <a:rPr lang="en-US" dirty="0" smtClean="0"/>
              <a:t>subset)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46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cannot use </a:t>
            </a:r>
            <a:r>
              <a:rPr lang="en-US" dirty="0" err="1"/>
              <a:t>gpedit</a:t>
            </a:r>
            <a:r>
              <a:rPr lang="en-US" dirty="0"/>
              <a:t> for some reason then the equivalent </a:t>
            </a:r>
            <a:r>
              <a:rPr lang="en-US" dirty="0" smtClean="0"/>
              <a:t>hack </a:t>
            </a:r>
            <a:r>
              <a:rPr lang="en-US" dirty="0"/>
              <a:t>is to find the registry key </a:t>
            </a:r>
            <a:endParaRPr lang="en-US" dirty="0" smtClean="0"/>
          </a:p>
          <a:p>
            <a:pPr marL="98425" indent="0">
              <a:buNone/>
            </a:pPr>
            <a:r>
              <a:rPr lang="en-US" i="1" dirty="0" smtClean="0"/>
              <a:t>HKLM|SYSTEM|CurrentControlSet|Control|DeviceGuard|EnableVirtualizationBasedSecurity|Enabled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set it to 0.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0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692150"/>
            <a:ext cx="7200900" cy="768350"/>
          </a:xfrm>
        </p:spPr>
        <p:txBody>
          <a:bodyPr/>
          <a:lstStyle/>
          <a:p>
            <a:pPr eaLnBrk="1" hangingPunct="1"/>
            <a:r>
              <a:rPr lang="en-AU" altLang="en-US" smtClean="0"/>
              <a:t>Challenges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4213" y="1844675"/>
            <a:ext cx="80645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AU" b="1" dirty="0" smtClean="0">
                <a:solidFill>
                  <a:schemeClr val="accent2"/>
                </a:solidFill>
              </a:rPr>
              <a:t>Deploy and update many machines</a:t>
            </a:r>
          </a:p>
          <a:p>
            <a:pPr eaLnBrk="1" hangingPunct="1">
              <a:defRPr/>
            </a:pPr>
            <a:r>
              <a:rPr lang="en-AU" b="1" dirty="0" smtClean="0">
                <a:solidFill>
                  <a:schemeClr val="accent2"/>
                </a:solidFill>
              </a:rPr>
              <a:t>Understand how services support business tasks</a:t>
            </a:r>
          </a:p>
          <a:p>
            <a:pPr eaLnBrk="1" hangingPunct="1">
              <a:defRPr/>
            </a:pPr>
            <a:r>
              <a:rPr lang="en-AU" b="1" dirty="0" smtClean="0">
                <a:solidFill>
                  <a:schemeClr val="accent2"/>
                </a:solidFill>
              </a:rPr>
              <a:t>Plan and implement adequate security</a:t>
            </a:r>
          </a:p>
          <a:p>
            <a:pPr eaLnBrk="1" hangingPunct="1">
              <a:defRPr/>
            </a:pPr>
            <a:r>
              <a:rPr lang="en-AU" b="1" dirty="0" smtClean="0">
                <a:solidFill>
                  <a:schemeClr val="accent2"/>
                </a:solidFill>
              </a:rPr>
              <a:t>Be able to fix errors and problems</a:t>
            </a:r>
          </a:p>
          <a:p>
            <a:pPr eaLnBrk="1" hangingPunct="1">
              <a:defRPr/>
            </a:pPr>
            <a:r>
              <a:rPr lang="en-AU" b="1" dirty="0" smtClean="0">
                <a:solidFill>
                  <a:schemeClr val="accent2"/>
                </a:solidFill>
              </a:rPr>
              <a:t>Keep track of and be able to use knowledge</a:t>
            </a:r>
          </a:p>
          <a:p>
            <a:pPr eaLnBrk="1" hangingPunct="1">
              <a:defRPr/>
            </a:pPr>
            <a:r>
              <a:rPr lang="en-AU" b="1" dirty="0" smtClean="0">
                <a:solidFill>
                  <a:schemeClr val="accent2"/>
                </a:solidFill>
              </a:rPr>
              <a:t>Provide comfortable environment for users</a:t>
            </a:r>
          </a:p>
          <a:p>
            <a:pPr marL="0" indent="0" eaLnBrk="1" hangingPunct="1">
              <a:buFontTx/>
              <a:buNone/>
              <a:defRPr/>
            </a:pPr>
            <a:endParaRPr lang="en-AU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7655768" cy="4572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On </a:t>
            </a:r>
            <a:r>
              <a:rPr lang="en-US" dirty="0"/>
              <a:t>Win10 hosts, check </a:t>
            </a:r>
            <a:endParaRPr lang="en-US" dirty="0" smtClean="0"/>
          </a:p>
          <a:p>
            <a:pPr marL="98425" indent="0">
              <a:spcBef>
                <a:spcPts val="1200"/>
              </a:spcBef>
              <a:buNone/>
            </a:pPr>
            <a:r>
              <a:rPr lang="en-US" i="1" dirty="0" smtClean="0"/>
              <a:t>Windows </a:t>
            </a:r>
            <a:r>
              <a:rPr lang="en-US" i="1" dirty="0"/>
              <a:t>Defender &gt; Device Security &gt; Core Isolation Details</a:t>
            </a:r>
            <a:r>
              <a:rPr lang="en-US" dirty="0"/>
              <a:t> 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and </a:t>
            </a:r>
            <a:r>
              <a:rPr lang="en-US" dirty="0"/>
              <a:t>make sure settings in this panel are turned </a:t>
            </a:r>
            <a:r>
              <a:rPr lang="en-US" dirty="0" smtClean="0"/>
              <a:t>off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reboot </a:t>
            </a:r>
            <a:r>
              <a:rPr lang="en-US" dirty="0"/>
              <a:t>the host from power down if you needed to make changes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"</a:t>
            </a:r>
            <a:r>
              <a:rPr lang="en-US" dirty="0"/>
              <a:t>Core isolation [includes] security features available on your device that use virtualization-based security"</a:t>
            </a:r>
            <a:br>
              <a:rPr lang="en-US" dirty="0"/>
            </a:br>
            <a:r>
              <a:rPr lang="en-US" dirty="0"/>
              <a:t>...which is why they can interfere with </a:t>
            </a:r>
            <a:r>
              <a:rPr lang="en-US" dirty="0" err="1"/>
              <a:t>VirtualBox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41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5761037" cy="1438275"/>
          </a:xfrm>
        </p:spPr>
        <p:txBody>
          <a:bodyPr/>
          <a:lstStyle/>
          <a:p>
            <a:pPr eaLnBrk="1" hangingPunct="1"/>
            <a:r>
              <a:rPr lang="en-AU" altLang="en-US" smtClean="0"/>
              <a:t>Systems &amp; Network Administrator Skills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750" y="1628775"/>
            <a:ext cx="8027988" cy="4537075"/>
          </a:xfrm>
        </p:spPr>
        <p:txBody>
          <a:bodyPr/>
          <a:lstStyle/>
          <a:p>
            <a:pPr eaLnBrk="1" hangingPunct="1">
              <a:defRPr/>
            </a:pPr>
            <a:r>
              <a:rPr lang="en-AU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Unix/</a:t>
            </a:r>
            <a:r>
              <a:rPr lang="en-AU" b="1" i="1" dirty="0" smtClean="0">
                <a:solidFill>
                  <a:schemeClr val="bg1">
                    <a:lumMod val="65000"/>
                  </a:schemeClr>
                </a:solidFill>
              </a:rPr>
              <a:t>Windows </a:t>
            </a:r>
            <a:r>
              <a:rPr lang="en-AU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usage, installation, configuration</a:t>
            </a:r>
          </a:p>
          <a:p>
            <a:pPr eaLnBrk="1" hangingPunct="1">
              <a:defRPr/>
            </a:pPr>
            <a:r>
              <a:rPr lang="en-AU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Shell utilities and script programming</a:t>
            </a:r>
          </a:p>
          <a:p>
            <a:pPr eaLnBrk="1" hangingPunct="1">
              <a:defRPr/>
            </a:pPr>
            <a:r>
              <a:rPr lang="en-AU" b="1" i="1" dirty="0" smtClean="0">
                <a:solidFill>
                  <a:schemeClr val="bg1">
                    <a:lumMod val="65000"/>
                  </a:schemeClr>
                </a:solidFill>
              </a:rPr>
              <a:t>C and </a:t>
            </a:r>
            <a:r>
              <a:rPr lang="en-AU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to use make</a:t>
            </a:r>
          </a:p>
          <a:p>
            <a:pPr eaLnBrk="1" hangingPunct="1">
              <a:defRPr/>
            </a:pPr>
            <a:r>
              <a:rPr lang="en-AU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Network: TCP/IP, Ethernet, </a:t>
            </a:r>
            <a:r>
              <a:rPr lang="en-AU" b="1" i="1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pPr eaLnBrk="1" hangingPunct="1">
              <a:defRPr/>
            </a:pPr>
            <a:r>
              <a:rPr lang="en-AU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Infrastructure services: DNS, DHCP</a:t>
            </a:r>
          </a:p>
          <a:p>
            <a:pPr eaLnBrk="1" hangingPunct="1">
              <a:defRPr/>
            </a:pPr>
            <a:r>
              <a:rPr lang="en-AU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Shared storage: NFS, CIFS</a:t>
            </a:r>
          </a:p>
          <a:p>
            <a:pPr eaLnBrk="1" hangingPunct="1">
              <a:defRPr/>
            </a:pPr>
            <a:r>
              <a:rPr lang="en-AU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Directory services: LDAP, </a:t>
            </a:r>
            <a:r>
              <a:rPr lang="en-AU" b="1" i="1" dirty="0" smtClean="0">
                <a:solidFill>
                  <a:schemeClr val="bg1">
                    <a:lumMod val="65000"/>
                  </a:schemeClr>
                </a:solidFill>
              </a:rPr>
              <a:t>Active Directory, NIS</a:t>
            </a:r>
          </a:p>
          <a:p>
            <a:pPr eaLnBrk="1" hangingPunct="1">
              <a:defRPr/>
            </a:pPr>
            <a:r>
              <a:rPr lang="en-AU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 services: web, mail, </a:t>
            </a:r>
            <a:r>
              <a:rPr lang="en-AU" b="1" i="1" dirty="0" smtClean="0">
                <a:solidFill>
                  <a:schemeClr val="bg1">
                    <a:lumMod val="65000"/>
                  </a:schemeClr>
                </a:solidFill>
              </a:rPr>
              <a:t>database,</a:t>
            </a:r>
            <a:r>
              <a:rPr lang="en-AU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AU" b="1" i="1" dirty="0" smtClean="0">
                <a:solidFill>
                  <a:schemeClr val="bg1">
                    <a:lumMod val="65000"/>
                  </a:schemeClr>
                </a:solidFill>
              </a:rPr>
              <a:t>groupware</a:t>
            </a:r>
          </a:p>
          <a:p>
            <a:pPr eaLnBrk="1" hangingPunct="1">
              <a:defRPr/>
            </a:pPr>
            <a:r>
              <a:rPr lang="en-AU" b="1" i="1" dirty="0" smtClean="0">
                <a:solidFill>
                  <a:schemeClr val="bg1">
                    <a:lumMod val="65000"/>
                  </a:schemeClr>
                </a:solidFill>
              </a:rPr>
              <a:t>System tuning and accounting</a:t>
            </a:r>
          </a:p>
          <a:p>
            <a:pPr eaLnBrk="1" hangingPunct="1">
              <a:defRPr/>
            </a:pPr>
            <a:r>
              <a:rPr lang="en-AU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Security consciousness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424936" cy="5077544"/>
          </a:xfrm>
        </p:spPr>
        <p:txBody>
          <a:bodyPr/>
          <a:lstStyle/>
          <a:p>
            <a:pPr marL="9842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 smtClean="0">
                <a:solidFill>
                  <a:srgbClr val="CC3300"/>
                </a:solidFill>
              </a:rPr>
              <a:t>Successful </a:t>
            </a:r>
            <a:r>
              <a:rPr lang="en-US" sz="2200" dirty="0">
                <a:solidFill>
                  <a:srgbClr val="CC3300"/>
                </a:solidFill>
              </a:rPr>
              <a:t>completion of this </a:t>
            </a:r>
            <a:r>
              <a:rPr lang="en-US" sz="2200" dirty="0" smtClean="0">
                <a:solidFill>
                  <a:srgbClr val="CC3300"/>
                </a:solidFill>
              </a:rPr>
              <a:t>module means </a:t>
            </a:r>
            <a:r>
              <a:rPr lang="en-US" sz="2200" dirty="0">
                <a:solidFill>
                  <a:srgbClr val="CC3300"/>
                </a:solidFill>
              </a:rPr>
              <a:t>you will be able to:</a:t>
            </a:r>
          </a:p>
          <a:p>
            <a:pPr marL="555625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 smtClean="0"/>
              <a:t>Explain </a:t>
            </a:r>
            <a:r>
              <a:rPr lang="en-US" sz="2200" dirty="0"/>
              <a:t>the role and operation of each of the software components essential to a corporate networked information system </a:t>
            </a:r>
            <a:endParaRPr lang="en-US" sz="2200" dirty="0" smtClean="0"/>
          </a:p>
          <a:p>
            <a:pPr marL="555625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 smtClean="0"/>
              <a:t>Evaluate </a:t>
            </a:r>
            <a:r>
              <a:rPr lang="en-US" sz="2200" dirty="0"/>
              <a:t>proposed improvements to the configuration of a corporate networked information system and the associated administration policies and procedures </a:t>
            </a:r>
            <a:endParaRPr lang="en-US" sz="2200" dirty="0" smtClean="0"/>
          </a:p>
          <a:p>
            <a:pPr marL="555625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 smtClean="0"/>
              <a:t>Integrate </a:t>
            </a:r>
            <a:r>
              <a:rPr lang="en-US" sz="2200" dirty="0"/>
              <a:t>DNS, DHCP, email, web, LDAP, </a:t>
            </a:r>
            <a:r>
              <a:rPr lang="en-US" sz="2200" dirty="0" smtClean="0"/>
              <a:t>and SSL </a:t>
            </a:r>
            <a:r>
              <a:rPr lang="en-US" sz="2200" dirty="0"/>
              <a:t>to create a working system </a:t>
            </a:r>
            <a:endParaRPr lang="en-US" sz="2200" dirty="0" smtClean="0"/>
          </a:p>
          <a:p>
            <a:pPr marL="555625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 smtClean="0"/>
              <a:t>Combine </a:t>
            </a:r>
            <a:r>
              <a:rPr lang="en-US" sz="2200" dirty="0"/>
              <a:t>new elements into the basic system to meet the needs of diverse communities of interest </a:t>
            </a:r>
          </a:p>
        </p:txBody>
      </p:sp>
    </p:spTree>
    <p:extLst>
      <p:ext uri="{BB962C8B-B14F-4D97-AF65-F5344CB8AC3E}">
        <p14:creationId xmlns:p14="http://schemas.microsoft.com/office/powerpoint/2010/main" val="29481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79388" y="549275"/>
            <a:ext cx="7416800" cy="768350"/>
          </a:xfrm>
        </p:spPr>
        <p:txBody>
          <a:bodyPr/>
          <a:lstStyle/>
          <a:p>
            <a:pPr eaLnBrk="1" hangingPunct="1"/>
            <a:r>
              <a:rPr lang="en-US" altLang="en-US" smtClean="0"/>
              <a:t>Theme: Virtualization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250825" y="1628775"/>
            <a:ext cx="8137525" cy="1223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One physical machine running a </a:t>
            </a:r>
            <a:r>
              <a:rPr lang="en-US" altLang="en-US" b="1" i="1" smtClean="0">
                <a:solidFill>
                  <a:srgbClr val="C00000"/>
                </a:solidFill>
              </a:rPr>
              <a:t>host</a:t>
            </a:r>
            <a:r>
              <a:rPr lang="en-US" altLang="en-US" smtClean="0"/>
              <a:t> OS, with one or more virtual machines running a possibly different </a:t>
            </a:r>
            <a:r>
              <a:rPr lang="en-US" altLang="en-US" b="1" i="1" smtClean="0">
                <a:solidFill>
                  <a:srgbClr val="C00000"/>
                </a:solidFill>
              </a:rPr>
              <a:t>guest</a:t>
            </a:r>
            <a:r>
              <a:rPr lang="en-US" altLang="en-US" smtClean="0"/>
              <a:t> operating system</a:t>
            </a:r>
          </a:p>
        </p:txBody>
      </p:sp>
      <p:sp>
        <p:nvSpPr>
          <p:cNvPr id="13316" name="TextBox 1"/>
          <p:cNvSpPr txBox="1">
            <a:spLocks noChangeArrowheads="1"/>
          </p:cNvSpPr>
          <p:nvPr/>
        </p:nvSpPr>
        <p:spPr bwMode="auto">
          <a:xfrm>
            <a:off x="1385888" y="2924175"/>
            <a:ext cx="58023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0000"/>
                </a:solidFill>
              </a:rPr>
              <a:t>Example: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Hardware: blade server, 64-core Intel, 64 GB RAM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OS: Red Hat Enterprise Linux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Virtualization Platform: Xen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Virtual machines: 32 configured as a cluster</a:t>
            </a:r>
          </a:p>
        </p:txBody>
      </p:sp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827088" y="4724400"/>
            <a:ext cx="3292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solidFill>
                  <a:srgbClr val="C00000"/>
                </a:solidFill>
              </a:rPr>
              <a:t>This is the main idea </a:t>
            </a:r>
          </a:p>
          <a:p>
            <a:r>
              <a:rPr lang="en-US" altLang="en-US" sz="2400" b="1">
                <a:solidFill>
                  <a:srgbClr val="C00000"/>
                </a:solidFill>
              </a:rPr>
              <a:t>of Cloud Computing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163" y="4805363"/>
            <a:ext cx="2671762" cy="1476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Lower cost of ownership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labor costs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capital expenditure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power consumption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rack space</a:t>
            </a:r>
          </a:p>
        </p:txBody>
      </p:sp>
    </p:spTree>
    <p:extLst>
      <p:ext uri="{BB962C8B-B14F-4D97-AF65-F5344CB8AC3E}">
        <p14:creationId xmlns:p14="http://schemas.microsoft.com/office/powerpoint/2010/main" val="22794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3"/>
          <p:cNvSpPr>
            <a:spLocks noChangeArrowheads="1"/>
          </p:cNvSpPr>
          <p:nvPr/>
        </p:nvSpPr>
        <p:spPr bwMode="auto">
          <a:xfrm rot="10800000">
            <a:off x="457200" y="2057400"/>
            <a:ext cx="5410200" cy="4267200"/>
          </a:xfrm>
          <a:prstGeom prst="cube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6575425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Virtual Networking</a:t>
            </a:r>
            <a:endParaRPr lang="en-GB" altLang="en-US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8600" y="1905000"/>
            <a:ext cx="6858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315200" y="2057400"/>
            <a:ext cx="1092200" cy="935038"/>
          </a:xfrm>
          <a:prstGeom prst="rect">
            <a:avLst/>
          </a:prstGeom>
          <a:noFill/>
          <a:ln w="1905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Physical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Network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Interface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7010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 flipV="1">
            <a:off x="78486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096000" y="2209800"/>
            <a:ext cx="901700" cy="660400"/>
          </a:xfrm>
          <a:prstGeom prst="rect">
            <a:avLst/>
          </a:prstGeom>
          <a:noFill/>
          <a:ln w="1905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Device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Driver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943600" y="3429000"/>
            <a:ext cx="1219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00"/>
                </a:solidFill>
              </a:rPr>
              <a:t>Host Operating </a:t>
            </a:r>
          </a:p>
          <a:p>
            <a:pPr eaLnBrk="1" hangingPunct="1"/>
            <a:r>
              <a:rPr lang="en-US" altLang="en-US" i="1">
                <a:solidFill>
                  <a:srgbClr val="000000"/>
                </a:solidFill>
              </a:rPr>
              <a:t>System</a:t>
            </a:r>
            <a:endParaRPr lang="en-GB" altLang="en-US" i="1">
              <a:solidFill>
                <a:srgbClr val="000000"/>
              </a:solidFill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905000" y="2286000"/>
            <a:ext cx="175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00"/>
                </a:solidFill>
              </a:rPr>
              <a:t>VirtualBox Environment</a:t>
            </a:r>
            <a:endParaRPr lang="en-GB" altLang="en-US" i="1">
              <a:solidFill>
                <a:srgbClr val="000000"/>
              </a:solidFill>
            </a:endParaRPr>
          </a:p>
        </p:txBody>
      </p:sp>
      <p:grpSp>
        <p:nvGrpSpPr>
          <p:cNvPr id="14348" name="Group 29"/>
          <p:cNvGrpSpPr>
            <a:grpSpLocks/>
          </p:cNvGrpSpPr>
          <p:nvPr/>
        </p:nvGrpSpPr>
        <p:grpSpPr bwMode="auto">
          <a:xfrm>
            <a:off x="4038600" y="2133600"/>
            <a:ext cx="1752600" cy="1600200"/>
            <a:chOff x="2544" y="1344"/>
            <a:chExt cx="1104" cy="1008"/>
          </a:xfrm>
        </p:grpSpPr>
        <p:grpSp>
          <p:nvGrpSpPr>
            <p:cNvPr id="14367" name="Group 16"/>
            <p:cNvGrpSpPr>
              <a:grpSpLocks/>
            </p:cNvGrpSpPr>
            <p:nvPr/>
          </p:nvGrpSpPr>
          <p:grpSpPr bwMode="auto">
            <a:xfrm>
              <a:off x="2544" y="1344"/>
              <a:ext cx="1104" cy="1008"/>
              <a:chOff x="2544" y="1968"/>
              <a:chExt cx="1104" cy="1008"/>
            </a:xfrm>
          </p:grpSpPr>
          <p:sp>
            <p:nvSpPr>
              <p:cNvPr id="14369" name="Rectangle 14"/>
              <p:cNvSpPr>
                <a:spLocks noChangeArrowheads="1"/>
              </p:cNvSpPr>
              <p:nvPr/>
            </p:nvSpPr>
            <p:spPr bwMode="auto">
              <a:xfrm>
                <a:off x="2544" y="1968"/>
                <a:ext cx="1104" cy="1008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70" name="Text Box 12"/>
              <p:cNvSpPr txBox="1">
                <a:spLocks noChangeArrowheads="1"/>
              </p:cNvSpPr>
              <p:nvPr/>
            </p:nvSpPr>
            <p:spPr bwMode="auto">
              <a:xfrm>
                <a:off x="2880" y="2016"/>
                <a:ext cx="720" cy="416"/>
              </a:xfrm>
              <a:prstGeom prst="rect">
                <a:avLst/>
              </a:prstGeom>
              <a:noFill/>
              <a:ln w="1905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00"/>
                    </a:solidFill>
                  </a:rPr>
                  <a:t>Logical </a:t>
                </a:r>
              </a:p>
              <a:p>
                <a:pPr eaLnBrk="1" hangingPunct="1"/>
                <a:r>
                  <a:rPr lang="en-US" altLang="en-US">
                    <a:solidFill>
                      <a:srgbClr val="000000"/>
                    </a:solidFill>
                  </a:rPr>
                  <a:t>Interface</a:t>
                </a:r>
                <a:endParaRPr lang="en-GB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71" name="Text Box 15"/>
              <p:cNvSpPr txBox="1">
                <a:spLocks noChangeArrowheads="1"/>
              </p:cNvSpPr>
              <p:nvPr/>
            </p:nvSpPr>
            <p:spPr bwMode="auto">
              <a:xfrm>
                <a:off x="2592" y="2496"/>
                <a:ext cx="720" cy="416"/>
              </a:xfrm>
              <a:prstGeom prst="rect">
                <a:avLst/>
              </a:prstGeom>
              <a:noFill/>
              <a:ln w="1905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00"/>
                    </a:solidFill>
                  </a:rPr>
                  <a:t>Logical </a:t>
                </a:r>
              </a:p>
              <a:p>
                <a:pPr eaLnBrk="1" hangingPunct="1"/>
                <a:r>
                  <a:rPr lang="en-US" altLang="en-US">
                    <a:solidFill>
                      <a:srgbClr val="000000"/>
                    </a:solidFill>
                  </a:rPr>
                  <a:t>Interface</a:t>
                </a:r>
                <a:endParaRPr lang="en-GB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368" name="Text Box 26"/>
            <p:cNvSpPr txBox="1">
              <a:spLocks noChangeArrowheads="1"/>
            </p:cNvSpPr>
            <p:nvPr/>
          </p:nvSpPr>
          <p:spPr bwMode="auto">
            <a:xfrm>
              <a:off x="2544" y="148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VM</a:t>
              </a:r>
              <a:endParaRPr lang="en-GB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349" name="Group 30"/>
          <p:cNvGrpSpPr>
            <a:grpSpLocks/>
          </p:cNvGrpSpPr>
          <p:nvPr/>
        </p:nvGrpSpPr>
        <p:grpSpPr bwMode="auto">
          <a:xfrm>
            <a:off x="1752600" y="3200400"/>
            <a:ext cx="1752600" cy="838200"/>
            <a:chOff x="1104" y="1392"/>
            <a:chExt cx="1104" cy="528"/>
          </a:xfrm>
        </p:grpSpPr>
        <p:sp>
          <p:nvSpPr>
            <p:cNvPr id="14364" name="Rectangle 31"/>
            <p:cNvSpPr>
              <a:spLocks noChangeArrowheads="1"/>
            </p:cNvSpPr>
            <p:nvPr/>
          </p:nvSpPr>
          <p:spPr bwMode="auto">
            <a:xfrm>
              <a:off x="1104" y="1392"/>
              <a:ext cx="1104" cy="52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365" name="Text Box 32"/>
            <p:cNvSpPr txBox="1">
              <a:spLocks noChangeArrowheads="1"/>
            </p:cNvSpPr>
            <p:nvPr/>
          </p:nvSpPr>
          <p:spPr bwMode="auto">
            <a:xfrm>
              <a:off x="1440" y="1440"/>
              <a:ext cx="720" cy="416"/>
            </a:xfrm>
            <a:prstGeom prst="rect">
              <a:avLst/>
            </a:prstGeom>
            <a:noFill/>
            <a:ln w="1905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Logical </a:t>
              </a:r>
            </a:p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Interface</a:t>
              </a: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4366" name="Text Box 33"/>
            <p:cNvSpPr txBox="1">
              <a:spLocks noChangeArrowheads="1"/>
            </p:cNvSpPr>
            <p:nvPr/>
          </p:nvSpPr>
          <p:spPr bwMode="auto">
            <a:xfrm>
              <a:off x="1104" y="1536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VM</a:t>
              </a:r>
              <a:endParaRPr lang="en-GB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350" name="Group 34"/>
          <p:cNvGrpSpPr>
            <a:grpSpLocks/>
          </p:cNvGrpSpPr>
          <p:nvPr/>
        </p:nvGrpSpPr>
        <p:grpSpPr bwMode="auto">
          <a:xfrm>
            <a:off x="1752600" y="4191000"/>
            <a:ext cx="1752600" cy="838200"/>
            <a:chOff x="1104" y="1392"/>
            <a:chExt cx="1104" cy="528"/>
          </a:xfrm>
        </p:grpSpPr>
        <p:sp>
          <p:nvSpPr>
            <p:cNvPr id="14361" name="Rectangle 35"/>
            <p:cNvSpPr>
              <a:spLocks noChangeArrowheads="1"/>
            </p:cNvSpPr>
            <p:nvPr/>
          </p:nvSpPr>
          <p:spPr bwMode="auto">
            <a:xfrm>
              <a:off x="1104" y="1392"/>
              <a:ext cx="1104" cy="52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362" name="Text Box 36"/>
            <p:cNvSpPr txBox="1">
              <a:spLocks noChangeArrowheads="1"/>
            </p:cNvSpPr>
            <p:nvPr/>
          </p:nvSpPr>
          <p:spPr bwMode="auto">
            <a:xfrm>
              <a:off x="1440" y="1440"/>
              <a:ext cx="720" cy="416"/>
            </a:xfrm>
            <a:prstGeom prst="rect">
              <a:avLst/>
            </a:prstGeom>
            <a:noFill/>
            <a:ln w="1905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Logical </a:t>
              </a:r>
            </a:p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Interface</a:t>
              </a: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4363" name="Text Box 37"/>
            <p:cNvSpPr txBox="1">
              <a:spLocks noChangeArrowheads="1"/>
            </p:cNvSpPr>
            <p:nvPr/>
          </p:nvSpPr>
          <p:spPr bwMode="auto">
            <a:xfrm>
              <a:off x="1104" y="1536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VM</a:t>
              </a:r>
              <a:endParaRPr lang="en-GB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51" name="AutoShape 38"/>
          <p:cNvSpPr>
            <a:spLocks noChangeArrowheads="1"/>
          </p:cNvSpPr>
          <p:nvPr/>
        </p:nvSpPr>
        <p:spPr bwMode="auto">
          <a:xfrm>
            <a:off x="4724400" y="4191000"/>
            <a:ext cx="990600" cy="838200"/>
          </a:xfrm>
          <a:prstGeom prst="plaque">
            <a:avLst>
              <a:gd name="adj" fmla="val 16667"/>
            </a:avLst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Virtual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Hub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4352" name="Line 39"/>
          <p:cNvSpPr>
            <a:spLocks noChangeShapeType="1"/>
          </p:cNvSpPr>
          <p:nvPr/>
        </p:nvSpPr>
        <p:spPr bwMode="auto">
          <a:xfrm>
            <a:off x="5410200" y="2895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53" name="Line 40"/>
          <p:cNvSpPr>
            <a:spLocks noChangeShapeType="1"/>
          </p:cNvSpPr>
          <p:nvPr/>
        </p:nvSpPr>
        <p:spPr bwMode="auto">
          <a:xfrm flipH="1">
            <a:off x="4495800" y="5029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54" name="Line 41"/>
          <p:cNvSpPr>
            <a:spLocks noChangeShapeType="1"/>
          </p:cNvSpPr>
          <p:nvPr/>
        </p:nvSpPr>
        <p:spPr bwMode="auto">
          <a:xfrm flipV="1">
            <a:off x="3429000" y="4572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55" name="Line 42"/>
          <p:cNvSpPr>
            <a:spLocks noChangeShapeType="1"/>
          </p:cNvSpPr>
          <p:nvPr/>
        </p:nvSpPr>
        <p:spPr bwMode="auto">
          <a:xfrm>
            <a:off x="50292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56" name="Line 43"/>
          <p:cNvSpPr>
            <a:spLocks noChangeShapeType="1"/>
          </p:cNvSpPr>
          <p:nvPr/>
        </p:nvSpPr>
        <p:spPr bwMode="auto">
          <a:xfrm>
            <a:off x="3429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57" name="Oval 44"/>
          <p:cNvSpPr>
            <a:spLocks noChangeArrowheads="1"/>
          </p:cNvSpPr>
          <p:nvPr/>
        </p:nvSpPr>
        <p:spPr bwMode="auto">
          <a:xfrm>
            <a:off x="1447800" y="5410200"/>
            <a:ext cx="1828800" cy="533400"/>
          </a:xfrm>
          <a:prstGeom prst="ellipse">
            <a:avLst/>
          </a:prstGeom>
          <a:noFill/>
          <a:ln w="190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Built-in DHCP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4358" name="Oval 45"/>
          <p:cNvSpPr>
            <a:spLocks noChangeArrowheads="1"/>
          </p:cNvSpPr>
          <p:nvPr/>
        </p:nvSpPr>
        <p:spPr bwMode="auto">
          <a:xfrm>
            <a:off x="3200400" y="5638800"/>
            <a:ext cx="1828800" cy="533400"/>
          </a:xfrm>
          <a:prstGeom prst="ellipse">
            <a:avLst/>
          </a:prstGeom>
          <a:noFill/>
          <a:ln w="190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Built-in NAT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4359" name="Line 46"/>
          <p:cNvSpPr>
            <a:spLocks noChangeShapeType="1"/>
          </p:cNvSpPr>
          <p:nvPr/>
        </p:nvSpPr>
        <p:spPr bwMode="auto">
          <a:xfrm flipH="1">
            <a:off x="3048000" y="47244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60" name="AutoShape 47"/>
          <p:cNvSpPr>
            <a:spLocks noChangeArrowheads="1"/>
          </p:cNvSpPr>
          <p:nvPr/>
        </p:nvSpPr>
        <p:spPr bwMode="auto">
          <a:xfrm>
            <a:off x="7467600" y="3733800"/>
            <a:ext cx="914400" cy="533400"/>
          </a:xfrm>
          <a:prstGeom prst="cloudCallout">
            <a:avLst>
              <a:gd name="adj1" fmla="val -32116"/>
              <a:gd name="adj2" fmla="val 330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2468</TotalTime>
  <Words>1532</Words>
  <Application>Microsoft Office PowerPoint</Application>
  <PresentationFormat>On-screen Show (4:3)</PresentationFormat>
  <Paragraphs>286</Paragraphs>
  <Slides>41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APU Clean</vt:lpstr>
      <vt:lpstr>3_APU Clean</vt:lpstr>
      <vt:lpstr>1_APU Clean</vt:lpstr>
      <vt:lpstr>Image</vt:lpstr>
      <vt:lpstr>System and Network Administration</vt:lpstr>
      <vt:lpstr>A Philosophy</vt:lpstr>
      <vt:lpstr>Network &amp; System Administration</vt:lpstr>
      <vt:lpstr>Challenges</vt:lpstr>
      <vt:lpstr>Systems &amp; Network Administrator Skills</vt:lpstr>
      <vt:lpstr>Outcomes</vt:lpstr>
      <vt:lpstr>PowerPoint Presentation</vt:lpstr>
      <vt:lpstr>Theme: Virtualization</vt:lpstr>
      <vt:lpstr>Virtual Networking</vt:lpstr>
      <vt:lpstr>VirtualBox “Virtual Physical”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TinyNet: base configuration</vt:lpstr>
      <vt:lpstr>Getting Started</vt:lpstr>
      <vt:lpstr>Getting Started</vt:lpstr>
      <vt:lpstr>Setup VMs</vt:lpstr>
      <vt:lpstr>Network Hands-on</vt:lpstr>
      <vt:lpstr>Configure Roles</vt:lpstr>
      <vt:lpstr>Configure Mail</vt:lpstr>
      <vt:lpstr>Configure Webmail</vt:lpstr>
      <vt:lpstr>Configure LDAP</vt:lpstr>
      <vt:lpstr>PowerPoint Presentation</vt:lpstr>
      <vt:lpstr>Assessment</vt:lpstr>
      <vt:lpstr>Theme: Problem Solving</vt:lpstr>
      <vt:lpstr>Transferable skills </vt:lpstr>
      <vt:lpstr>Resources</vt:lpstr>
      <vt:lpstr>PowerPoint Presentation</vt:lpstr>
      <vt:lpstr>Caution!</vt:lpstr>
      <vt:lpstr>Getting Started</vt:lpstr>
      <vt:lpstr>Getting Started</vt:lpstr>
      <vt:lpstr>TinyNet: linux 2.6/3x/4x/ (32-bit)</vt:lpstr>
      <vt:lpstr>Getting Started</vt:lpstr>
      <vt:lpstr>Getting Started</vt:lpstr>
      <vt:lpstr>Additional Notes</vt:lpstr>
      <vt:lpstr>Additional Notes</vt:lpstr>
      <vt:lpstr>Additional Notes</vt:lpstr>
      <vt:lpstr>Additional Notes</vt:lpstr>
      <vt:lpstr>PowerPoint Presentation</vt:lpstr>
    </vt:vector>
  </TitlesOfParts>
  <Company>Henry Linger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Lenovo</cp:lastModifiedBy>
  <cp:revision>333</cp:revision>
  <cp:lastPrinted>2007-07-15T04:59:23Z</cp:lastPrinted>
  <dcterms:modified xsi:type="dcterms:W3CDTF">2020-09-02T23:14:41Z</dcterms:modified>
</cp:coreProperties>
</file>