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3" r:id="rId1"/>
    <p:sldMasterId id="2147484319" r:id="rId2"/>
  </p:sldMasterIdLst>
  <p:notesMasterIdLst>
    <p:notesMasterId r:id="rId45"/>
  </p:notesMasterIdLst>
  <p:handoutMasterIdLst>
    <p:handoutMasterId r:id="rId46"/>
  </p:handoutMasterIdLst>
  <p:sldIdLst>
    <p:sldId id="700" r:id="rId3"/>
    <p:sldId id="745" r:id="rId4"/>
    <p:sldId id="792" r:id="rId5"/>
    <p:sldId id="706" r:id="rId6"/>
    <p:sldId id="798" r:id="rId7"/>
    <p:sldId id="707" r:id="rId8"/>
    <p:sldId id="804" r:id="rId9"/>
    <p:sldId id="742" r:id="rId10"/>
    <p:sldId id="743" r:id="rId11"/>
    <p:sldId id="773" r:id="rId12"/>
    <p:sldId id="710" r:id="rId13"/>
    <p:sldId id="711" r:id="rId14"/>
    <p:sldId id="769" r:id="rId15"/>
    <p:sldId id="774" r:id="rId16"/>
    <p:sldId id="713" r:id="rId17"/>
    <p:sldId id="714" r:id="rId18"/>
    <p:sldId id="775" r:id="rId19"/>
    <p:sldId id="715" r:id="rId20"/>
    <p:sldId id="783" r:id="rId21"/>
    <p:sldId id="796" r:id="rId22"/>
    <p:sldId id="784" r:id="rId23"/>
    <p:sldId id="797" r:id="rId24"/>
    <p:sldId id="785" r:id="rId25"/>
    <p:sldId id="795" r:id="rId26"/>
    <p:sldId id="749" r:id="rId27"/>
    <p:sldId id="794" r:id="rId28"/>
    <p:sldId id="756" r:id="rId29"/>
    <p:sldId id="717" r:id="rId30"/>
    <p:sldId id="758" r:id="rId31"/>
    <p:sldId id="759" r:id="rId32"/>
    <p:sldId id="776" r:id="rId33"/>
    <p:sldId id="793" r:id="rId34"/>
    <p:sldId id="726" r:id="rId35"/>
    <p:sldId id="727" r:id="rId36"/>
    <p:sldId id="778" r:id="rId37"/>
    <p:sldId id="730" r:id="rId38"/>
    <p:sldId id="802" r:id="rId39"/>
    <p:sldId id="803" r:id="rId40"/>
    <p:sldId id="799" r:id="rId41"/>
    <p:sldId id="800" r:id="rId42"/>
    <p:sldId id="801" r:id="rId43"/>
    <p:sldId id="770" r:id="rId44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528B"/>
    <a:srgbClr val="FF00FF"/>
    <a:srgbClr val="FF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37" autoAdjust="0"/>
    <p:restoredTop sz="94624" autoAdjust="0"/>
  </p:normalViewPr>
  <p:slideViewPr>
    <p:cSldViewPr>
      <p:cViewPr varScale="1">
        <p:scale>
          <a:sx n="82" d="100"/>
          <a:sy n="82" d="100"/>
        </p:scale>
        <p:origin x="-122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267" y="-8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0.xml"/><Relationship Id="rId2" Type="http://schemas.openxmlformats.org/officeDocument/2006/relationships/slide" Target="slides/slide18.xml"/><Relationship Id="rId1" Type="http://schemas.openxmlformats.org/officeDocument/2006/relationships/slide" Target="slides/slide13.xml"/><Relationship Id="rId6" Type="http://schemas.openxmlformats.org/officeDocument/2006/relationships/slide" Target="slides/slide33.xml"/><Relationship Id="rId5" Type="http://schemas.openxmlformats.org/officeDocument/2006/relationships/slide" Target="slides/slide32.xml"/><Relationship Id="rId4" Type="http://schemas.openxmlformats.org/officeDocument/2006/relationships/slide" Target="slides/slide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6252866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71681" y="6948715"/>
            <a:ext cx="2829520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7D2C9D2-F5D4-499C-8267-AF2DA2C9A9C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7240003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4425" cy="2741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8715"/>
            <a:ext cx="4160936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54AC328-01C2-4BFC-A78E-AFB4342A46B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504711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4AC328-01C2-4BFC-A78E-AFB4342A46B1}" type="slidenum">
              <a:rPr lang="en-AU" altLang="en-US" smtClean="0"/>
              <a:pPr>
                <a:defRPr/>
              </a:pPr>
              <a:t>1</a:t>
            </a:fld>
            <a:endParaRPr lang="en-AU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3241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34B883E-51AF-44E7-A8BA-BAC9958E7C30}" type="slidenum">
              <a:rPr lang="en-AU" altLang="en-US" smtClean="0"/>
              <a:pPr/>
              <a:t>26</a:t>
            </a:fld>
            <a:endParaRPr lang="en-AU" altLang="en-US" smtClean="0"/>
          </a:p>
        </p:txBody>
      </p:sp>
      <p:sp>
        <p:nvSpPr>
          <p:cNvPr id="60419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300">
                <a:latin typeface="Times New Roman" pitchFamily="18" charset="0"/>
                <a:ea typeface="MS PGothic" pitchFamily="34" charset="-128"/>
              </a:rPr>
              <a:t>Network Administration - Managing Hosts and Users</a:t>
            </a:r>
            <a:endParaRPr lang="en-AU" altLang="en-US" sz="13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0420" name="Rectangle 3"/>
          <p:cNvSpPr txBox="1">
            <a:spLocks noGrp="1" noChangeArrowheads="1"/>
          </p:cNvSpPr>
          <p:nvPr/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9B4F5A9B-D877-4B2D-9CC0-9EFA0239FFB0}" type="datetime1">
              <a:rPr lang="en-US" altLang="en-US" sz="1300">
                <a:latin typeface="Times New Roman" pitchFamily="18" charset="0"/>
                <a:ea typeface="MS PGothic" pitchFamily="34" charset="-128"/>
              </a:rPr>
              <a:pPr algn="r" eaLnBrk="1" hangingPunct="1"/>
              <a:t>12-Aug-20</a:t>
            </a:fld>
            <a:endParaRPr lang="en-AU" altLang="en-US" sz="13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0421" name="Rectangle 7"/>
          <p:cNvSpPr txBox="1">
            <a:spLocks noGrp="1" noChangeArrowheads="1"/>
          </p:cNvSpPr>
          <p:nvPr/>
        </p:nvSpPr>
        <p:spPr bwMode="auto">
          <a:xfrm>
            <a:off x="5440265" y="6948715"/>
            <a:ext cx="4160936" cy="36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B3EFA1ED-9DF3-48CA-AE46-91C1DD4E18F7}" type="slidenum">
              <a:rPr lang="en-AU" altLang="en-US" sz="1300">
                <a:latin typeface="Times New Roman" pitchFamily="18" charset="0"/>
                <a:ea typeface="MS PGothic" pitchFamily="34" charset="-128"/>
              </a:rPr>
              <a:pPr algn="r" eaLnBrk="1" hangingPunct="1"/>
              <a:t>26</a:t>
            </a:fld>
            <a:endParaRPr lang="en-AU" altLang="en-US" sz="13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7688"/>
            <a:ext cx="3657600" cy="2743200"/>
          </a:xfrm>
          <a:solidFill>
            <a:srgbClr val="FFFFFF"/>
          </a:solidFill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3494" y="3473753"/>
            <a:ext cx="7034213" cy="3293534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9048" tIns="49524" rIns="99048" bIns="49524"/>
          <a:lstStyle/>
          <a:p>
            <a:pPr marL="228600" indent="-228600" eaLnBrk="1" hangingPunct="1">
              <a:buFontTx/>
              <a:buChar char="•"/>
            </a:pPr>
            <a:r>
              <a:rPr lang="en-AU" altLang="en-US" smtClean="0">
                <a:latin typeface="Times New Roman" pitchFamily="18" charset="0"/>
              </a:rPr>
              <a:t>Mostly we only need to do 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AU" altLang="en-US" smtClean="0">
                <a:latin typeface="Times New Roman" pitchFamily="18" charset="0"/>
              </a:rPr>
              <a:t>High level formas (like painting or repainting the lines in car spaces..)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AU" altLang="en-US" smtClean="0">
                <a:latin typeface="Times New Roman" pitchFamily="18" charset="0"/>
              </a:rPr>
              <a:t>Or zero-filling (scouring the carpark of any marking)</a:t>
            </a:r>
          </a:p>
          <a:p>
            <a:pPr marL="228600" indent="-228600" eaLnBrk="1" hangingPunct="1">
              <a:buFontTx/>
              <a:buChar char="•"/>
            </a:pPr>
            <a:r>
              <a:rPr lang="en-AU" altLang="en-US" smtClean="0">
                <a:latin typeface="Times New Roman" pitchFamily="18" charset="0"/>
              </a:rPr>
              <a:t>Low level format requires great accuracy, and so must be avoided</a:t>
            </a:r>
          </a:p>
          <a:p>
            <a:pPr marL="228600" indent="-228600" eaLnBrk="1" hangingPunct="1">
              <a:buFontTx/>
              <a:buChar char="•"/>
            </a:pPr>
            <a:r>
              <a:rPr lang="en-AU" altLang="en-US" smtClean="0">
                <a:latin typeface="Times New Roman" pitchFamily="18" charset="0"/>
              </a:rPr>
              <a:t>Some filesystem formats are interoperable, e.g., FAT32, ISO9660 (although the latter is not for hard disks)</a:t>
            </a:r>
          </a:p>
          <a:p>
            <a:pPr marL="228600" indent="-228600" eaLnBrk="1" hangingPunct="1">
              <a:buFontTx/>
              <a:buChar char="•"/>
            </a:pPr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0F6BE71-6FC7-4063-9A57-EA16E6195009}" type="slidenum">
              <a:rPr lang="en-AU" altLang="en-US" smtClean="0"/>
              <a:pPr/>
              <a:t>27</a:t>
            </a:fld>
            <a:endParaRPr lang="en-AU" altLang="en-US" smtClean="0"/>
          </a:p>
        </p:txBody>
      </p:sp>
      <p:sp>
        <p:nvSpPr>
          <p:cNvPr id="59395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300">
                <a:latin typeface="Times New Roman" pitchFamily="18" charset="0"/>
                <a:ea typeface="MS PGothic" pitchFamily="34" charset="-128"/>
              </a:rPr>
              <a:t>Network Administration - Managing Hosts and Users</a:t>
            </a:r>
            <a:endParaRPr lang="en-AU" altLang="en-US" sz="13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59396" name="Rectangle 3"/>
          <p:cNvSpPr txBox="1">
            <a:spLocks noGrp="1" noChangeArrowheads="1"/>
          </p:cNvSpPr>
          <p:nvPr/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326F2B1D-5DAA-4ADA-ABD9-52BAC9A59F81}" type="datetime1">
              <a:rPr lang="en-US" altLang="en-US" sz="1300">
                <a:latin typeface="Times New Roman" pitchFamily="18" charset="0"/>
                <a:ea typeface="MS PGothic" pitchFamily="34" charset="-128"/>
              </a:rPr>
              <a:pPr algn="r" eaLnBrk="1" hangingPunct="1"/>
              <a:t>12-Aug-20</a:t>
            </a:fld>
            <a:endParaRPr lang="en-AU" altLang="en-US" sz="13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59397" name="Rectangle 7"/>
          <p:cNvSpPr txBox="1">
            <a:spLocks noGrp="1" noChangeArrowheads="1"/>
          </p:cNvSpPr>
          <p:nvPr/>
        </p:nvSpPr>
        <p:spPr bwMode="auto">
          <a:xfrm>
            <a:off x="5440265" y="6948715"/>
            <a:ext cx="4160936" cy="36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090EB226-D245-4E27-888F-52B92EBF51E2}" type="slidenum">
              <a:rPr lang="en-AU" altLang="en-US" sz="1300">
                <a:latin typeface="Times New Roman" pitchFamily="18" charset="0"/>
                <a:ea typeface="MS PGothic" pitchFamily="34" charset="-128"/>
              </a:rPr>
              <a:pPr algn="r" eaLnBrk="1" hangingPunct="1"/>
              <a:t>27</a:t>
            </a:fld>
            <a:endParaRPr lang="en-AU" altLang="en-US" sz="13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7688"/>
            <a:ext cx="3657600" cy="2743200"/>
          </a:xfrm>
          <a:solidFill>
            <a:srgbClr val="FFFFFF"/>
          </a:solidFill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3494" y="3473753"/>
            <a:ext cx="7034213" cy="3293534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9048" tIns="49524" rIns="99048" bIns="49524"/>
          <a:lstStyle/>
          <a:p>
            <a:pPr eaLnBrk="1" hangingPunct="1"/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E9451CB-607A-4578-A55E-21C86381D3EF}" type="slidenum">
              <a:rPr lang="en-AU" altLang="en-US" smtClean="0"/>
              <a:pPr/>
              <a:t>28</a:t>
            </a:fld>
            <a:endParaRPr lang="en-AU" altLang="en-US" smtClean="0"/>
          </a:p>
        </p:txBody>
      </p:sp>
      <p:sp>
        <p:nvSpPr>
          <p:cNvPr id="61443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300">
                <a:latin typeface="Times New Roman" pitchFamily="18" charset="0"/>
                <a:ea typeface="MS PGothic" pitchFamily="34" charset="-128"/>
              </a:rPr>
              <a:t>Network Administration - Managing Hosts and Users</a:t>
            </a:r>
            <a:endParaRPr lang="en-AU" altLang="en-US" sz="13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1444" name="Rectangle 3"/>
          <p:cNvSpPr txBox="1">
            <a:spLocks noGrp="1" noChangeArrowheads="1"/>
          </p:cNvSpPr>
          <p:nvPr/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4A98F2D-4555-4A5C-8887-217377FD5253}" type="datetime1">
              <a:rPr lang="en-US" altLang="en-US" sz="1300">
                <a:latin typeface="Times New Roman" pitchFamily="18" charset="0"/>
                <a:ea typeface="MS PGothic" pitchFamily="34" charset="-128"/>
              </a:rPr>
              <a:pPr algn="r" eaLnBrk="1" hangingPunct="1"/>
              <a:t>12-Aug-20</a:t>
            </a:fld>
            <a:endParaRPr lang="en-AU" altLang="en-US" sz="13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1445" name="Rectangle 7"/>
          <p:cNvSpPr txBox="1">
            <a:spLocks noGrp="1" noChangeArrowheads="1"/>
          </p:cNvSpPr>
          <p:nvPr/>
        </p:nvSpPr>
        <p:spPr bwMode="auto">
          <a:xfrm>
            <a:off x="5440265" y="6948715"/>
            <a:ext cx="4160936" cy="36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E9A09B61-D8C0-48D4-8A1C-8AC60599C1A9}" type="slidenum">
              <a:rPr lang="en-AU" altLang="en-US" sz="1300">
                <a:latin typeface="Times New Roman" pitchFamily="18" charset="0"/>
                <a:ea typeface="MS PGothic" pitchFamily="34" charset="-128"/>
              </a:rPr>
              <a:pPr algn="r" eaLnBrk="1" hangingPunct="1"/>
              <a:t>28</a:t>
            </a:fld>
            <a:endParaRPr lang="en-AU" altLang="en-US" sz="13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7688"/>
            <a:ext cx="3657600" cy="2743200"/>
          </a:xfrm>
          <a:solidFill>
            <a:srgbClr val="FFFFFF"/>
          </a:solidFill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3494" y="3473753"/>
            <a:ext cx="7034213" cy="3293534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9048" tIns="49524" rIns="99048" bIns="49524"/>
          <a:lstStyle/>
          <a:p>
            <a:pPr marL="228600" indent="-228600" eaLnBrk="1" hangingPunct="1">
              <a:buFontTx/>
              <a:buChar char="•"/>
            </a:pPr>
            <a:r>
              <a:rPr lang="en-AU" altLang="en-US" smtClean="0">
                <a:latin typeface="Times New Roman" pitchFamily="18" charset="0"/>
              </a:rPr>
              <a:t>Clusters belonging to the same file are linked as a chain of clusters.</a:t>
            </a:r>
          </a:p>
          <a:p>
            <a:pPr marL="228600" indent="-228600" eaLnBrk="1" hangingPunct="1">
              <a:buFontTx/>
              <a:buChar char="•"/>
            </a:pPr>
            <a:r>
              <a:rPr lang="en-AU" altLang="en-US" smtClean="0">
                <a:latin typeface="Times New Roman" pitchFamily="18" charset="0"/>
              </a:rPr>
              <a:t>Details in http://en.wikipedia.org/wiki/File_Allocation_Table</a:t>
            </a:r>
          </a:p>
          <a:p>
            <a:pPr marL="228600" indent="-228600" eaLnBrk="1" hangingPunct="1">
              <a:buFontTx/>
              <a:buChar char="•"/>
            </a:pPr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BA930A9-5605-4FE5-92AB-49611636F66F}" type="slidenum">
              <a:rPr lang="en-AU" altLang="en-US" smtClean="0"/>
              <a:pPr/>
              <a:t>36</a:t>
            </a:fld>
            <a:endParaRPr lang="en-AU" altLang="en-US" smtClean="0"/>
          </a:p>
        </p:txBody>
      </p:sp>
      <p:sp>
        <p:nvSpPr>
          <p:cNvPr id="65539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300">
                <a:latin typeface="Times New Roman" pitchFamily="18" charset="0"/>
                <a:ea typeface="MS PGothic" pitchFamily="34" charset="-128"/>
              </a:rPr>
              <a:t>Network Administration - Managing Hosts and Users</a:t>
            </a:r>
            <a:endParaRPr lang="en-AU" altLang="en-US" sz="13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5540" name="Rectangle 3"/>
          <p:cNvSpPr txBox="1">
            <a:spLocks noGrp="1" noChangeArrowheads="1"/>
          </p:cNvSpPr>
          <p:nvPr/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CB345454-DD79-4D03-9C04-E245398FB1AA}" type="datetime1">
              <a:rPr lang="en-US" altLang="en-US" sz="1300">
                <a:latin typeface="Times New Roman" pitchFamily="18" charset="0"/>
                <a:ea typeface="MS PGothic" pitchFamily="34" charset="-128"/>
              </a:rPr>
              <a:pPr algn="r" eaLnBrk="1" hangingPunct="1"/>
              <a:t>12-Aug-20</a:t>
            </a:fld>
            <a:endParaRPr lang="en-AU" altLang="en-US" sz="13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5541" name="Rectangle 7"/>
          <p:cNvSpPr txBox="1">
            <a:spLocks noGrp="1" noChangeArrowheads="1"/>
          </p:cNvSpPr>
          <p:nvPr/>
        </p:nvSpPr>
        <p:spPr bwMode="auto">
          <a:xfrm>
            <a:off x="5440265" y="6948715"/>
            <a:ext cx="4160936" cy="36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1372A718-15FF-42BE-BE89-B3D2C56EA695}" type="slidenum">
              <a:rPr lang="en-AU" altLang="en-US" sz="1300">
                <a:latin typeface="Times New Roman" pitchFamily="18" charset="0"/>
                <a:ea typeface="MS PGothic" pitchFamily="34" charset="-128"/>
              </a:rPr>
              <a:pPr algn="r" eaLnBrk="1" hangingPunct="1"/>
              <a:t>36</a:t>
            </a:fld>
            <a:endParaRPr lang="en-AU" altLang="en-US" sz="13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55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7688"/>
            <a:ext cx="3657600" cy="2743200"/>
          </a:xfrm>
          <a:solidFill>
            <a:srgbClr val="FFFFFF"/>
          </a:solidFill>
          <a:ln/>
        </p:spPr>
      </p:sp>
      <p:sp>
        <p:nvSpPr>
          <p:cNvPr id="655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3494" y="3473753"/>
            <a:ext cx="7034213" cy="3293534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9048" tIns="49524" rIns="99048" bIns="49524"/>
          <a:lstStyle/>
          <a:p>
            <a:pPr marL="228600" indent="-228600" eaLnBrk="1" hangingPunct="1">
              <a:buFontTx/>
              <a:buChar char="•"/>
            </a:pPr>
            <a:r>
              <a:rPr lang="en-AU" altLang="en-US" smtClean="0">
                <a:latin typeface="Times New Roman" pitchFamily="18" charset="0"/>
              </a:rPr>
              <a:t>Given that shutdown sequence processing is now mostly automatic, one thing remains to remember: DO NOT INTERRUPT THE SHUTDOWN SEQUENCE.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6D3D7FF-B6E9-44C9-87BF-70A9CC70BF7F}" type="slidenum">
              <a:rPr lang="en-AU" smtClean="0">
                <a:solidFill>
                  <a:prstClr val="black"/>
                </a:solidFill>
              </a:rPr>
              <a:pPr/>
              <a:t>39</a:t>
            </a:fld>
            <a:endParaRPr lang="en-AU" smtClean="0">
              <a:solidFill>
                <a:prstClr val="black"/>
              </a:solidFill>
            </a:endParaRPr>
          </a:p>
        </p:txBody>
      </p:sp>
      <p:sp>
        <p:nvSpPr>
          <p:cNvPr id="67587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</a:rPr>
              <a:t>Network Administration - Managing Hosts and Users</a:t>
            </a:r>
            <a:endParaRPr lang="en-AU" sz="1300">
              <a:solidFill>
                <a:prstClr val="black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7588" name="Rectangle 3"/>
          <p:cNvSpPr txBox="1">
            <a:spLocks noGrp="1" noChangeArrowheads="1"/>
          </p:cNvSpPr>
          <p:nvPr/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EDD2C3C2-5A7E-4EC3-9673-15922563B502}" type="datetime1">
              <a:rPr lang="en-US" sz="13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</a:rPr>
              <a:pPr algn="r" eaLnBrk="1" hangingPunct="1"/>
              <a:t>12-Aug-20</a:t>
            </a:fld>
            <a:endParaRPr lang="en-AU" sz="1300">
              <a:solidFill>
                <a:prstClr val="black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7589" name="Rectangle 7"/>
          <p:cNvSpPr txBox="1">
            <a:spLocks noGrp="1" noChangeArrowheads="1"/>
          </p:cNvSpPr>
          <p:nvPr/>
        </p:nvSpPr>
        <p:spPr bwMode="auto">
          <a:xfrm>
            <a:off x="5440265" y="6948715"/>
            <a:ext cx="4160936" cy="36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C7D2A05E-E6AB-400A-A04B-0F639C25FC77}" type="slidenum">
              <a:rPr lang="en-AU" sz="13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</a:rPr>
              <a:pPr algn="r" eaLnBrk="1" hangingPunct="1"/>
              <a:t>39</a:t>
            </a:fld>
            <a:endParaRPr lang="en-AU" sz="1300">
              <a:solidFill>
                <a:prstClr val="black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75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7688"/>
            <a:ext cx="3657600" cy="2743200"/>
          </a:xfrm>
          <a:solidFill>
            <a:srgbClr val="FFFFFF"/>
          </a:solidFill>
          <a:ln/>
        </p:spPr>
      </p:sp>
      <p:sp>
        <p:nvSpPr>
          <p:cNvPr id="675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3494" y="3473753"/>
            <a:ext cx="7034213" cy="3293534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9048" tIns="49524" rIns="99048" bIns="49524"/>
          <a:lstStyle/>
          <a:p>
            <a:pPr eaLnBrk="1" hangingPunct="1"/>
            <a:endParaRPr lang="en-AU" smtClean="0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3156D0D-5D05-4F2E-8F15-158E73C1E08D}" type="slidenum">
              <a:rPr lang="en-US" altLang="en-US" smtClean="0">
                <a:ea typeface="MS PGothic" pitchFamily="34" charset="-128"/>
              </a:rPr>
              <a:pPr/>
              <a:t>5</a:t>
            </a:fld>
            <a:endParaRPr lang="en-US" altLang="en-US" smtClean="0">
              <a:ea typeface="MS PGothic" pitchFamily="34" charset="-128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63838" y="525463"/>
            <a:ext cx="3473450" cy="2605087"/>
          </a:xfrm>
          <a:ln cap="flat"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D9EF280-C717-4E83-86E8-EDB2D774CB25}" type="slidenum">
              <a:rPr lang="en-AU" altLang="en-US" smtClean="0"/>
              <a:pPr/>
              <a:t>6</a:t>
            </a:fld>
            <a:endParaRPr lang="en-AU" alt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50863"/>
            <a:ext cx="3654425" cy="2741612"/>
          </a:xfrm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157" y="3476172"/>
            <a:ext cx="8446889" cy="328869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768" tIns="47384" rIns="94768" bIns="47384"/>
          <a:lstStyle/>
          <a:p>
            <a:pPr marL="228600" indent="-228600" eaLnBrk="1" hangingPunct="1">
              <a:buFontTx/>
              <a:buChar char="•"/>
            </a:pPr>
            <a:r>
              <a:rPr lang="en-US" altLang="en-US" smtClean="0">
                <a:latin typeface="Times New Roman" pitchFamily="18" charset="0"/>
              </a:rPr>
              <a:t>OS – software to </a:t>
            </a:r>
            <a:r>
              <a:rPr lang="en-US" altLang="en-US" u="sng" smtClean="0">
                <a:latin typeface="Times New Roman" pitchFamily="18" charset="0"/>
              </a:rPr>
              <a:t>share</a:t>
            </a:r>
            <a:r>
              <a:rPr lang="en-US" altLang="en-US" smtClean="0">
                <a:latin typeface="Times New Roman" pitchFamily="18" charset="0"/>
              </a:rPr>
              <a:t> and </a:t>
            </a:r>
            <a:r>
              <a:rPr lang="en-US" altLang="en-US" u="sng" smtClean="0">
                <a:latin typeface="Times New Roman" pitchFamily="18" charset="0"/>
              </a:rPr>
              <a:t>control</a:t>
            </a:r>
            <a:r>
              <a:rPr lang="en-US" altLang="en-US" smtClean="0">
                <a:latin typeface="Times New Roman" pitchFamily="18" charset="0"/>
              </a:rPr>
              <a:t> hardware resources of a device</a:t>
            </a:r>
          </a:p>
          <a:p>
            <a:pPr marL="228600" indent="-228600" eaLnBrk="1" hangingPunct="1">
              <a:buFontTx/>
              <a:buChar char="•"/>
            </a:pPr>
            <a:r>
              <a:rPr lang="en-US" altLang="en-US" smtClean="0">
                <a:latin typeface="Times New Roman" pitchFamily="18" charset="0"/>
              </a:rPr>
              <a:t>HIDING complexity</a:t>
            </a:r>
          </a:p>
          <a:p>
            <a:pPr marL="228600" indent="-228600" eaLnBrk="1" hangingPunct="1">
              <a:buFontTx/>
              <a:buChar char="•"/>
            </a:pPr>
            <a:r>
              <a:rPr lang="en-US" altLang="en-US" smtClean="0">
                <a:latin typeface="Times New Roman" pitchFamily="18" charset="0"/>
              </a:rPr>
              <a:t>Access via system calls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altLang="en-US" smtClean="0">
                <a:latin typeface="Times New Roman" pitchFamily="18" charset="0"/>
              </a:rPr>
              <a:t>Hopefully STANDARDIZED system calls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altLang="en-US" smtClean="0">
                <a:latin typeface="Times New Roman" pitchFamily="18" charset="0"/>
              </a:rPr>
              <a:t>POSIX is such a standard (Portable OS interface, IEEE)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altLang="en-US" smtClean="0">
                <a:latin typeface="Times New Roman" pitchFamily="18" charset="0"/>
              </a:rPr>
              <a:t>Makes programming easier in terms of access to facilities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altLang="en-US" smtClean="0">
                <a:latin typeface="Times New Roman" pitchFamily="18" charset="0"/>
              </a:rPr>
              <a:t>User interface developed historically via </a:t>
            </a:r>
            <a:r>
              <a:rPr lang="en-US" altLang="en-US" u="sng" smtClean="0">
                <a:latin typeface="Times New Roman" pitchFamily="18" charset="0"/>
              </a:rPr>
              <a:t>command line</a:t>
            </a:r>
            <a:r>
              <a:rPr lang="en-US" altLang="en-US" smtClean="0">
                <a:latin typeface="Times New Roman" pitchFamily="18" charset="0"/>
              </a:rPr>
              <a:t> and </a:t>
            </a:r>
            <a:r>
              <a:rPr lang="en-US" altLang="en-US" u="sng" smtClean="0">
                <a:latin typeface="Times New Roman" pitchFamily="18" charset="0"/>
              </a:rPr>
              <a:t>graphical</a:t>
            </a:r>
            <a:r>
              <a:rPr lang="en-US" altLang="en-US" smtClean="0">
                <a:latin typeface="Times New Roman" pitchFamily="18" charset="0"/>
              </a:rPr>
              <a:t> interfaces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altLang="en-US" smtClean="0">
                <a:latin typeface="Times New Roman" pitchFamily="18" charset="0"/>
              </a:rPr>
              <a:t>First Windows offerings were an interesting stretch of the term “operating system”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D5A6CEE-5770-4024-911C-2B62CB59BD9D}" type="slidenum">
              <a:rPr lang="en-AU" smtClean="0">
                <a:solidFill>
                  <a:prstClr val="black"/>
                </a:solidFill>
              </a:rPr>
              <a:pPr/>
              <a:t>7</a:t>
            </a:fld>
            <a:endParaRPr lang="en-AU" smtClean="0">
              <a:solidFill>
                <a:prstClr val="black"/>
              </a:solidFill>
            </a:endParaRPr>
          </a:p>
        </p:txBody>
      </p:sp>
      <p:sp>
        <p:nvSpPr>
          <p:cNvPr id="51203" name="Rectangle 7"/>
          <p:cNvSpPr txBox="1">
            <a:spLocks noGrp="1" noChangeArrowheads="1"/>
          </p:cNvSpPr>
          <p:nvPr/>
        </p:nvSpPr>
        <p:spPr bwMode="auto">
          <a:xfrm>
            <a:off x="5440265" y="6948715"/>
            <a:ext cx="4160936" cy="36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0743360D-EA4D-4E64-8787-5F7306AC3AD8}" type="slidenum">
              <a:rPr lang="en-AU" sz="1200">
                <a:solidFill>
                  <a:prstClr val="black"/>
                </a:solidFill>
                <a:ea typeface="MS PGothic" pitchFamily="34" charset="-128"/>
              </a:rPr>
              <a:pPr algn="r" eaLnBrk="1" hangingPunct="1"/>
              <a:t>7</a:t>
            </a:fld>
            <a:endParaRPr lang="en-AU" sz="1200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51204" name="Rectangle 7"/>
          <p:cNvSpPr txBox="1">
            <a:spLocks noGrp="1" noChangeArrowheads="1"/>
          </p:cNvSpPr>
          <p:nvPr/>
        </p:nvSpPr>
        <p:spPr bwMode="auto">
          <a:xfrm>
            <a:off x="5440265" y="6948715"/>
            <a:ext cx="4160936" cy="36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68" tIns="47384" rIns="94768" bIns="47384" anchor="b"/>
          <a:lstStyle>
            <a:lvl1pPr defTabSz="9477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D8948E24-B66E-476D-9733-88C461C9E672}" type="slidenum">
              <a:rPr lang="en-AU" sz="1200">
                <a:solidFill>
                  <a:prstClr val="black"/>
                </a:solidFill>
                <a:latin typeface="Tahoma" pitchFamily="34" charset="0"/>
                <a:ea typeface="MS PGothic" pitchFamily="34" charset="-128"/>
              </a:rPr>
              <a:pPr algn="r" eaLnBrk="1" hangingPunct="1"/>
              <a:t>7</a:t>
            </a:fld>
            <a:endParaRPr lang="en-AU" sz="1200">
              <a:solidFill>
                <a:prstClr val="black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50863"/>
            <a:ext cx="3654425" cy="2741612"/>
          </a:xfrm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157" y="3476172"/>
            <a:ext cx="8446889" cy="328869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768" tIns="47384" rIns="94768" bIns="47384"/>
          <a:lstStyle/>
          <a:p>
            <a:pPr marL="228600" indent="-228600" eaLnBrk="1" hangingPunct="1">
              <a:buFontTx/>
              <a:buChar char="•"/>
            </a:pPr>
            <a:r>
              <a:rPr lang="en-US" smtClean="0">
                <a:latin typeface="Times New Roman" pitchFamily="18" charset="0"/>
              </a:rPr>
              <a:t>A lot of this is about HIDING hardware details</a:t>
            </a:r>
          </a:p>
          <a:p>
            <a:pPr marL="228600" indent="-228600" eaLnBrk="1" hangingPunct="1">
              <a:buFontTx/>
              <a:buChar char="•"/>
            </a:pPr>
            <a:r>
              <a:rPr lang="en-US" smtClean="0">
                <a:latin typeface="Times New Roman" pitchFamily="18" charset="0"/>
              </a:rPr>
              <a:t>Hardware might change but interfaces should appear unchanged (standard)</a:t>
            </a:r>
          </a:p>
          <a:p>
            <a:pPr marL="228600" indent="-228600" eaLnBrk="1" hangingPunct="1">
              <a:buFontTx/>
              <a:buChar char="•"/>
            </a:pPr>
            <a:r>
              <a:rPr lang="en-US" smtClean="0">
                <a:latin typeface="Times New Roman" pitchFamily="18" charset="0"/>
              </a:rPr>
              <a:t>The </a:t>
            </a:r>
            <a:r>
              <a:rPr lang="en-US" u="sng" smtClean="0">
                <a:latin typeface="Times New Roman" pitchFamily="18" charset="0"/>
              </a:rPr>
              <a:t>kernel</a:t>
            </a:r>
            <a:r>
              <a:rPr lang="en-US" smtClean="0">
                <a:latin typeface="Times New Roman" pitchFamily="18" charset="0"/>
              </a:rPr>
              <a:t> is the core program of an operating system</a:t>
            </a:r>
          </a:p>
          <a:p>
            <a:pPr marL="228600" indent="-228600" eaLnBrk="1" hangingPunct="1">
              <a:buFontTx/>
              <a:buChar char="•"/>
            </a:pPr>
            <a:r>
              <a:rPr lang="en-US" smtClean="0">
                <a:latin typeface="Times New Roman" pitchFamily="18" charset="0"/>
              </a:rPr>
              <a:t>Processes are programs in execution</a:t>
            </a:r>
          </a:p>
          <a:p>
            <a:pPr marL="228600" indent="-228600" eaLnBrk="1" hangingPunct="1">
              <a:buFontTx/>
              <a:buChar char="•"/>
            </a:pPr>
            <a:r>
              <a:rPr lang="en-US" smtClean="0">
                <a:latin typeface="Times New Roman" pitchFamily="18" charset="0"/>
              </a:rPr>
              <a:t>Processes interact with the kernel via system calls</a:t>
            </a:r>
          </a:p>
          <a:p>
            <a:pPr marL="228600" indent="-228600" eaLnBrk="1" hangingPunct="1">
              <a:buFontTx/>
              <a:buChar char="•"/>
            </a:pPr>
            <a:r>
              <a:rPr lang="en-US" smtClean="0">
                <a:latin typeface="Times New Roman" pitchFamily="18" charset="0"/>
              </a:rPr>
              <a:t>System libraries standardize how system calls are implemented</a:t>
            </a:r>
          </a:p>
          <a:p>
            <a:pPr marL="228600" indent="-228600" eaLnBrk="1" hangingPunct="1">
              <a:buFontTx/>
              <a:buChar char="•"/>
            </a:pPr>
            <a:r>
              <a:rPr lang="en-US" smtClean="0">
                <a:latin typeface="Times New Roman" pitchFamily="18" charset="0"/>
              </a:rPr>
              <a:t>The kernel implements traps in order to react quickly to events</a:t>
            </a:r>
          </a:p>
          <a:p>
            <a:pPr marL="228600" indent="-228600" eaLnBrk="1" hangingPunct="1">
              <a:buFontTx/>
              <a:buChar char="•"/>
            </a:pPr>
            <a:r>
              <a:rPr lang="en-US" smtClean="0">
                <a:latin typeface="Times New Roman" pitchFamily="18" charset="0"/>
              </a:rPr>
              <a:t>Traps and Interrupts are similar but distinct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smtClean="0">
                <a:latin typeface="Times New Roman" pitchFamily="18" charset="0"/>
              </a:rPr>
              <a:t>Both are attempts to obtain attention from the CPU or the kernel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smtClean="0">
                <a:latin typeface="Times New Roman" pitchFamily="18" charset="0"/>
              </a:rPr>
              <a:t>Traps are caused by software (hence, they are software interrupts)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smtClean="0">
                <a:latin typeface="Times New Roman" pitchFamily="18" charset="0"/>
              </a:rPr>
              <a:t>Interrupts are caused by an external device, e.g., keyboard.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smtClean="0">
                <a:latin typeface="Times New Roman" pitchFamily="18" charset="0"/>
              </a:rPr>
              <a:t>Being at the device level, interrupts are generally noted by the CPU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D26C1C1-497D-463B-AE09-E572BA137E3F}" type="slidenum">
              <a:rPr lang="en-AU" altLang="en-US" smtClean="0"/>
              <a:pPr/>
              <a:t>11</a:t>
            </a:fld>
            <a:endParaRPr lang="en-AU" alt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50863"/>
            <a:ext cx="3654425" cy="2741612"/>
          </a:xfrm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157" y="3476172"/>
            <a:ext cx="8446889" cy="328869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768" tIns="47384" rIns="94768" bIns="47384"/>
          <a:lstStyle/>
          <a:p>
            <a:pPr marL="228600" indent="-228600" eaLnBrk="1" hangingPunct="1">
              <a:buFontTx/>
              <a:buChar char="•"/>
            </a:pPr>
            <a:r>
              <a:rPr lang="en-US" altLang="en-US" smtClean="0">
                <a:latin typeface="Times New Roman" pitchFamily="18" charset="0"/>
              </a:rPr>
              <a:t>Timeslicing as in round robin, as an illustration</a:t>
            </a:r>
          </a:p>
          <a:p>
            <a:pPr marL="228600" indent="-228600" eaLnBrk="1" hangingPunct="1">
              <a:buFontTx/>
              <a:buChar char="•"/>
            </a:pPr>
            <a:r>
              <a:rPr lang="en-US" altLang="en-US" smtClean="0">
                <a:latin typeface="Times New Roman" pitchFamily="18" charset="0"/>
              </a:rPr>
              <a:t>Check out Task manager on windows or Top or ps on Unix</a:t>
            </a:r>
          </a:p>
          <a:p>
            <a:pPr marL="228600" indent="-228600" eaLnBrk="1" hangingPunct="1">
              <a:buFontTx/>
              <a:buChar char="•"/>
            </a:pPr>
            <a:r>
              <a:rPr lang="en-US" altLang="en-US" smtClean="0">
                <a:latin typeface="Times New Roman" pitchFamily="18" charset="0"/>
              </a:rPr>
              <a:t>Processes have user and group IDs</a:t>
            </a:r>
          </a:p>
          <a:p>
            <a:pPr marL="228600" indent="-228600" eaLnBrk="1" hangingPunct="1">
              <a:buFontTx/>
              <a:buChar char="•"/>
            </a:pPr>
            <a:r>
              <a:rPr lang="en-US" altLang="en-US" smtClean="0">
                <a:latin typeface="Times New Roman" pitchFamily="18" charset="0"/>
              </a:rPr>
              <a:t>The command ‘lsof’ in Unix is an important troubleshooting tool</a:t>
            </a:r>
          </a:p>
          <a:p>
            <a:pPr marL="228600" indent="-228600" eaLnBrk="1" hangingPunct="1">
              <a:buFontTx/>
              <a:buChar char="•"/>
            </a:pPr>
            <a:r>
              <a:rPr lang="en-US" altLang="en-US" smtClean="0">
                <a:latin typeface="Times New Roman" pitchFamily="18" charset="0"/>
              </a:rPr>
              <a:t>Process trees are important for troubleshooting</a:t>
            </a:r>
          </a:p>
          <a:p>
            <a:pPr marL="228600" indent="-228600" eaLnBrk="1" hangingPunct="1">
              <a:buFontTx/>
              <a:buChar char="•"/>
            </a:pPr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EDF524F-B147-4689-A533-6DDA026FA865}" type="slidenum">
              <a:rPr lang="en-AU" altLang="en-US" smtClean="0"/>
              <a:pPr/>
              <a:t>12</a:t>
            </a:fld>
            <a:endParaRPr lang="en-AU" alt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50863"/>
            <a:ext cx="3654425" cy="2741612"/>
          </a:xfrm>
          <a:solidFill>
            <a:srgbClr val="FFFFFF"/>
          </a:solidFill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157" y="3476172"/>
            <a:ext cx="8446889" cy="328869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768" tIns="47384" rIns="94768" bIns="47384"/>
          <a:lstStyle/>
          <a:p>
            <a:pPr marL="228600" indent="-228600" eaLnBrk="1" hangingPunct="1">
              <a:buFontTx/>
              <a:buChar char="•"/>
            </a:pPr>
            <a:r>
              <a:rPr lang="en-US" altLang="en-US" smtClean="0">
                <a:latin typeface="Times New Roman" pitchFamily="18" charset="0"/>
              </a:rPr>
              <a:t>Environment variables make it easy to control program behavior</a:t>
            </a:r>
          </a:p>
          <a:p>
            <a:pPr marL="228600" indent="-228600" eaLnBrk="1" hangingPunct="1">
              <a:buFontTx/>
              <a:buChar char="•"/>
            </a:pPr>
            <a:r>
              <a:rPr lang="en-US" altLang="en-US" smtClean="0">
                <a:latin typeface="Times New Roman" pitchFamily="18" charset="0"/>
              </a:rPr>
              <a:t>It all depends on what the processes start off with, inherited from parents</a:t>
            </a:r>
          </a:p>
          <a:p>
            <a:pPr marL="228600" indent="-228600" eaLnBrk="1" hangingPunct="1">
              <a:buFontTx/>
              <a:buChar char="•"/>
            </a:pPr>
            <a:r>
              <a:rPr lang="en-US" altLang="en-US" smtClean="0">
                <a:latin typeface="Times New Roman" pitchFamily="18" charset="0"/>
              </a:rPr>
              <a:t>Try “set” in a Unix shell to see env vars</a:t>
            </a:r>
          </a:p>
          <a:p>
            <a:pPr marL="228600" indent="-228600" eaLnBrk="1" hangingPunct="1">
              <a:buFontTx/>
              <a:buChar char="•"/>
            </a:pPr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41C99A2-F1F3-4136-9274-9E4134DD5EF9}" type="slidenum">
              <a:rPr lang="en-AU" altLang="en-US" smtClean="0">
                <a:solidFill>
                  <a:prstClr val="black"/>
                </a:solidFill>
              </a:rPr>
              <a:pPr/>
              <a:t>20</a:t>
            </a:fld>
            <a:endParaRPr lang="en-AU" altLang="en-US" smtClean="0">
              <a:solidFill>
                <a:prstClr val="black"/>
              </a:solidFill>
            </a:endParaRPr>
          </a:p>
        </p:txBody>
      </p:sp>
      <p:sp>
        <p:nvSpPr>
          <p:cNvPr id="56323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</a:rPr>
              <a:t>Network Administration - Managing Hosts and Users</a:t>
            </a:r>
            <a:endParaRPr lang="en-AU" altLang="en-US" sz="1300">
              <a:solidFill>
                <a:prstClr val="black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56324" name="Rectangle 3"/>
          <p:cNvSpPr txBox="1">
            <a:spLocks noGrp="1" noChangeArrowheads="1"/>
          </p:cNvSpPr>
          <p:nvPr/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260F9E3D-51E5-4C5D-839B-16C7197A3E3F}" type="datetime1">
              <a:rPr lang="en-US" altLang="en-US" sz="13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</a:rPr>
              <a:pPr algn="r" eaLnBrk="1" hangingPunct="1"/>
              <a:t>12-Aug-20</a:t>
            </a:fld>
            <a:endParaRPr lang="en-AU" altLang="en-US" sz="1300">
              <a:solidFill>
                <a:prstClr val="black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56325" name="Rectangle 7"/>
          <p:cNvSpPr txBox="1">
            <a:spLocks noGrp="1" noChangeArrowheads="1"/>
          </p:cNvSpPr>
          <p:nvPr/>
        </p:nvSpPr>
        <p:spPr bwMode="auto">
          <a:xfrm>
            <a:off x="5440265" y="6948715"/>
            <a:ext cx="4160936" cy="36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FA9DE45-CD62-4913-99AE-9B0F597D8FAA}" type="slidenum">
              <a:rPr lang="en-AU" altLang="en-US" sz="13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</a:rPr>
              <a:pPr algn="r" eaLnBrk="1" hangingPunct="1"/>
              <a:t>20</a:t>
            </a:fld>
            <a:endParaRPr lang="en-AU" altLang="en-US" sz="1300">
              <a:solidFill>
                <a:prstClr val="black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7688"/>
            <a:ext cx="3657600" cy="2743200"/>
          </a:xfrm>
          <a:solidFill>
            <a:srgbClr val="FFFFFF"/>
          </a:solidFill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3494" y="3473753"/>
            <a:ext cx="7034213" cy="3293534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9048" tIns="49524" rIns="99048" bIns="49524"/>
          <a:lstStyle/>
          <a:p>
            <a:pPr marL="228600" indent="-228600" eaLnBrk="1" hangingPunct="1">
              <a:buFontTx/>
              <a:buChar char="•"/>
            </a:pPr>
            <a:r>
              <a:rPr lang="en-AU" altLang="en-US" smtClean="0">
                <a:latin typeface="Times New Roman" pitchFamily="18" charset="0"/>
              </a:rPr>
              <a:t>Swap space as a separate partition is fairly typical</a:t>
            </a:r>
          </a:p>
          <a:p>
            <a:pPr marL="228600" indent="-228600" eaLnBrk="1" hangingPunct="1">
              <a:buFontTx/>
              <a:buChar char="•"/>
            </a:pPr>
            <a:r>
              <a:rPr lang="en-AU" altLang="en-US" smtClean="0">
                <a:latin typeface="Times New Roman" pitchFamily="18" charset="0"/>
              </a:rPr>
              <a:t>Separate partitions for different groups of files makes sense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AU" altLang="en-US" smtClean="0">
                <a:latin typeface="Times New Roman" pitchFamily="18" charset="0"/>
              </a:rPr>
              <a:t>Some groups of files need frequent backups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AU" altLang="en-US" smtClean="0">
                <a:latin typeface="Times New Roman" pitchFamily="18" charset="0"/>
              </a:rPr>
              <a:t>Some groups of files rarely change, infrequent backups</a:t>
            </a:r>
          </a:p>
          <a:p>
            <a:pPr marL="228600" indent="-228600" eaLnBrk="1" hangingPunct="1">
              <a:buFontTx/>
              <a:buChar char="•"/>
            </a:pPr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38FEFF8-F7B0-4AC2-97D4-E201C5388116}" type="slidenum">
              <a:rPr lang="en-AU" altLang="en-US" smtClean="0"/>
              <a:pPr/>
              <a:t>22</a:t>
            </a:fld>
            <a:endParaRPr lang="en-AU" altLang="en-US" smtClean="0"/>
          </a:p>
        </p:txBody>
      </p:sp>
      <p:sp>
        <p:nvSpPr>
          <p:cNvPr id="58371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300">
                <a:latin typeface="Times New Roman" pitchFamily="18" charset="0"/>
                <a:ea typeface="MS PGothic" pitchFamily="34" charset="-128"/>
              </a:rPr>
              <a:t>Network Administration - Managing Hosts and Users</a:t>
            </a:r>
            <a:endParaRPr lang="en-AU" altLang="en-US" sz="13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58372" name="Rectangle 3"/>
          <p:cNvSpPr txBox="1">
            <a:spLocks noGrp="1" noChangeArrowheads="1"/>
          </p:cNvSpPr>
          <p:nvPr/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059B5257-3938-4FF3-A2A5-EC47C51EAB21}" type="datetime1">
              <a:rPr lang="en-US" altLang="en-US" sz="1300">
                <a:latin typeface="Times New Roman" pitchFamily="18" charset="0"/>
                <a:ea typeface="MS PGothic" pitchFamily="34" charset="-128"/>
              </a:rPr>
              <a:pPr algn="r" eaLnBrk="1" hangingPunct="1"/>
              <a:t>12-Aug-20</a:t>
            </a:fld>
            <a:endParaRPr lang="en-AU" altLang="en-US" sz="13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58373" name="Rectangle 7"/>
          <p:cNvSpPr txBox="1">
            <a:spLocks noGrp="1" noChangeArrowheads="1"/>
          </p:cNvSpPr>
          <p:nvPr/>
        </p:nvSpPr>
        <p:spPr bwMode="auto">
          <a:xfrm>
            <a:off x="5440265" y="6948715"/>
            <a:ext cx="4160936" cy="36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C73DEA17-75DF-4B1A-B5B5-F6D19967EFC8}" type="slidenum">
              <a:rPr lang="en-AU" altLang="en-US" sz="1300">
                <a:latin typeface="Times New Roman" pitchFamily="18" charset="0"/>
                <a:ea typeface="MS PGothic" pitchFamily="34" charset="-128"/>
              </a:rPr>
              <a:pPr algn="r" eaLnBrk="1" hangingPunct="1"/>
              <a:t>22</a:t>
            </a:fld>
            <a:endParaRPr lang="en-AU" altLang="en-US" sz="13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7688"/>
            <a:ext cx="3657600" cy="2743200"/>
          </a:xfrm>
          <a:solidFill>
            <a:srgbClr val="FFFFFF"/>
          </a:solidFill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3494" y="3473753"/>
            <a:ext cx="7034213" cy="3293534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9048" tIns="49524" rIns="99048" bIns="49524"/>
          <a:lstStyle/>
          <a:p>
            <a:pPr marL="228600" indent="-228600" eaLnBrk="1" hangingPunct="1">
              <a:buFontTx/>
              <a:buChar char="•"/>
            </a:pPr>
            <a:r>
              <a:rPr lang="en-AU" altLang="en-US" smtClean="0">
                <a:latin typeface="Times New Roman" pitchFamily="18" charset="0"/>
              </a:rPr>
              <a:t>Virtualization, e.g., with VMware, negates the need for multiple boots in a host.</a:t>
            </a:r>
          </a:p>
          <a:p>
            <a:pPr marL="228600" indent="-228600" eaLnBrk="1" hangingPunct="1">
              <a:buFontTx/>
              <a:buChar char="•"/>
            </a:pPr>
            <a:r>
              <a:rPr lang="en-AU" altLang="en-US" smtClean="0">
                <a:latin typeface="Times New Roman" pitchFamily="18" charset="0"/>
              </a:rPr>
              <a:t>But virtualization is not perfect, e.g., compatibility issues, and taxes the hardware with multiple concurrently running O</a:t>
            </a:r>
            <a:r>
              <a:rPr lang="en-US" altLang="en-US" smtClean="0">
                <a:latin typeface="Times New Roman" pitchFamily="18" charset="0"/>
              </a:rPr>
              <a:t>s</a:t>
            </a:r>
            <a:r>
              <a:rPr lang="en-AU" altLang="en-US" smtClean="0">
                <a:latin typeface="Times New Roman" pitchFamily="18" charset="0"/>
              </a:rPr>
              <a:t>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8EC1107-48D5-47FC-B4AD-6AE5C815B987}" type="slidenum">
              <a:rPr lang="en-AU" altLang="en-US" smtClean="0"/>
              <a:pPr/>
              <a:t>23</a:t>
            </a:fld>
            <a:endParaRPr lang="en-AU" altLang="en-US" smtClean="0"/>
          </a:p>
        </p:txBody>
      </p:sp>
      <p:sp>
        <p:nvSpPr>
          <p:cNvPr id="57347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300">
                <a:latin typeface="Times New Roman" pitchFamily="18" charset="0"/>
                <a:ea typeface="MS PGothic" pitchFamily="34" charset="-128"/>
              </a:rPr>
              <a:t>Network Administration - Managing Hosts and Users</a:t>
            </a:r>
            <a:endParaRPr lang="en-AU" altLang="en-US" sz="13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57348" name="Rectangle 3"/>
          <p:cNvSpPr txBox="1">
            <a:spLocks noGrp="1" noChangeArrowheads="1"/>
          </p:cNvSpPr>
          <p:nvPr/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7F7CE3F8-9B86-4210-874F-50522C952DD7}" type="datetime1">
              <a:rPr lang="en-US" altLang="en-US" sz="1300">
                <a:latin typeface="Times New Roman" pitchFamily="18" charset="0"/>
                <a:ea typeface="MS PGothic" pitchFamily="34" charset="-128"/>
              </a:rPr>
              <a:pPr algn="r" eaLnBrk="1" hangingPunct="1"/>
              <a:t>12-Aug-20</a:t>
            </a:fld>
            <a:endParaRPr lang="en-AU" altLang="en-US" sz="13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57349" name="Rectangle 7"/>
          <p:cNvSpPr txBox="1">
            <a:spLocks noGrp="1" noChangeArrowheads="1"/>
          </p:cNvSpPr>
          <p:nvPr/>
        </p:nvSpPr>
        <p:spPr bwMode="auto">
          <a:xfrm>
            <a:off x="5440265" y="6948715"/>
            <a:ext cx="4160936" cy="36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94D50BD1-4554-4107-9612-41936424A97E}" type="slidenum">
              <a:rPr lang="en-AU" altLang="en-US" sz="1300">
                <a:latin typeface="Times New Roman" pitchFamily="18" charset="0"/>
                <a:ea typeface="MS PGothic" pitchFamily="34" charset="-128"/>
              </a:rPr>
              <a:pPr algn="r" eaLnBrk="1" hangingPunct="1"/>
              <a:t>23</a:t>
            </a:fld>
            <a:endParaRPr lang="en-AU" altLang="en-US" sz="13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7688"/>
            <a:ext cx="3657600" cy="2743200"/>
          </a:xfrm>
          <a:solidFill>
            <a:srgbClr val="FFFFFF"/>
          </a:solidFill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3494" y="3473753"/>
            <a:ext cx="7034213" cy="3293534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9048" tIns="49524" rIns="99048" bIns="49524"/>
          <a:lstStyle/>
          <a:p>
            <a:pPr eaLnBrk="1" hangingPunct="1"/>
            <a:r>
              <a:rPr lang="en-AU" altLang="en-US" smtClean="0">
                <a:latin typeface="Times New Roman" pitchFamily="18" charset="0"/>
              </a:rPr>
              <a:t>These details matter for fault isolation.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845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1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1047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595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8375"/>
            <a:ext cx="2700338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952625"/>
            <a:ext cx="7632848" cy="14700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3886200"/>
            <a:ext cx="4608512" cy="1489075"/>
          </a:xfrm>
        </p:spPr>
        <p:txBody>
          <a:bodyPr/>
          <a:lstStyle>
            <a:lvl1pPr marL="0" indent="0" algn="ctr">
              <a:buFontTx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18145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179388" y="2636838"/>
            <a:ext cx="8569325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9106" y="1556792"/>
            <a:ext cx="7772400" cy="754062"/>
          </a:xfr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n-AU" noProof="0" dirty="0" smtClean="0"/>
              <a:t>Click to edit Master title style</a:t>
            </a:r>
          </a:p>
        </p:txBody>
      </p:sp>
      <p:sp>
        <p:nvSpPr>
          <p:cNvPr id="1095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971800"/>
            <a:ext cx="8155632" cy="2544763"/>
          </a:xfrm>
        </p:spPr>
        <p:txBody>
          <a:bodyPr anchorCtr="1"/>
          <a:lstStyle>
            <a:lvl1pPr marL="0" indent="0" algn="ctr">
              <a:buFontTx/>
              <a:buNone/>
              <a:defRPr sz="3200"/>
            </a:lvl1pPr>
          </a:lstStyle>
          <a:p>
            <a:pPr lvl="0"/>
            <a:r>
              <a:rPr lang="en-AU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72955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4265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7811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3783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81522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355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4759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4390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666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54033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2544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955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08578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87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317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859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596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294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809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88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634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2052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GB" altLang="en-US" sz="1100" smtClean="0">
                <a:solidFill>
                  <a:srgbClr val="000000"/>
                </a:solidFill>
              </a:rPr>
              <a:t>System &amp; Network Administration</a:t>
            </a:r>
          </a:p>
        </p:txBody>
      </p:sp>
      <p:sp>
        <p:nvSpPr>
          <p:cNvPr id="1029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05" r:id="rId1"/>
    <p:sldLayoutId id="2147484306" r:id="rId2"/>
    <p:sldLayoutId id="2147484307" r:id="rId3"/>
    <p:sldLayoutId id="2147484308" r:id="rId4"/>
    <p:sldLayoutId id="2147484309" r:id="rId5"/>
    <p:sldLayoutId id="2147484310" r:id="rId6"/>
    <p:sldLayoutId id="2147484311" r:id="rId7"/>
    <p:sldLayoutId id="2147484312" r:id="rId8"/>
    <p:sldLayoutId id="2147484313" r:id="rId9"/>
    <p:sldLayoutId id="2147484314" r:id="rId10"/>
    <p:sldLayoutId id="2147484315" r:id="rId11"/>
    <p:sldLayoutId id="2147484317" r:id="rId12"/>
    <p:sldLayoutId id="2147484318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28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altLang="en-US" sz="1100" smtClean="0">
                <a:solidFill>
                  <a:srgbClr val="000000"/>
                </a:solidFill>
              </a:rPr>
              <a:t>System &amp; Network Administration</a:t>
            </a:r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892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0" r:id="rId1"/>
    <p:sldLayoutId id="2147484321" r:id="rId2"/>
    <p:sldLayoutId id="2147484322" r:id="rId3"/>
    <p:sldLayoutId id="2147484323" r:id="rId4"/>
    <p:sldLayoutId id="2147484324" r:id="rId5"/>
    <p:sldLayoutId id="2147484325" r:id="rId6"/>
    <p:sldLayoutId id="2147484326" r:id="rId7"/>
    <p:sldLayoutId id="2147484327" r:id="rId8"/>
    <p:sldLayoutId id="2147484328" r:id="rId9"/>
    <p:sldLayoutId id="2147484329" r:id="rId10"/>
    <p:sldLayoutId id="2147484330" r:id="rId11"/>
    <p:sldLayoutId id="2147484331" r:id="rId12"/>
    <p:sldLayoutId id="2147484332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my-tiny.net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jp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4213" y="1952625"/>
            <a:ext cx="7632700" cy="1470025"/>
          </a:xfrm>
        </p:spPr>
        <p:txBody>
          <a:bodyPr/>
          <a:lstStyle/>
          <a:p>
            <a:pPr marL="0" indent="0"/>
            <a:r>
              <a:rPr lang="en-GB" altLang="en-US" smtClean="0">
                <a:solidFill>
                  <a:schemeClr val="tx1"/>
                </a:solidFill>
              </a:rPr>
              <a:t>System and Network Administration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413" y="3886200"/>
            <a:ext cx="4608512" cy="1558925"/>
          </a:xfrm>
        </p:spPr>
        <p:txBody>
          <a:bodyPr/>
          <a:lstStyle/>
          <a:p>
            <a:r>
              <a:rPr lang="en-US" altLang="en-US" smtClean="0"/>
              <a:t>Operating System Essentials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5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404813"/>
            <a:ext cx="8229600" cy="768350"/>
          </a:xfrm>
        </p:spPr>
        <p:txBody>
          <a:bodyPr/>
          <a:lstStyle/>
          <a:p>
            <a:pPr eaLnBrk="1" hangingPunct="1"/>
            <a:r>
              <a:rPr lang="en-AU" altLang="en-US" smtClean="0"/>
              <a:t>Processes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412875"/>
            <a:ext cx="7848600" cy="4627563"/>
          </a:xfrm>
        </p:spPr>
        <p:txBody>
          <a:bodyPr/>
          <a:lstStyle/>
          <a:p>
            <a:pPr eaLnBrk="1" hangingPunct="1"/>
            <a:r>
              <a:rPr lang="en-AU" altLang="en-US" smtClean="0"/>
              <a:t>Each process is a collection of resources:</a:t>
            </a:r>
          </a:p>
          <a:p>
            <a:pPr lvl="1" eaLnBrk="1" hangingPunct="1"/>
            <a:r>
              <a:rPr lang="en-AU" altLang="en-US" smtClean="0"/>
              <a:t>Instance of a running program in RAM, current directory, open files with current position, space and time limits, etc…</a:t>
            </a:r>
          </a:p>
          <a:p>
            <a:pPr eaLnBrk="1" hangingPunct="1"/>
            <a:r>
              <a:rPr lang="en-AU" altLang="en-US" smtClean="0"/>
              <a:t>Processes are “time-sliced” by OS scheduler</a:t>
            </a:r>
          </a:p>
          <a:p>
            <a:pPr lvl="1" eaLnBrk="1" hangingPunct="1"/>
            <a:r>
              <a:rPr lang="en-AU" altLang="en-US" smtClean="0"/>
              <a:t>Various policies and queues of waiting processes</a:t>
            </a:r>
          </a:p>
          <a:p>
            <a:pPr eaLnBrk="1" hangingPunct="1"/>
            <a:r>
              <a:rPr lang="en-AU" altLang="en-US" smtClean="0"/>
              <a:t>A process may contain concurrent paths of execution called </a:t>
            </a:r>
            <a:r>
              <a:rPr lang="en-AU" altLang="en-US" i="1" smtClean="0"/>
              <a:t>threads</a:t>
            </a:r>
          </a:p>
          <a:p>
            <a:pPr eaLnBrk="1" hangingPunct="1"/>
            <a:r>
              <a:rPr lang="en-AU" altLang="en-US" smtClean="0"/>
              <a:t>To see the process hierarchy</a:t>
            </a:r>
          </a:p>
          <a:p>
            <a:pPr lvl="1" eaLnBrk="1" hangingPunct="1"/>
            <a:r>
              <a:rPr lang="en-AU" altLang="en-US" smtClean="0"/>
              <a:t>Unix:		ps  or  top</a:t>
            </a:r>
          </a:p>
          <a:p>
            <a:pPr lvl="1" eaLnBrk="1" hangingPunct="1"/>
            <a:r>
              <a:rPr lang="en-AU" altLang="en-US" smtClean="0"/>
              <a:t>Windows:	taskmanager</a:t>
            </a:r>
          </a:p>
          <a:p>
            <a:pPr eaLnBrk="1" hangingPunct="1"/>
            <a:r>
              <a:rPr lang="en-AU" altLang="en-US" smtClean="0"/>
              <a:t>Shutdown terminates all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76250"/>
            <a:ext cx="8229600" cy="768350"/>
          </a:xfrm>
        </p:spPr>
        <p:txBody>
          <a:bodyPr/>
          <a:lstStyle/>
          <a:p>
            <a:pPr eaLnBrk="1" hangingPunct="1"/>
            <a:r>
              <a:rPr lang="en-AU" altLang="en-US" smtClean="0"/>
              <a:t>Process Environment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628775"/>
            <a:ext cx="7391400" cy="46275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altLang="en-US" smtClean="0"/>
              <a:t>Chains of processes share an </a:t>
            </a:r>
            <a:r>
              <a:rPr lang="en-AU" altLang="en-US" i="1" smtClean="0"/>
              <a:t>environment</a:t>
            </a:r>
          </a:p>
          <a:p>
            <a:pPr eaLnBrk="1" hangingPunct="1"/>
            <a:r>
              <a:rPr lang="en-AU" altLang="en-US" smtClean="0"/>
              <a:t>Environment is inherited by new processes.</a:t>
            </a:r>
          </a:p>
          <a:p>
            <a:pPr lvl="1" eaLnBrk="1" hangingPunct="1"/>
            <a:r>
              <a:rPr lang="en-AU" altLang="en-US" smtClean="0"/>
              <a:t>changes made in local environment are not returned back to parent process environment.</a:t>
            </a:r>
          </a:p>
          <a:p>
            <a:pPr lvl="1" eaLnBrk="1" hangingPunct="1"/>
            <a:endParaRPr lang="en-AU" altLang="en-US" smtClean="0"/>
          </a:p>
          <a:p>
            <a:pPr eaLnBrk="1" hangingPunct="1"/>
            <a:r>
              <a:rPr lang="en-AU" altLang="en-US" smtClean="0"/>
              <a:t>Environment Variables</a:t>
            </a:r>
          </a:p>
          <a:p>
            <a:pPr lvl="1" eaLnBrk="1" hangingPunct="1"/>
            <a:r>
              <a:rPr lang="en-AU" altLang="en-US" smtClean="0"/>
              <a:t>text strings</a:t>
            </a:r>
          </a:p>
          <a:p>
            <a:pPr lvl="1" eaLnBrk="1" hangingPunct="1"/>
            <a:r>
              <a:rPr lang="en-AU" altLang="en-US" smtClean="0"/>
              <a:t>usually set by user or script</a:t>
            </a:r>
          </a:p>
          <a:p>
            <a:pPr lvl="1" eaLnBrk="1" hangingPunct="1"/>
            <a:r>
              <a:rPr lang="en-AU" altLang="en-US" smtClean="0"/>
              <a:t>this is how command parameters are passed from parent to child.</a:t>
            </a:r>
          </a:p>
          <a:p>
            <a:pPr lvl="1" eaLnBrk="1" hangingPunct="1"/>
            <a:endParaRPr lang="en-AU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9588" y="1484784"/>
            <a:ext cx="8001000" cy="504056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200" dirty="0" smtClean="0"/>
              <a:t>A </a:t>
            </a:r>
            <a:r>
              <a:rPr lang="en-US" sz="2200" dirty="0" smtClean="0">
                <a:solidFill>
                  <a:srgbClr val="A50021"/>
                </a:solidFill>
              </a:rPr>
              <a:t>daemon</a:t>
            </a:r>
            <a:r>
              <a:rPr lang="en-US" sz="2200" dirty="0" smtClean="0"/>
              <a:t> is a background process that performs a specific function or system related task.  (in Windows, a “service”)</a:t>
            </a:r>
          </a:p>
          <a:p>
            <a:pPr eaLnBrk="1" hangingPunct="1"/>
            <a:r>
              <a:rPr lang="en-US" sz="2200" dirty="0" smtClean="0"/>
              <a:t>Started at boot time – runs as long as the system is up</a:t>
            </a:r>
          </a:p>
          <a:p>
            <a:pPr lvl="1" eaLnBrk="1" hangingPunct="1"/>
            <a:r>
              <a:rPr lang="en-US" sz="2200" dirty="0" smtClean="0"/>
              <a:t>or started and stopped as needed </a:t>
            </a:r>
          </a:p>
        </p:txBody>
      </p:sp>
      <p:sp>
        <p:nvSpPr>
          <p:cNvPr id="48131" name="Title 1"/>
          <p:cNvSpPr>
            <a:spLocks/>
          </p:cNvSpPr>
          <p:nvPr/>
        </p:nvSpPr>
        <p:spPr bwMode="auto">
          <a:xfrm>
            <a:off x="395288" y="463550"/>
            <a:ext cx="822960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80963"/>
            <a:r>
              <a:rPr lang="en-US" sz="2800" dirty="0" smtClean="0">
                <a:solidFill>
                  <a:srgbClr val="A50021"/>
                </a:solidFill>
              </a:rPr>
              <a:t>daemon</a:t>
            </a:r>
            <a:endParaRPr lang="en-US" sz="2800" b="1" dirty="0">
              <a:solidFill>
                <a:srgbClr val="5B18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54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5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smtClean="0"/>
              <a:t>Access Controls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484313"/>
            <a:ext cx="8280400" cy="4752975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mtClean="0"/>
              <a:t>Every process and every system resource has a single owner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mtClean="0"/>
              <a:t>Every owner has a unique User ID (UID) and belongs to one or more Groups identified by a Group ID (GID)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mtClean="0"/>
              <a:t>Unix groups are domains in Windows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mtClean="0"/>
              <a:t>The owner can give a a group privilege to access the resource. Anyone else is just the world at large.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mtClean="0"/>
              <a:t>Permissions limit reading, writing, execution</a:t>
            </a:r>
          </a:p>
          <a:p>
            <a:pPr eaLnBrk="1" hangingPunct="1">
              <a:spcBef>
                <a:spcPts val="1200"/>
              </a:spcBef>
            </a:pPr>
            <a:r>
              <a:rPr lang="en-AU" altLang="en-US" smtClean="0"/>
              <a:t>Superuser privileges override all explicit privileges </a:t>
            </a:r>
          </a:p>
          <a:p>
            <a:pPr lvl="1" eaLnBrk="1" hangingPunct="1">
              <a:spcBef>
                <a:spcPts val="1200"/>
              </a:spcBef>
            </a:pPr>
            <a:r>
              <a:rPr lang="en-AU" altLang="en-US" smtClean="0"/>
              <a:t>root (unix), Administrator (Windows)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88913"/>
            <a:ext cx="6889750" cy="6478587"/>
          </a:xfrm>
        </p:spPr>
      </p:pic>
      <p:pic>
        <p:nvPicPr>
          <p:cNvPr id="15363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32250"/>
            <a:ext cx="4549775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2390775" cy="1008062"/>
          </a:xfrm>
        </p:spPr>
        <p:txBody>
          <a:bodyPr/>
          <a:lstStyle/>
          <a:p>
            <a:r>
              <a:rPr lang="en-US" altLang="en-US" smtClean="0"/>
              <a:t>File permission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5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>
          <a:xfrm>
            <a:off x="390525" y="188913"/>
            <a:ext cx="5759450" cy="1152525"/>
          </a:xfrm>
        </p:spPr>
        <p:txBody>
          <a:bodyPr/>
          <a:lstStyle/>
          <a:p>
            <a:pPr eaLnBrk="1" hangingPunct="1"/>
            <a:r>
              <a:rPr lang="en-US" altLang="en-US" smtClean="0"/>
              <a:t>Hard Disk and Filesystem</a:t>
            </a:r>
            <a:br>
              <a:rPr lang="en-US" altLang="en-US" smtClean="0"/>
            </a:br>
            <a:r>
              <a:rPr lang="en-US" altLang="en-US" smtClean="0"/>
              <a:t>Fundamentals</a:t>
            </a:r>
          </a:p>
        </p:txBody>
      </p:sp>
      <p:pic>
        <p:nvPicPr>
          <p:cNvPr id="1638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1381125"/>
            <a:ext cx="5216525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16013" y="1643063"/>
            <a:ext cx="1416050" cy="1938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GB" sz="2000" dirty="0">
                <a:latin typeface="Arial" pitchFamily="34" charset="0"/>
              </a:rPr>
              <a:t>Physical: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latin typeface="Arial" pitchFamily="34" charset="0"/>
              </a:rPr>
              <a:t>Track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latin typeface="Arial" pitchFamily="34" charset="0"/>
              </a:rPr>
              <a:t>Sector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latin typeface="Arial" pitchFamily="34" charset="0"/>
              </a:rPr>
              <a:t>Cylinder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7600" y="4013200"/>
            <a:ext cx="1414463" cy="1476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GB" sz="2000" dirty="0">
                <a:latin typeface="Arial" pitchFamily="34" charset="0"/>
              </a:rPr>
              <a:t>Logical: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latin typeface="Arial" pitchFamily="34" charset="0"/>
              </a:rPr>
              <a:t>Partition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latin typeface="Arial" pitchFamily="34" charset="0"/>
              </a:rPr>
              <a:t>Cluster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Disk Partition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755650" y="1498600"/>
            <a:ext cx="7272734" cy="223202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sz="2000" dirty="0" smtClean="0"/>
              <a:t>A partition separates a disk into logical “drives” </a:t>
            </a:r>
          </a:p>
          <a:p>
            <a:pPr>
              <a:spcBef>
                <a:spcPts val="600"/>
              </a:spcBef>
            </a:pPr>
            <a:r>
              <a:rPr lang="en-US" altLang="en-US" sz="2000" dirty="0" smtClean="0"/>
              <a:t>A “DOS” (32-bit OS) partition can be one of two types:</a:t>
            </a:r>
          </a:p>
          <a:p>
            <a:pPr>
              <a:spcBef>
                <a:spcPts val="600"/>
              </a:spcBef>
            </a:pPr>
            <a:r>
              <a:rPr lang="en-US" altLang="en-US" sz="2000" dirty="0" smtClean="0">
                <a:solidFill>
                  <a:srgbClr val="FF0000"/>
                </a:solidFill>
              </a:rPr>
              <a:t>Primary </a:t>
            </a:r>
            <a:r>
              <a:rPr lang="en-US" altLang="en-US" sz="2000" dirty="0" smtClean="0"/>
              <a:t>: can hold information regarding the operating system which is required for booting.</a:t>
            </a:r>
          </a:p>
          <a:p>
            <a:pPr>
              <a:spcBef>
                <a:spcPts val="600"/>
              </a:spcBef>
            </a:pPr>
            <a:r>
              <a:rPr lang="en-US" altLang="en-US" sz="2000" dirty="0" smtClean="0">
                <a:solidFill>
                  <a:srgbClr val="FF0000"/>
                </a:solidFill>
              </a:rPr>
              <a:t>Extended:</a:t>
            </a:r>
            <a:r>
              <a:rPr lang="en-US" altLang="en-US" sz="2000" dirty="0" smtClean="0"/>
              <a:t> only for data files</a:t>
            </a:r>
          </a:p>
          <a:p>
            <a:pPr algn="just">
              <a:lnSpc>
                <a:spcPct val="150000"/>
              </a:lnSpc>
            </a:pPr>
            <a:endParaRPr lang="en-US" altLang="en-US" sz="2000" dirty="0" smtClean="0"/>
          </a:p>
        </p:txBody>
      </p:sp>
      <p:pic>
        <p:nvPicPr>
          <p:cNvPr id="24578" name="Picture 2" descr="http://3.bp.blogspot.com/_vgTLQ5mShiI/SLJeiWNl2nI/AAAAAAAAAPY/GC_M-dlG_WA/s400/hard+disk+partitioning+is+good+or+b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000">
            <a:off x="2053459" y="3508931"/>
            <a:ext cx="4561198" cy="29305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27022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2"/>
          <p:cNvSpPr>
            <a:spLocks noGrp="1"/>
          </p:cNvSpPr>
          <p:nvPr>
            <p:ph type="title"/>
          </p:nvPr>
        </p:nvSpPr>
        <p:spPr>
          <a:xfrm>
            <a:off x="250825" y="195263"/>
            <a:ext cx="6553200" cy="990600"/>
          </a:xfrm>
        </p:spPr>
        <p:txBody>
          <a:bodyPr/>
          <a:lstStyle/>
          <a:p>
            <a:r>
              <a:rPr lang="en-US" altLang="en-US" smtClean="0"/>
              <a:t>Getting Started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0825" y="1484313"/>
            <a:ext cx="3924300" cy="2016125"/>
          </a:xfrm>
        </p:spPr>
        <p:txBody>
          <a:bodyPr/>
          <a:lstStyle/>
          <a:p>
            <a:pPr marL="98425" indent="0">
              <a:buFontTx/>
              <a:buNone/>
              <a:defRPr/>
            </a:pPr>
            <a:r>
              <a:rPr lang="en-US" b="1" dirty="0" err="1" smtClean="0"/>
              <a:t>TinyNet</a:t>
            </a:r>
            <a:endParaRPr lang="en-US" b="1" dirty="0" smtClean="0"/>
          </a:p>
          <a:p>
            <a:pPr>
              <a:defRPr/>
            </a:pPr>
            <a:r>
              <a:rPr lang="en-US" sz="2200" dirty="0" smtClean="0"/>
              <a:t>Comes in two parts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 err="1" smtClean="0"/>
              <a:t>Base.iso</a:t>
            </a:r>
            <a:r>
              <a:rPr lang="en-US" dirty="0" smtClean="0"/>
              <a:t> (base image)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 err="1" smtClean="0"/>
              <a:t>Config.iso</a:t>
            </a:r>
            <a:r>
              <a:rPr lang="en-US" dirty="0" smtClean="0"/>
              <a:t> (configuration and applications)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288" y="4559300"/>
            <a:ext cx="3779837" cy="12731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425">
              <a:spcBef>
                <a:spcPct val="20000"/>
              </a:spcBef>
              <a:defRPr/>
            </a:pPr>
            <a:r>
              <a:rPr lang="en-US" sz="2400" kern="0" dirty="0">
                <a:solidFill>
                  <a:srgbClr val="00528B"/>
                </a:solidFill>
                <a:latin typeface="Arial"/>
              </a:rPr>
              <a:t>After installing </a:t>
            </a:r>
            <a:r>
              <a:rPr lang="en-US" sz="2400" kern="0" dirty="0" err="1">
                <a:solidFill>
                  <a:srgbClr val="00528B"/>
                </a:solidFill>
                <a:latin typeface="Arial"/>
              </a:rPr>
              <a:t>VirtualBox</a:t>
            </a:r>
            <a:r>
              <a:rPr lang="en-US" sz="2400" kern="0" dirty="0">
                <a:solidFill>
                  <a:srgbClr val="00528B"/>
                </a:solidFill>
                <a:latin typeface="Arial"/>
              </a:rPr>
              <a:t>, create VMs!</a:t>
            </a:r>
          </a:p>
          <a:p>
            <a:pPr marL="98425">
              <a:spcBef>
                <a:spcPct val="20000"/>
              </a:spcBef>
              <a:defRPr/>
            </a:pPr>
            <a:r>
              <a:rPr lang="en-US" sz="2400" kern="0" dirty="0">
                <a:solidFill>
                  <a:srgbClr val="00528B"/>
                </a:solidFill>
                <a:latin typeface="Arial"/>
                <a:hlinkClick r:id="rId2"/>
              </a:rPr>
              <a:t>www.my-tiny.net</a:t>
            </a:r>
            <a:endParaRPr lang="en-US" sz="2400" kern="0" dirty="0">
              <a:solidFill>
                <a:srgbClr val="00528B"/>
              </a:solidFill>
              <a:latin typeface="Arial"/>
            </a:endParaRPr>
          </a:p>
        </p:txBody>
      </p:sp>
      <p:pic>
        <p:nvPicPr>
          <p:cNvPr id="410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460500"/>
            <a:ext cx="3362325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356100" y="3965575"/>
            <a:ext cx="4606925" cy="259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132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528B"/>
                </a:solidFill>
                <a:latin typeface="+mn-lt"/>
                <a:ea typeface="+mn-ea"/>
                <a:cs typeface="+mn-cs"/>
              </a:defRPr>
            </a:lvl1pPr>
            <a:lvl2pPr marL="906463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528B"/>
                </a:solidFill>
                <a:latin typeface="+mn-lt"/>
              </a:defRPr>
            </a:lvl2pPr>
            <a:lvl3pPr marL="1314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>
                <a:solidFill>
                  <a:srgbClr val="00528B"/>
                </a:solidFill>
                <a:latin typeface="+mn-lt"/>
              </a:defRPr>
            </a:lvl3pPr>
            <a:lvl4pPr marL="17224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528B"/>
                </a:solidFill>
                <a:latin typeface="+mn-lt"/>
              </a:defRPr>
            </a:lvl4pPr>
            <a:lvl5pPr marL="21304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5pPr>
            <a:lvl6pPr marL="25876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6pPr>
            <a:lvl7pPr marL="30448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7pPr>
            <a:lvl8pPr marL="35020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8pPr>
            <a:lvl9pPr marL="39592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9pPr>
          </a:lstStyle>
          <a:p>
            <a:pPr marL="555625" indent="-457200" eaLnBrk="1" hangingPunct="1">
              <a:spcBef>
                <a:spcPct val="25000"/>
              </a:spcBef>
              <a:buFontTx/>
              <a:buAutoNum type="arabicPeriod"/>
              <a:defRPr/>
            </a:pPr>
            <a:r>
              <a:rPr lang="en-US" altLang="en-US" sz="2000" kern="0" dirty="0" smtClean="0"/>
              <a:t>Create a virtual machine</a:t>
            </a:r>
          </a:p>
          <a:p>
            <a:pPr marL="555625" indent="-457200" eaLnBrk="1" hangingPunct="1">
              <a:spcBef>
                <a:spcPct val="25000"/>
              </a:spcBef>
              <a:buFontTx/>
              <a:buAutoNum type="arabicPeriod"/>
              <a:defRPr/>
            </a:pPr>
            <a:r>
              <a:rPr lang="en-US" altLang="en-US" sz="2000" kern="0" dirty="0" smtClean="0"/>
              <a:t>Partition the disk </a:t>
            </a:r>
          </a:p>
          <a:p>
            <a:pPr marL="555625" indent="-457200" eaLnBrk="1" hangingPunct="1">
              <a:spcBef>
                <a:spcPct val="25000"/>
              </a:spcBef>
              <a:buFontTx/>
              <a:buAutoNum type="arabicPeriod"/>
              <a:defRPr/>
            </a:pPr>
            <a:r>
              <a:rPr lang="en-US" altLang="en-US" sz="2000" kern="0" dirty="0" smtClean="0"/>
              <a:t>Create a </a:t>
            </a:r>
            <a:r>
              <a:rPr lang="en-US" altLang="en-US" sz="2000" kern="0" dirty="0" err="1" smtClean="0"/>
              <a:t>filesystem</a:t>
            </a:r>
            <a:endParaRPr lang="en-US" altLang="en-US" sz="2000" kern="0" dirty="0" smtClean="0"/>
          </a:p>
          <a:p>
            <a:pPr marL="555625" indent="-457200" eaLnBrk="1" hangingPunct="1">
              <a:spcBef>
                <a:spcPct val="25000"/>
              </a:spcBef>
              <a:buFontTx/>
              <a:buAutoNum type="arabicPeriod"/>
              <a:defRPr/>
            </a:pPr>
            <a:r>
              <a:rPr lang="en-US" altLang="en-US" sz="2000" kern="0" dirty="0" smtClean="0"/>
              <a:t>Copy the OS</a:t>
            </a:r>
          </a:p>
          <a:p>
            <a:pPr marL="555625" indent="-457200" eaLnBrk="1" hangingPunct="1">
              <a:spcBef>
                <a:spcPct val="25000"/>
              </a:spcBef>
              <a:buFontTx/>
              <a:buAutoNum type="arabicPeriod"/>
              <a:defRPr/>
            </a:pPr>
            <a:r>
              <a:rPr lang="en-US" altLang="en-US" sz="2000" kern="0" dirty="0" smtClean="0"/>
              <a:t>Install the </a:t>
            </a:r>
            <a:r>
              <a:rPr lang="en-US" altLang="en-US" sz="2000" kern="0" dirty="0" err="1" smtClean="0"/>
              <a:t>bootloader</a:t>
            </a:r>
            <a:endParaRPr lang="en-US" altLang="en-US" sz="2000" kern="0" dirty="0" smtClean="0"/>
          </a:p>
          <a:p>
            <a:pPr marL="555625" indent="-457200" eaLnBrk="1" hangingPunct="1">
              <a:spcBef>
                <a:spcPct val="25000"/>
              </a:spcBef>
              <a:buFontTx/>
              <a:buAutoNum type="arabicPeriod"/>
              <a:defRPr/>
            </a:pPr>
            <a:r>
              <a:rPr lang="en-US" altLang="en-US" sz="2000" kern="0" dirty="0" smtClean="0"/>
              <a:t>Configure common services</a:t>
            </a:r>
          </a:p>
          <a:p>
            <a:pPr marL="555625" indent="-457200" eaLnBrk="1" hangingPunct="1">
              <a:spcBef>
                <a:spcPct val="25000"/>
              </a:spcBef>
              <a:buFontTx/>
              <a:buAutoNum type="arabicPeriod"/>
              <a:defRPr/>
            </a:pPr>
            <a:r>
              <a:rPr lang="en-US" altLang="en-US" sz="2000" kern="0" dirty="0" smtClean="0"/>
              <a:t>Clone!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260350"/>
            <a:ext cx="8229600" cy="768350"/>
          </a:xfrm>
        </p:spPr>
        <p:txBody>
          <a:bodyPr/>
          <a:lstStyle/>
          <a:p>
            <a:pPr eaLnBrk="1" hangingPunct="1"/>
            <a:r>
              <a:rPr lang="en-AU" altLang="en-US" smtClean="0"/>
              <a:t>Disk partitioning: </a:t>
            </a:r>
            <a:r>
              <a:rPr lang="en-AU" altLang="en-US" sz="2400" smtClean="0">
                <a:latin typeface="Lucida Console" pitchFamily="49" charset="0"/>
              </a:rPr>
              <a:t>fdisk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68313" y="1484313"/>
            <a:ext cx="8458200" cy="3349625"/>
          </a:xfrm>
        </p:spPr>
        <p:txBody>
          <a:bodyPr/>
          <a:lstStyle/>
          <a:p>
            <a:pPr eaLnBrk="1" hangingPunct="1"/>
            <a:r>
              <a:rPr lang="en-AU" altLang="en-US" dirty="0" smtClean="0"/>
              <a:t>Reserve space for a particular function</a:t>
            </a:r>
            <a:br>
              <a:rPr lang="en-AU" altLang="en-US" dirty="0" smtClean="0"/>
            </a:br>
            <a:r>
              <a:rPr lang="en-AU" altLang="en-US" dirty="0" smtClean="0"/>
              <a:t>	swap space, software, user directories, shares</a:t>
            </a:r>
          </a:p>
          <a:p>
            <a:pPr eaLnBrk="1" hangingPunct="1"/>
            <a:r>
              <a:rPr lang="en-AU" altLang="en-US" dirty="0" smtClean="0"/>
              <a:t>Each partition is given a </a:t>
            </a:r>
            <a:r>
              <a:rPr lang="en-AU" altLang="en-US" dirty="0" smtClean="0">
                <a:solidFill>
                  <a:srgbClr val="A50021"/>
                </a:solidFill>
              </a:rPr>
              <a:t>logical device</a:t>
            </a:r>
            <a:r>
              <a:rPr lang="en-AU" altLang="en-US" dirty="0" smtClean="0"/>
              <a:t> name</a:t>
            </a:r>
            <a:br>
              <a:rPr lang="en-AU" altLang="en-US" dirty="0" smtClean="0"/>
            </a:br>
            <a:r>
              <a:rPr lang="en-AU" altLang="en-US" dirty="0" smtClean="0"/>
              <a:t>	C:\   D:\   E:\   </a:t>
            </a:r>
            <a:r>
              <a:rPr lang="en-AU" altLang="en-US" i="1" dirty="0" err="1" smtClean="0"/>
              <a:t>etc</a:t>
            </a:r>
            <a:endParaRPr lang="en-AU" altLang="en-US" i="1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dirty="0" smtClean="0"/>
              <a:t>		/</a:t>
            </a:r>
            <a:r>
              <a:rPr lang="en-AU" altLang="en-US" dirty="0" err="1" smtClean="0"/>
              <a:t>dev</a:t>
            </a:r>
            <a:r>
              <a:rPr lang="en-AU" altLang="en-US" dirty="0" smtClean="0"/>
              <a:t>/sda1   /</a:t>
            </a:r>
            <a:r>
              <a:rPr lang="en-AU" altLang="en-US" dirty="0" err="1" smtClean="0"/>
              <a:t>dev</a:t>
            </a:r>
            <a:r>
              <a:rPr lang="en-AU" altLang="en-US" dirty="0" smtClean="0"/>
              <a:t>/</a:t>
            </a:r>
            <a:r>
              <a:rPr lang="en-AU" altLang="en-US" dirty="0" err="1" smtClean="0"/>
              <a:t>dsk</a:t>
            </a:r>
            <a:r>
              <a:rPr lang="en-AU" altLang="en-US" dirty="0" smtClean="0"/>
              <a:t>/c0t0d0s0</a:t>
            </a:r>
          </a:p>
          <a:p>
            <a:pPr eaLnBrk="1" hangingPunct="1"/>
            <a:r>
              <a:rPr lang="en-AU" altLang="en-US" dirty="0" smtClean="0"/>
              <a:t>Each partition can use a different </a:t>
            </a:r>
            <a:r>
              <a:rPr lang="en-AU" altLang="en-US" dirty="0" smtClean="0">
                <a:solidFill>
                  <a:srgbClr val="A50021"/>
                </a:solidFill>
              </a:rPr>
              <a:t>file system</a:t>
            </a:r>
          </a:p>
          <a:p>
            <a:pPr eaLnBrk="1" hangingPunct="1"/>
            <a:r>
              <a:rPr lang="en-AU" altLang="en-US" dirty="0" smtClean="0">
                <a:solidFill>
                  <a:srgbClr val="A50021"/>
                </a:solidFill>
              </a:rPr>
              <a:t>Logical volumes</a:t>
            </a:r>
            <a:r>
              <a:rPr lang="en-AU" altLang="en-US" dirty="0" smtClean="0"/>
              <a:t> seamlessly span multiple partitions</a:t>
            </a:r>
          </a:p>
          <a:p>
            <a:pPr eaLnBrk="1" hangingPunct="1">
              <a:buFontTx/>
              <a:buNone/>
            </a:pPr>
            <a:r>
              <a:rPr lang="en-AU" altLang="en-US" b="1" i="1" dirty="0" smtClean="0">
                <a:solidFill>
                  <a:schemeClr val="accent2"/>
                </a:solidFill>
              </a:rPr>
              <a:t>Use different partitions when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1447800" y="4868863"/>
            <a:ext cx="607695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1325" indent="-342900" eaLnBrk="1" hangingPunct="1">
              <a:buFontTx/>
              <a:buChar char="•"/>
            </a:pPr>
            <a:r>
              <a:rPr lang="en-AU" altLang="en-US" sz="2000">
                <a:solidFill>
                  <a:srgbClr val="000000"/>
                </a:solidFill>
              </a:rPr>
              <a:t>They have different functions</a:t>
            </a:r>
          </a:p>
          <a:p>
            <a:pPr marL="441325" indent="-342900" eaLnBrk="1" hangingPunct="1">
              <a:buFontTx/>
              <a:buChar char="•"/>
            </a:pPr>
            <a:r>
              <a:rPr lang="en-AU" altLang="en-US" sz="2000">
                <a:solidFill>
                  <a:srgbClr val="000000"/>
                </a:solidFill>
              </a:rPr>
              <a:t>They are owned/maintained differently</a:t>
            </a:r>
          </a:p>
          <a:p>
            <a:pPr marL="441325" indent="-342900" eaLnBrk="1" hangingPunct="1">
              <a:buFontTx/>
              <a:buChar char="•"/>
            </a:pPr>
            <a:r>
              <a:rPr lang="en-AU" altLang="en-US" sz="2000">
                <a:solidFill>
                  <a:srgbClr val="000000"/>
                </a:solidFill>
              </a:rPr>
              <a:t>They change at different rates</a:t>
            </a:r>
          </a:p>
          <a:p>
            <a:pPr marL="441325" indent="-342900" eaLnBrk="1" hangingPunct="1">
              <a:buFontTx/>
              <a:buChar char="•"/>
            </a:pPr>
            <a:r>
              <a:rPr lang="en-AU" altLang="en-US" sz="2000">
                <a:solidFill>
                  <a:srgbClr val="000000"/>
                </a:solidFill>
              </a:rPr>
              <a:t>Backup policy is different for each</a:t>
            </a:r>
          </a:p>
        </p:txBody>
      </p:sp>
    </p:spTree>
    <p:extLst>
      <p:ext uri="{BB962C8B-B14F-4D97-AF65-F5344CB8AC3E}">
        <p14:creationId xmlns:p14="http://schemas.microsoft.com/office/powerpoint/2010/main" val="91012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Master Boot Record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82588" y="1412875"/>
            <a:ext cx="8229600" cy="503238"/>
          </a:xfrm>
        </p:spPr>
        <p:txBody>
          <a:bodyPr/>
          <a:lstStyle/>
          <a:p>
            <a:pPr algn="just">
              <a:spcBef>
                <a:spcPts val="600"/>
              </a:spcBef>
            </a:pPr>
            <a:r>
              <a:rPr lang="en-US" altLang="en-US" sz="2000" dirty="0" smtClean="0"/>
              <a:t>The </a:t>
            </a:r>
            <a:r>
              <a:rPr lang="en-US" altLang="en-US" sz="2000" dirty="0" smtClean="0">
                <a:solidFill>
                  <a:schemeClr val="tx1"/>
                </a:solidFill>
              </a:rPr>
              <a:t>master boot record (MBR) </a:t>
            </a:r>
            <a:r>
              <a:rPr lang="en-US" altLang="en-US" sz="2000" dirty="0" smtClean="0"/>
              <a:t>is the first </a:t>
            </a:r>
            <a:r>
              <a:rPr lang="en-US" altLang="en-US" sz="2000" b="1" dirty="0" smtClean="0">
                <a:solidFill>
                  <a:srgbClr val="0070C0"/>
                </a:solidFill>
              </a:rPr>
              <a:t>sector</a:t>
            </a:r>
            <a:r>
              <a:rPr lang="en-US" altLang="en-US" sz="2000" dirty="0" smtClean="0"/>
              <a:t> of a hard disk</a:t>
            </a:r>
          </a:p>
        </p:txBody>
      </p:sp>
      <p:pic>
        <p:nvPicPr>
          <p:cNvPr id="28674" name="Picture 2" descr="http://www.karbosguide.com/images/u1889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713" y="2060575"/>
            <a:ext cx="5294312" cy="3505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7364413" y="2708275"/>
            <a:ext cx="1528762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000" i="1" dirty="0"/>
              <a:t>The diagram shows a disk with two </a:t>
            </a:r>
            <a:r>
              <a:rPr lang="en-US" altLang="en-US" sz="2000" i="1" dirty="0">
                <a:solidFill>
                  <a:srgbClr val="FF3300"/>
                </a:solidFill>
              </a:rPr>
              <a:t>primary</a:t>
            </a:r>
            <a:r>
              <a:rPr lang="en-US" altLang="en-US" sz="2000" i="1" dirty="0"/>
              <a:t> partitions</a:t>
            </a: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193675" y="2636838"/>
            <a:ext cx="147637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000" i="1" dirty="0"/>
              <a:t>It includes a table that contains information about each </a:t>
            </a:r>
            <a:r>
              <a:rPr lang="en-US" altLang="en-US" sz="2000" b="1" i="1" dirty="0">
                <a:solidFill>
                  <a:srgbClr val="7030A0"/>
                </a:solidFill>
              </a:rPr>
              <a:t>partition</a:t>
            </a:r>
          </a:p>
        </p:txBody>
      </p:sp>
      <p:sp>
        <p:nvSpPr>
          <p:cNvPr id="21511" name="TextBox 2"/>
          <p:cNvSpPr txBox="1">
            <a:spLocks noChangeArrowheads="1"/>
          </p:cNvSpPr>
          <p:nvPr/>
        </p:nvSpPr>
        <p:spPr bwMode="auto">
          <a:xfrm>
            <a:off x="539750" y="5805488"/>
            <a:ext cx="82089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="1" dirty="0">
                <a:solidFill>
                  <a:srgbClr val="C00000"/>
                </a:solidFill>
              </a:rPr>
              <a:t>The MBR also includes a program that reads the </a:t>
            </a:r>
            <a:r>
              <a:rPr lang="en-US" altLang="en-US" sz="2000" b="1" dirty="0"/>
              <a:t>boot sector </a:t>
            </a:r>
            <a:r>
              <a:rPr lang="en-US" altLang="en-US" sz="2000" b="1" dirty="0">
                <a:solidFill>
                  <a:srgbClr val="C00000"/>
                </a:solidFill>
              </a:rPr>
              <a:t>record of the </a:t>
            </a:r>
            <a:r>
              <a:rPr lang="en-US" altLang="en-US" sz="2000" b="1" dirty="0">
                <a:solidFill>
                  <a:srgbClr val="7030A0"/>
                </a:solidFill>
              </a:rPr>
              <a:t>partition</a:t>
            </a:r>
            <a:r>
              <a:rPr lang="en-US" altLang="en-US" sz="2000" b="1" dirty="0">
                <a:solidFill>
                  <a:srgbClr val="C00000"/>
                </a:solidFill>
              </a:rPr>
              <a:t> containing the operating system into RAM.</a:t>
            </a:r>
          </a:p>
        </p:txBody>
      </p:sp>
    </p:spTree>
    <p:extLst>
      <p:ext uri="{BB962C8B-B14F-4D97-AF65-F5344CB8AC3E}">
        <p14:creationId xmlns:p14="http://schemas.microsoft.com/office/powerpoint/2010/main" val="330971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88913"/>
            <a:ext cx="8229600" cy="1152525"/>
          </a:xfrm>
        </p:spPr>
        <p:txBody>
          <a:bodyPr/>
          <a:lstStyle/>
          <a:p>
            <a:pPr eaLnBrk="1" hangingPunct="1"/>
            <a:r>
              <a:rPr lang="en-AU" altLang="en-US" dirty="0" smtClean="0"/>
              <a:t>Multiple Operating Systems – </a:t>
            </a:r>
            <a:br>
              <a:rPr lang="en-AU" altLang="en-US" dirty="0" smtClean="0"/>
            </a:br>
            <a:r>
              <a:rPr lang="en-AU" altLang="en-US" dirty="0" smtClean="0"/>
              <a:t>Boot Managers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95288" y="1916113"/>
            <a:ext cx="8424862" cy="4465637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AU" altLang="en-US" dirty="0" smtClean="0"/>
              <a:t>With multi-use machines and big disks it is possible to have several different OSs</a:t>
            </a:r>
          </a:p>
          <a:p>
            <a:pPr eaLnBrk="1" hangingPunct="1">
              <a:spcBef>
                <a:spcPts val="1200"/>
              </a:spcBef>
            </a:pPr>
            <a:r>
              <a:rPr lang="en-AU" altLang="en-US" dirty="0" smtClean="0"/>
              <a:t>Each OS has its own boot manager in the MBR</a:t>
            </a:r>
          </a:p>
          <a:p>
            <a:pPr eaLnBrk="1" hangingPunct="1">
              <a:spcBef>
                <a:spcPts val="1200"/>
              </a:spcBef>
            </a:pPr>
            <a:r>
              <a:rPr lang="en-AU" altLang="en-US" dirty="0" smtClean="0"/>
              <a:t>Some are generalised, some not</a:t>
            </a:r>
          </a:p>
          <a:p>
            <a:pPr lvl="1" eaLnBrk="1" hangingPunct="1"/>
            <a:r>
              <a:rPr lang="en-AU" altLang="en-US" dirty="0" smtClean="0"/>
              <a:t>For example, Windows relies on files accessed from drive </a:t>
            </a:r>
            <a:r>
              <a:rPr lang="en-AU" altLang="en-US" b="1" dirty="0" smtClean="0">
                <a:latin typeface="Courier New" pitchFamily="49" charset="0"/>
              </a:rPr>
              <a:t>C:</a:t>
            </a:r>
          </a:p>
          <a:p>
            <a:pPr lvl="1" eaLnBrk="1" hangingPunct="1"/>
            <a:r>
              <a:rPr lang="en-AU" altLang="en-US" dirty="0" smtClean="0"/>
              <a:t>so install Windows first, then install Linux</a:t>
            </a:r>
          </a:p>
          <a:p>
            <a:pPr eaLnBrk="1" hangingPunct="1">
              <a:spcBef>
                <a:spcPts val="1200"/>
              </a:spcBef>
            </a:pPr>
            <a:r>
              <a:rPr lang="en-AU" altLang="en-US" dirty="0" smtClean="0"/>
              <a:t>Unix loaders: </a:t>
            </a:r>
          </a:p>
          <a:p>
            <a:pPr lvl="1" eaLnBrk="1" hangingPunct="1"/>
            <a:r>
              <a:rPr lang="en-AU" altLang="en-US" dirty="0" smtClean="0"/>
              <a:t>LILO 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LInux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LOader</a:t>
            </a:r>
            <a:r>
              <a:rPr lang="en-US" altLang="en-US" dirty="0" smtClean="0"/>
              <a:t>)</a:t>
            </a:r>
            <a:r>
              <a:rPr lang="en-AU" altLang="en-US" dirty="0" smtClean="0"/>
              <a:t>, </a:t>
            </a:r>
          </a:p>
          <a:p>
            <a:pPr lvl="1" eaLnBrk="1" hangingPunct="1"/>
            <a:r>
              <a:rPr lang="en-AU" altLang="en-US" dirty="0" err="1" smtClean="0"/>
              <a:t>syslinux</a:t>
            </a:r>
            <a:r>
              <a:rPr lang="en-AU" altLang="en-US" dirty="0" smtClean="0"/>
              <a:t> (common for </a:t>
            </a:r>
            <a:r>
              <a:rPr lang="en-AU" altLang="en-US" dirty="0" err="1" smtClean="0"/>
              <a:t>iso</a:t>
            </a:r>
            <a:r>
              <a:rPr lang="en-AU" altLang="en-US" dirty="0" smtClean="0"/>
              <a:t>)</a:t>
            </a:r>
          </a:p>
          <a:p>
            <a:pPr lvl="1" eaLnBrk="1" hangingPunct="1"/>
            <a:r>
              <a:rPr lang="en-AU" altLang="en-US" dirty="0" smtClean="0"/>
              <a:t>GRUB (</a:t>
            </a:r>
            <a:r>
              <a:rPr lang="en-US" altLang="en-US" dirty="0" err="1" smtClean="0"/>
              <a:t>GRand</a:t>
            </a:r>
            <a:r>
              <a:rPr lang="en-US" altLang="en-US" dirty="0" smtClean="0"/>
              <a:t> Unified </a:t>
            </a:r>
            <a:r>
              <a:rPr lang="en-US" altLang="en-US" dirty="0" err="1" smtClean="0"/>
              <a:t>Bootloader</a:t>
            </a:r>
            <a:r>
              <a:rPr lang="en-US" altLang="en-US" dirty="0" smtClean="0"/>
              <a:t>)</a:t>
            </a:r>
            <a:endParaRPr lang="en-A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862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2425" y="188913"/>
            <a:ext cx="6000750" cy="1150937"/>
          </a:xfrm>
        </p:spPr>
        <p:txBody>
          <a:bodyPr/>
          <a:lstStyle/>
          <a:p>
            <a:pPr eaLnBrk="1" hangingPunct="1"/>
            <a:r>
              <a:rPr lang="en-AU" altLang="en-US" smtClean="0"/>
              <a:t>PC Bootstrap Sequence -- An </a:t>
            </a:r>
            <a:r>
              <a:rPr lang="en-AU" altLang="en-US" i="1" smtClean="0"/>
              <a:t>Avalanche</a:t>
            </a:r>
            <a:r>
              <a:rPr lang="en-AU" altLang="en-US" smtClean="0"/>
              <a:t> boot</a:t>
            </a: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6019800" y="5867400"/>
            <a:ext cx="26019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/>
              <a:t>IPL: Initial Program Loader</a:t>
            </a:r>
          </a:p>
          <a:p>
            <a:pPr eaLnBrk="1" hangingPunct="1"/>
            <a:r>
              <a:rPr lang="en-US" altLang="en-US" sz="1600"/>
              <a:t>MBR: Master Boot Record</a:t>
            </a:r>
            <a:endParaRPr lang="en-GB" altLang="en-US" sz="1600"/>
          </a:p>
        </p:txBody>
      </p:sp>
      <p:pic>
        <p:nvPicPr>
          <p:cNvPr id="22532" name="Picture 4" descr="Avalanch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404812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2950" name="AutoShape 6"/>
          <p:cNvSpPr>
            <a:spLocks noChangeArrowheads="1"/>
          </p:cNvSpPr>
          <p:nvPr/>
        </p:nvSpPr>
        <p:spPr bwMode="auto">
          <a:xfrm>
            <a:off x="4419600" y="2057400"/>
            <a:ext cx="2438400" cy="381000"/>
          </a:xfrm>
          <a:prstGeom prst="wedgeRoundRectCallout">
            <a:avLst>
              <a:gd name="adj1" fmla="val -149676"/>
              <a:gd name="adj2" fmla="val 55833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AU" altLang="en-US" sz="1600"/>
              <a:t>BIOS IPL loads MBR</a:t>
            </a:r>
            <a:endParaRPr lang="en-GB" altLang="en-US" sz="1600"/>
          </a:p>
        </p:txBody>
      </p:sp>
      <p:sp>
        <p:nvSpPr>
          <p:cNvPr id="722951" name="AutoShape 7"/>
          <p:cNvSpPr>
            <a:spLocks noChangeArrowheads="1"/>
          </p:cNvSpPr>
          <p:nvPr/>
        </p:nvSpPr>
        <p:spPr bwMode="auto">
          <a:xfrm>
            <a:off x="3352800" y="2514600"/>
            <a:ext cx="4953000" cy="381000"/>
          </a:xfrm>
          <a:prstGeom prst="wedgeRoundRectCallout">
            <a:avLst>
              <a:gd name="adj1" fmla="val -66796"/>
              <a:gd name="adj2" fmla="val 46667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AU" altLang="en-US" sz="1600"/>
              <a:t>MBR selects active partition, loads partition boot</a:t>
            </a:r>
            <a:endParaRPr lang="en-GB" altLang="en-US" sz="1600"/>
          </a:p>
        </p:txBody>
      </p:sp>
      <p:sp>
        <p:nvSpPr>
          <p:cNvPr id="722952" name="AutoShape 8"/>
          <p:cNvSpPr>
            <a:spLocks noChangeArrowheads="1"/>
          </p:cNvSpPr>
          <p:nvPr/>
        </p:nvSpPr>
        <p:spPr bwMode="auto">
          <a:xfrm>
            <a:off x="3886200" y="2971800"/>
            <a:ext cx="3657600" cy="381000"/>
          </a:xfrm>
          <a:prstGeom prst="wedgeRoundRectCallout">
            <a:avLst>
              <a:gd name="adj1" fmla="val -78560"/>
              <a:gd name="adj2" fmla="val -833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AU" altLang="en-US" sz="1600"/>
              <a:t>Partition boot loads OS loader</a:t>
            </a:r>
            <a:endParaRPr lang="en-GB" altLang="en-US" sz="1600"/>
          </a:p>
        </p:txBody>
      </p:sp>
      <p:sp>
        <p:nvSpPr>
          <p:cNvPr id="722953" name="AutoShape 9"/>
          <p:cNvSpPr>
            <a:spLocks noChangeArrowheads="1"/>
          </p:cNvSpPr>
          <p:nvPr/>
        </p:nvSpPr>
        <p:spPr bwMode="auto">
          <a:xfrm>
            <a:off x="4038600" y="3886200"/>
            <a:ext cx="4114800" cy="381000"/>
          </a:xfrm>
          <a:prstGeom prst="wedgeRoundRectCallout">
            <a:avLst>
              <a:gd name="adj1" fmla="val -61769"/>
              <a:gd name="adj2" fmla="val -28333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AU" altLang="en-US" sz="1600"/>
              <a:t>Kernel initialisation loads initial process</a:t>
            </a:r>
            <a:endParaRPr lang="en-GB" altLang="en-US" sz="1600"/>
          </a:p>
        </p:txBody>
      </p:sp>
      <p:sp>
        <p:nvSpPr>
          <p:cNvPr id="722954" name="AutoShape 10"/>
          <p:cNvSpPr>
            <a:spLocks noChangeArrowheads="1"/>
          </p:cNvSpPr>
          <p:nvPr/>
        </p:nvSpPr>
        <p:spPr bwMode="auto">
          <a:xfrm>
            <a:off x="4495800" y="3429000"/>
            <a:ext cx="2590800" cy="381000"/>
          </a:xfrm>
          <a:prstGeom prst="wedgeRoundRectCallout">
            <a:avLst>
              <a:gd name="adj1" fmla="val -96019"/>
              <a:gd name="adj2" fmla="val 22917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AU" altLang="en-US" sz="1600"/>
              <a:t>OS loader loads kernel</a:t>
            </a:r>
          </a:p>
        </p:txBody>
      </p:sp>
      <p:sp>
        <p:nvSpPr>
          <p:cNvPr id="722955" name="AutoShape 11"/>
          <p:cNvSpPr>
            <a:spLocks noChangeArrowheads="1"/>
          </p:cNvSpPr>
          <p:nvPr/>
        </p:nvSpPr>
        <p:spPr bwMode="auto">
          <a:xfrm>
            <a:off x="4876800" y="4343400"/>
            <a:ext cx="2362200" cy="609600"/>
          </a:xfrm>
          <a:prstGeom prst="wedgeRoundRectCallout">
            <a:avLst>
              <a:gd name="adj1" fmla="val -73454"/>
              <a:gd name="adj2" fmla="val 45833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AU" altLang="en-US" sz="1600"/>
              <a:t>Initial process spawns user-level processes </a:t>
            </a:r>
            <a:endParaRPr lang="en-GB" altLang="en-US" sz="1600"/>
          </a:p>
        </p:txBody>
      </p:sp>
    </p:spTree>
    <p:extLst>
      <p:ext uri="{BB962C8B-B14F-4D97-AF65-F5344CB8AC3E}">
        <p14:creationId xmlns:p14="http://schemas.microsoft.com/office/powerpoint/2010/main" val="211274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50" grpId="0" animBg="1" autoUpdateAnimBg="0"/>
      <p:bldP spid="722951" grpId="0" animBg="1" autoUpdateAnimBg="0"/>
      <p:bldP spid="722952" grpId="0" animBg="1" autoUpdateAnimBg="0"/>
      <p:bldP spid="722953" grpId="0" animBg="1" autoUpdateAnimBg="0"/>
      <p:bldP spid="722954" grpId="0" animBg="1" autoUpdateAnimBg="0"/>
      <p:bldP spid="722955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2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Cluster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23850" y="1557338"/>
            <a:ext cx="7848600" cy="478631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sz="2000" dirty="0" smtClean="0"/>
              <a:t>A group of </a:t>
            </a:r>
            <a:r>
              <a:rPr lang="en-US" altLang="en-US" sz="2000" b="1" dirty="0" smtClean="0">
                <a:solidFill>
                  <a:srgbClr val="0070C0"/>
                </a:solidFill>
              </a:rPr>
              <a:t>sectors</a:t>
            </a:r>
            <a:r>
              <a:rPr lang="en-US" altLang="en-US" sz="2000" dirty="0" smtClean="0"/>
              <a:t> is called a </a:t>
            </a:r>
            <a:r>
              <a:rPr lang="en-US" altLang="en-US" sz="2000" b="1" dirty="0" smtClean="0">
                <a:solidFill>
                  <a:srgbClr val="00B050"/>
                </a:solidFill>
              </a:rPr>
              <a:t>cluster</a:t>
            </a:r>
            <a:r>
              <a:rPr lang="en-US" altLang="en-US" sz="2000" dirty="0" smtClean="0"/>
              <a:t>. </a:t>
            </a:r>
          </a:p>
          <a:p>
            <a:pPr>
              <a:spcBef>
                <a:spcPts val="600"/>
              </a:spcBef>
            </a:pPr>
            <a:r>
              <a:rPr lang="en-US" altLang="en-US" sz="2000" dirty="0" smtClean="0"/>
              <a:t>The </a:t>
            </a:r>
            <a:r>
              <a:rPr lang="en-US" altLang="en-US" sz="2000" dirty="0" smtClean="0">
                <a:solidFill>
                  <a:srgbClr val="C00000"/>
                </a:solidFill>
              </a:rPr>
              <a:t>file system </a:t>
            </a:r>
            <a:r>
              <a:rPr lang="en-US" altLang="en-US" sz="2000" dirty="0" smtClean="0"/>
              <a:t>divides the storage on a disk volume into </a:t>
            </a:r>
            <a:r>
              <a:rPr lang="en-US" altLang="en-US" sz="2000" b="1" dirty="0" smtClean="0">
                <a:solidFill>
                  <a:srgbClr val="00B050"/>
                </a:solidFill>
              </a:rPr>
              <a:t>clusters</a:t>
            </a:r>
            <a:r>
              <a:rPr lang="en-US" altLang="en-US" sz="2000" dirty="0" smtClean="0">
                <a:solidFill>
                  <a:srgbClr val="00B050"/>
                </a:solidFill>
              </a:rPr>
              <a:t> </a:t>
            </a:r>
            <a:r>
              <a:rPr lang="en-US" altLang="en-US" sz="2000" dirty="0" smtClean="0"/>
              <a:t>for efficient disk usage and performance.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450" y="2852738"/>
            <a:ext cx="5976938" cy="35004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476250"/>
            <a:ext cx="8229600" cy="768350"/>
          </a:xfrm>
        </p:spPr>
        <p:txBody>
          <a:bodyPr/>
          <a:lstStyle/>
          <a:p>
            <a:pPr eaLnBrk="1" hangingPunct="1"/>
            <a:r>
              <a:rPr lang="en-AU" altLang="en-US" dirty="0" smtClean="0"/>
              <a:t>File Systems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9750" y="1484313"/>
            <a:ext cx="8223250" cy="4627562"/>
          </a:xfrm>
        </p:spPr>
        <p:txBody>
          <a:bodyPr/>
          <a:lstStyle/>
          <a:p>
            <a:pPr eaLnBrk="1" hangingPunct="1"/>
            <a:r>
              <a:rPr lang="en-AU" altLang="en-US" dirty="0" smtClean="0"/>
              <a:t>Structures disk area for addressable access</a:t>
            </a:r>
          </a:p>
          <a:p>
            <a:pPr lvl="1" eaLnBrk="1" hangingPunct="1"/>
            <a:r>
              <a:rPr lang="en-AU" altLang="en-US" dirty="0" smtClean="0"/>
              <a:t>“like painting car spaces in a </a:t>
            </a:r>
            <a:r>
              <a:rPr lang="en-AU" altLang="en-US" dirty="0" err="1" smtClean="0"/>
              <a:t>carpark</a:t>
            </a:r>
            <a:r>
              <a:rPr lang="en-AU" altLang="en-US" dirty="0" smtClean="0"/>
              <a:t>”</a:t>
            </a:r>
          </a:p>
          <a:p>
            <a:pPr eaLnBrk="1" hangingPunct="1">
              <a:spcBef>
                <a:spcPts val="1800"/>
              </a:spcBef>
            </a:pPr>
            <a:r>
              <a:rPr lang="en-AU" altLang="en-US" dirty="0" smtClean="0"/>
              <a:t>Usually unique to OS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dirty="0" smtClean="0"/>
              <a:t>		windows: FAT, FAT32, NTFS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dirty="0" smtClean="0"/>
              <a:t>		</a:t>
            </a:r>
            <a:r>
              <a:rPr lang="en-AU" altLang="en-US" dirty="0" err="1" smtClean="0"/>
              <a:t>linux</a:t>
            </a:r>
            <a:r>
              <a:rPr lang="en-AU" altLang="en-US" dirty="0" smtClean="0"/>
              <a:t>: ext2, ext4,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dirty="0" smtClean="0"/>
              <a:t>			</a:t>
            </a:r>
            <a:r>
              <a:rPr lang="en-AU" altLang="en-US" dirty="0" err="1" smtClean="0"/>
              <a:t>linux</a:t>
            </a:r>
            <a:r>
              <a:rPr lang="en-AU" altLang="en-US" dirty="0" smtClean="0"/>
              <a:t> is one huge computer science project!</a:t>
            </a:r>
          </a:p>
          <a:p>
            <a:pPr eaLnBrk="1" hangingPunct="1">
              <a:spcBef>
                <a:spcPts val="1800"/>
              </a:spcBef>
            </a:pPr>
            <a:r>
              <a:rPr lang="en-AU" altLang="en-US" dirty="0" smtClean="0"/>
              <a:t>Physical </a:t>
            </a:r>
            <a:r>
              <a:rPr lang="en-AU" altLang="en-US" i="1" dirty="0" smtClean="0"/>
              <a:t>sectors</a:t>
            </a:r>
            <a:r>
              <a:rPr lang="en-AU" altLang="en-US" dirty="0" smtClean="0"/>
              <a:t> grouped into allocation units</a:t>
            </a:r>
            <a:br>
              <a:rPr lang="en-AU" altLang="en-US" dirty="0" smtClean="0"/>
            </a:br>
            <a:r>
              <a:rPr lang="en-AU" altLang="en-US" dirty="0" smtClean="0"/>
              <a:t>called </a:t>
            </a:r>
            <a:r>
              <a:rPr lang="en-AU" altLang="en-US" i="1" dirty="0" smtClean="0"/>
              <a:t>blocks</a:t>
            </a:r>
            <a:r>
              <a:rPr lang="en-AU" altLang="en-US" dirty="0" smtClean="0"/>
              <a:t> in Unix and </a:t>
            </a:r>
            <a:r>
              <a:rPr lang="en-AU" altLang="en-US" i="1" dirty="0" smtClean="0"/>
              <a:t>clusters</a:t>
            </a:r>
            <a:r>
              <a:rPr lang="en-AU" altLang="en-US" dirty="0" smtClean="0"/>
              <a:t> in Windows</a:t>
            </a:r>
          </a:p>
          <a:p>
            <a:pPr eaLnBrk="1" hangingPunct="1">
              <a:spcBef>
                <a:spcPts val="1800"/>
              </a:spcBef>
            </a:pPr>
            <a:r>
              <a:rPr lang="en-AU" altLang="en-US" dirty="0" smtClean="0"/>
              <a:t>Building File System - </a:t>
            </a:r>
            <a:r>
              <a:rPr lang="en-AU" altLang="en-US" dirty="0" err="1" smtClean="0">
                <a:latin typeface="Lucida Console" pitchFamily="49" charset="0"/>
              </a:rPr>
              <a:t>mkfs</a:t>
            </a:r>
            <a:r>
              <a:rPr lang="en-AU" altLang="en-US" dirty="0" smtClean="0">
                <a:latin typeface="Courier" pitchFamily="49" charset="0"/>
              </a:rPr>
              <a:t> </a:t>
            </a:r>
            <a:r>
              <a:rPr lang="en-AU" altLang="en-US" dirty="0" smtClean="0"/>
              <a:t>or </a:t>
            </a:r>
            <a:r>
              <a:rPr lang="en-AU" altLang="en-US" dirty="0" smtClean="0">
                <a:latin typeface="Lucida Console" pitchFamily="49" charset="0"/>
              </a:rPr>
              <a:t>format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dirty="0" smtClean="0"/>
              <a:t>		boot sector, data area, free list</a:t>
            </a:r>
          </a:p>
        </p:txBody>
      </p:sp>
    </p:spTree>
    <p:extLst>
      <p:ext uri="{BB962C8B-B14F-4D97-AF65-F5344CB8AC3E}">
        <p14:creationId xmlns:p14="http://schemas.microsoft.com/office/powerpoint/2010/main" val="257734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333375"/>
            <a:ext cx="5976938" cy="768350"/>
          </a:xfrm>
        </p:spPr>
        <p:txBody>
          <a:bodyPr/>
          <a:lstStyle/>
          <a:p>
            <a:pPr eaLnBrk="1" hangingPunct="1"/>
            <a:r>
              <a:rPr lang="en-AU" altLang="en-US" smtClean="0"/>
              <a:t>Swap Space</a:t>
            </a:r>
            <a:endParaRPr lang="en-US" alt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188" y="1484313"/>
            <a:ext cx="7239000" cy="3806825"/>
          </a:xfrm>
        </p:spPr>
        <p:txBody>
          <a:bodyPr/>
          <a:lstStyle/>
          <a:p>
            <a:pPr eaLnBrk="1" hangingPunct="1"/>
            <a:r>
              <a:rPr lang="en-AU" altLang="en-US" i="1" smtClean="0"/>
              <a:t>Swapping</a:t>
            </a:r>
            <a:r>
              <a:rPr lang="en-AU" altLang="en-US" smtClean="0"/>
              <a:t> frees RAM by storing an image of an idle process on disc - few modern OSs actually do swapping</a:t>
            </a:r>
          </a:p>
          <a:p>
            <a:pPr eaLnBrk="1" hangingPunct="1">
              <a:spcAft>
                <a:spcPct val="50000"/>
              </a:spcAft>
            </a:pPr>
            <a:r>
              <a:rPr lang="en-AU" altLang="en-US" smtClean="0"/>
              <a:t>The </a:t>
            </a:r>
            <a:r>
              <a:rPr lang="en-AU" altLang="en-US" i="1" smtClean="0"/>
              <a:t>swap file</a:t>
            </a:r>
            <a:r>
              <a:rPr lang="en-AU" altLang="en-US" smtClean="0"/>
              <a:t> is now used for </a:t>
            </a:r>
            <a:r>
              <a:rPr lang="en-AU" altLang="en-US" i="1" smtClean="0"/>
              <a:t>paging </a:t>
            </a:r>
            <a:r>
              <a:rPr lang="en-AU" altLang="en-US" smtClean="0"/>
              <a:t>– virtual memory stored on disc</a:t>
            </a:r>
            <a:endParaRPr lang="en-AU" altLang="en-US" i="1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mtClean="0"/>
              <a:t>		In Unix the swap file is traditionally a partition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mtClean="0"/>
              <a:t>		In Windows the swap file is always a file</a:t>
            </a:r>
          </a:p>
          <a:p>
            <a:pPr eaLnBrk="1" hangingPunct="1"/>
            <a:r>
              <a:rPr lang="en-AU" altLang="en-US" smtClean="0"/>
              <a:t>Recommended size 2.5 * RAM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mtClean="0"/>
              <a:t>		Any more will probably never be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88913"/>
            <a:ext cx="6011863" cy="1223962"/>
          </a:xfrm>
        </p:spPr>
        <p:txBody>
          <a:bodyPr/>
          <a:lstStyle/>
          <a:p>
            <a:pPr eaLnBrk="1" hangingPunct="1"/>
            <a:r>
              <a:rPr lang="en-AU" altLang="en-US" smtClean="0"/>
              <a:t>Example: MS-DOS File Allocation Table</a:t>
            </a:r>
            <a:endParaRPr lang="en-US" alt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219700" y="2316163"/>
            <a:ext cx="3429000" cy="3124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altLang="en-US" sz="1800" smtClean="0"/>
              <a:t>Original FAT only allowed “8.3” filenames</a:t>
            </a:r>
          </a:p>
          <a:p>
            <a:pPr eaLnBrk="1" hangingPunct="1">
              <a:buFontTx/>
              <a:buNone/>
            </a:pPr>
            <a:r>
              <a:rPr lang="en-AU" altLang="en-US" sz="1800" smtClean="0"/>
              <a:t>Executable files recognised by .EXE, .COM, .BAT</a:t>
            </a:r>
          </a:p>
          <a:p>
            <a:pPr eaLnBrk="1" hangingPunct="1">
              <a:buFontTx/>
              <a:buNone/>
            </a:pPr>
            <a:endParaRPr lang="en-AU" altLang="en-US" sz="1800" smtClean="0"/>
          </a:p>
          <a:p>
            <a:pPr eaLnBrk="1" hangingPunct="1">
              <a:buFontTx/>
              <a:buNone/>
            </a:pPr>
            <a:r>
              <a:rPr lang="en-AU" altLang="en-US" sz="1800" smtClean="0"/>
              <a:t>FAT32 allows long filenames</a:t>
            </a:r>
          </a:p>
          <a:p>
            <a:pPr eaLnBrk="1" hangingPunct="1">
              <a:buFontTx/>
              <a:buNone/>
            </a:pPr>
            <a:r>
              <a:rPr lang="en-AU" altLang="en-US" sz="1800" smtClean="0"/>
              <a:t>NTFS - more efficient use of clusters</a:t>
            </a:r>
          </a:p>
        </p:txBody>
      </p:sp>
      <p:pic>
        <p:nvPicPr>
          <p:cNvPr id="26628" name="Picture 4" descr="F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4800600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Line 6150"/>
          <p:cNvSpPr>
            <a:spLocks noChangeShapeType="1"/>
          </p:cNvSpPr>
          <p:nvPr/>
        </p:nvSpPr>
        <p:spPr bwMode="auto">
          <a:xfrm flipH="1">
            <a:off x="3886200" y="2209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Text Box 6151"/>
          <p:cNvSpPr txBox="1">
            <a:spLocks noChangeArrowheads="1"/>
          </p:cNvSpPr>
          <p:nvPr/>
        </p:nvSpPr>
        <p:spPr bwMode="auto">
          <a:xfrm>
            <a:off x="395288" y="5867400"/>
            <a:ext cx="83915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sz="2000"/>
              <a:t>Unix filesystems use an analogous scheme of </a:t>
            </a:r>
            <a:r>
              <a:rPr lang="en-AU" altLang="en-US" sz="2000">
                <a:solidFill>
                  <a:srgbClr val="A50021"/>
                </a:solidFill>
              </a:rPr>
              <a:t>blocks</a:t>
            </a:r>
            <a:r>
              <a:rPr lang="en-AU" altLang="en-US" sz="2000"/>
              <a:t> with an </a:t>
            </a:r>
            <a:r>
              <a:rPr lang="en-AU" altLang="en-US" sz="2000">
                <a:solidFill>
                  <a:srgbClr val="A50021"/>
                </a:solidFill>
              </a:rPr>
              <a:t>inode table</a:t>
            </a:r>
            <a:endParaRPr lang="en-GB" altLang="en-US" sz="200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 smtClean="0">
                <a:solidFill>
                  <a:srgbClr val="0070C0"/>
                </a:solidFill>
              </a:rPr>
              <a:t>Windows</a:t>
            </a:r>
            <a:r>
              <a:rPr lang="en-US" altLang="en-US" smtClean="0"/>
              <a:t> file Systems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649917"/>
              </p:ext>
            </p:extLst>
          </p:nvPr>
        </p:nvGraphicFramePr>
        <p:xfrm>
          <a:off x="193675" y="1546225"/>
          <a:ext cx="8699502" cy="50048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4030"/>
                <a:gridCol w="1296248"/>
                <a:gridCol w="792152"/>
                <a:gridCol w="1583927"/>
                <a:gridCol w="1656184"/>
                <a:gridCol w="1224136"/>
                <a:gridCol w="1152825"/>
              </a:tblGrid>
              <a:tr h="1462757">
                <a:tc>
                  <a:txBody>
                    <a:bodyPr/>
                    <a:lstStyle/>
                    <a:p>
                      <a:r>
                        <a:rPr lang="en-US" sz="1600" dirty="0"/>
                        <a:t>File system</a:t>
                      </a:r>
                    </a:p>
                  </a:txBody>
                  <a:tcPr marL="91447" marR="91447" marT="45711" marB="45711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Maximum filename length</a:t>
                      </a:r>
                    </a:p>
                  </a:txBody>
                  <a:tcPr marL="91447" marR="91447" marT="45711" marB="45711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MBR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47" marR="91447" marT="45711" marB="45711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Allowable characters in directory </a:t>
                      </a:r>
                      <a:r>
                        <a:rPr lang="en-US" sz="1600" dirty="0" smtClean="0"/>
                        <a:t>entries</a:t>
                      </a:r>
                      <a:endParaRPr lang="en-US" sz="1600" dirty="0"/>
                    </a:p>
                  </a:txBody>
                  <a:tcPr marL="91447" marR="91447" marT="45711" marB="4571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Maximum pathname length</a:t>
                      </a:r>
                    </a:p>
                  </a:txBody>
                  <a:tcPr marL="91447" marR="91447" marT="45711" marB="4571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Maximum file size</a:t>
                      </a:r>
                    </a:p>
                  </a:txBody>
                  <a:tcPr marL="91447" marR="91447" marT="45711" marB="45711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Maximum volume </a:t>
                      </a:r>
                      <a:r>
                        <a:rPr lang="en-US" sz="1600" dirty="0" smtClean="0"/>
                        <a:t>size</a:t>
                      </a:r>
                      <a:endParaRPr lang="en-US" sz="1600" dirty="0"/>
                    </a:p>
                  </a:txBody>
                  <a:tcPr marL="91447" marR="91447" marT="45711" marB="45711" anchor="ctr"/>
                </a:tc>
              </a:tr>
              <a:tr h="149992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NTFS</a:t>
                      </a:r>
                    </a:p>
                  </a:txBody>
                  <a:tcPr marL="91447" marR="91447" marT="45711" marB="45711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255 </a:t>
                      </a:r>
                      <a:r>
                        <a:rPr lang="en-US" sz="1600" dirty="0" smtClean="0"/>
                        <a:t>characters</a:t>
                      </a:r>
                      <a:endParaRPr lang="en-US" sz="1600" dirty="0"/>
                    </a:p>
                  </a:txBody>
                  <a:tcPr marL="91447" marR="91447" marT="45711" marB="45711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0x07 </a:t>
                      </a:r>
                    </a:p>
                    <a:p>
                      <a:endParaRPr lang="en-US" sz="1600" dirty="0"/>
                    </a:p>
                  </a:txBody>
                  <a:tcPr marL="91447" marR="91447" marT="45711" marB="45711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Depends on namespace </a:t>
                      </a:r>
                      <a:r>
                        <a:rPr lang="en-US" sz="1600" dirty="0" smtClean="0"/>
                        <a:t>used</a:t>
                      </a:r>
                      <a:endParaRPr lang="en-US" sz="1600" dirty="0"/>
                    </a:p>
                  </a:txBody>
                  <a:tcPr marL="91447" marR="91447" marT="45711" marB="45711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32,767 Unicode characters with each path </a:t>
                      </a:r>
                      <a:r>
                        <a:rPr lang="en-US" sz="1600" dirty="0" smtClean="0"/>
                        <a:t>up </a:t>
                      </a:r>
                      <a:r>
                        <a:rPr lang="en-US" sz="1600" dirty="0"/>
                        <a:t>to 255 </a:t>
                      </a:r>
                      <a:r>
                        <a:rPr lang="en-US" sz="1600" dirty="0" smtClean="0"/>
                        <a:t>characters</a:t>
                      </a:r>
                      <a:endParaRPr lang="en-US" sz="1600" dirty="0"/>
                    </a:p>
                  </a:txBody>
                  <a:tcPr marL="91447" marR="91447" marT="45711" marB="45711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16</a:t>
                      </a:r>
                      <a:r>
                        <a:rPr lang="en-US" sz="1600" dirty="0"/>
                        <a:t> </a:t>
                      </a:r>
                      <a:r>
                        <a:rPr lang="en-US" sz="1600" dirty="0" smtClean="0"/>
                        <a:t>EB</a:t>
                      </a:r>
                      <a:endParaRPr lang="en-US" sz="1600" dirty="0"/>
                    </a:p>
                  </a:txBody>
                  <a:tcPr marL="91447" marR="91447" marT="45711" marB="45711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16</a:t>
                      </a:r>
                      <a:r>
                        <a:rPr lang="en-US" sz="1600" dirty="0"/>
                        <a:t> </a:t>
                      </a:r>
                      <a:r>
                        <a:rPr lang="en-US" sz="1600" dirty="0" smtClean="0"/>
                        <a:t>EB</a:t>
                      </a:r>
                      <a:endParaRPr lang="en-US" sz="1600" dirty="0"/>
                    </a:p>
                  </a:txBody>
                  <a:tcPr marL="91447" marR="91447" marT="45711" marB="45711" anchor="ctr"/>
                </a:tc>
              </a:tr>
              <a:tr h="11886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FAT32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7" marR="91447" marT="45711" marB="4571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8.3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7" marR="91447" marT="45711" marB="4571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0x0B 0x0C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 marL="91447" marR="91447" marT="45711" marB="4571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Any byte except values 0-31, 127 and: " * / : &lt; &gt; ? \ | + , . ; = [] (</a:t>
                      </a: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lowcase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a-z are stored as A-Z). 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7" marR="91447" marT="45711" marB="45711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 limit defined</a:t>
                      </a:r>
                    </a:p>
                  </a:txBody>
                  <a:tcPr marL="91447" marR="91447" marT="45711" marB="45711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2</a:t>
                      </a:r>
                      <a:r>
                        <a:rPr lang="en-US" sz="1600" dirty="0" smtClean="0"/>
                        <a:t> GB </a:t>
                      </a:r>
                      <a:endParaRPr lang="en-US" sz="1600" dirty="0"/>
                    </a:p>
                  </a:txBody>
                  <a:tcPr marL="91447" marR="91447" marT="45711" marB="45711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2</a:t>
                      </a:r>
                      <a:r>
                        <a:rPr lang="en-US" sz="1600" dirty="0" smtClean="0"/>
                        <a:t> TB</a:t>
                      </a:r>
                      <a:endParaRPr lang="en-US" sz="1600" dirty="0"/>
                    </a:p>
                  </a:txBody>
                  <a:tcPr marL="91447" marR="91447" marT="45711" marB="45711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0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 smtClean="0">
                <a:solidFill>
                  <a:srgbClr val="00B050"/>
                </a:solidFill>
              </a:rPr>
              <a:t>Linux</a:t>
            </a:r>
            <a:r>
              <a:rPr lang="en-US" altLang="en-US" smtClean="0"/>
              <a:t> File Systems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73038" y="1557338"/>
          <a:ext cx="8713786" cy="30178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1548"/>
                <a:gridCol w="1249856"/>
                <a:gridCol w="877247"/>
                <a:gridCol w="1512310"/>
                <a:gridCol w="1368280"/>
                <a:gridCol w="1368280"/>
                <a:gridCol w="1296265"/>
              </a:tblGrid>
              <a:tr h="1188854">
                <a:tc>
                  <a:txBody>
                    <a:bodyPr/>
                    <a:lstStyle/>
                    <a:p>
                      <a:r>
                        <a:rPr lang="en-US" sz="1600" dirty="0"/>
                        <a:t>File system</a:t>
                      </a:r>
                    </a:p>
                  </a:txBody>
                  <a:tcPr marL="91449" marR="91449" marT="45702" marB="4570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Maximum filename length</a:t>
                      </a:r>
                    </a:p>
                  </a:txBody>
                  <a:tcPr marL="91449" marR="91449" marT="45702" marB="45702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MBR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49" marR="91449" marT="45702" marB="4570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Allowable characters in directory </a:t>
                      </a:r>
                      <a:r>
                        <a:rPr lang="en-US" sz="1600" dirty="0" smtClean="0"/>
                        <a:t>entries</a:t>
                      </a:r>
                      <a:endParaRPr lang="en-US" sz="1600" dirty="0"/>
                    </a:p>
                  </a:txBody>
                  <a:tcPr marL="91449" marR="91449" marT="45702" marB="45702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Maximum pathname length</a:t>
                      </a:r>
                    </a:p>
                  </a:txBody>
                  <a:tcPr marL="91449" marR="91449" marT="45702" marB="4570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Maximum file size</a:t>
                      </a:r>
                    </a:p>
                  </a:txBody>
                  <a:tcPr marL="91449" marR="91449" marT="45702" marB="4570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Maximum volume </a:t>
                      </a:r>
                      <a:r>
                        <a:rPr lang="en-US" sz="1600" dirty="0" smtClean="0"/>
                        <a:t>size</a:t>
                      </a:r>
                      <a:endParaRPr lang="en-US" sz="1600" dirty="0"/>
                    </a:p>
                  </a:txBody>
                  <a:tcPr marL="91449" marR="91449" marT="45702" marB="45702" anchor="ctr"/>
                </a:tc>
              </a:tr>
              <a:tr h="91449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ext3</a:t>
                      </a:r>
                      <a:endParaRPr lang="en-US" sz="1600" dirty="0"/>
                    </a:p>
                  </a:txBody>
                  <a:tcPr marL="91449" marR="91449" marT="45702" marB="4570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255 bytes</a:t>
                      </a:r>
                    </a:p>
                  </a:txBody>
                  <a:tcPr marL="91449" marR="91449" marT="45702" marB="4570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0x83</a:t>
                      </a:r>
                    </a:p>
                  </a:txBody>
                  <a:tcPr marL="91449" marR="91449" marT="45702" marB="4570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Any byte except </a:t>
                      </a:r>
                      <a:r>
                        <a:rPr lang="en-US" sz="1600" dirty="0" smtClean="0"/>
                        <a:t>NUL </a:t>
                      </a:r>
                      <a:r>
                        <a:rPr lang="en-US" sz="1600" dirty="0"/>
                        <a:t>and /</a:t>
                      </a:r>
                    </a:p>
                  </a:txBody>
                  <a:tcPr marL="91449" marR="91449" marT="45702" marB="4570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 limit </a:t>
                      </a:r>
                      <a:r>
                        <a:rPr lang="en-US" sz="1600" dirty="0" smtClean="0"/>
                        <a:t>defined</a:t>
                      </a:r>
                      <a:endParaRPr lang="en-US" sz="1600" dirty="0"/>
                    </a:p>
                  </a:txBody>
                  <a:tcPr marL="91449" marR="91449" marT="45702" marB="45702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2</a:t>
                      </a:r>
                      <a:r>
                        <a:rPr lang="en-US" sz="1600" dirty="0"/>
                        <a:t> </a:t>
                      </a:r>
                      <a:r>
                        <a:rPr lang="en-US" sz="1600" dirty="0" smtClean="0"/>
                        <a:t>TB</a:t>
                      </a:r>
                      <a:endParaRPr lang="en-US" sz="1600" dirty="0"/>
                    </a:p>
                  </a:txBody>
                  <a:tcPr marL="91449" marR="91449" marT="45702" marB="45702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32</a:t>
                      </a:r>
                      <a:r>
                        <a:rPr lang="en-US" sz="1600" dirty="0"/>
                        <a:t> TB</a:t>
                      </a:r>
                    </a:p>
                  </a:txBody>
                  <a:tcPr marL="91449" marR="91449" marT="45702" marB="45702" anchor="ctr"/>
                </a:tc>
              </a:tr>
              <a:tr h="914492">
                <a:tc>
                  <a:txBody>
                    <a:bodyPr/>
                    <a:lstStyle/>
                    <a:p>
                      <a:r>
                        <a:rPr lang="en-US" sz="1600" dirty="0"/>
                        <a:t>ext4</a:t>
                      </a:r>
                    </a:p>
                  </a:txBody>
                  <a:tcPr marL="91449" marR="91449" marT="45702" marB="4570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255 bytes</a:t>
                      </a:r>
                    </a:p>
                  </a:txBody>
                  <a:tcPr marL="91449" marR="91449" marT="45702" marB="45702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0x83</a:t>
                      </a:r>
                      <a:endParaRPr lang="en-US" sz="1600" dirty="0"/>
                    </a:p>
                  </a:txBody>
                  <a:tcPr marL="91449" marR="91449" marT="45702" marB="4570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Any byte except </a:t>
                      </a:r>
                      <a:r>
                        <a:rPr lang="en-US" sz="1600" dirty="0" smtClean="0"/>
                        <a:t>NUL</a:t>
                      </a:r>
                      <a:r>
                        <a:rPr lang="en-US" sz="1600" baseline="30000" dirty="0" smtClean="0"/>
                        <a:t> </a:t>
                      </a:r>
                      <a:r>
                        <a:rPr lang="en-US" sz="1600" dirty="0" smtClean="0"/>
                        <a:t>and </a:t>
                      </a:r>
                      <a:r>
                        <a:rPr lang="en-US" sz="1600" dirty="0"/>
                        <a:t>/</a:t>
                      </a:r>
                    </a:p>
                  </a:txBody>
                  <a:tcPr marL="91449" marR="91449" marT="45702" marB="4570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 limit </a:t>
                      </a:r>
                      <a:r>
                        <a:rPr lang="en-US" sz="1600" dirty="0" smtClean="0"/>
                        <a:t>defined</a:t>
                      </a:r>
                      <a:endParaRPr lang="en-US" sz="1600" dirty="0"/>
                    </a:p>
                  </a:txBody>
                  <a:tcPr marL="91449" marR="91449" marT="45702" marB="45702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16</a:t>
                      </a:r>
                      <a:r>
                        <a:rPr lang="en-US" sz="1600" dirty="0"/>
                        <a:t> </a:t>
                      </a:r>
                      <a:r>
                        <a:rPr lang="en-US" sz="1600" dirty="0" smtClean="0"/>
                        <a:t>TB</a:t>
                      </a:r>
                      <a:endParaRPr lang="en-US" sz="1600" dirty="0"/>
                    </a:p>
                  </a:txBody>
                  <a:tcPr marL="91449" marR="91449" marT="45702" marB="45702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1</a:t>
                      </a:r>
                      <a:r>
                        <a:rPr lang="en-US" sz="1600" dirty="0"/>
                        <a:t> </a:t>
                      </a:r>
                      <a:r>
                        <a:rPr lang="en-US" sz="1600" dirty="0" smtClean="0"/>
                        <a:t>EB</a:t>
                      </a:r>
                      <a:endParaRPr lang="en-US" sz="1600" dirty="0"/>
                    </a:p>
                  </a:txBody>
                  <a:tcPr marL="91449" marR="91449" marT="45702" marB="45702" anchor="ctr"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20738" y="5013325"/>
            <a:ext cx="7416800" cy="1247775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tIns="0" bIns="0"/>
          <a:lstStyle>
            <a:lvl1pPr marL="342900" indent="-342900" algn="l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2800" b="1" kern="0" dirty="0" smtClean="0"/>
              <a:t>Most of the </a:t>
            </a:r>
            <a:r>
              <a:rPr lang="en-US" sz="2800" b="1" kern="0" dirty="0" smtClean="0">
                <a:solidFill>
                  <a:srgbClr val="00B050"/>
                </a:solidFill>
              </a:rPr>
              <a:t>Linux</a:t>
            </a:r>
            <a:r>
              <a:rPr lang="en-US" sz="2800" b="1" kern="0" dirty="0" smtClean="0"/>
              <a:t> is using </a:t>
            </a:r>
            <a:r>
              <a:rPr lang="en-US" sz="2800" b="1" kern="0" dirty="0" err="1" smtClean="0">
                <a:solidFill>
                  <a:srgbClr val="00B050"/>
                </a:solidFill>
              </a:rPr>
              <a:t>ext</a:t>
            </a:r>
            <a:r>
              <a:rPr lang="en-US" sz="2800" b="1" kern="0" dirty="0" smtClean="0">
                <a:solidFill>
                  <a:srgbClr val="00B050"/>
                </a:solidFill>
              </a:rPr>
              <a:t>* </a:t>
            </a:r>
            <a:r>
              <a:rPr lang="en-US" sz="2800" b="1" kern="0" dirty="0" smtClean="0"/>
              <a:t>family</a:t>
            </a:r>
            <a:endParaRPr lang="en-US" sz="28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5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412875"/>
            <a:ext cx="8223250" cy="4627563"/>
          </a:xfrm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Naming conventions for devices</a:t>
            </a:r>
          </a:p>
          <a:p>
            <a:pPr lvl="1" eaLnBrk="1" hangingPunct="1"/>
            <a:r>
              <a:rPr lang="en-US" altLang="en-US" dirty="0" smtClean="0"/>
              <a:t>Disk</a:t>
            </a:r>
            <a:r>
              <a:rPr lang="en-US" altLang="en-US" dirty="0" smtClean="0">
                <a:latin typeface="Lucida Console" pitchFamily="49" charset="0"/>
              </a:rPr>
              <a:t>:		</a:t>
            </a:r>
            <a:r>
              <a:rPr lang="en-US" altLang="en-US" dirty="0" smtClean="0">
                <a:solidFill>
                  <a:schemeClr val="tx1"/>
                </a:solidFill>
                <a:latin typeface="Lucida Console" pitchFamily="49" charset="0"/>
              </a:rPr>
              <a:t>/</a:t>
            </a:r>
            <a:r>
              <a:rPr lang="en-US" altLang="en-US" dirty="0" err="1" smtClean="0">
                <a:solidFill>
                  <a:schemeClr val="tx1"/>
                </a:solidFill>
                <a:latin typeface="Lucida Console" pitchFamily="49" charset="0"/>
              </a:rPr>
              <a:t>dev</a:t>
            </a:r>
            <a:r>
              <a:rPr lang="en-US" altLang="en-US" dirty="0" smtClean="0">
                <a:solidFill>
                  <a:schemeClr val="tx1"/>
                </a:solidFill>
                <a:latin typeface="Lucida Console" pitchFamily="49" charset="0"/>
              </a:rPr>
              <a:t>/</a:t>
            </a:r>
            <a:r>
              <a:rPr lang="en-US" altLang="en-US" dirty="0" err="1" smtClean="0">
                <a:solidFill>
                  <a:schemeClr val="tx1"/>
                </a:solidFill>
                <a:latin typeface="Lucida Console" pitchFamily="49" charset="0"/>
              </a:rPr>
              <a:t>sda</a:t>
            </a:r>
            <a:r>
              <a:rPr lang="en-US" altLang="en-US" dirty="0" smtClean="0">
                <a:solidFill>
                  <a:schemeClr val="tx1"/>
                </a:solidFill>
                <a:latin typeface="Lucida Console" pitchFamily="49" charset="0"/>
              </a:rPr>
              <a:t> 	/</a:t>
            </a:r>
            <a:r>
              <a:rPr lang="en-US" altLang="en-US" dirty="0" err="1" smtClean="0">
                <a:solidFill>
                  <a:schemeClr val="tx1"/>
                </a:solidFill>
                <a:latin typeface="Lucida Console" pitchFamily="49" charset="0"/>
              </a:rPr>
              <a:t>dev</a:t>
            </a:r>
            <a:r>
              <a:rPr lang="en-US" altLang="en-US" dirty="0" smtClean="0">
                <a:solidFill>
                  <a:schemeClr val="tx1"/>
                </a:solidFill>
                <a:latin typeface="Lucida Console" pitchFamily="49" charset="0"/>
              </a:rPr>
              <a:t>/sda1 …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(</a:t>
            </a:r>
            <a:r>
              <a:rPr lang="en-US" altLang="en-US" dirty="0" err="1" smtClean="0"/>
              <a:t>usb</a:t>
            </a:r>
            <a:r>
              <a:rPr lang="en-US" altLang="en-US" dirty="0" smtClean="0"/>
              <a:t> will be </a:t>
            </a:r>
            <a:r>
              <a:rPr lang="en-US" altLang="en-US" dirty="0" err="1" smtClean="0"/>
              <a:t>recognised</a:t>
            </a:r>
            <a:r>
              <a:rPr lang="en-US" altLang="en-US" dirty="0" smtClean="0"/>
              <a:t> as this)</a:t>
            </a:r>
          </a:p>
          <a:p>
            <a:pPr lvl="1" eaLnBrk="1" hangingPunct="1"/>
            <a:r>
              <a:rPr lang="en-US" altLang="en-US" dirty="0" smtClean="0"/>
              <a:t>CD/USB:	</a:t>
            </a:r>
            <a:r>
              <a:rPr lang="en-US" altLang="en-US" dirty="0" smtClean="0">
                <a:solidFill>
                  <a:schemeClr val="tx1"/>
                </a:solidFill>
                <a:latin typeface="Lucida Console" pitchFamily="49" charset="0"/>
              </a:rPr>
              <a:t>/</a:t>
            </a:r>
            <a:r>
              <a:rPr lang="en-US" altLang="en-US" dirty="0" err="1" smtClean="0">
                <a:solidFill>
                  <a:schemeClr val="tx1"/>
                </a:solidFill>
                <a:latin typeface="Lucida Console" pitchFamily="49" charset="0"/>
              </a:rPr>
              <a:t>dev</a:t>
            </a:r>
            <a:r>
              <a:rPr lang="en-US" altLang="en-US" dirty="0" smtClean="0">
                <a:solidFill>
                  <a:schemeClr val="tx1"/>
                </a:solidFill>
                <a:latin typeface="Lucida Console" pitchFamily="49" charset="0"/>
              </a:rPr>
              <a:t>/sr0 …</a:t>
            </a:r>
            <a:r>
              <a:rPr lang="en-US" altLang="en-US" dirty="0" smtClean="0">
                <a:latin typeface="Lucida Console" pitchFamily="49" charset="0"/>
              </a:rPr>
              <a:t>	</a:t>
            </a:r>
          </a:p>
          <a:p>
            <a:pPr eaLnBrk="1" hangingPunct="1"/>
            <a:endParaRPr lang="en-US" altLang="en-US" dirty="0" smtClean="0">
              <a:latin typeface="Lucida Console" pitchFamily="49" charset="0"/>
            </a:endParaRPr>
          </a:p>
          <a:p>
            <a:pPr eaLnBrk="1" hangingPunct="1"/>
            <a:r>
              <a:rPr lang="en-US" altLang="en-US" dirty="0" smtClean="0">
                <a:solidFill>
                  <a:schemeClr val="tx1"/>
                </a:solidFill>
                <a:latin typeface="Lucida Console" pitchFamily="49" charset="0"/>
              </a:rPr>
              <a:t>mount</a:t>
            </a:r>
            <a:r>
              <a:rPr lang="en-US" altLang="en-US" dirty="0" smtClean="0">
                <a:latin typeface="Lucida Console" pitchFamily="49" charset="0"/>
              </a:rPr>
              <a:t> /</a:t>
            </a:r>
            <a:r>
              <a:rPr lang="en-US" altLang="en-US" dirty="0" err="1" smtClean="0">
                <a:latin typeface="Lucida Console" pitchFamily="49" charset="0"/>
              </a:rPr>
              <a:t>dev</a:t>
            </a:r>
            <a:r>
              <a:rPr lang="en-US" altLang="en-US" dirty="0" smtClean="0">
                <a:latin typeface="Lucida Console" pitchFamily="49" charset="0"/>
              </a:rPr>
              <a:t>/sda1 /</a:t>
            </a:r>
            <a:r>
              <a:rPr lang="en-US" altLang="en-US" dirty="0" err="1" smtClean="0">
                <a:latin typeface="Lucida Console" pitchFamily="49" charset="0"/>
              </a:rPr>
              <a:t>mnt</a:t>
            </a:r>
            <a:r>
              <a:rPr lang="en-US" altLang="en-US" dirty="0" smtClean="0">
                <a:latin typeface="Lucida Console" pitchFamily="49" charset="0"/>
              </a:rPr>
              <a:t>/sda1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i="1" dirty="0" smtClean="0"/>
              <a:t>	access everything on the drive through the directory</a:t>
            </a:r>
            <a:br>
              <a:rPr lang="en-US" altLang="en-US" i="1" dirty="0" smtClean="0"/>
            </a:br>
            <a:r>
              <a:rPr lang="en-US" altLang="en-US" i="1" dirty="0" smtClean="0"/>
              <a:t>instructions in </a:t>
            </a:r>
            <a:r>
              <a:rPr lang="en-US" altLang="en-US" dirty="0" smtClean="0">
                <a:solidFill>
                  <a:schemeClr val="tx1"/>
                </a:solidFill>
              </a:rPr>
              <a:t>/</a:t>
            </a:r>
            <a:r>
              <a:rPr lang="en-US" altLang="en-US" dirty="0" err="1" smtClean="0">
                <a:solidFill>
                  <a:schemeClr val="tx1"/>
                </a:solidFill>
              </a:rPr>
              <a:t>etc</a:t>
            </a:r>
            <a:r>
              <a:rPr lang="en-US" altLang="en-US" dirty="0" smtClean="0">
                <a:solidFill>
                  <a:schemeClr val="tx1"/>
                </a:solidFill>
              </a:rPr>
              <a:t>/</a:t>
            </a:r>
            <a:r>
              <a:rPr lang="en-US" altLang="en-US" dirty="0" err="1" smtClean="0">
                <a:solidFill>
                  <a:schemeClr val="tx1"/>
                </a:solidFill>
              </a:rPr>
              <a:t>fstab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i="1" dirty="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dirty="0" err="1" smtClean="0">
                <a:solidFill>
                  <a:schemeClr val="tx1"/>
                </a:solidFill>
                <a:latin typeface="Lucida Console" pitchFamily="49" charset="0"/>
              </a:rPr>
              <a:t>umount</a:t>
            </a:r>
            <a:r>
              <a:rPr lang="en-US" altLang="en-US" dirty="0" smtClean="0">
                <a:latin typeface="Lucida Console" pitchFamily="49" charset="0"/>
              </a:rPr>
              <a:t> /</a:t>
            </a:r>
            <a:r>
              <a:rPr lang="en-US" altLang="en-US" dirty="0" err="1" smtClean="0">
                <a:latin typeface="Lucida Console" pitchFamily="49" charset="0"/>
              </a:rPr>
              <a:t>mnt</a:t>
            </a:r>
            <a:r>
              <a:rPr lang="en-US" altLang="en-US" dirty="0" smtClean="0">
                <a:latin typeface="Lucida Console" pitchFamily="49" charset="0"/>
              </a:rPr>
              <a:t>/</a:t>
            </a:r>
            <a:r>
              <a:rPr lang="en-US" altLang="en-US" dirty="0" err="1" smtClean="0">
                <a:latin typeface="Lucida Console" pitchFamily="49" charset="0"/>
              </a:rPr>
              <a:t>hostshare</a:t>
            </a:r>
            <a:endParaRPr lang="en-US" altLang="en-US" dirty="0" smtClean="0">
              <a:latin typeface="Lucida Console" pitchFamily="49" charset="0"/>
            </a:endParaRPr>
          </a:p>
          <a:p>
            <a:pPr lvl="1" eaLnBrk="1" hangingPunct="1"/>
            <a:r>
              <a:rPr lang="en-US" altLang="en-US" dirty="0" smtClean="0"/>
              <a:t>cannot </a:t>
            </a:r>
            <a:r>
              <a:rPr lang="en-US" altLang="en-US" dirty="0" err="1" smtClean="0"/>
              <a:t>unmount</a:t>
            </a:r>
            <a:r>
              <a:rPr lang="en-US" altLang="en-US" dirty="0" smtClean="0"/>
              <a:t> a busy </a:t>
            </a:r>
            <a:r>
              <a:rPr lang="en-US" altLang="en-US" dirty="0" err="1" smtClean="0"/>
              <a:t>filesystem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show open files on a </a:t>
            </a:r>
            <a:r>
              <a:rPr lang="en-US" altLang="en-US" dirty="0" err="1" smtClean="0"/>
              <a:t>filesystem</a:t>
            </a:r>
            <a:r>
              <a:rPr lang="en-US" altLang="en-US" dirty="0" smtClean="0"/>
              <a:t>: </a:t>
            </a:r>
            <a:r>
              <a:rPr lang="en-US" altLang="en-US" smtClean="0">
                <a:solidFill>
                  <a:schemeClr val="tx1"/>
                </a:solidFill>
                <a:latin typeface="Lucida Console" pitchFamily="49" charset="0"/>
              </a:rPr>
              <a:t>lsof</a:t>
            </a:r>
            <a:endParaRPr lang="en-US" altLang="en-US" dirty="0" smtClean="0">
              <a:latin typeface="Lucida Console" pitchFamily="49" charset="0"/>
            </a:endParaRPr>
          </a:p>
          <a:p>
            <a:pPr lvl="1" eaLnBrk="1" hangingPunct="1">
              <a:buFontTx/>
              <a:buNone/>
            </a:pPr>
            <a:endParaRPr lang="en-US" altLang="en-US" dirty="0" smtClean="0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611188" y="260350"/>
            <a:ext cx="822960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80963" eaLnBrk="1" hangingPunct="1"/>
            <a:r>
              <a:rPr lang="en-US" altLang="en-US" sz="2800" b="1">
                <a:solidFill>
                  <a:srgbClr val="5B1868"/>
                </a:solidFill>
              </a:rPr>
              <a:t>Mounting Disks / Partitions</a:t>
            </a:r>
            <a:endParaRPr lang="en-GB" altLang="en-US" sz="2800" b="1">
              <a:solidFill>
                <a:srgbClr val="5B18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94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844675"/>
            <a:ext cx="8223250" cy="4627563"/>
          </a:xfrm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Lucida Console" pitchFamily="49" charset="0"/>
              </a:rPr>
              <a:t>/</a:t>
            </a:r>
            <a:r>
              <a:rPr lang="en-US" altLang="en-US" sz="2000" b="1" smtClean="0">
                <a:latin typeface="Lucida Console" pitchFamily="49" charset="0"/>
              </a:rPr>
              <a:t> </a:t>
            </a:r>
            <a:r>
              <a:rPr lang="en-US" altLang="en-US" sz="2000" smtClean="0"/>
              <a:t>  </a:t>
            </a:r>
            <a:r>
              <a:rPr lang="en-US" altLang="en-US" sz="2000" i="1" smtClean="0"/>
              <a:t>root directory</a:t>
            </a:r>
            <a:r>
              <a:rPr lang="en-US" altLang="en-US" sz="2000" smtClean="0"/>
              <a:t>	</a:t>
            </a:r>
            <a:r>
              <a:rPr lang="en-US" altLang="en-US" sz="2000" b="1" smtClean="0">
                <a:solidFill>
                  <a:schemeClr val="accent2"/>
                </a:solidFill>
                <a:latin typeface="Lucida Console" pitchFamily="49" charset="0"/>
              </a:rPr>
              <a:t>.</a:t>
            </a:r>
            <a:r>
              <a:rPr lang="en-US" altLang="en-US" sz="2000" b="1" smtClean="0">
                <a:latin typeface="Lucida Console" pitchFamily="49" charset="0"/>
              </a:rPr>
              <a:t> </a:t>
            </a:r>
            <a:r>
              <a:rPr lang="en-US" altLang="en-US" sz="2000" smtClean="0"/>
              <a:t> </a:t>
            </a:r>
            <a:r>
              <a:rPr lang="en-US" altLang="en-US" sz="2000" i="1" smtClean="0"/>
              <a:t>here	</a:t>
            </a:r>
            <a:r>
              <a:rPr lang="en-US" altLang="en-US" sz="2000" smtClean="0"/>
              <a:t>	</a:t>
            </a:r>
            <a:r>
              <a:rPr lang="en-US" altLang="en-US" sz="2000" b="1" smtClean="0">
                <a:solidFill>
                  <a:schemeClr val="accent2"/>
                </a:solidFill>
                <a:latin typeface="Lucida Console" pitchFamily="49" charset="0"/>
              </a:rPr>
              <a:t>..</a:t>
            </a:r>
            <a:r>
              <a:rPr lang="en-US" altLang="en-US" sz="2000" b="1" smtClean="0">
                <a:latin typeface="Lucida Console" pitchFamily="49" charset="0"/>
              </a:rPr>
              <a:t> </a:t>
            </a:r>
            <a:r>
              <a:rPr lang="en-US" altLang="en-US" sz="2000" smtClean="0"/>
              <a:t> </a:t>
            </a:r>
            <a:r>
              <a:rPr lang="en-US" altLang="en-US" sz="2000" i="1" smtClean="0"/>
              <a:t>up one level</a:t>
            </a:r>
          </a:p>
          <a:p>
            <a:pPr eaLnBrk="1" hangingPunct="1"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Lucida Console" pitchFamily="49" charset="0"/>
              </a:rPr>
              <a:t>/</a:t>
            </a:r>
            <a:r>
              <a:rPr lang="en-US" altLang="en-US" sz="2000" smtClean="0">
                <a:solidFill>
                  <a:schemeClr val="accent2"/>
                </a:solidFill>
                <a:latin typeface="Lucida Console" pitchFamily="49" charset="0"/>
              </a:rPr>
              <a:t>tmp/foo</a:t>
            </a:r>
            <a:r>
              <a:rPr lang="en-US" altLang="en-US" sz="2000" smtClean="0"/>
              <a:t>  </a:t>
            </a:r>
            <a:r>
              <a:rPr lang="en-US" altLang="en-US" sz="2000" i="1" smtClean="0"/>
              <a:t>absolute</a:t>
            </a:r>
            <a:r>
              <a:rPr lang="en-US" altLang="en-US" sz="2000" smtClean="0"/>
              <a:t>	</a:t>
            </a:r>
            <a:r>
              <a:rPr lang="en-US" altLang="en-US" sz="2000" smtClean="0">
                <a:solidFill>
                  <a:schemeClr val="accent2"/>
                </a:solidFill>
                <a:latin typeface="Lucida Console" pitchFamily="49" charset="0"/>
              </a:rPr>
              <a:t>tmp/foo</a:t>
            </a:r>
            <a:r>
              <a:rPr lang="en-US" altLang="en-US" sz="2000" smtClean="0"/>
              <a:t>  </a:t>
            </a:r>
            <a:r>
              <a:rPr lang="en-US" altLang="en-US" sz="2000" i="1" smtClean="0"/>
              <a:t>relative	</a:t>
            </a:r>
            <a:r>
              <a:rPr lang="en-US" altLang="en-US" sz="2000" b="1" smtClean="0">
                <a:solidFill>
                  <a:schemeClr val="accent2"/>
                </a:solidFill>
                <a:latin typeface="Lucida Console" pitchFamily="49" charset="0"/>
              </a:rPr>
              <a:t>../../</a:t>
            </a:r>
            <a:r>
              <a:rPr lang="en-US" altLang="en-US" sz="2000" smtClean="0">
                <a:solidFill>
                  <a:schemeClr val="accent2"/>
                </a:solidFill>
                <a:latin typeface="Lucida Console" pitchFamily="49" charset="0"/>
              </a:rPr>
              <a:t>foo</a:t>
            </a:r>
          </a:p>
          <a:p>
            <a:pPr eaLnBrk="1" hangingPunct="1"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Lucida Console" pitchFamily="49" charset="0"/>
              </a:rPr>
              <a:t>	cd</a:t>
            </a:r>
            <a:r>
              <a:rPr lang="en-US" altLang="en-US" sz="2000" smtClean="0">
                <a:latin typeface="Lucida Console" pitchFamily="49" charset="0"/>
              </a:rPr>
              <a:t> </a:t>
            </a:r>
            <a:r>
              <a:rPr lang="en-US" altLang="en-US" sz="2000" i="1" smtClean="0"/>
              <a:t>change directory	</a:t>
            </a:r>
            <a:r>
              <a:rPr lang="en-US" altLang="en-US" sz="2000" b="1" smtClean="0">
                <a:solidFill>
                  <a:schemeClr val="accent2"/>
                </a:solidFill>
                <a:latin typeface="Lucida Console" pitchFamily="49" charset="0"/>
              </a:rPr>
              <a:t>mv</a:t>
            </a:r>
            <a:r>
              <a:rPr lang="en-US" altLang="en-US" sz="2000" smtClean="0">
                <a:latin typeface="Lucida Console" pitchFamily="49" charset="0"/>
              </a:rPr>
              <a:t> </a:t>
            </a:r>
            <a:r>
              <a:rPr lang="en-US" altLang="en-US" sz="2000" i="1" smtClean="0"/>
              <a:t>move or rename	</a:t>
            </a:r>
          </a:p>
          <a:p>
            <a:pPr eaLnBrk="1" hangingPunct="1">
              <a:buFontTx/>
              <a:buNone/>
            </a:pPr>
            <a:endParaRPr lang="en-US" altLang="en-US" sz="2000" i="1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smtClean="0">
                <a:solidFill>
                  <a:schemeClr val="accent2"/>
                </a:solidFill>
                <a:latin typeface="Lucida Console" pitchFamily="49" charset="0"/>
              </a:rPr>
              <a:t>		cd /etc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smtClean="0">
                <a:solidFill>
                  <a:schemeClr val="accent2"/>
                </a:solidFill>
                <a:latin typeface="Lucida Console" pitchFamily="49" charset="0"/>
              </a:rPr>
              <a:t>		cd foo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smtClean="0">
                <a:solidFill>
                  <a:schemeClr val="accent2"/>
                </a:solidFill>
                <a:latin typeface="Lucida Console" pitchFamily="49" charset="0"/>
              </a:rPr>
              <a:t>		cd 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smtClean="0">
                <a:solidFill>
                  <a:schemeClr val="accent2"/>
                </a:solidFill>
                <a:latin typeface="Lucida Console" pitchFamily="49" charset="0"/>
              </a:rPr>
              <a:t>		mv foo ofo	</a:t>
            </a:r>
            <a:r>
              <a:rPr lang="en-US" altLang="en-US" sz="2000" b="1" smtClean="0">
                <a:solidFill>
                  <a:schemeClr val="accent2"/>
                </a:solidFill>
                <a:latin typeface="Lucida Console" pitchFamily="49" charset="0"/>
              </a:rPr>
              <a:t>	</a:t>
            </a:r>
            <a:r>
              <a:rPr lang="en-US" altLang="en-US" sz="2000" i="1" smtClean="0"/>
              <a:t>rename</a:t>
            </a:r>
            <a:endParaRPr lang="en-US" altLang="en-US" sz="2000" b="1" smtClean="0">
              <a:solidFill>
                <a:schemeClr val="accent2"/>
              </a:solidFill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smtClean="0">
                <a:solidFill>
                  <a:schemeClr val="accent2"/>
                </a:solidFill>
                <a:latin typeface="Lucida Console" pitchFamily="49" charset="0"/>
              </a:rPr>
              <a:t>		mv ofo /var/opt</a:t>
            </a:r>
            <a:r>
              <a:rPr lang="en-US" altLang="en-US" sz="2000" b="1" smtClean="0">
                <a:solidFill>
                  <a:schemeClr val="accent2"/>
                </a:solidFill>
                <a:latin typeface="Lucida Console" pitchFamily="49" charset="0"/>
              </a:rPr>
              <a:t>	</a:t>
            </a:r>
            <a:r>
              <a:rPr lang="en-US" altLang="en-US" sz="2000" i="1" smtClean="0"/>
              <a:t>move</a:t>
            </a:r>
            <a:endParaRPr lang="en-US" altLang="en-US" sz="2000" b="1" smtClean="0">
              <a:solidFill>
                <a:schemeClr val="accent2"/>
              </a:solidFill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smtClean="0">
                <a:solidFill>
                  <a:schemeClr val="accent2"/>
                </a:solidFill>
                <a:latin typeface="Lucida Console" pitchFamily="49" charset="0"/>
              </a:rPr>
              <a:t>		cd /var/opt/ofo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smtClean="0">
                <a:solidFill>
                  <a:schemeClr val="accent2"/>
                </a:solidFill>
                <a:latin typeface="Lucida Console" pitchFamily="49" charset="0"/>
              </a:rPr>
              <a:t>		./myscript.sh		</a:t>
            </a:r>
            <a:r>
              <a:rPr lang="en-US" altLang="en-US" sz="2000" i="1" smtClean="0"/>
              <a:t>execute a file stored here</a:t>
            </a:r>
            <a:endParaRPr lang="en-US" altLang="en-US" sz="2000" b="1" smtClean="0">
              <a:solidFill>
                <a:schemeClr val="accent2"/>
              </a:solidFill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smtClean="0">
              <a:solidFill>
                <a:schemeClr val="accent2"/>
              </a:solidFill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smtClean="0">
              <a:solidFill>
                <a:schemeClr val="accent2"/>
              </a:solidFill>
              <a:latin typeface="Lucida Console" pitchFamily="49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539750" y="620713"/>
            <a:ext cx="822960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80963" eaLnBrk="1" hangingPunct="1"/>
            <a:r>
              <a:rPr lang="en-US" altLang="en-US" sz="2800" b="1">
                <a:solidFill>
                  <a:srgbClr val="5B1868"/>
                </a:solidFill>
              </a:rPr>
              <a:t>Paths </a:t>
            </a:r>
            <a:endParaRPr lang="en-GB" altLang="en-US" sz="2800" b="1">
              <a:solidFill>
                <a:srgbClr val="5B186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smtClean="0"/>
              <a:t>Symlink</a:t>
            </a:r>
            <a:endParaRPr lang="en-GB" altLang="en-US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557338"/>
            <a:ext cx="8569325" cy="5040312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Soft link or symbolic link (</a:t>
            </a:r>
            <a:r>
              <a:rPr lang="en-GB" altLang="en-US" dirty="0" err="1" smtClean="0"/>
              <a:t>symlink</a:t>
            </a:r>
            <a:r>
              <a:rPr lang="en-GB" altLang="en-US" dirty="0" smtClean="0"/>
              <a:t>): a small file that is a pointer to another file. </a:t>
            </a:r>
            <a:endParaRPr lang="en-US" altLang="en-US" dirty="0" smtClean="0"/>
          </a:p>
          <a:p>
            <a:pPr lvl="1" eaLnBrk="1" hangingPunct="1"/>
            <a:r>
              <a:rPr lang="en-GB" altLang="en-US" sz="2200" dirty="0" smtClean="0"/>
              <a:t>contains the path to the target file instead of a physical location on the hard disk</a:t>
            </a:r>
            <a:r>
              <a:rPr lang="en-US" altLang="en-US" sz="2200" dirty="0" smtClean="0"/>
              <a:t>; </a:t>
            </a:r>
            <a:r>
              <a:rPr lang="en-GB" altLang="en-US" sz="2200" dirty="0" smtClean="0"/>
              <a:t>can </a:t>
            </a:r>
            <a:r>
              <a:rPr lang="en-US" altLang="en-US" sz="2200" dirty="0" smtClean="0"/>
              <a:t>point across </a:t>
            </a:r>
            <a:r>
              <a:rPr lang="en-GB" altLang="en-US" sz="2200" dirty="0" smtClean="0"/>
              <a:t>partitions.</a:t>
            </a:r>
            <a:endParaRPr lang="en-US" altLang="en-US" sz="2200" dirty="0" smtClean="0"/>
          </a:p>
          <a:p>
            <a:pPr lvl="1" eaLnBrk="1" hangingPunct="1"/>
            <a:r>
              <a:rPr lang="en-GB" altLang="en-US" sz="2200" dirty="0" smtClean="0"/>
              <a:t>Note that removing the target file for a symbolic link makes the link useless.</a:t>
            </a:r>
            <a:endParaRPr lang="en-US" altLang="en-US" sz="2200" dirty="0" smtClean="0"/>
          </a:p>
          <a:p>
            <a:pPr lvl="1" eaLnBrk="1" hangingPunct="1"/>
            <a:r>
              <a:rPr lang="en-US" altLang="en-US" sz="2200" dirty="0" smtClean="0"/>
              <a:t>Windows: shortcut (right click : file : properties)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GB" altLang="en-US" dirty="0" smtClean="0"/>
              <a:t>used </a:t>
            </a:r>
            <a:r>
              <a:rPr lang="en-US" altLang="en-US" dirty="0" smtClean="0"/>
              <a:t>to create a new name to satisfy dependencies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GB" altLang="en-US" dirty="0" smtClean="0"/>
              <a:t>a program that expects </a:t>
            </a:r>
            <a:r>
              <a:rPr lang="en-US" altLang="en-US" dirty="0" smtClean="0"/>
              <a:t>a</a:t>
            </a:r>
            <a:r>
              <a:rPr lang="en-GB" altLang="en-US" dirty="0" smtClean="0"/>
              <a:t> </a:t>
            </a:r>
            <a:r>
              <a:rPr lang="en-US" altLang="en-US" dirty="0" smtClean="0"/>
              <a:t>file</a:t>
            </a:r>
            <a:r>
              <a:rPr lang="en-GB" altLang="en-US" dirty="0" smtClean="0"/>
              <a:t> to be in another location</a:t>
            </a:r>
            <a:endParaRPr lang="en-US" altLang="en-US" dirty="0" smtClean="0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 smtClean="0">
                <a:solidFill>
                  <a:srgbClr val="A50021"/>
                </a:solidFill>
              </a:rPr>
              <a:t>S</a:t>
            </a:r>
            <a:r>
              <a:rPr lang="en-GB" altLang="en-US" dirty="0" err="1" smtClean="0">
                <a:solidFill>
                  <a:srgbClr val="A50021"/>
                </a:solidFill>
              </a:rPr>
              <a:t>ymbolic</a:t>
            </a:r>
            <a:r>
              <a:rPr lang="en-GB" altLang="en-US" dirty="0" smtClean="0">
                <a:solidFill>
                  <a:srgbClr val="A50021"/>
                </a:solidFill>
              </a:rPr>
              <a:t> links can generally save a lot of work</a:t>
            </a:r>
          </a:p>
          <a:p>
            <a:pPr lvl="1" eaLnBrk="1" hangingPunct="1"/>
            <a:endParaRPr lang="en-US" altLang="en-US" sz="2200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5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404813"/>
            <a:ext cx="8229600" cy="768350"/>
          </a:xfrm>
        </p:spPr>
        <p:txBody>
          <a:bodyPr/>
          <a:lstStyle/>
          <a:p>
            <a:pPr eaLnBrk="1" hangingPunct="1"/>
            <a:r>
              <a:rPr lang="en-AU" altLang="en-US" smtClean="0"/>
              <a:t>Shutdown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95288" y="1484313"/>
            <a:ext cx="8382000" cy="45354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altLang="en-US" smtClean="0"/>
              <a:t>Complex systems need safe shutdown sequence to avoid damage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mtClean="0"/>
              <a:t>	Quiescent state difficult to predict in multi-tasking systems</a:t>
            </a:r>
          </a:p>
          <a:p>
            <a:pPr lvl="1" eaLnBrk="1" hangingPunct="1"/>
            <a:r>
              <a:rPr lang="en-AU" altLang="en-US" smtClean="0"/>
              <a:t>Complete all operations in progress</a:t>
            </a:r>
          </a:p>
          <a:p>
            <a:pPr lvl="1" eaLnBrk="1" hangingPunct="1"/>
            <a:r>
              <a:rPr lang="en-AU" altLang="en-US" smtClean="0"/>
              <a:t>Prevent new operations from starting</a:t>
            </a:r>
          </a:p>
          <a:p>
            <a:pPr lvl="1" eaLnBrk="1" hangingPunct="1"/>
            <a:r>
              <a:rPr lang="en-AU" altLang="en-US" smtClean="0"/>
              <a:t>Close files</a:t>
            </a:r>
          </a:p>
          <a:p>
            <a:pPr lvl="1" eaLnBrk="1" hangingPunct="1"/>
            <a:r>
              <a:rPr lang="en-AU" altLang="en-US" smtClean="0"/>
              <a:t>Terminate processes and services</a:t>
            </a:r>
          </a:p>
          <a:p>
            <a:pPr lvl="1" eaLnBrk="1" hangingPunct="1"/>
            <a:r>
              <a:rPr lang="en-AU" altLang="en-US" smtClean="0"/>
              <a:t>Synchronise and Flush buffers/caches</a:t>
            </a:r>
          </a:p>
          <a:p>
            <a:pPr lvl="1" eaLnBrk="1" hangingPunct="1"/>
            <a:r>
              <a:rPr lang="en-AU" altLang="en-US" smtClean="0"/>
              <a:t>Dismount/park/eject disks</a:t>
            </a:r>
          </a:p>
          <a:p>
            <a:pPr lvl="1" eaLnBrk="1" hangingPunct="1"/>
            <a:r>
              <a:rPr lang="en-AU" altLang="en-US" smtClean="0"/>
              <a:t>Power off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250825" y="195263"/>
            <a:ext cx="6553200" cy="990600"/>
          </a:xfrm>
        </p:spPr>
        <p:txBody>
          <a:bodyPr/>
          <a:lstStyle/>
          <a:p>
            <a:r>
              <a:rPr lang="en-US" altLang="en-US" b="1" smtClean="0">
                <a:solidFill>
                  <a:srgbClr val="FF0000"/>
                </a:solidFill>
              </a:rPr>
              <a:t>Caution</a:t>
            </a:r>
            <a:r>
              <a:rPr lang="en-US" altLang="en-US" smtClean="0">
                <a:solidFill>
                  <a:srgbClr val="FF3300"/>
                </a:solidFill>
              </a:rPr>
              <a:t>!</a:t>
            </a:r>
            <a:endParaRPr lang="en-GB" altLang="en-US" smtClean="0">
              <a:solidFill>
                <a:srgbClr val="FF3300"/>
              </a:solidFill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8425" indent="0">
              <a:buFontTx/>
              <a:buNone/>
            </a:pPr>
            <a:r>
              <a:rPr lang="en-US" altLang="en-US" smtClean="0"/>
              <a:t>Running VMs on a laptop:</a:t>
            </a:r>
          </a:p>
          <a:p>
            <a:pPr marL="98425" indent="0">
              <a:buFontTx/>
              <a:buNone/>
            </a:pPr>
            <a:endParaRPr lang="en-US" altLang="en-US" smtClean="0"/>
          </a:p>
          <a:p>
            <a:pPr marL="98425" indent="0">
              <a:buFontTx/>
              <a:buNone/>
            </a:pPr>
            <a:r>
              <a:rPr lang="en-US" altLang="en-US" smtClean="0"/>
              <a:t>Check your power settings – close lid, low battery, etc.</a:t>
            </a:r>
          </a:p>
          <a:p>
            <a:pPr marL="98425" indent="0" algn="ctr">
              <a:buFontTx/>
              <a:buNone/>
            </a:pPr>
            <a:r>
              <a:rPr lang="en-US" altLang="en-US" smtClean="0"/>
              <a:t>Never </a:t>
            </a:r>
            <a:r>
              <a:rPr lang="en-US" altLang="en-US" b="1" smtClean="0">
                <a:solidFill>
                  <a:srgbClr val="FF0000"/>
                </a:solidFill>
              </a:rPr>
              <a:t>Hibernate</a:t>
            </a:r>
            <a:r>
              <a:rPr lang="en-US" altLang="en-US" smtClean="0"/>
              <a:t>, only </a:t>
            </a:r>
            <a:r>
              <a:rPr lang="en-US" altLang="en-US" b="1" smtClean="0">
                <a:solidFill>
                  <a:srgbClr val="008000"/>
                </a:solidFill>
              </a:rPr>
              <a:t>Sleep</a:t>
            </a:r>
          </a:p>
          <a:p>
            <a:pPr marL="98425" indent="0">
              <a:buFontTx/>
              <a:buNone/>
            </a:pPr>
            <a:endParaRPr lang="en-US" altLang="en-US" b="1" smtClean="0">
              <a:solidFill>
                <a:srgbClr val="008000"/>
              </a:solidFill>
            </a:endParaRPr>
          </a:p>
          <a:p>
            <a:pPr marL="98425" indent="0">
              <a:buFontTx/>
              <a:buNone/>
            </a:pPr>
            <a:r>
              <a:rPr lang="en-US" altLang="en-US" smtClean="0"/>
              <a:t>(“Hibernate” suspends too many host processes, and your VM will get corrupted – “Sleep” works well enough)</a:t>
            </a:r>
          </a:p>
          <a:p>
            <a:pPr marL="98425" indent="0">
              <a:buFontTx/>
              <a:buNone/>
            </a:pPr>
            <a:endParaRPr lang="en-US" altLang="en-US" smtClean="0"/>
          </a:p>
          <a:p>
            <a:pPr marL="98425" indent="0">
              <a:buFontTx/>
              <a:buNone/>
            </a:pPr>
            <a:r>
              <a:rPr lang="en-US" altLang="en-US" smtClean="0"/>
              <a:t>(or … just poweroff the VM)</a:t>
            </a: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82980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7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116632"/>
            <a:ext cx="7799388" cy="1130300"/>
          </a:xfrm>
        </p:spPr>
        <p:txBody>
          <a:bodyPr/>
          <a:lstStyle/>
          <a:p>
            <a:pPr eaLnBrk="1" hangingPunct="1"/>
            <a:r>
              <a:rPr lang="en-AU" dirty="0" smtClean="0"/>
              <a:t>Shared Libraries (.so)</a:t>
            </a:r>
            <a:br>
              <a:rPr lang="en-AU" dirty="0" smtClean="0"/>
            </a:br>
            <a:r>
              <a:rPr lang="en-AU" dirty="0" smtClean="0"/>
              <a:t>Dynamic Link Libraries (.</a:t>
            </a:r>
            <a:r>
              <a:rPr lang="en-AU" dirty="0" err="1" smtClean="0"/>
              <a:t>dll</a:t>
            </a:r>
            <a:r>
              <a:rPr lang="en-AU" dirty="0" smtClean="0"/>
              <a:t>)</a:t>
            </a:r>
          </a:p>
        </p:txBody>
      </p:sp>
      <p:sp>
        <p:nvSpPr>
          <p:cNvPr id="40963" name="Rectangle 4"/>
          <p:cNvSpPr>
            <a:spLocks noGrp="1" noChangeArrowheads="1"/>
          </p:cNvSpPr>
          <p:nvPr>
            <p:ph idx="4294967295"/>
          </p:nvPr>
        </p:nvSpPr>
        <p:spPr>
          <a:xfrm>
            <a:off x="179512" y="1773238"/>
            <a:ext cx="8496944" cy="3023914"/>
          </a:xfrm>
        </p:spPr>
        <p:txBody>
          <a:bodyPr/>
          <a:lstStyle/>
          <a:p>
            <a:pPr eaLnBrk="1" hangingPunct="1"/>
            <a:r>
              <a:rPr lang="en-AU" sz="2200" dirty="0" smtClean="0"/>
              <a:t>Loaded into RAM on demand</a:t>
            </a:r>
          </a:p>
          <a:p>
            <a:pPr eaLnBrk="1" hangingPunct="1"/>
            <a:r>
              <a:rPr lang="en-AU" sz="2200" dirty="0" smtClean="0"/>
              <a:t>Managed by some kernel routines which use an “index” to locate a required module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sz="2200" dirty="0" smtClean="0"/>
              <a:t>		</a:t>
            </a:r>
            <a:r>
              <a:rPr lang="en-AU" sz="2200" dirty="0" smtClean="0">
                <a:solidFill>
                  <a:schemeClr val="accent2"/>
                </a:solidFill>
              </a:rPr>
              <a:t>Special command used to do this – </a:t>
            </a:r>
            <a:r>
              <a:rPr lang="en-AU" sz="2200" b="1" dirty="0" err="1" smtClean="0">
                <a:solidFill>
                  <a:schemeClr val="accent2"/>
                </a:solidFill>
                <a:latin typeface="Lucida Console" pitchFamily="49" charset="0"/>
                <a:cs typeface="Courier New" pitchFamily="49" charset="0"/>
              </a:rPr>
              <a:t>ldconfig</a:t>
            </a:r>
            <a:endParaRPr lang="en-AU" sz="2200" b="1" dirty="0" smtClean="0">
              <a:solidFill>
                <a:schemeClr val="accent2"/>
              </a:solidFill>
              <a:latin typeface="Lucida Console" pitchFamily="49" charset="0"/>
              <a:cs typeface="Courier New" pitchFamily="49" charset="0"/>
            </a:endParaRPr>
          </a:p>
          <a:p>
            <a:pPr eaLnBrk="1" hangingPunct="1"/>
            <a:r>
              <a:rPr lang="en-AU" sz="2200" b="1" dirty="0" smtClean="0">
                <a:solidFill>
                  <a:srgbClr val="A50021"/>
                </a:solidFill>
              </a:rPr>
              <a:t>Must have the right libraries on your system</a:t>
            </a:r>
            <a:r>
              <a:rPr lang="en-AU" sz="2200" dirty="0" smtClean="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sz="2200" dirty="0" smtClean="0"/>
              <a:t>		</a:t>
            </a:r>
            <a:r>
              <a:rPr lang="en-AU" sz="2200" b="1" dirty="0" smtClean="0">
                <a:solidFill>
                  <a:schemeClr val="accent2"/>
                </a:solidFill>
              </a:rPr>
              <a:t>dependencies</a:t>
            </a:r>
            <a:r>
              <a:rPr lang="en-AU" sz="2200" dirty="0" smtClean="0">
                <a:solidFill>
                  <a:schemeClr val="accent2"/>
                </a:solidFill>
              </a:rPr>
              <a:t> – </a:t>
            </a:r>
            <a:r>
              <a:rPr lang="en-AU" sz="2200" dirty="0" smtClean="0">
                <a:solidFill>
                  <a:schemeClr val="accent2"/>
                </a:solidFill>
                <a:cs typeface="Courier New" pitchFamily="49" charset="0"/>
              </a:rPr>
              <a:t>missing or wrong version, cannot start</a:t>
            </a:r>
            <a:endParaRPr lang="en-AU" sz="2200" dirty="0" smtClean="0">
              <a:solidFill>
                <a:schemeClr val="accent2"/>
              </a:solidFill>
              <a:latin typeface="Lucida Console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sz="2200" dirty="0" smtClean="0"/>
              <a:t>		</a:t>
            </a:r>
            <a:r>
              <a:rPr lang="en-AU" sz="2200" b="1" dirty="0" smtClean="0">
                <a:solidFill>
                  <a:schemeClr val="accent2"/>
                </a:solidFill>
              </a:rPr>
              <a:t>packages</a:t>
            </a:r>
            <a:r>
              <a:rPr lang="en-AU" sz="2200" dirty="0" smtClean="0">
                <a:solidFill>
                  <a:schemeClr val="accent2"/>
                </a:solidFill>
              </a:rPr>
              <a:t> – </a:t>
            </a:r>
            <a:r>
              <a:rPr lang="en-AU" sz="2200" dirty="0" smtClean="0">
                <a:solidFill>
                  <a:schemeClr val="accent2"/>
                </a:solidFill>
                <a:cs typeface="Courier New" pitchFamily="49" charset="0"/>
              </a:rPr>
              <a:t>bundle libraries, but often depend on others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sz="2200" dirty="0" smtClean="0">
                <a:solidFill>
                  <a:schemeClr val="accent2"/>
                </a:solidFill>
              </a:rPr>
              <a:t>		</a:t>
            </a:r>
            <a:r>
              <a:rPr lang="en-AU" sz="2200" b="1" dirty="0" smtClean="0">
                <a:solidFill>
                  <a:schemeClr val="accent2"/>
                </a:solidFill>
              </a:rPr>
              <a:t>package managers</a:t>
            </a:r>
            <a:r>
              <a:rPr lang="en-AU" sz="2200" dirty="0" smtClean="0">
                <a:solidFill>
                  <a:schemeClr val="accent2"/>
                </a:solidFill>
              </a:rPr>
              <a:t> – </a:t>
            </a:r>
            <a:r>
              <a:rPr lang="en-AU" sz="2200" dirty="0" smtClean="0">
                <a:solidFill>
                  <a:schemeClr val="accent2"/>
                </a:solidFill>
                <a:cs typeface="Courier New" pitchFamily="49" charset="0"/>
              </a:rPr>
              <a:t>help sort out dependencies 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295400" y="5486400"/>
            <a:ext cx="5943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i="1">
                <a:solidFill>
                  <a:srgbClr val="A50021"/>
                </a:solidFill>
              </a:rPr>
              <a:t>It is </a:t>
            </a:r>
            <a:r>
              <a:rPr lang="en-US" sz="2000" i="1" u="sng">
                <a:solidFill>
                  <a:srgbClr val="A50021"/>
                </a:solidFill>
              </a:rPr>
              <a:t>very likely</a:t>
            </a:r>
            <a:r>
              <a:rPr lang="en-US" sz="2000" i="1">
                <a:solidFill>
                  <a:srgbClr val="A50021"/>
                </a:solidFill>
              </a:rPr>
              <a:t> that you will actually need to configure these, for one application or another</a:t>
            </a:r>
            <a:endParaRPr lang="en-GB" sz="2000" i="1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51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 smtClean="0"/>
              <a:t>OS in detail</a:t>
            </a:r>
          </a:p>
        </p:txBody>
      </p:sp>
      <p:pic>
        <p:nvPicPr>
          <p:cNvPr id="5123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3063" y="1735138"/>
            <a:ext cx="3600450" cy="3952875"/>
          </a:xfrm>
        </p:spPr>
      </p:pic>
      <p:pic>
        <p:nvPicPr>
          <p:cNvPr id="5124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825" y="2273300"/>
            <a:ext cx="36385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Straight Connector 9"/>
          <p:cNvCxnSpPr>
            <a:cxnSpLocks noChangeShapeType="1"/>
          </p:cNvCxnSpPr>
          <p:nvPr/>
        </p:nvCxnSpPr>
        <p:spPr bwMode="auto">
          <a:xfrm flipV="1">
            <a:off x="373063" y="3233738"/>
            <a:ext cx="8596312" cy="12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Straight Connector 13"/>
          <p:cNvCxnSpPr>
            <a:cxnSpLocks noChangeShapeType="1"/>
          </p:cNvCxnSpPr>
          <p:nvPr/>
        </p:nvCxnSpPr>
        <p:spPr bwMode="auto">
          <a:xfrm flipV="1">
            <a:off x="392113" y="4167188"/>
            <a:ext cx="8597900" cy="142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Straight Connector 15"/>
          <p:cNvCxnSpPr>
            <a:cxnSpLocks noChangeShapeType="1"/>
          </p:cNvCxnSpPr>
          <p:nvPr/>
        </p:nvCxnSpPr>
        <p:spPr bwMode="auto">
          <a:xfrm>
            <a:off x="4691063" y="1392238"/>
            <a:ext cx="0" cy="50085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8" name="Right Arrow 17"/>
          <p:cNvSpPr>
            <a:spLocks noChangeArrowheads="1"/>
          </p:cNvSpPr>
          <p:nvPr/>
        </p:nvSpPr>
        <p:spPr bwMode="auto">
          <a:xfrm>
            <a:off x="2933700" y="2649538"/>
            <a:ext cx="2219325" cy="330200"/>
          </a:xfrm>
          <a:prstGeom prst="rightArrow">
            <a:avLst>
              <a:gd name="adj1" fmla="val 50000"/>
              <a:gd name="adj2" fmla="val 5016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5129" name="Right Arrow 18"/>
          <p:cNvSpPr>
            <a:spLocks noChangeArrowheads="1"/>
          </p:cNvSpPr>
          <p:nvPr/>
        </p:nvSpPr>
        <p:spPr bwMode="auto">
          <a:xfrm rot="-634481">
            <a:off x="3600450" y="3935413"/>
            <a:ext cx="1758950" cy="331787"/>
          </a:xfrm>
          <a:prstGeom prst="rightArrow">
            <a:avLst>
              <a:gd name="adj1" fmla="val 50000"/>
              <a:gd name="adj2" fmla="val 49922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5130" name="Right Arrow 19"/>
          <p:cNvSpPr>
            <a:spLocks noChangeArrowheads="1"/>
          </p:cNvSpPr>
          <p:nvPr/>
        </p:nvSpPr>
        <p:spPr bwMode="auto">
          <a:xfrm rot="-723041">
            <a:off x="4000500" y="5032375"/>
            <a:ext cx="1350963" cy="330200"/>
          </a:xfrm>
          <a:prstGeom prst="rightArrow">
            <a:avLst>
              <a:gd name="adj1" fmla="val 50000"/>
              <a:gd name="adj2" fmla="val 50157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5131" name="TextBox 11"/>
          <p:cNvSpPr txBox="1">
            <a:spLocks noChangeArrowheads="1"/>
          </p:cNvSpPr>
          <p:nvPr/>
        </p:nvSpPr>
        <p:spPr bwMode="auto">
          <a:xfrm>
            <a:off x="393700" y="4294188"/>
            <a:ext cx="2584450" cy="554037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GB" altLang="en-US" sz="800" b="1"/>
          </a:p>
          <a:p>
            <a:r>
              <a:rPr lang="en-GB" altLang="en-US" sz="1400" b="1"/>
              <a:t>     Device DriverSoftware     </a:t>
            </a:r>
          </a:p>
          <a:p>
            <a:endParaRPr lang="en-GB" altLang="en-US" sz="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 idx="4294967295"/>
          </p:nvPr>
        </p:nvSpPr>
        <p:spPr>
          <a:xfrm>
            <a:off x="251520" y="404664"/>
            <a:ext cx="8229600" cy="76835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653579"/>
                </a:solidFill>
              </a:rPr>
              <a:t>Source and Packages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4294967295"/>
          </p:nvPr>
        </p:nvSpPr>
        <p:spPr>
          <a:xfrm>
            <a:off x="323528" y="1556792"/>
            <a:ext cx="8223250" cy="4627562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200" dirty="0" smtClean="0"/>
              <a:t>A Linux </a:t>
            </a:r>
            <a:r>
              <a:rPr lang="en-US" sz="2200" dirty="0" smtClean="0">
                <a:solidFill>
                  <a:srgbClr val="A50021"/>
                </a:solidFill>
              </a:rPr>
              <a:t>distribution</a:t>
            </a:r>
            <a:r>
              <a:rPr lang="en-US" sz="2200" dirty="0" smtClean="0"/>
              <a:t> is a collection of </a:t>
            </a:r>
            <a:r>
              <a:rPr lang="en-US" sz="2200" dirty="0" smtClean="0">
                <a:solidFill>
                  <a:srgbClr val="A50021"/>
                </a:solidFill>
              </a:rPr>
              <a:t>utilities</a:t>
            </a:r>
            <a:r>
              <a:rPr lang="en-US" sz="2200" dirty="0" smtClean="0"/>
              <a:t> bundled around the Linux </a:t>
            </a:r>
            <a:r>
              <a:rPr lang="en-US" sz="2200" dirty="0" smtClean="0">
                <a:solidFill>
                  <a:srgbClr val="A50021"/>
                </a:solidFill>
              </a:rPr>
              <a:t>kernel</a:t>
            </a:r>
            <a:r>
              <a:rPr lang="en-US" sz="2200" dirty="0" smtClean="0"/>
              <a:t>.</a:t>
            </a:r>
          </a:p>
          <a:p>
            <a:pPr eaLnBrk="1" hangingPunct="1">
              <a:spcBef>
                <a:spcPts val="1200"/>
              </a:spcBef>
            </a:pPr>
            <a:r>
              <a:rPr lang="en-US" sz="2200" dirty="0" smtClean="0">
                <a:solidFill>
                  <a:srgbClr val="A50021"/>
                </a:solidFill>
              </a:rPr>
              <a:t>Source code</a:t>
            </a:r>
            <a:r>
              <a:rPr lang="en-US" sz="2200" dirty="0" smtClean="0"/>
              <a:t> is the program in text file format, usually written in the language C</a:t>
            </a:r>
          </a:p>
          <a:p>
            <a:pPr eaLnBrk="1" hangingPunct="1">
              <a:spcBef>
                <a:spcPts val="1200"/>
              </a:spcBef>
            </a:pPr>
            <a:r>
              <a:rPr lang="en-US" sz="2200" dirty="0" smtClean="0"/>
              <a:t> A </a:t>
            </a:r>
            <a:r>
              <a:rPr lang="en-US" sz="2200" dirty="0" smtClean="0">
                <a:solidFill>
                  <a:srgbClr val="A50021"/>
                </a:solidFill>
              </a:rPr>
              <a:t>binary file</a:t>
            </a:r>
            <a:r>
              <a:rPr lang="en-US" sz="2200" dirty="0" smtClean="0"/>
              <a:t> is the result of </a:t>
            </a:r>
            <a:r>
              <a:rPr lang="en-US" sz="2200" dirty="0" smtClean="0">
                <a:solidFill>
                  <a:srgbClr val="A50021"/>
                </a:solidFill>
              </a:rPr>
              <a:t>compiled</a:t>
            </a:r>
            <a:r>
              <a:rPr lang="en-US" sz="2200" dirty="0" smtClean="0"/>
              <a:t> source code.</a:t>
            </a:r>
          </a:p>
          <a:p>
            <a:pPr eaLnBrk="1" hangingPunct="1">
              <a:spcBef>
                <a:spcPts val="1200"/>
              </a:spcBef>
            </a:pPr>
            <a:r>
              <a:rPr lang="en-US" sz="2200" dirty="0" smtClean="0"/>
              <a:t> A </a:t>
            </a:r>
            <a:r>
              <a:rPr lang="en-US" sz="2200" dirty="0" smtClean="0">
                <a:solidFill>
                  <a:srgbClr val="A50021"/>
                </a:solidFill>
              </a:rPr>
              <a:t>dependency</a:t>
            </a:r>
            <a:r>
              <a:rPr lang="en-US" sz="2200" dirty="0" smtClean="0"/>
              <a:t> is a component of the system that must already be installed before another program will function.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200" dirty="0" smtClean="0"/>
              <a:t>Some, but not all, compilation scripts will attempt a </a:t>
            </a:r>
            <a:r>
              <a:rPr lang="en-US" sz="2200" b="1" dirty="0" smtClean="0"/>
              <a:t>dependency check</a:t>
            </a:r>
            <a:r>
              <a:rPr lang="en-US" sz="2200" dirty="0" smtClean="0"/>
              <a:t> prior to installation.</a:t>
            </a:r>
          </a:p>
        </p:txBody>
      </p:sp>
    </p:spTree>
    <p:extLst>
      <p:ext uri="{BB962C8B-B14F-4D97-AF65-F5344CB8AC3E}">
        <p14:creationId xmlns:p14="http://schemas.microsoft.com/office/powerpoint/2010/main" val="31209358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 idx="4294967295"/>
          </p:nvPr>
        </p:nvSpPr>
        <p:spPr>
          <a:xfrm>
            <a:off x="398463" y="549275"/>
            <a:ext cx="8229600" cy="76835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653579"/>
                </a:solidFill>
              </a:rPr>
              <a:t>Source and Packages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4294967295"/>
          </p:nvPr>
        </p:nvSpPr>
        <p:spPr>
          <a:xfrm>
            <a:off x="322263" y="1484312"/>
            <a:ext cx="8642225" cy="3456856"/>
          </a:xfrm>
        </p:spPr>
        <p:txBody>
          <a:bodyPr/>
          <a:lstStyle/>
          <a:p>
            <a:pPr eaLnBrk="1" hangingPunct="1">
              <a:buNone/>
            </a:pPr>
            <a:r>
              <a:rPr lang="en-US" sz="2200" dirty="0" smtClean="0">
                <a:solidFill>
                  <a:srgbClr val="A50021"/>
                </a:solidFill>
              </a:rPr>
              <a:t>Packages</a:t>
            </a:r>
            <a:r>
              <a:rPr lang="en-US" sz="2200" dirty="0" smtClean="0"/>
              <a:t> are pre-configured binary files for specific distributions. </a:t>
            </a:r>
          </a:p>
          <a:p>
            <a:pPr eaLnBrk="1" hangingPunct="1">
              <a:lnSpc>
                <a:spcPct val="90000"/>
              </a:lnSpc>
            </a:pPr>
            <a:r>
              <a:rPr lang="en-AU" sz="2000" dirty="0" smtClean="0"/>
              <a:t>Usually a compressed archive: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sz="1800" dirty="0" smtClean="0">
                <a:latin typeface="Lucida Console" pitchFamily="49" charset="0"/>
              </a:rPr>
              <a:t>.tar.gz  .</a:t>
            </a:r>
            <a:r>
              <a:rPr lang="en-AU" sz="1800" dirty="0" err="1" smtClean="0">
                <a:latin typeface="Lucida Console" pitchFamily="49" charset="0"/>
              </a:rPr>
              <a:t>tgz</a:t>
            </a:r>
            <a:r>
              <a:rPr lang="en-AU" sz="1800" dirty="0" smtClean="0">
                <a:latin typeface="Lucida Console" pitchFamily="49" charset="0"/>
              </a:rPr>
              <a:t>  .</a:t>
            </a:r>
            <a:r>
              <a:rPr lang="en-AU" sz="1800" dirty="0" err="1" smtClean="0">
                <a:latin typeface="Lucida Console" pitchFamily="49" charset="0"/>
              </a:rPr>
              <a:t>lzip</a:t>
            </a:r>
            <a:r>
              <a:rPr lang="en-AU" sz="1800" dirty="0" smtClean="0">
                <a:latin typeface="Lucida Console" pitchFamily="49" charset="0"/>
              </a:rPr>
              <a:t>  .</a:t>
            </a:r>
            <a:r>
              <a:rPr lang="en-AU" sz="1800" dirty="0" err="1" smtClean="0">
                <a:latin typeface="Lucida Console" pitchFamily="49" charset="0"/>
              </a:rPr>
              <a:t>bzip</a:t>
            </a:r>
            <a:r>
              <a:rPr lang="en-AU" sz="1800" dirty="0" smtClean="0">
                <a:latin typeface="Lucida Console" pitchFamily="49" charset="0"/>
              </a:rPr>
              <a:t>  .rpm  .deb  {.cab}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sz="2200" dirty="0" smtClean="0">
                <a:solidFill>
                  <a:srgbClr val="A50021"/>
                </a:solidFill>
              </a:rPr>
              <a:t>Package managers</a:t>
            </a:r>
            <a:r>
              <a:rPr lang="en-US" sz="2200" dirty="0" smtClean="0"/>
              <a:t> keep track of which packages have been installed, and perform a dependency check when you install software </a:t>
            </a:r>
          </a:p>
          <a:p>
            <a:pPr eaLnBrk="1" hangingPunct="1">
              <a:buFontTx/>
              <a:buNone/>
            </a:pPr>
            <a:r>
              <a:rPr lang="en-US" sz="2200" dirty="0" smtClean="0"/>
              <a:t>Some distributions offer a tracking service that will notify you when new versions of installed packages are available.</a:t>
            </a:r>
          </a:p>
          <a:p>
            <a:pPr eaLnBrk="1" hangingPunct="1">
              <a:buFontTx/>
              <a:buNone/>
            </a:pPr>
            <a:r>
              <a:rPr lang="en-US" sz="2200" dirty="0" smtClean="0"/>
              <a:t>Others automatically download packages from an official repository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</a:pPr>
            <a:endParaRPr lang="en-US" sz="2000" dirty="0" smtClean="0"/>
          </a:p>
        </p:txBody>
      </p:sp>
      <p:grpSp>
        <p:nvGrpSpPr>
          <p:cNvPr id="44036" name="Group 9"/>
          <p:cNvGrpSpPr>
            <a:grpSpLocks/>
          </p:cNvGrpSpPr>
          <p:nvPr/>
        </p:nvGrpSpPr>
        <p:grpSpPr bwMode="auto">
          <a:xfrm>
            <a:off x="457200" y="5148263"/>
            <a:ext cx="6905625" cy="1109663"/>
            <a:chOff x="340" y="2115"/>
            <a:chExt cx="4350" cy="699"/>
          </a:xfrm>
        </p:grpSpPr>
        <p:sp>
          <p:nvSpPr>
            <p:cNvPr id="44039" name="Text Box 4"/>
            <p:cNvSpPr txBox="1">
              <a:spLocks noChangeArrowheads="1"/>
            </p:cNvSpPr>
            <p:nvPr/>
          </p:nvSpPr>
          <p:spPr bwMode="auto">
            <a:xfrm>
              <a:off x="340" y="2115"/>
              <a:ext cx="1140" cy="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0000"/>
                  </a:solidFill>
                </a:rPr>
                <a:t>Debian/Ubuntu</a:t>
              </a:r>
              <a:endParaRPr lang="en-US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35000"/>
                </a:spcBef>
              </a:pPr>
              <a:r>
                <a:rPr lang="en-US">
                  <a:solidFill>
                    <a:srgbClr val="000000"/>
                  </a:solidFill>
                </a:rPr>
                <a:t>Local – dpkg</a:t>
              </a:r>
            </a:p>
            <a:p>
              <a:pPr eaLnBrk="1" hangingPunct="1">
                <a:spcBef>
                  <a:spcPct val="35000"/>
                </a:spcBef>
              </a:pPr>
              <a:r>
                <a:rPr lang="en-US">
                  <a:solidFill>
                    <a:srgbClr val="000000"/>
                  </a:solidFill>
                </a:rPr>
                <a:t>Auto – apt-get</a:t>
              </a:r>
            </a:p>
          </p:txBody>
        </p:sp>
        <p:sp>
          <p:nvSpPr>
            <p:cNvPr id="44040" name="Text Box 5"/>
            <p:cNvSpPr txBox="1">
              <a:spLocks noChangeArrowheads="1"/>
            </p:cNvSpPr>
            <p:nvPr/>
          </p:nvSpPr>
          <p:spPr bwMode="auto">
            <a:xfrm>
              <a:off x="2064" y="2115"/>
              <a:ext cx="868" cy="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 dirty="0" err="1">
                  <a:solidFill>
                    <a:srgbClr val="000000"/>
                  </a:solidFill>
                </a:rPr>
                <a:t>RedHat</a:t>
              </a:r>
              <a:endParaRPr lang="en-US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35000"/>
                </a:spcBef>
              </a:pPr>
              <a:r>
                <a:rPr lang="en-US" dirty="0">
                  <a:solidFill>
                    <a:srgbClr val="000000"/>
                  </a:solidFill>
                </a:rPr>
                <a:t>Local – rpm</a:t>
              </a:r>
            </a:p>
            <a:p>
              <a:pPr eaLnBrk="1" hangingPunct="1">
                <a:spcBef>
                  <a:spcPct val="35000"/>
                </a:spcBef>
              </a:pPr>
              <a:r>
                <a:rPr lang="en-US" dirty="0">
                  <a:solidFill>
                    <a:srgbClr val="000000"/>
                  </a:solidFill>
                </a:rPr>
                <a:t>Auto – yum</a:t>
              </a:r>
            </a:p>
          </p:txBody>
        </p:sp>
        <p:sp>
          <p:nvSpPr>
            <p:cNvPr id="44041" name="Text Box 6"/>
            <p:cNvSpPr txBox="1">
              <a:spLocks noChangeArrowheads="1"/>
            </p:cNvSpPr>
            <p:nvPr/>
          </p:nvSpPr>
          <p:spPr bwMode="auto">
            <a:xfrm>
              <a:off x="3606" y="2115"/>
              <a:ext cx="1084" cy="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0000"/>
                  </a:solidFill>
                </a:rPr>
                <a:t>Slackware </a:t>
              </a:r>
            </a:p>
            <a:p>
              <a:pPr eaLnBrk="1" hangingPunct="1">
                <a:spcBef>
                  <a:spcPct val="35000"/>
                </a:spcBef>
              </a:pPr>
              <a:r>
                <a:rPr lang="en-US">
                  <a:solidFill>
                    <a:srgbClr val="000000"/>
                  </a:solidFill>
                </a:rPr>
                <a:t>Local – pkgtool</a:t>
              </a:r>
            </a:p>
            <a:p>
              <a:pPr eaLnBrk="1" hangingPunct="1">
                <a:spcBef>
                  <a:spcPct val="35000"/>
                </a:spcBef>
              </a:pPr>
              <a:r>
                <a:rPr lang="en-US">
                  <a:solidFill>
                    <a:srgbClr val="000000"/>
                  </a:solidFill>
                </a:rPr>
                <a:t>Auto – </a:t>
              </a:r>
              <a:r>
                <a:rPr lang="en-US" i="1">
                  <a:solidFill>
                    <a:srgbClr val="000000"/>
                  </a:solidFill>
                </a:rPr>
                <a:t>(none)</a:t>
              </a:r>
            </a:p>
          </p:txBody>
        </p:sp>
      </p:grpSp>
      <p:sp>
        <p:nvSpPr>
          <p:cNvPr id="44038" name="Text Box 10"/>
          <p:cNvSpPr txBox="1">
            <a:spLocks noChangeArrowheads="1"/>
          </p:cNvSpPr>
          <p:nvPr/>
        </p:nvSpPr>
        <p:spPr bwMode="auto">
          <a:xfrm>
            <a:off x="7696200" y="5589240"/>
            <a:ext cx="1123950" cy="546100"/>
          </a:xfrm>
          <a:prstGeom prst="rect">
            <a:avLst/>
          </a:prstGeom>
          <a:solidFill>
            <a:srgbClr val="FF99CC">
              <a:alpha val="50195"/>
            </a:srgbClr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b="1" i="1" dirty="0">
                <a:solidFill>
                  <a:srgbClr val="A50021"/>
                </a:solidFill>
              </a:rPr>
              <a:t>Celebrate</a:t>
            </a:r>
          </a:p>
          <a:p>
            <a:pPr eaLnBrk="1" hangingPunct="1"/>
            <a:r>
              <a:rPr lang="en-US" sz="1600" b="1" i="1" dirty="0">
                <a:solidFill>
                  <a:srgbClr val="A50021"/>
                </a:solidFill>
              </a:rPr>
              <a:t>Diversity!</a:t>
            </a:r>
            <a:endParaRPr lang="en-GB" sz="1600" b="1" i="1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9377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3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	Services and Facilities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idx="1"/>
          </p:nvPr>
        </p:nvSpPr>
        <p:spPr>
          <a:xfrm>
            <a:off x="755576" y="1412776"/>
            <a:ext cx="6912768" cy="5256584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dirty="0" smtClean="0"/>
              <a:t>Command processor (shell)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dirty="0" smtClean="0"/>
              <a:t>I/O control system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dirty="0" smtClean="0"/>
              <a:t>Process control management and </a:t>
            </a:r>
            <a:r>
              <a:rPr lang="en-US" altLang="en-US" dirty="0" err="1" smtClean="0"/>
              <a:t>interprocess</a:t>
            </a:r>
            <a:r>
              <a:rPr lang="en-US" altLang="en-US" dirty="0" smtClean="0"/>
              <a:t> communication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dirty="0" smtClean="0"/>
              <a:t>Memory management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dirty="0" smtClean="0"/>
              <a:t>Storage management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dirty="0" smtClean="0"/>
              <a:t>File management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dirty="0" smtClean="0"/>
              <a:t>Network management, communication support, and communication interfaces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dirty="0" smtClean="0"/>
              <a:t>System protection management and security</a:t>
            </a:r>
          </a:p>
        </p:txBody>
      </p:sp>
    </p:spTree>
    <p:extLst>
      <p:ext uri="{BB962C8B-B14F-4D97-AF65-F5344CB8AC3E}">
        <p14:creationId xmlns:p14="http://schemas.microsoft.com/office/powerpoint/2010/main" val="241615170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476250"/>
            <a:ext cx="6985000" cy="768350"/>
          </a:xfrm>
        </p:spPr>
        <p:txBody>
          <a:bodyPr/>
          <a:lstStyle/>
          <a:p>
            <a:pPr eaLnBrk="1" hangingPunct="1"/>
            <a:r>
              <a:rPr lang="en-AU" altLang="en-US" smtClean="0"/>
              <a:t>Operating Systems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12875"/>
            <a:ext cx="8424863" cy="4968875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dirty="0"/>
              <a:t>The operating system itself consists of hundreds or thousands of programs, each specialized for particular OS tasks.</a:t>
            </a:r>
          </a:p>
          <a:p>
            <a:pPr eaLnBrk="1" hangingPunct="1">
              <a:spcBef>
                <a:spcPts val="1200"/>
              </a:spcBef>
            </a:pPr>
            <a:r>
              <a:rPr lang="en-AU" altLang="en-US" dirty="0" smtClean="0"/>
              <a:t>Provides access to frequently needed facilities</a:t>
            </a:r>
          </a:p>
          <a:p>
            <a:pPr eaLnBrk="1" hangingPunct="1">
              <a:spcBef>
                <a:spcPts val="1200"/>
              </a:spcBef>
            </a:pPr>
            <a:r>
              <a:rPr lang="en-AU" altLang="en-US" dirty="0"/>
              <a:t>Shields user from low-level details</a:t>
            </a:r>
          </a:p>
          <a:p>
            <a:pPr lvl="1" eaLnBrk="1" hangingPunct="1"/>
            <a:r>
              <a:rPr lang="en-AU" altLang="en-US" b="1" dirty="0"/>
              <a:t>but not system and network administrators!</a:t>
            </a:r>
          </a:p>
          <a:p>
            <a:pPr lvl="1" eaLnBrk="1" hangingPunct="1"/>
            <a:r>
              <a:rPr lang="en-AU" altLang="en-US" b="1" dirty="0" smtClean="0"/>
              <a:t>User Interface: Command Line, Curses, GUI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The most complete administrative interface for Linux is the command line. GUI and Web based administration are possible, but don’t always offer the same number of configuration options.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Windows: </a:t>
            </a:r>
            <a:r>
              <a:rPr lang="en-US" altLang="en-US" dirty="0" err="1" smtClean="0"/>
              <a:t>powershell</a:t>
            </a:r>
            <a:endParaRPr lang="en-US" altLang="en-US" dirty="0" smtClean="0"/>
          </a:p>
          <a:p>
            <a:pPr lvl="1" eaLnBrk="1" hangingPunct="1"/>
            <a:endParaRPr lang="en-AU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tmp\FIT2018\Clipboard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227" t="-5460" r="365" b="-511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le 4"/>
          <p:cNvSpPr>
            <a:spLocks noGrp="1"/>
          </p:cNvSpPr>
          <p:nvPr>
            <p:ph type="title" idx="4294967295"/>
          </p:nvPr>
        </p:nvSpPr>
        <p:spPr>
          <a:xfrm>
            <a:off x="250825" y="188913"/>
            <a:ext cx="4932363" cy="768350"/>
          </a:xfrm>
        </p:spPr>
        <p:txBody>
          <a:bodyPr/>
          <a:lstStyle/>
          <a:p>
            <a:pPr eaLnBrk="1" hangingPunct="1"/>
            <a:r>
              <a:rPr lang="en-US" smtClean="0"/>
              <a:t>Operating Systems</a:t>
            </a:r>
          </a:p>
        </p:txBody>
      </p:sp>
      <p:sp>
        <p:nvSpPr>
          <p:cNvPr id="6148" name="Content Placeholder 5"/>
          <p:cNvSpPr>
            <a:spLocks noGrp="1"/>
          </p:cNvSpPr>
          <p:nvPr>
            <p:ph idx="4294967295"/>
          </p:nvPr>
        </p:nvSpPr>
        <p:spPr>
          <a:xfrm>
            <a:off x="179388" y="1125538"/>
            <a:ext cx="4032572" cy="5545137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1800" i="1" dirty="0" smtClean="0"/>
              <a:t>Application programs</a:t>
            </a:r>
            <a:r>
              <a:rPr lang="en-US" sz="1800" dirty="0" smtClean="0"/>
              <a:t>: how to perform computing task </a:t>
            </a:r>
          </a:p>
          <a:p>
            <a:pPr eaLnBrk="1" hangingPunct="1">
              <a:spcBef>
                <a:spcPts val="1200"/>
              </a:spcBef>
            </a:pPr>
            <a:r>
              <a:rPr lang="en-US" sz="1800" dirty="0" smtClean="0"/>
              <a:t>OS allocates access to the hardware (CPU, memory, etc.) and controls their use</a:t>
            </a:r>
          </a:p>
          <a:p>
            <a:pPr eaLnBrk="1" hangingPunct="1">
              <a:spcBef>
                <a:spcPts val="1200"/>
              </a:spcBef>
            </a:pPr>
            <a:r>
              <a:rPr lang="en-US" sz="1800" i="1" dirty="0" smtClean="0"/>
              <a:t>Like a government, the OS performs no useful function by itself – it simply provides an environment for other programs to do useful work.</a:t>
            </a:r>
            <a:r>
              <a:rPr lang="en-US" sz="1800" dirty="0" smtClean="0"/>
              <a:t> </a:t>
            </a:r>
          </a:p>
          <a:p>
            <a:pPr eaLnBrk="1" hangingPunct="1">
              <a:spcBef>
                <a:spcPts val="1200"/>
              </a:spcBef>
            </a:pPr>
            <a:r>
              <a:rPr lang="en-AU" sz="1800" dirty="0" smtClean="0"/>
              <a:t>Processes/threads: logical concurrency</a:t>
            </a:r>
          </a:p>
          <a:p>
            <a:pPr lvl="1" eaLnBrk="1" hangingPunct="1"/>
            <a:r>
              <a:rPr lang="en-AU" sz="1600" dirty="0" smtClean="0"/>
              <a:t>multi-user and event-driven</a:t>
            </a:r>
          </a:p>
          <a:p>
            <a:pPr lvl="1" eaLnBrk="1" hangingPunct="1"/>
            <a:r>
              <a:rPr lang="en-AU" sz="1600" dirty="0" smtClean="0"/>
              <a:t>client/server architecture</a:t>
            </a:r>
            <a:endParaRPr lang="en-US" sz="1600" dirty="0" smtClean="0"/>
          </a:p>
          <a:p>
            <a:pPr eaLnBrk="1" hangingPunct="1">
              <a:spcBef>
                <a:spcPts val="1200"/>
              </a:spcBef>
            </a:pPr>
            <a:r>
              <a:rPr lang="en-US" sz="1800" dirty="0" smtClean="0"/>
              <a:t>Multi-core processors – real-time concurrency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 bwMode="auto">
          <a:xfrm>
            <a:off x="4572000" y="5301208"/>
            <a:ext cx="864096" cy="360040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499992" y="1124744"/>
            <a:ext cx="792088" cy="360040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56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smtClean="0"/>
              <a:t>Device Drivers</a:t>
            </a:r>
            <a:endParaRPr lang="en-GB" alt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50825" y="1773238"/>
            <a:ext cx="8569325" cy="4611687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mtClean="0"/>
              <a:t>In kernel space, the virtual file system (VFS) decodes the file type and transfers the file operations to the appropriate channel, like a filesystem module in case of a regular file or directory, or a device driver in case of a device file.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mtClean="0"/>
              <a:t>All of the functions used to access a specific device are jointly referred to as the device driver.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mtClean="0"/>
              <a:t>Device drivers must be statically compiled into the kernel or stored on disk as a dynamically loadable module.</a:t>
            </a:r>
          </a:p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260350"/>
            <a:ext cx="5513387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988" y="3213100"/>
            <a:ext cx="4224337" cy="348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HD:Users:hlinger:Desktop:Fac Template.ppt</Template>
  <TotalTime>2216</TotalTime>
  <Words>2083</Words>
  <Application>Microsoft Office PowerPoint</Application>
  <PresentationFormat>On-screen Show (4:3)</PresentationFormat>
  <Paragraphs>366</Paragraphs>
  <Slides>42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1_APU Clean</vt:lpstr>
      <vt:lpstr>3_APU Clean</vt:lpstr>
      <vt:lpstr>System and Network Administration</vt:lpstr>
      <vt:lpstr>Getting Started</vt:lpstr>
      <vt:lpstr>PowerPoint Presentation</vt:lpstr>
      <vt:lpstr>OS in detail</vt:lpstr>
      <vt:lpstr> Services and Facilities</vt:lpstr>
      <vt:lpstr>Operating Systems</vt:lpstr>
      <vt:lpstr>Operating Systems</vt:lpstr>
      <vt:lpstr>Device Drivers</vt:lpstr>
      <vt:lpstr>PowerPoint Presentation</vt:lpstr>
      <vt:lpstr>PowerPoint Presentation</vt:lpstr>
      <vt:lpstr>Processes</vt:lpstr>
      <vt:lpstr>Process Environment</vt:lpstr>
      <vt:lpstr>PowerPoint Presentation</vt:lpstr>
      <vt:lpstr>PowerPoint Presentation</vt:lpstr>
      <vt:lpstr>Access Controls</vt:lpstr>
      <vt:lpstr>File permission</vt:lpstr>
      <vt:lpstr>PowerPoint Presentation</vt:lpstr>
      <vt:lpstr>Hard Disk and Filesystem Fundamentals</vt:lpstr>
      <vt:lpstr>Disk Partition</vt:lpstr>
      <vt:lpstr>Disk partitioning: fdisk</vt:lpstr>
      <vt:lpstr>Master Boot Record</vt:lpstr>
      <vt:lpstr>Multiple Operating Systems –  Boot Managers</vt:lpstr>
      <vt:lpstr>PC Bootstrap Sequence -- An Avalanche boot</vt:lpstr>
      <vt:lpstr>PowerPoint Presentation</vt:lpstr>
      <vt:lpstr>Cluster</vt:lpstr>
      <vt:lpstr>File Systems</vt:lpstr>
      <vt:lpstr>Swap Space</vt:lpstr>
      <vt:lpstr>Example: MS-DOS File Allocation Table</vt:lpstr>
      <vt:lpstr>Windows file Systems</vt:lpstr>
      <vt:lpstr>Linux File Systems</vt:lpstr>
      <vt:lpstr>PowerPoint Presentation</vt:lpstr>
      <vt:lpstr>PowerPoint Presentation</vt:lpstr>
      <vt:lpstr>PowerPoint Presentation</vt:lpstr>
      <vt:lpstr>Symlink</vt:lpstr>
      <vt:lpstr>PowerPoint Presentation</vt:lpstr>
      <vt:lpstr>Shutdown</vt:lpstr>
      <vt:lpstr>Caution!</vt:lpstr>
      <vt:lpstr>PowerPoint Presentation</vt:lpstr>
      <vt:lpstr>Shared Libraries (.so) Dynamic Link Libraries (.dll)</vt:lpstr>
      <vt:lpstr>Source and Packages</vt:lpstr>
      <vt:lpstr>Source and Packages</vt:lpstr>
      <vt:lpstr>PowerPoint Presentation</vt:lpstr>
    </vt:vector>
  </TitlesOfParts>
  <Company>Henry Linger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Dr Thomas Patrick O’Daniel</dc:creator>
  <cp:lastModifiedBy>Lenovo</cp:lastModifiedBy>
  <cp:revision>320</cp:revision>
  <cp:lastPrinted>2007-07-15T04:59:23Z</cp:lastPrinted>
  <dcterms:modified xsi:type="dcterms:W3CDTF">2020-08-12T00:41:50Z</dcterms:modified>
</cp:coreProperties>
</file>