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41" r:id="rId2"/>
    <p:sldMasterId id="2147484448" r:id="rId3"/>
    <p:sldMasterId id="2147484486" r:id="rId4"/>
    <p:sldMasterId id="2147484500" r:id="rId5"/>
    <p:sldMasterId id="2147484514" r:id="rId6"/>
  </p:sldMasterIdLst>
  <p:notesMasterIdLst>
    <p:notesMasterId r:id="rId40"/>
  </p:notesMasterIdLst>
  <p:handoutMasterIdLst>
    <p:handoutMasterId r:id="rId41"/>
  </p:handoutMasterIdLst>
  <p:sldIdLst>
    <p:sldId id="766" r:id="rId7"/>
    <p:sldId id="831" r:id="rId8"/>
    <p:sldId id="773" r:id="rId9"/>
    <p:sldId id="774" r:id="rId10"/>
    <p:sldId id="825" r:id="rId11"/>
    <p:sldId id="830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824" r:id="rId20"/>
    <p:sldId id="782" r:id="rId21"/>
    <p:sldId id="783" r:id="rId22"/>
    <p:sldId id="829" r:id="rId23"/>
    <p:sldId id="834" r:id="rId24"/>
    <p:sldId id="784" r:id="rId25"/>
    <p:sldId id="785" r:id="rId26"/>
    <p:sldId id="786" r:id="rId27"/>
    <p:sldId id="787" r:id="rId28"/>
    <p:sldId id="788" r:id="rId29"/>
    <p:sldId id="832" r:id="rId30"/>
    <p:sldId id="789" r:id="rId31"/>
    <p:sldId id="790" r:id="rId32"/>
    <p:sldId id="791" r:id="rId33"/>
    <p:sldId id="792" r:id="rId34"/>
    <p:sldId id="833" r:id="rId35"/>
    <p:sldId id="794" r:id="rId36"/>
    <p:sldId id="795" r:id="rId37"/>
    <p:sldId id="796" r:id="rId38"/>
    <p:sldId id="828" r:id="rId3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28B"/>
    <a:srgbClr val="0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7" d="100"/>
          <a:sy n="77" d="100"/>
        </p:scale>
        <p:origin x="-13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3596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30.xml"/><Relationship Id="rId5" Type="http://schemas.openxmlformats.org/officeDocument/2006/relationships/slide" Target="slides/slide2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04DE12-B17D-4B08-8452-1BF7B183E4B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99993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DFFD6B1-8D8A-4C5B-ACBE-5A8266CA706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21578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FD6B1-8D8A-4C5B-ACBE-5A8266CA706E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07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E71996-BFCD-415D-8F9B-34BAAD1D3B33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  <p:sp>
        <p:nvSpPr>
          <p:cNvPr id="4505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Network Admin - Network Components</a:t>
            </a:r>
          </a:p>
        </p:txBody>
      </p:sp>
      <p:sp>
        <p:nvSpPr>
          <p:cNvPr id="4506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4105169-D567-45B4-A2D3-F32F691499C9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12/08/2020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5061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(c) Monash University</a:t>
            </a:r>
          </a:p>
        </p:txBody>
      </p:sp>
      <p:sp>
        <p:nvSpPr>
          <p:cNvPr id="45062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757F18-A40C-4AE0-98D1-42AACC56D757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4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50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50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Host ID usually static – good for inventory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Install names are more descriptive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More important for server hosts, not client hosts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“Physical level” addresses but not at the Physical Layer of the OSI or TCP/IP model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The MAC address is more correctly associated with the data link layer</a:t>
            </a: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Internetwork =&gt; Many networks =&gt; uniqueness crucial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Unique IP address from among hosts in multiple networks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Transport layer port numbering for identifying server processes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DNS and WINS for more descriptive but unique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FQDN in Internets using DNS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NetBIOS names using WINS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Names must resolve to numerical IP addresses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3BA559-4621-439B-B365-643DAE17B2E6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pPr eaLnBrk="1" hangingPunct="1"/>
            <a:endParaRPr lang="en-GB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8FF9A-7F02-46FF-98FA-B61585EBDE73}" type="slidenum">
              <a:rPr lang="en-AU" altLang="en-US" smtClean="0"/>
              <a:pPr/>
              <a:t>16</a:t>
            </a:fld>
            <a:endParaRPr lang="en-AU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6563" y="549275"/>
            <a:ext cx="3654425" cy="274161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2"/>
            <a:ext cx="7038380" cy="3291115"/>
          </a:xfrm>
          <a:noFill/>
        </p:spPr>
        <p:txBody>
          <a:bodyPr wrap="none" lIns="95811" tIns="47905" rIns="95811" bIns="47905" anchor="ctr"/>
          <a:lstStyle/>
          <a:p>
            <a:pPr eaLnBrk="1" hangingPunct="1"/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2C4FF8-541B-42A4-8B96-F146583B8783}" type="slidenum">
              <a:rPr lang="en-AU" altLang="en-US" smtClean="0"/>
              <a:pPr/>
              <a:t>22</a:t>
            </a:fld>
            <a:endParaRPr lang="en-AU" altLang="en-US" smtClean="0"/>
          </a:p>
        </p:txBody>
      </p:sp>
      <p:sp>
        <p:nvSpPr>
          <p:cNvPr id="481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6013" cy="2741612"/>
          </a:xfrm>
          <a:solidFill>
            <a:srgbClr val="FFFFFF"/>
          </a:solidFill>
          <a:ln/>
        </p:spPr>
      </p:sp>
      <p:sp>
        <p:nvSpPr>
          <p:cNvPr id="48132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4963"/>
            <a:ext cx="7042547" cy="329232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8133" name="Header Placeholder 3"/>
          <p:cNvSpPr txBox="1">
            <a:spLocks noGrp="1"/>
          </p:cNvSpPr>
          <p:nvPr/>
        </p:nvSpPr>
        <p:spPr bwMode="auto">
          <a:xfrm>
            <a:off x="0" y="0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Network Admin - Configuration Management</a:t>
            </a:r>
          </a:p>
        </p:txBody>
      </p:sp>
      <p:sp>
        <p:nvSpPr>
          <p:cNvPr id="48134" name="Date Placeholder 4"/>
          <p:cNvSpPr txBox="1">
            <a:spLocks noGrp="1"/>
          </p:cNvSpPr>
          <p:nvPr/>
        </p:nvSpPr>
        <p:spPr bwMode="auto">
          <a:xfrm>
            <a:off x="5440265" y="0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D2FE812-4192-4C89-87FB-7E047AE21565}" type="datetime1">
              <a:rPr lang="en-US" altLang="en-US" sz="1300">
                <a:ea typeface="MS PGothic" pitchFamily="34" charset="-128"/>
              </a:rPr>
              <a:pPr algn="r" eaLnBrk="1" hangingPunct="1"/>
              <a:t>12-Aug-20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48135" name="Footer Placeholder 5"/>
          <p:cNvSpPr txBox="1">
            <a:spLocks noGrp="1"/>
          </p:cNvSpPr>
          <p:nvPr/>
        </p:nvSpPr>
        <p:spPr bwMode="auto">
          <a:xfrm>
            <a:off x="0" y="6947505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 (c) Monash University</a:t>
            </a:r>
          </a:p>
        </p:txBody>
      </p:sp>
      <p:sp>
        <p:nvSpPr>
          <p:cNvPr id="48136" name="Slide Number Placeholder 6"/>
          <p:cNvSpPr txBox="1">
            <a:spLocks noGrp="1"/>
          </p:cNvSpPr>
          <p:nvPr/>
        </p:nvSpPr>
        <p:spPr bwMode="auto">
          <a:xfrm>
            <a:off x="5440265" y="6947505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3751EF9-B953-49F8-98AC-8A8C95714B4D}" type="slidenum">
              <a:rPr lang="en-US" altLang="en-US" sz="1300">
                <a:ea typeface="MS PGothic" pitchFamily="34" charset="-128"/>
              </a:rPr>
              <a:pPr algn="r" eaLnBrk="1" hangingPunct="1"/>
              <a:t>22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A92C2-C47B-460E-B101-7D0BF997FEC6}" type="slidenum">
              <a:rPr lang="en-AU" altLang="en-US" smtClean="0"/>
              <a:pPr/>
              <a:t>25</a:t>
            </a:fld>
            <a:endParaRPr lang="en-AU" altLang="en-US" smtClean="0"/>
          </a:p>
        </p:txBody>
      </p:sp>
      <p:sp>
        <p:nvSpPr>
          <p:cNvPr id="4915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Network Admin - Network Components</a:t>
            </a:r>
          </a:p>
        </p:txBody>
      </p:sp>
      <p:sp>
        <p:nvSpPr>
          <p:cNvPr id="4915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44FC69-2577-4C36-885C-CDCC1F0992B4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12/08/2020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9157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(c) Monash University</a:t>
            </a:r>
          </a:p>
        </p:txBody>
      </p:sp>
      <p:sp>
        <p:nvSpPr>
          <p:cNvPr id="49158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77DBF08-D831-43BC-A5D3-E426B2E2EAD8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25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91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91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Identities =&gt; the ability to distinctly identify and locate a resource.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Consider IP addresses and host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Consider domain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Consider protocols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Consider ports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Identities are crucial within the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74465B-3D0E-4E3E-9490-CB32A775350F}" type="slidenum">
              <a:rPr lang="en-AU" altLang="en-US" smtClean="0"/>
              <a:pPr/>
              <a:t>26</a:t>
            </a:fld>
            <a:endParaRPr lang="en-AU" altLang="en-US" smtClean="0"/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6013" cy="2741612"/>
          </a:xfrm>
          <a:solidFill>
            <a:srgbClr val="FFFFFF"/>
          </a:solidFill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4963"/>
            <a:ext cx="7042547" cy="329232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0181" name="Header Placeholder 3"/>
          <p:cNvSpPr txBox="1">
            <a:spLocks noGrp="1"/>
          </p:cNvSpPr>
          <p:nvPr/>
        </p:nvSpPr>
        <p:spPr bwMode="auto">
          <a:xfrm>
            <a:off x="0" y="0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Network Admin - Configuration Management</a:t>
            </a:r>
          </a:p>
        </p:txBody>
      </p:sp>
      <p:sp>
        <p:nvSpPr>
          <p:cNvPr id="50182" name="Date Placeholder 4"/>
          <p:cNvSpPr txBox="1">
            <a:spLocks noGrp="1"/>
          </p:cNvSpPr>
          <p:nvPr/>
        </p:nvSpPr>
        <p:spPr bwMode="auto">
          <a:xfrm>
            <a:off x="5440265" y="0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288C9EC-8270-4030-913E-43C5098B02A1}" type="datetime1">
              <a:rPr lang="en-US" altLang="en-US" sz="1300">
                <a:ea typeface="MS PGothic" pitchFamily="34" charset="-128"/>
              </a:rPr>
              <a:pPr algn="r" eaLnBrk="1" hangingPunct="1"/>
              <a:t>12-Aug-20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50183" name="Footer Placeholder 5"/>
          <p:cNvSpPr txBox="1">
            <a:spLocks noGrp="1"/>
          </p:cNvSpPr>
          <p:nvPr/>
        </p:nvSpPr>
        <p:spPr bwMode="auto">
          <a:xfrm>
            <a:off x="0" y="6947505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 (c) Monash University</a:t>
            </a:r>
          </a:p>
        </p:txBody>
      </p:sp>
      <p:sp>
        <p:nvSpPr>
          <p:cNvPr id="50184" name="Slide Number Placeholder 6"/>
          <p:cNvSpPr txBox="1">
            <a:spLocks noGrp="1"/>
          </p:cNvSpPr>
          <p:nvPr/>
        </p:nvSpPr>
        <p:spPr bwMode="auto">
          <a:xfrm>
            <a:off x="5440265" y="6947505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7A2E24B-F9DD-4979-B9E2-8EC18D1021AD}" type="slidenum">
              <a:rPr lang="en-US" altLang="en-US" sz="1300">
                <a:ea typeface="MS PGothic" pitchFamily="34" charset="-128"/>
              </a:rPr>
              <a:pPr algn="r" eaLnBrk="1" hangingPunct="1"/>
              <a:t>26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54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42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44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86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0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71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42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817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9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317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74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305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62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0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91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48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291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0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939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23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2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7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2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420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8665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82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8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0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936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508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731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499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31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865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096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7358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641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17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0540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55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273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15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2498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11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4402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5232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421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2785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9373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3771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57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079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65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126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93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6982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6107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9831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4422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7763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602357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8478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0529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9785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3661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369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923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68377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4712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  <p:sldLayoutId id="2147484446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  <p:sldLayoutId id="2147484447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80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6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98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  <p:sldLayoutId id="214748451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9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  <p:sldLayoutId id="2147484526" r:id="rId12"/>
    <p:sldLayoutId id="214748452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Core Services: </a:t>
            </a:r>
          </a:p>
          <a:p>
            <a:r>
              <a:rPr lang="en-US" altLang="en-US" smtClean="0"/>
              <a:t>DNS and DHCP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The DHCP Lease Process</a:t>
            </a:r>
          </a:p>
        </p:txBody>
      </p:sp>
      <p:pic>
        <p:nvPicPr>
          <p:cNvPr id="21507" name="Picture 1027" descr="f09xx0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9800"/>
            <a:ext cx="858837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DHCP: </a:t>
            </a:r>
            <a:r>
              <a:rPr lang="en-GB" altLang="en-US" smtClean="0"/>
              <a:t>Messages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97038"/>
            <a:ext cx="8642350" cy="452596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200" smtClean="0"/>
              <a:t>DHCP client broadcasts a </a:t>
            </a:r>
            <a:r>
              <a:rPr lang="en-GB" altLang="en-US" sz="2200" smtClean="0">
                <a:solidFill>
                  <a:schemeClr val="accent2"/>
                </a:solidFill>
              </a:rPr>
              <a:t>DHCPDISCOVER</a:t>
            </a:r>
            <a:r>
              <a:rPr lang="en-US" altLang="en-US" sz="2200" smtClean="0"/>
              <a:t> message to its subnet (255.255.255.255)</a:t>
            </a:r>
          </a:p>
          <a:p>
            <a:pPr marL="838200" lvl="1" indent="-381000"/>
            <a:r>
              <a:rPr lang="en-US" altLang="en-US" sz="2200" smtClean="0"/>
              <a:t>A </a:t>
            </a:r>
            <a:r>
              <a:rPr lang="en-GB" altLang="en-US" sz="2200" i="1" smtClean="0"/>
              <a:t>DHCP relay agent</a:t>
            </a:r>
            <a:r>
              <a:rPr lang="en-US" altLang="en-US" sz="2200" smtClean="0"/>
              <a:t> is configured to pass this request </a:t>
            </a:r>
            <a:r>
              <a:rPr lang="en-GB" altLang="en-US" sz="2200" smtClean="0"/>
              <a:t>to DHCP servers not on the same physical subnet </a:t>
            </a:r>
            <a:r>
              <a:rPr lang="en-US" altLang="en-US" sz="2200" smtClean="0"/>
              <a:t>within the campus or enterprise</a:t>
            </a:r>
          </a:p>
          <a:p>
            <a:pPr marL="838200" lvl="1" indent="-381000"/>
            <a:endParaRPr lang="en-US" altLang="en-US" sz="2200" smtClean="0"/>
          </a:p>
          <a:p>
            <a:pPr marL="457200" indent="-457200">
              <a:buFontTx/>
              <a:buAutoNum type="arabicPeriod"/>
            </a:pPr>
            <a:r>
              <a:rPr lang="en-US" altLang="en-US" sz="2200" b="1" smtClean="0">
                <a:solidFill>
                  <a:srgbClr val="C00000"/>
                </a:solidFill>
              </a:rPr>
              <a:t>All</a:t>
            </a:r>
            <a:r>
              <a:rPr lang="en-US" altLang="en-US" sz="2200" smtClean="0"/>
              <a:t> DHCP servers that receive a </a:t>
            </a:r>
            <a:r>
              <a:rPr lang="en-GB" altLang="en-US" sz="2200" smtClean="0">
                <a:solidFill>
                  <a:schemeClr val="accent2"/>
                </a:solidFill>
              </a:rPr>
              <a:t>DHCPDISCOVER</a:t>
            </a:r>
            <a:r>
              <a:rPr lang="en-US" altLang="en-US" sz="2200" smtClean="0"/>
              <a:t> request may send an </a:t>
            </a:r>
            <a:r>
              <a:rPr lang="en-GB" altLang="en-US" sz="2200" smtClean="0">
                <a:solidFill>
                  <a:schemeClr val="hlink"/>
                </a:solidFill>
              </a:rPr>
              <a:t>DHCPOFFER</a:t>
            </a:r>
            <a:endParaRPr lang="en-US" altLang="en-US" sz="2200" smtClean="0"/>
          </a:p>
          <a:p>
            <a:pPr marL="838200" lvl="1" indent="-381000"/>
            <a:r>
              <a:rPr lang="en-US" altLang="en-US" sz="2200" smtClean="0"/>
              <a:t>Contains an IP address and possibly other configuration information (subnet mask, DNS servers, default gateway, etc)</a:t>
            </a:r>
          </a:p>
          <a:p>
            <a:pPr marL="838200" lvl="1" indent="-381000"/>
            <a:r>
              <a:rPr lang="en-US" altLang="en-US" sz="2200" smtClean="0"/>
              <a:t>since a client typically does not need &gt; 1 IP address, more messages needed</a:t>
            </a:r>
          </a:p>
          <a:p>
            <a:pPr marL="838200" lvl="1" indent="-381000"/>
            <a:endParaRPr lang="en-US" altLang="en-US" sz="2200" smtClean="0"/>
          </a:p>
          <a:p>
            <a:pPr marL="838200" lvl="1" indent="-381000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DHCP: </a:t>
            </a:r>
            <a:r>
              <a:rPr lang="en-GB" altLang="en-US" smtClean="0"/>
              <a:t>Messages</a:t>
            </a:r>
            <a:endParaRPr lang="en-US" altLang="en-US" smtClean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8569325" cy="4608512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r>
              <a:rPr lang="en-GB" altLang="en-US" sz="2200" smtClean="0">
                <a:solidFill>
                  <a:schemeClr val="hlink"/>
                </a:solidFill>
              </a:rPr>
              <a:t>DHCPRE</a:t>
            </a:r>
            <a:r>
              <a:rPr lang="en-US" altLang="en-US" sz="2200" smtClean="0">
                <a:solidFill>
                  <a:schemeClr val="hlink"/>
                </a:solidFill>
              </a:rPr>
              <a:t>QUEST</a:t>
            </a:r>
            <a:r>
              <a:rPr lang="en-US" altLang="en-US" sz="2200" smtClean="0"/>
              <a:t> sent by client to request a certain IP address</a:t>
            </a:r>
          </a:p>
          <a:p>
            <a:pPr marL="838200" lvl="1" indent="-381000"/>
            <a:r>
              <a:rPr lang="en-US" altLang="en-US" sz="2200" smtClean="0"/>
              <a:t>Usually the one sent by an </a:t>
            </a:r>
            <a:r>
              <a:rPr lang="en-GB" altLang="en-US" sz="2200" smtClean="0">
                <a:solidFill>
                  <a:schemeClr val="hlink"/>
                </a:solidFill>
              </a:rPr>
              <a:t>DHCPOFFER</a:t>
            </a:r>
            <a:endParaRPr lang="en-US" altLang="en-US" sz="2200" smtClean="0"/>
          </a:p>
          <a:p>
            <a:pPr marL="838200" lvl="1" indent="-381000"/>
            <a:r>
              <a:rPr lang="en-US" altLang="en-US" sz="2200" smtClean="0"/>
              <a:t>also used to renew leases and to try to get same address after a reboot</a:t>
            </a:r>
          </a:p>
          <a:p>
            <a:pPr marL="838200" lvl="1" indent="-381000"/>
            <a:r>
              <a:rPr lang="en-US" altLang="en-US" sz="2200" smtClean="0"/>
              <a:t>message is broadcast since a client typically does not need more than one IP address but may get more than one </a:t>
            </a:r>
            <a:r>
              <a:rPr lang="en-GB" altLang="en-US" sz="2200" smtClean="0">
                <a:solidFill>
                  <a:schemeClr val="hlink"/>
                </a:solidFill>
              </a:rPr>
              <a:t>DHCPOFFER</a:t>
            </a:r>
            <a:endParaRPr lang="en-US" altLang="en-US" sz="2200" smtClean="0">
              <a:solidFill>
                <a:schemeClr val="hlink"/>
              </a:solidFill>
            </a:endParaRPr>
          </a:p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endParaRPr lang="en-US" altLang="en-US" sz="2200" smtClean="0"/>
          </a:p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r>
              <a:rPr lang="en-US" altLang="en-US" sz="2200" smtClean="0"/>
              <a:t>Response by server is </a:t>
            </a:r>
            <a:r>
              <a:rPr lang="en-GB" altLang="en-US" sz="2200" smtClean="0">
                <a:solidFill>
                  <a:schemeClr val="hlink"/>
                </a:solidFill>
              </a:rPr>
              <a:t>DHCPAK</a:t>
            </a:r>
            <a:r>
              <a:rPr lang="en-GB" altLang="en-US" sz="2200" smtClean="0"/>
              <a:t> </a:t>
            </a:r>
            <a:r>
              <a:rPr lang="en-US" altLang="en-US" sz="2200" smtClean="0"/>
              <a:t>or </a:t>
            </a:r>
            <a:r>
              <a:rPr lang="en-GB" altLang="en-US" sz="2200" smtClean="0">
                <a:solidFill>
                  <a:schemeClr val="hlink"/>
                </a:solidFill>
              </a:rPr>
              <a:t>DHCPNAK</a:t>
            </a:r>
            <a:r>
              <a:rPr lang="en-GB" altLang="en-US" sz="2200" smtClean="0"/>
              <a:t> </a:t>
            </a:r>
            <a:endParaRPr lang="en-US" altLang="en-US" sz="2200" smtClean="0"/>
          </a:p>
          <a:p>
            <a:pPr marL="838200" lvl="1" indent="-381000">
              <a:buFontTx/>
              <a:buNone/>
            </a:pPr>
            <a:r>
              <a:rPr lang="en-US" altLang="en-US" sz="2200" smtClean="0"/>
              <a:t>ACK: acknowledged, accepted</a:t>
            </a:r>
            <a:endParaRPr lang="en-US" altLang="en-US" sz="2200" smtClean="0">
              <a:solidFill>
                <a:schemeClr val="hlink"/>
              </a:solidFill>
            </a:endParaRPr>
          </a:p>
          <a:p>
            <a:pPr marL="838200" lvl="1" indent="-381000">
              <a:buFontTx/>
              <a:buNone/>
            </a:pPr>
            <a:r>
              <a:rPr lang="en-US" altLang="en-US" sz="2200" smtClean="0"/>
              <a:t>NACK: something is wrong (for example client requested an IP address it is not supposed to have)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7"/>
          <p:cNvSpPr>
            <a:spLocks noChangeArrowheads="1"/>
          </p:cNvSpPr>
          <p:nvPr/>
        </p:nvSpPr>
        <p:spPr bwMode="auto">
          <a:xfrm>
            <a:off x="954088" y="1177925"/>
            <a:ext cx="6662737" cy="475932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952500" y="3059113"/>
            <a:ext cx="7227888" cy="128587"/>
          </a:xfrm>
          <a:prstGeom prst="rect">
            <a:avLst/>
          </a:prstGeom>
          <a:gradFill rotWithShape="0">
            <a:gsLst>
              <a:gs pos="0">
                <a:srgbClr val="939393"/>
              </a:gs>
              <a:gs pos="50000">
                <a:srgbClr val="D7D7D7"/>
              </a:gs>
              <a:gs pos="100000">
                <a:srgbClr val="93939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0" name="AutoShape 1029"/>
          <p:cNvSpPr>
            <a:spLocks noChangeArrowheads="1"/>
          </p:cNvSpPr>
          <p:nvPr/>
        </p:nvSpPr>
        <p:spPr bwMode="auto">
          <a:xfrm rot="-5400000">
            <a:off x="6968332" y="3409156"/>
            <a:ext cx="781050" cy="128587"/>
          </a:xfrm>
          <a:prstGeom prst="homePlate">
            <a:avLst>
              <a:gd name="adj" fmla="val 74380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1" name="AutoShape 1030"/>
          <p:cNvSpPr>
            <a:spLocks noChangeArrowheads="1"/>
          </p:cNvSpPr>
          <p:nvPr/>
        </p:nvSpPr>
        <p:spPr bwMode="auto">
          <a:xfrm rot="-5400000">
            <a:off x="1307307" y="3486944"/>
            <a:ext cx="958850" cy="128587"/>
          </a:xfrm>
          <a:prstGeom prst="homePlate">
            <a:avLst>
              <a:gd name="adj" fmla="val 83233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2" name="Freeform 1031"/>
          <p:cNvSpPr>
            <a:spLocks/>
          </p:cNvSpPr>
          <p:nvPr/>
        </p:nvSpPr>
        <p:spPr bwMode="auto">
          <a:xfrm>
            <a:off x="1400175" y="2703513"/>
            <a:ext cx="6496050" cy="933450"/>
          </a:xfrm>
          <a:custGeom>
            <a:avLst/>
            <a:gdLst>
              <a:gd name="T0" fmla="*/ 0 w 4176"/>
              <a:gd name="T1" fmla="*/ 2147483647 h 588"/>
              <a:gd name="T2" fmla="*/ 0 w 4176"/>
              <a:gd name="T3" fmla="*/ 0 h 588"/>
              <a:gd name="T4" fmla="*/ 2147483647 w 4176"/>
              <a:gd name="T5" fmla="*/ 0 h 588"/>
              <a:gd name="T6" fmla="*/ 2147483647 w 4176"/>
              <a:gd name="T7" fmla="*/ 2147483647 h 588"/>
              <a:gd name="T8" fmla="*/ 2147483647 w 4176"/>
              <a:gd name="T9" fmla="*/ 2147483647 h 588"/>
              <a:gd name="T10" fmla="*/ 2147483647 w 4176"/>
              <a:gd name="T11" fmla="*/ 2147483647 h 588"/>
              <a:gd name="T12" fmla="*/ 2147483647 w 4176"/>
              <a:gd name="T13" fmla="*/ 2147483647 h 588"/>
              <a:gd name="T14" fmla="*/ 2147483647 w 4176"/>
              <a:gd name="T15" fmla="*/ 2147483647 h 588"/>
              <a:gd name="T16" fmla="*/ 2147483647 w 4176"/>
              <a:gd name="T17" fmla="*/ 2147483647 h 588"/>
              <a:gd name="T18" fmla="*/ 2147483647 w 4176"/>
              <a:gd name="T19" fmla="*/ 2147483647 h 588"/>
              <a:gd name="T20" fmla="*/ 2147483647 w 4176"/>
              <a:gd name="T21" fmla="*/ 2147483647 h 588"/>
              <a:gd name="T22" fmla="*/ 2147483647 w 4176"/>
              <a:gd name="T23" fmla="*/ 2147483647 h 5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76" h="588">
                <a:moveTo>
                  <a:pt x="0" y="586"/>
                </a:moveTo>
                <a:lnTo>
                  <a:pt x="0" y="0"/>
                </a:lnTo>
                <a:lnTo>
                  <a:pt x="4128" y="0"/>
                </a:lnTo>
                <a:lnTo>
                  <a:pt x="4128" y="376"/>
                </a:lnTo>
                <a:lnTo>
                  <a:pt x="4176" y="376"/>
                </a:lnTo>
                <a:lnTo>
                  <a:pt x="4080" y="537"/>
                </a:lnTo>
                <a:lnTo>
                  <a:pt x="3984" y="376"/>
                </a:lnTo>
                <a:lnTo>
                  <a:pt x="4032" y="376"/>
                </a:lnTo>
                <a:lnTo>
                  <a:pt x="4032" y="120"/>
                </a:lnTo>
                <a:lnTo>
                  <a:pt x="120" y="119"/>
                </a:lnTo>
                <a:lnTo>
                  <a:pt x="120" y="588"/>
                </a:lnTo>
                <a:lnTo>
                  <a:pt x="2" y="588"/>
                </a:lnTo>
              </a:path>
            </a:pathLst>
          </a:custGeom>
          <a:gradFill rotWithShape="0">
            <a:gsLst>
              <a:gs pos="0">
                <a:srgbClr val="405EA8"/>
              </a:gs>
              <a:gs pos="100000">
                <a:srgbClr val="618EFD"/>
              </a:gs>
            </a:gsLst>
            <a:lin ang="0" scaled="1"/>
          </a:gradFill>
          <a:ln w="6350" cap="rnd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B2B2B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73832" name="Freeform 1032"/>
          <p:cNvSpPr>
            <a:spLocks/>
          </p:cNvSpPr>
          <p:nvPr/>
        </p:nvSpPr>
        <p:spPr bwMode="auto">
          <a:xfrm>
            <a:off x="1990725" y="3435350"/>
            <a:ext cx="5183188" cy="534988"/>
          </a:xfrm>
          <a:custGeom>
            <a:avLst/>
            <a:gdLst>
              <a:gd name="T0" fmla="*/ 3264 w 3265"/>
              <a:gd name="T1" fmla="*/ 240 h 337"/>
              <a:gd name="T2" fmla="*/ 3264 w 3265"/>
              <a:gd name="T3" fmla="*/ 0 h 337"/>
              <a:gd name="T4" fmla="*/ 48 w 3265"/>
              <a:gd name="T5" fmla="*/ 0 h 337"/>
              <a:gd name="T6" fmla="*/ 48 w 3265"/>
              <a:gd name="T7" fmla="*/ 192 h 337"/>
              <a:gd name="T8" fmla="*/ 0 w 3265"/>
              <a:gd name="T9" fmla="*/ 192 h 337"/>
              <a:gd name="T10" fmla="*/ 96 w 3265"/>
              <a:gd name="T11" fmla="*/ 336 h 337"/>
              <a:gd name="T12" fmla="*/ 192 w 3265"/>
              <a:gd name="T13" fmla="*/ 192 h 337"/>
              <a:gd name="T14" fmla="*/ 144 w 3265"/>
              <a:gd name="T15" fmla="*/ 192 h 337"/>
              <a:gd name="T16" fmla="*/ 144 w 3265"/>
              <a:gd name="T17" fmla="*/ 96 h 337"/>
              <a:gd name="T18" fmla="*/ 3168 w 3265"/>
              <a:gd name="T19" fmla="*/ 96 h 337"/>
              <a:gd name="T20" fmla="*/ 3168 w 3265"/>
              <a:gd name="T21" fmla="*/ 240 h 337"/>
              <a:gd name="T22" fmla="*/ 3264 w 3265"/>
              <a:gd name="T23" fmla="*/ 24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5" h="337">
                <a:moveTo>
                  <a:pt x="3264" y="240"/>
                </a:moveTo>
                <a:lnTo>
                  <a:pt x="3264" y="0"/>
                </a:ln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96" y="336"/>
                </a:lnTo>
                <a:lnTo>
                  <a:pt x="192" y="192"/>
                </a:lnTo>
                <a:lnTo>
                  <a:pt x="144" y="192"/>
                </a:lnTo>
                <a:lnTo>
                  <a:pt x="144" y="96"/>
                </a:lnTo>
                <a:lnTo>
                  <a:pt x="3168" y="96"/>
                </a:lnTo>
                <a:lnTo>
                  <a:pt x="3168" y="240"/>
                </a:lnTo>
                <a:lnTo>
                  <a:pt x="3264" y="240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grpSp>
        <p:nvGrpSpPr>
          <p:cNvPr id="24584" name="Group 1033"/>
          <p:cNvGrpSpPr>
            <a:grpSpLocks/>
          </p:cNvGrpSpPr>
          <p:nvPr/>
        </p:nvGrpSpPr>
        <p:grpSpPr bwMode="auto">
          <a:xfrm>
            <a:off x="2743200" y="963613"/>
            <a:ext cx="3740150" cy="1539875"/>
            <a:chOff x="1728" y="731"/>
            <a:chExt cx="2356" cy="970"/>
          </a:xfrm>
        </p:grpSpPr>
        <p:sp>
          <p:nvSpPr>
            <p:cNvPr id="973834" name="Rectangle 1034"/>
            <p:cNvSpPr>
              <a:spLocks noChangeArrowheads="1"/>
            </p:cNvSpPr>
            <p:nvPr/>
          </p:nvSpPr>
          <p:spPr bwMode="auto">
            <a:xfrm>
              <a:off x="1728" y="731"/>
              <a:ext cx="2356" cy="246"/>
            </a:xfrm>
            <a:prstGeom prst="rect">
              <a:avLst/>
            </a:prstGeom>
            <a:gradFill rotWithShape="0">
              <a:gsLst>
                <a:gs pos="0">
                  <a:srgbClr val="618EFD">
                    <a:gamma/>
                    <a:shade val="66275"/>
                    <a:invGamma/>
                  </a:srgbClr>
                </a:gs>
                <a:gs pos="100000">
                  <a:srgbClr val="618EFD"/>
                </a:gs>
              </a:gsLst>
              <a:lin ang="0" scaled="1"/>
            </a:gradFill>
            <a:ln w="9525" cap="rnd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0C0C0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DHCPREQUEST</a:t>
              </a:r>
            </a:p>
          </p:txBody>
        </p:sp>
        <p:sp>
          <p:nvSpPr>
            <p:cNvPr id="24645" name="Rectangle 1035"/>
            <p:cNvSpPr>
              <a:spLocks noChangeArrowheads="1"/>
            </p:cNvSpPr>
            <p:nvPr/>
          </p:nvSpPr>
          <p:spPr bwMode="auto">
            <a:xfrm>
              <a:off x="1728" y="967"/>
              <a:ext cx="2356" cy="7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 wrap="none" lIns="90488" tIns="44450" rIns="90488" bIns="44450"/>
            <a:lstStyle/>
            <a:p>
              <a:pPr>
                <a:lnSpc>
                  <a:spcPct val="110000"/>
                </a:lnSpc>
              </a:pPr>
              <a:r>
                <a:rPr lang="en-US" altLang="en-US" sz="1600" b="1"/>
                <a:t>Source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Dest. IP Address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Requested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Hardware Address = 08004....</a:t>
              </a:r>
            </a:p>
          </p:txBody>
        </p:sp>
        <p:sp>
          <p:nvSpPr>
            <p:cNvPr id="24646" name="Line 1036"/>
            <p:cNvSpPr>
              <a:spLocks noChangeShapeType="1"/>
            </p:cNvSpPr>
            <p:nvPr/>
          </p:nvSpPr>
          <p:spPr bwMode="auto">
            <a:xfrm>
              <a:off x="1729" y="1341"/>
              <a:ext cx="235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5" name="Group 1037"/>
          <p:cNvGrpSpPr>
            <a:grpSpLocks/>
          </p:cNvGrpSpPr>
          <p:nvPr/>
        </p:nvGrpSpPr>
        <p:grpSpPr bwMode="auto">
          <a:xfrm>
            <a:off x="2743200" y="3816350"/>
            <a:ext cx="3741738" cy="2647950"/>
            <a:chOff x="1728" y="2404"/>
            <a:chExt cx="2357" cy="1668"/>
          </a:xfrm>
        </p:grpSpPr>
        <p:sp>
          <p:nvSpPr>
            <p:cNvPr id="973838" name="Rectangle 1038"/>
            <p:cNvSpPr>
              <a:spLocks noChangeArrowheads="1"/>
            </p:cNvSpPr>
            <p:nvPr/>
          </p:nvSpPr>
          <p:spPr bwMode="auto">
            <a:xfrm>
              <a:off x="1728" y="2404"/>
              <a:ext cx="2357" cy="24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3529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</a:rPr>
                <a:t>DHCPOFFER</a:t>
              </a:r>
            </a:p>
          </p:txBody>
        </p:sp>
        <p:sp>
          <p:nvSpPr>
            <p:cNvPr id="24642" name="Rectangle 1039"/>
            <p:cNvSpPr>
              <a:spLocks noChangeArrowheads="1"/>
            </p:cNvSpPr>
            <p:nvPr/>
          </p:nvSpPr>
          <p:spPr bwMode="auto">
            <a:xfrm>
              <a:off x="1728" y="2644"/>
              <a:ext cx="2357" cy="14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 wrap="none" lIns="90488" tIns="44450" rIns="90488" bIns="44450"/>
            <a:lstStyle/>
            <a:p>
              <a:pPr>
                <a:lnSpc>
                  <a:spcPct val="110000"/>
                </a:lnSpc>
              </a:pPr>
              <a:r>
                <a:rPr lang="en-US" altLang="en-US" sz="1600"/>
                <a:t>Source IP Address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Dest.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Offered IP Address = 192.168.0.77 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Client Hardware Address = 08004...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Subnet Mask = 255.255.255.0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Length of Lease = 8 days</a:t>
              </a:r>
              <a:endParaRPr lang="en-US" altLang="en-US" sz="1600"/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Server Identifier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DHCP Option: Router = 192.168.0.1</a:t>
              </a:r>
            </a:p>
          </p:txBody>
        </p:sp>
        <p:sp>
          <p:nvSpPr>
            <p:cNvPr id="24643" name="Line 1040"/>
            <p:cNvSpPr>
              <a:spLocks noChangeShapeType="1"/>
            </p:cNvSpPr>
            <p:nvPr/>
          </p:nvSpPr>
          <p:spPr bwMode="auto">
            <a:xfrm>
              <a:off x="1731" y="3009"/>
              <a:ext cx="235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6" name="Group 1041"/>
          <p:cNvGrpSpPr>
            <a:grpSpLocks/>
          </p:cNvGrpSpPr>
          <p:nvPr/>
        </p:nvGrpSpPr>
        <p:grpSpPr bwMode="auto">
          <a:xfrm>
            <a:off x="6786563" y="3733800"/>
            <a:ext cx="1165225" cy="1882775"/>
            <a:chOff x="2575" y="1056"/>
            <a:chExt cx="789" cy="1274"/>
          </a:xfrm>
        </p:grpSpPr>
        <p:sp>
          <p:nvSpPr>
            <p:cNvPr id="24616" name="Freeform 1042"/>
            <p:cNvSpPr>
              <a:spLocks/>
            </p:cNvSpPr>
            <p:nvPr/>
          </p:nvSpPr>
          <p:spPr bwMode="auto">
            <a:xfrm>
              <a:off x="2578" y="1056"/>
              <a:ext cx="785" cy="273"/>
            </a:xfrm>
            <a:custGeom>
              <a:avLst/>
              <a:gdLst>
                <a:gd name="T0" fmla="*/ 0 w 1291"/>
                <a:gd name="T1" fmla="*/ 1 h 449"/>
                <a:gd name="T2" fmla="*/ 1 w 1291"/>
                <a:gd name="T3" fmla="*/ 1 h 449"/>
                <a:gd name="T4" fmla="*/ 1 w 1291"/>
                <a:gd name="T5" fmla="*/ 1 h 449"/>
                <a:gd name="T6" fmla="*/ 1 w 1291"/>
                <a:gd name="T7" fmla="*/ 0 h 449"/>
                <a:gd name="T8" fmla="*/ 0 w 1291"/>
                <a:gd name="T9" fmla="*/ 1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17" name="Group 1043"/>
            <p:cNvGrpSpPr>
              <a:grpSpLocks/>
            </p:cNvGrpSpPr>
            <p:nvPr/>
          </p:nvGrpSpPr>
          <p:grpSpPr bwMode="auto">
            <a:xfrm>
              <a:off x="2575" y="1132"/>
              <a:ext cx="789" cy="1198"/>
              <a:chOff x="2575" y="1372"/>
              <a:chExt cx="789" cy="1198"/>
            </a:xfrm>
          </p:grpSpPr>
          <p:sp>
            <p:nvSpPr>
              <p:cNvPr id="24618" name="Freeform 1044"/>
              <p:cNvSpPr>
                <a:spLocks/>
              </p:cNvSpPr>
              <p:nvPr/>
            </p:nvSpPr>
            <p:spPr bwMode="auto">
              <a:xfrm>
                <a:off x="2590" y="2244"/>
                <a:ext cx="762" cy="326"/>
              </a:xfrm>
              <a:custGeom>
                <a:avLst/>
                <a:gdLst>
                  <a:gd name="T0" fmla="*/ 0 w 1252"/>
                  <a:gd name="T1" fmla="*/ 1 h 536"/>
                  <a:gd name="T2" fmla="*/ 0 w 1252"/>
                  <a:gd name="T3" fmla="*/ 1 h 536"/>
                  <a:gd name="T4" fmla="*/ 1 w 1252"/>
                  <a:gd name="T5" fmla="*/ 1 h 536"/>
                  <a:gd name="T6" fmla="*/ 1 w 1252"/>
                  <a:gd name="T7" fmla="*/ 1 h 536"/>
                  <a:gd name="T8" fmla="*/ 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7F7F7F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45" name="Freeform 1045"/>
              <p:cNvSpPr>
                <a:spLocks/>
              </p:cNvSpPr>
              <p:nvPr/>
            </p:nvSpPr>
            <p:spPr bwMode="auto">
              <a:xfrm>
                <a:off x="2921" y="1372"/>
                <a:ext cx="443" cy="1166"/>
              </a:xfrm>
              <a:custGeom>
                <a:avLst/>
                <a:gdLst>
                  <a:gd name="T0" fmla="*/ 0 w 729"/>
                  <a:gd name="T1" fmla="*/ 328 h 1916"/>
                  <a:gd name="T2" fmla="*/ 4 w 729"/>
                  <a:gd name="T3" fmla="*/ 1915 h 1916"/>
                  <a:gd name="T4" fmla="*/ 728 w 729"/>
                  <a:gd name="T5" fmla="*/ 1456 h 1916"/>
                  <a:gd name="T6" fmla="*/ 728 w 729"/>
                  <a:gd name="T7" fmla="*/ 0 h 1916"/>
                  <a:gd name="T8" fmla="*/ 0 w 729"/>
                  <a:gd name="T9" fmla="*/ 328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34118"/>
                      <a:invGamma/>
                    </a:schemeClr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73846" name="Freeform 1046"/>
              <p:cNvSpPr>
                <a:spLocks/>
              </p:cNvSpPr>
              <p:nvPr/>
            </p:nvSpPr>
            <p:spPr bwMode="auto">
              <a:xfrm>
                <a:off x="2575" y="1482"/>
                <a:ext cx="352" cy="1052"/>
              </a:xfrm>
              <a:custGeom>
                <a:avLst/>
                <a:gdLst>
                  <a:gd name="T0" fmla="*/ 576 w 577"/>
                  <a:gd name="T1" fmla="*/ 140 h 1728"/>
                  <a:gd name="T2" fmla="*/ 576 w 577"/>
                  <a:gd name="T3" fmla="*/ 1727 h 1728"/>
                  <a:gd name="T4" fmla="*/ 0 w 577"/>
                  <a:gd name="T5" fmla="*/ 1568 h 1728"/>
                  <a:gd name="T6" fmla="*/ 0 w 577"/>
                  <a:gd name="T7" fmla="*/ 0 h 1728"/>
                  <a:gd name="T8" fmla="*/ 576 w 577"/>
                  <a:gd name="T9" fmla="*/ 14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tint val="2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621" name="Line 1047"/>
              <p:cNvSpPr>
                <a:spLocks noChangeShapeType="1"/>
              </p:cNvSpPr>
              <p:nvPr/>
            </p:nvSpPr>
            <p:spPr bwMode="auto">
              <a:xfrm>
                <a:off x="2624" y="2366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Oval 1048"/>
              <p:cNvSpPr>
                <a:spLocks noChangeArrowheads="1"/>
              </p:cNvSpPr>
              <p:nvPr/>
            </p:nvSpPr>
            <p:spPr bwMode="auto">
              <a:xfrm>
                <a:off x="2615" y="1533"/>
                <a:ext cx="39" cy="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4623" name="Line 1049"/>
              <p:cNvSpPr>
                <a:spLocks noChangeShapeType="1"/>
              </p:cNvSpPr>
              <p:nvPr/>
            </p:nvSpPr>
            <p:spPr bwMode="auto">
              <a:xfrm>
                <a:off x="2624" y="2318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1050"/>
              <p:cNvSpPr>
                <a:spLocks noChangeShapeType="1"/>
              </p:cNvSpPr>
              <p:nvPr/>
            </p:nvSpPr>
            <p:spPr bwMode="auto">
              <a:xfrm>
                <a:off x="2624" y="2270"/>
                <a:ext cx="242" cy="65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Line 1051"/>
              <p:cNvSpPr>
                <a:spLocks noChangeShapeType="1"/>
              </p:cNvSpPr>
              <p:nvPr/>
            </p:nvSpPr>
            <p:spPr bwMode="auto">
              <a:xfrm>
                <a:off x="2624" y="2223"/>
                <a:ext cx="242" cy="65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Line 1052"/>
              <p:cNvSpPr>
                <a:spLocks noChangeShapeType="1"/>
              </p:cNvSpPr>
              <p:nvPr/>
            </p:nvSpPr>
            <p:spPr bwMode="auto">
              <a:xfrm>
                <a:off x="2624" y="2175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1053"/>
              <p:cNvSpPr>
                <a:spLocks/>
              </p:cNvSpPr>
              <p:nvPr/>
            </p:nvSpPr>
            <p:spPr bwMode="auto">
              <a:xfrm>
                <a:off x="2627" y="1717"/>
                <a:ext cx="241" cy="446"/>
              </a:xfrm>
              <a:custGeom>
                <a:avLst/>
                <a:gdLst>
                  <a:gd name="T0" fmla="*/ 0 w 397"/>
                  <a:gd name="T1" fmla="*/ 1 h 733"/>
                  <a:gd name="T2" fmla="*/ 1 w 397"/>
                  <a:gd name="T3" fmla="*/ 1 h 733"/>
                  <a:gd name="T4" fmla="*/ 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1054"/>
              <p:cNvSpPr>
                <a:spLocks/>
              </p:cNvSpPr>
              <p:nvPr/>
            </p:nvSpPr>
            <p:spPr bwMode="auto">
              <a:xfrm>
                <a:off x="2602" y="1628"/>
                <a:ext cx="275" cy="778"/>
              </a:xfrm>
              <a:custGeom>
                <a:avLst/>
                <a:gdLst>
                  <a:gd name="T0" fmla="*/ 1 w 453"/>
                  <a:gd name="T1" fmla="*/ 1 h 1278"/>
                  <a:gd name="T2" fmla="*/ 0 w 453"/>
                  <a:gd name="T3" fmla="*/ 0 h 1278"/>
                  <a:gd name="T4" fmla="*/ 0 w 453"/>
                  <a:gd name="T5" fmla="*/ 1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1055"/>
              <p:cNvSpPr>
                <a:spLocks/>
              </p:cNvSpPr>
              <p:nvPr/>
            </p:nvSpPr>
            <p:spPr bwMode="auto">
              <a:xfrm>
                <a:off x="2620" y="1658"/>
                <a:ext cx="245" cy="442"/>
              </a:xfrm>
              <a:custGeom>
                <a:avLst/>
                <a:gdLst>
                  <a:gd name="T0" fmla="*/ 1 w 402"/>
                  <a:gd name="T1" fmla="*/ 1 h 726"/>
                  <a:gd name="T2" fmla="*/ 0 w 402"/>
                  <a:gd name="T3" fmla="*/ 0 h 726"/>
                  <a:gd name="T4" fmla="*/ 0 w 402"/>
                  <a:gd name="T5" fmla="*/ 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Line 1056"/>
              <p:cNvSpPr>
                <a:spLocks noChangeShapeType="1"/>
              </p:cNvSpPr>
              <p:nvPr/>
            </p:nvSpPr>
            <p:spPr bwMode="auto">
              <a:xfrm>
                <a:off x="2622" y="1759"/>
                <a:ext cx="235" cy="5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Line 1057"/>
              <p:cNvSpPr>
                <a:spLocks noChangeShapeType="1"/>
              </p:cNvSpPr>
              <p:nvPr/>
            </p:nvSpPr>
            <p:spPr bwMode="auto">
              <a:xfrm>
                <a:off x="2622" y="1854"/>
                <a:ext cx="238" cy="53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Line 1058"/>
              <p:cNvSpPr>
                <a:spLocks noChangeShapeType="1"/>
              </p:cNvSpPr>
              <p:nvPr/>
            </p:nvSpPr>
            <p:spPr bwMode="auto">
              <a:xfrm>
                <a:off x="2622" y="1971"/>
                <a:ext cx="227" cy="5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Freeform 1059"/>
              <p:cNvSpPr>
                <a:spLocks/>
              </p:cNvSpPr>
              <p:nvPr/>
            </p:nvSpPr>
            <p:spPr bwMode="auto">
              <a:xfrm>
                <a:off x="2692" y="1713"/>
                <a:ext cx="93" cy="5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 h 82"/>
                  <a:gd name="T4" fmla="*/ 1 w 152"/>
                  <a:gd name="T5" fmla="*/ 1 h 82"/>
                  <a:gd name="T6" fmla="*/ 1 w 152"/>
                  <a:gd name="T7" fmla="*/ 1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1060"/>
              <p:cNvSpPr>
                <a:spLocks noChangeShapeType="1"/>
              </p:cNvSpPr>
              <p:nvPr/>
            </p:nvSpPr>
            <p:spPr bwMode="auto">
              <a:xfrm>
                <a:off x="2655" y="1720"/>
                <a:ext cx="174" cy="38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Freeform 1061"/>
              <p:cNvSpPr>
                <a:spLocks/>
              </p:cNvSpPr>
              <p:nvPr/>
            </p:nvSpPr>
            <p:spPr bwMode="auto">
              <a:xfrm>
                <a:off x="2639" y="1893"/>
                <a:ext cx="209" cy="95"/>
              </a:xfrm>
              <a:custGeom>
                <a:avLst/>
                <a:gdLst>
                  <a:gd name="T0" fmla="*/ 0 w 351"/>
                  <a:gd name="T1" fmla="*/ 1 h 183"/>
                  <a:gd name="T2" fmla="*/ 0 w 351"/>
                  <a:gd name="T3" fmla="*/ 0 h 183"/>
                  <a:gd name="T4" fmla="*/ 1 w 351"/>
                  <a:gd name="T5" fmla="*/ 1 h 183"/>
                  <a:gd name="T6" fmla="*/ 1 w 351"/>
                  <a:gd name="T7" fmla="*/ 1 h 183"/>
                  <a:gd name="T8" fmla="*/ 0 w 351"/>
                  <a:gd name="T9" fmla="*/ 1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Freeform 1062"/>
              <p:cNvSpPr>
                <a:spLocks/>
              </p:cNvSpPr>
              <p:nvPr/>
            </p:nvSpPr>
            <p:spPr bwMode="auto">
              <a:xfrm>
                <a:off x="2639" y="2010"/>
                <a:ext cx="210" cy="105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1 w 351"/>
                  <a:gd name="T5" fmla="*/ 1 h 182"/>
                  <a:gd name="T6" fmla="*/ 1 w 351"/>
                  <a:gd name="T7" fmla="*/ 1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Freeform 1063"/>
              <p:cNvSpPr>
                <a:spLocks/>
              </p:cNvSpPr>
              <p:nvPr/>
            </p:nvSpPr>
            <p:spPr bwMode="auto">
              <a:xfrm>
                <a:off x="2794" y="1948"/>
                <a:ext cx="33" cy="18"/>
              </a:xfrm>
              <a:custGeom>
                <a:avLst/>
                <a:gdLst>
                  <a:gd name="T0" fmla="*/ 0 w 54"/>
                  <a:gd name="T1" fmla="*/ 1 h 30"/>
                  <a:gd name="T2" fmla="*/ 0 w 54"/>
                  <a:gd name="T3" fmla="*/ 0 h 30"/>
                  <a:gd name="T4" fmla="*/ 1 w 54"/>
                  <a:gd name="T5" fmla="*/ 1 h 30"/>
                  <a:gd name="T6" fmla="*/ 1 w 54"/>
                  <a:gd name="T7" fmla="*/ 1 h 30"/>
                  <a:gd name="T8" fmla="*/ 0 w 54"/>
                  <a:gd name="T9" fmla="*/ 1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Freeform 1064"/>
              <p:cNvSpPr>
                <a:spLocks/>
              </p:cNvSpPr>
              <p:nvPr/>
            </p:nvSpPr>
            <p:spPr bwMode="auto">
              <a:xfrm>
                <a:off x="2799" y="2065"/>
                <a:ext cx="33" cy="19"/>
              </a:xfrm>
              <a:custGeom>
                <a:avLst/>
                <a:gdLst>
                  <a:gd name="T0" fmla="*/ 0 w 54"/>
                  <a:gd name="T1" fmla="*/ 1 h 32"/>
                  <a:gd name="T2" fmla="*/ 0 w 54"/>
                  <a:gd name="T3" fmla="*/ 0 h 32"/>
                  <a:gd name="T4" fmla="*/ 1 w 54"/>
                  <a:gd name="T5" fmla="*/ 1 h 32"/>
                  <a:gd name="T6" fmla="*/ 1 w 54"/>
                  <a:gd name="T7" fmla="*/ 1 h 32"/>
                  <a:gd name="T8" fmla="*/ 0 w 54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15"/>
                    </a:moveTo>
                    <a:lnTo>
                      <a:pt x="0" y="0"/>
                    </a:lnTo>
                    <a:lnTo>
                      <a:pt x="53" y="16"/>
                    </a:lnTo>
                    <a:lnTo>
                      <a:pt x="53" y="31"/>
                    </a:lnTo>
                    <a:lnTo>
                      <a:pt x="0" y="1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Freeform 1065"/>
              <p:cNvSpPr>
                <a:spLocks/>
              </p:cNvSpPr>
              <p:nvPr/>
            </p:nvSpPr>
            <p:spPr bwMode="auto">
              <a:xfrm>
                <a:off x="2635" y="1787"/>
                <a:ext cx="213" cy="97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1 w 351"/>
                  <a:gd name="T5" fmla="*/ 1 h 182"/>
                  <a:gd name="T6" fmla="*/ 1 w 351"/>
                  <a:gd name="T7" fmla="*/ 1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Freeform 1066"/>
              <p:cNvSpPr>
                <a:spLocks/>
              </p:cNvSpPr>
              <p:nvPr/>
            </p:nvSpPr>
            <p:spPr bwMode="auto">
              <a:xfrm>
                <a:off x="2792" y="1839"/>
                <a:ext cx="33" cy="18"/>
              </a:xfrm>
              <a:custGeom>
                <a:avLst/>
                <a:gdLst>
                  <a:gd name="T0" fmla="*/ 0 w 54"/>
                  <a:gd name="T1" fmla="*/ 1 h 30"/>
                  <a:gd name="T2" fmla="*/ 0 w 54"/>
                  <a:gd name="T3" fmla="*/ 0 h 30"/>
                  <a:gd name="T4" fmla="*/ 1 w 54"/>
                  <a:gd name="T5" fmla="*/ 1 h 30"/>
                  <a:gd name="T6" fmla="*/ 1 w 54"/>
                  <a:gd name="T7" fmla="*/ 1 h 30"/>
                  <a:gd name="T8" fmla="*/ 0 w 54"/>
                  <a:gd name="T9" fmla="*/ 1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87" name="Group 1067"/>
          <p:cNvGrpSpPr>
            <a:grpSpLocks/>
          </p:cNvGrpSpPr>
          <p:nvPr/>
        </p:nvGrpSpPr>
        <p:grpSpPr bwMode="auto">
          <a:xfrm>
            <a:off x="979488" y="3962400"/>
            <a:ext cx="1535112" cy="1665288"/>
            <a:chOff x="4132" y="924"/>
            <a:chExt cx="1055" cy="1145"/>
          </a:xfrm>
        </p:grpSpPr>
        <p:grpSp>
          <p:nvGrpSpPr>
            <p:cNvPr id="24590" name="Group 1068"/>
            <p:cNvGrpSpPr>
              <a:grpSpLocks/>
            </p:cNvGrpSpPr>
            <p:nvPr/>
          </p:nvGrpSpPr>
          <p:grpSpPr bwMode="auto">
            <a:xfrm>
              <a:off x="4132" y="1490"/>
              <a:ext cx="1055" cy="579"/>
              <a:chOff x="4132" y="1490"/>
              <a:chExt cx="1055" cy="579"/>
            </a:xfrm>
          </p:grpSpPr>
          <p:sp>
            <p:nvSpPr>
              <p:cNvPr id="24603" name="Freeform 1069"/>
              <p:cNvSpPr>
                <a:spLocks noChangeAspect="1"/>
              </p:cNvSpPr>
              <p:nvPr/>
            </p:nvSpPr>
            <p:spPr bwMode="auto">
              <a:xfrm>
                <a:off x="4823" y="1647"/>
                <a:ext cx="364" cy="422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3 w 364"/>
                  <a:gd name="T5" fmla="*/ 191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3" y="191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1070"/>
              <p:cNvSpPr>
                <a:spLocks noChangeAspect="1"/>
              </p:cNvSpPr>
              <p:nvPr/>
            </p:nvSpPr>
            <p:spPr bwMode="auto">
              <a:xfrm>
                <a:off x="4133" y="1490"/>
                <a:ext cx="1054" cy="374"/>
              </a:xfrm>
              <a:custGeom>
                <a:avLst/>
                <a:gdLst>
                  <a:gd name="T0" fmla="*/ 691 w 1054"/>
                  <a:gd name="T1" fmla="*/ 374 h 374"/>
                  <a:gd name="T2" fmla="*/ 0 w 1054"/>
                  <a:gd name="T3" fmla="*/ 191 h 374"/>
                  <a:gd name="T4" fmla="*/ 363 w 1054"/>
                  <a:gd name="T5" fmla="*/ 0 h 374"/>
                  <a:gd name="T6" fmla="*/ 1054 w 1054"/>
                  <a:gd name="T7" fmla="*/ 157 h 374"/>
                  <a:gd name="T8" fmla="*/ 691 w 1054"/>
                  <a:gd name="T9" fmla="*/ 374 h 3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4" h="374">
                    <a:moveTo>
                      <a:pt x="691" y="374"/>
                    </a:moveTo>
                    <a:lnTo>
                      <a:pt x="0" y="191"/>
                    </a:lnTo>
                    <a:lnTo>
                      <a:pt x="363" y="0"/>
                    </a:lnTo>
                    <a:lnTo>
                      <a:pt x="1054" y="157"/>
                    </a:lnTo>
                    <a:lnTo>
                      <a:pt x="691" y="37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1071"/>
              <p:cNvSpPr>
                <a:spLocks noChangeAspect="1"/>
              </p:cNvSpPr>
              <p:nvPr/>
            </p:nvSpPr>
            <p:spPr bwMode="auto">
              <a:xfrm>
                <a:off x="4132" y="1679"/>
                <a:ext cx="691" cy="390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706 w 690"/>
                  <a:gd name="T5" fmla="*/ 390 h 390"/>
                  <a:gd name="T6" fmla="*/ 706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1072"/>
              <p:cNvSpPr>
                <a:spLocks noChangeAspect="1"/>
              </p:cNvSpPr>
              <p:nvPr/>
            </p:nvSpPr>
            <p:spPr bwMode="auto">
              <a:xfrm>
                <a:off x="4494" y="1817"/>
                <a:ext cx="271" cy="189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1073"/>
              <p:cNvSpPr>
                <a:spLocks noChangeAspect="1" noChangeArrowheads="1"/>
              </p:cNvSpPr>
              <p:nvPr/>
            </p:nvSpPr>
            <p:spPr bwMode="auto">
              <a:xfrm>
                <a:off x="4500" y="1887"/>
                <a:ext cx="261" cy="6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1074"/>
              <p:cNvSpPr>
                <a:spLocks/>
              </p:cNvSpPr>
              <p:nvPr/>
            </p:nvSpPr>
            <p:spPr bwMode="auto">
              <a:xfrm>
                <a:off x="4493" y="1815"/>
                <a:ext cx="270" cy="116"/>
              </a:xfrm>
              <a:custGeom>
                <a:avLst/>
                <a:gdLst>
                  <a:gd name="T0" fmla="*/ 0 w 270"/>
                  <a:gd name="T1" fmla="*/ 116 h 116"/>
                  <a:gd name="T2" fmla="*/ 1 w 270"/>
                  <a:gd name="T3" fmla="*/ 0 h 116"/>
                  <a:gd name="T4" fmla="*/ 270 w 270"/>
                  <a:gd name="T5" fmla="*/ 75 h 1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9" name="Line 1075"/>
              <p:cNvSpPr>
                <a:spLocks noChangeShapeType="1"/>
              </p:cNvSpPr>
              <p:nvPr/>
            </p:nvSpPr>
            <p:spPr bwMode="auto">
              <a:xfrm>
                <a:off x="4518" y="1854"/>
                <a:ext cx="211" cy="54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0" name="Line 1076"/>
              <p:cNvSpPr>
                <a:spLocks noChangeShapeType="1"/>
              </p:cNvSpPr>
              <p:nvPr/>
            </p:nvSpPr>
            <p:spPr bwMode="auto">
              <a:xfrm>
                <a:off x="4697" y="1962"/>
                <a:ext cx="41" cy="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Freeform 1077"/>
              <p:cNvSpPr>
                <a:spLocks/>
              </p:cNvSpPr>
              <p:nvPr/>
            </p:nvSpPr>
            <p:spPr bwMode="auto">
              <a:xfrm>
                <a:off x="4584" y="1869"/>
                <a:ext cx="64" cy="3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2" name="Line 1078"/>
              <p:cNvSpPr>
                <a:spLocks noChangeShapeType="1"/>
              </p:cNvSpPr>
              <p:nvPr/>
            </p:nvSpPr>
            <p:spPr bwMode="auto">
              <a:xfrm>
                <a:off x="4151" y="1751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Line 1079"/>
              <p:cNvSpPr>
                <a:spLocks noChangeShapeType="1"/>
              </p:cNvSpPr>
              <p:nvPr/>
            </p:nvSpPr>
            <p:spPr bwMode="auto">
              <a:xfrm>
                <a:off x="4151" y="1783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4" name="Line 1080"/>
              <p:cNvSpPr>
                <a:spLocks noChangeShapeType="1"/>
              </p:cNvSpPr>
              <p:nvPr/>
            </p:nvSpPr>
            <p:spPr bwMode="auto">
              <a:xfrm>
                <a:off x="4151" y="1813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Freeform 1081"/>
              <p:cNvSpPr>
                <a:spLocks/>
              </p:cNvSpPr>
              <p:nvPr/>
            </p:nvSpPr>
            <p:spPr bwMode="auto">
              <a:xfrm>
                <a:off x="4496" y="1899"/>
                <a:ext cx="275" cy="117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1" name="Group 1082"/>
            <p:cNvGrpSpPr>
              <a:grpSpLocks/>
            </p:cNvGrpSpPr>
            <p:nvPr/>
          </p:nvGrpSpPr>
          <p:grpSpPr bwMode="auto">
            <a:xfrm>
              <a:off x="4248" y="924"/>
              <a:ext cx="908" cy="854"/>
              <a:chOff x="4248" y="924"/>
              <a:chExt cx="908" cy="854"/>
            </a:xfrm>
          </p:grpSpPr>
          <p:sp>
            <p:nvSpPr>
              <p:cNvPr id="24592" name="Freeform 1083"/>
              <p:cNvSpPr>
                <a:spLocks/>
              </p:cNvSpPr>
              <p:nvPr/>
            </p:nvSpPr>
            <p:spPr bwMode="auto">
              <a:xfrm>
                <a:off x="4317" y="1480"/>
                <a:ext cx="707" cy="298"/>
              </a:xfrm>
              <a:custGeom>
                <a:avLst/>
                <a:gdLst>
                  <a:gd name="T0" fmla="*/ 0 w 707"/>
                  <a:gd name="T1" fmla="*/ 163 h 298"/>
                  <a:gd name="T2" fmla="*/ 303 w 707"/>
                  <a:gd name="T3" fmla="*/ 0 h 298"/>
                  <a:gd name="T4" fmla="*/ 707 w 707"/>
                  <a:gd name="T5" fmla="*/ 116 h 298"/>
                  <a:gd name="T6" fmla="*/ 707 w 707"/>
                  <a:gd name="T7" fmla="*/ 138 h 298"/>
                  <a:gd name="T8" fmla="*/ 417 w 707"/>
                  <a:gd name="T9" fmla="*/ 298 h 298"/>
                  <a:gd name="T10" fmla="*/ 0 w 707"/>
                  <a:gd name="T11" fmla="*/ 188 h 298"/>
                  <a:gd name="T12" fmla="*/ 0 w 707"/>
                  <a:gd name="T13" fmla="*/ 163 h 2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7" h="298">
                    <a:moveTo>
                      <a:pt x="0" y="163"/>
                    </a:moveTo>
                    <a:lnTo>
                      <a:pt x="303" y="0"/>
                    </a:lnTo>
                    <a:lnTo>
                      <a:pt x="707" y="116"/>
                    </a:lnTo>
                    <a:lnTo>
                      <a:pt x="707" y="138"/>
                    </a:lnTo>
                    <a:lnTo>
                      <a:pt x="417" y="298"/>
                    </a:lnTo>
                    <a:lnTo>
                      <a:pt x="0" y="188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1084"/>
              <p:cNvSpPr>
                <a:spLocks/>
              </p:cNvSpPr>
              <p:nvPr/>
            </p:nvSpPr>
            <p:spPr bwMode="auto">
              <a:xfrm>
                <a:off x="4325" y="1486"/>
                <a:ext cx="685" cy="264"/>
              </a:xfrm>
              <a:custGeom>
                <a:avLst/>
                <a:gdLst>
                  <a:gd name="T0" fmla="*/ 0 w 685"/>
                  <a:gd name="T1" fmla="*/ 158 h 264"/>
                  <a:gd name="T2" fmla="*/ 409 w 685"/>
                  <a:gd name="T3" fmla="*/ 264 h 264"/>
                  <a:gd name="T4" fmla="*/ 685 w 685"/>
                  <a:gd name="T5" fmla="*/ 110 h 264"/>
                  <a:gd name="T6" fmla="*/ 297 w 685"/>
                  <a:gd name="T7" fmla="*/ 0 h 264"/>
                  <a:gd name="T8" fmla="*/ 0 w 685"/>
                  <a:gd name="T9" fmla="*/ 158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5" h="264">
                    <a:moveTo>
                      <a:pt x="0" y="158"/>
                    </a:moveTo>
                    <a:lnTo>
                      <a:pt x="409" y="264"/>
                    </a:lnTo>
                    <a:lnTo>
                      <a:pt x="685" y="110"/>
                    </a:lnTo>
                    <a:lnTo>
                      <a:pt x="297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Oval 1085"/>
              <p:cNvSpPr>
                <a:spLocks noChangeArrowheads="1"/>
              </p:cNvSpPr>
              <p:nvPr/>
            </p:nvSpPr>
            <p:spPr bwMode="auto">
              <a:xfrm>
                <a:off x="4496" y="1551"/>
                <a:ext cx="356" cy="143"/>
              </a:xfrm>
              <a:prstGeom prst="ellipse">
                <a:avLst/>
              </a:prstGeom>
              <a:solidFill>
                <a:srgbClr val="B2B2B2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4595" name="Freeform 1086"/>
              <p:cNvSpPr>
                <a:spLocks/>
              </p:cNvSpPr>
              <p:nvPr/>
            </p:nvSpPr>
            <p:spPr bwMode="auto">
              <a:xfrm>
                <a:off x="4302" y="1557"/>
                <a:ext cx="574" cy="160"/>
              </a:xfrm>
              <a:custGeom>
                <a:avLst/>
                <a:gdLst>
                  <a:gd name="T0" fmla="*/ 0 w 646"/>
                  <a:gd name="T1" fmla="*/ 0 h 180"/>
                  <a:gd name="T2" fmla="*/ 4 w 646"/>
                  <a:gd name="T3" fmla="*/ 5 h 180"/>
                  <a:gd name="T4" fmla="*/ 87 w 646"/>
                  <a:gd name="T5" fmla="*/ 28 h 180"/>
                  <a:gd name="T6" fmla="*/ 98 w 646"/>
                  <a:gd name="T7" fmla="*/ 23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1087"/>
              <p:cNvSpPr>
                <a:spLocks noChangeAspect="1"/>
              </p:cNvSpPr>
              <p:nvPr/>
            </p:nvSpPr>
            <p:spPr bwMode="auto">
              <a:xfrm>
                <a:off x="4439" y="924"/>
                <a:ext cx="717" cy="662"/>
              </a:xfrm>
              <a:custGeom>
                <a:avLst/>
                <a:gdLst>
                  <a:gd name="T0" fmla="*/ 91 w 808"/>
                  <a:gd name="T1" fmla="*/ 110 h 746"/>
                  <a:gd name="T2" fmla="*/ 120 w 808"/>
                  <a:gd name="T3" fmla="*/ 77 h 746"/>
                  <a:gd name="T4" fmla="*/ 120 w 808"/>
                  <a:gd name="T5" fmla="*/ 16 h 746"/>
                  <a:gd name="T6" fmla="*/ 51 w 808"/>
                  <a:gd name="T7" fmla="*/ 0 h 746"/>
                  <a:gd name="T8" fmla="*/ 0 w 808"/>
                  <a:gd name="T9" fmla="*/ 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1088"/>
              <p:cNvSpPr>
                <a:spLocks noChangeAspect="1"/>
              </p:cNvSpPr>
              <p:nvPr/>
            </p:nvSpPr>
            <p:spPr bwMode="auto">
              <a:xfrm>
                <a:off x="4886" y="1070"/>
                <a:ext cx="144" cy="644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1089"/>
              <p:cNvSpPr>
                <a:spLocks noChangeAspect="1"/>
              </p:cNvSpPr>
              <p:nvPr/>
            </p:nvSpPr>
            <p:spPr bwMode="auto">
              <a:xfrm>
                <a:off x="4248" y="931"/>
                <a:ext cx="782" cy="219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1090"/>
              <p:cNvSpPr>
                <a:spLocks noChangeAspect="1"/>
              </p:cNvSpPr>
              <p:nvPr/>
            </p:nvSpPr>
            <p:spPr bwMode="auto">
              <a:xfrm>
                <a:off x="4248" y="997"/>
                <a:ext cx="639" cy="720"/>
              </a:xfrm>
              <a:custGeom>
                <a:avLst/>
                <a:gdLst>
                  <a:gd name="T0" fmla="*/ 300 w 672"/>
                  <a:gd name="T1" fmla="*/ 360 h 754"/>
                  <a:gd name="T2" fmla="*/ 300 w 672"/>
                  <a:gd name="T3" fmla="*/ 76 h 754"/>
                  <a:gd name="T4" fmla="*/ 0 w 672"/>
                  <a:gd name="T5" fmla="*/ 0 h 754"/>
                  <a:gd name="T6" fmla="*/ 0 w 672"/>
                  <a:gd name="T7" fmla="*/ 275 h 754"/>
                  <a:gd name="T8" fmla="*/ 300 w 672"/>
                  <a:gd name="T9" fmla="*/ 360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1091"/>
              <p:cNvSpPr>
                <a:spLocks noChangeAspect="1"/>
              </p:cNvSpPr>
              <p:nvPr/>
            </p:nvSpPr>
            <p:spPr bwMode="auto">
              <a:xfrm>
                <a:off x="4298" y="1060"/>
                <a:ext cx="540" cy="591"/>
              </a:xfrm>
              <a:custGeom>
                <a:avLst/>
                <a:gdLst>
                  <a:gd name="T0" fmla="*/ 2247 w 491"/>
                  <a:gd name="T1" fmla="*/ 1783 h 549"/>
                  <a:gd name="T2" fmla="*/ 2247 w 491"/>
                  <a:gd name="T3" fmla="*/ 380 h 549"/>
                  <a:gd name="T4" fmla="*/ 0 w 491"/>
                  <a:gd name="T5" fmla="*/ 0 h 549"/>
                  <a:gd name="T6" fmla="*/ 0 w 491"/>
                  <a:gd name="T7" fmla="*/ 1377 h 549"/>
                  <a:gd name="T8" fmla="*/ 2247 w 491"/>
                  <a:gd name="T9" fmla="*/ 178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1092"/>
              <p:cNvSpPr>
                <a:spLocks/>
              </p:cNvSpPr>
              <p:nvPr/>
            </p:nvSpPr>
            <p:spPr bwMode="auto">
              <a:xfrm>
                <a:off x="4331" y="1100"/>
                <a:ext cx="473" cy="50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0 h 592"/>
                  <a:gd name="T4" fmla="*/ 62 w 542"/>
                  <a:gd name="T5" fmla="*/ 52 h 592"/>
                  <a:gd name="T6" fmla="*/ 62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1093"/>
              <p:cNvSpPr>
                <a:spLocks noChangeShapeType="1"/>
              </p:cNvSpPr>
              <p:nvPr/>
            </p:nvSpPr>
            <p:spPr bwMode="auto">
              <a:xfrm>
                <a:off x="4372" y="1141"/>
                <a:ext cx="0" cy="7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8" name="Rectangle 1094"/>
          <p:cNvSpPr>
            <a:spLocks noChangeArrowheads="1"/>
          </p:cNvSpPr>
          <p:nvPr/>
        </p:nvSpPr>
        <p:spPr bwMode="auto">
          <a:xfrm>
            <a:off x="1103313" y="5719763"/>
            <a:ext cx="12874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Client</a:t>
            </a:r>
          </a:p>
        </p:txBody>
      </p:sp>
      <p:sp>
        <p:nvSpPr>
          <p:cNvPr id="24589" name="Rectangle 1095"/>
          <p:cNvSpPr>
            <a:spLocks noChangeArrowheads="1"/>
          </p:cNvSpPr>
          <p:nvPr/>
        </p:nvSpPr>
        <p:spPr bwMode="auto">
          <a:xfrm>
            <a:off x="6696075" y="5719763"/>
            <a:ext cx="13525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smtClean="0"/>
              <a:t>Using Option Classes</a:t>
            </a:r>
          </a:p>
        </p:txBody>
      </p:sp>
      <p:sp>
        <p:nvSpPr>
          <p:cNvPr id="25603" name="Rectangle 62"/>
          <p:cNvSpPr>
            <a:spLocks noGrp="1" noChangeArrowheads="1"/>
          </p:cNvSpPr>
          <p:nvPr>
            <p:ph idx="1"/>
          </p:nvPr>
        </p:nvSpPr>
        <p:spPr>
          <a:xfrm>
            <a:off x="568325" y="1557338"/>
            <a:ext cx="7194550" cy="1800225"/>
          </a:xfrm>
        </p:spPr>
        <p:txBody>
          <a:bodyPr/>
          <a:lstStyle/>
          <a:p>
            <a:pPr eaLnBrk="1" hangingPunct="1"/>
            <a:r>
              <a:rPr lang="en-US" smtClean="0"/>
              <a:t>Vendor-defined Classes Manage DHCP Options Identified by Operating System Vendor Type</a:t>
            </a:r>
          </a:p>
          <a:p>
            <a:pPr eaLnBrk="1" hangingPunct="1"/>
            <a:r>
              <a:rPr lang="en-US" smtClean="0"/>
              <a:t>User-defined Classes Manage DHCP Options with Common Configuration Requirements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938213" y="3602038"/>
            <a:ext cx="7370762" cy="2293937"/>
            <a:chOff x="591" y="2269"/>
            <a:chExt cx="4643" cy="1445"/>
          </a:xfrm>
        </p:grpSpPr>
        <p:sp>
          <p:nvSpPr>
            <p:cNvPr id="25698" name="Rectangle 4"/>
            <p:cNvSpPr>
              <a:spLocks noChangeArrowheads="1"/>
            </p:cNvSpPr>
            <p:nvPr/>
          </p:nvSpPr>
          <p:spPr bwMode="auto">
            <a:xfrm>
              <a:off x="591" y="2278"/>
              <a:ext cx="3095" cy="1436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b="1">
                <a:latin typeface="Arial Narrow" pitchFamily="34" charset="0"/>
              </a:endParaRPr>
            </a:p>
          </p:txBody>
        </p:sp>
        <p:grpSp>
          <p:nvGrpSpPr>
            <p:cNvPr id="25699" name="Group 5"/>
            <p:cNvGrpSpPr>
              <a:grpSpLocks/>
            </p:cNvGrpSpPr>
            <p:nvPr/>
          </p:nvGrpSpPr>
          <p:grpSpPr bwMode="auto">
            <a:xfrm>
              <a:off x="1076" y="2468"/>
              <a:ext cx="693" cy="1120"/>
              <a:chOff x="934" y="830"/>
              <a:chExt cx="626" cy="1012"/>
            </a:xfrm>
          </p:grpSpPr>
          <p:sp>
            <p:nvSpPr>
              <p:cNvPr id="25704" name="Freeform 6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16 h 536"/>
                  <a:gd name="T2" fmla="*/ 0 w 1252"/>
                  <a:gd name="T3" fmla="*/ 20 h 536"/>
                  <a:gd name="T4" fmla="*/ 31 w 1252"/>
                  <a:gd name="T5" fmla="*/ 29 h 536"/>
                  <a:gd name="T6" fmla="*/ 68 w 1252"/>
                  <a:gd name="T7" fmla="*/ 5 h 536"/>
                  <a:gd name="T8" fmla="*/ 68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05" name="Group 7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5706" name="Freeform 8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17 h 449"/>
                    <a:gd name="T2" fmla="*/ 31 w 1291"/>
                    <a:gd name="T3" fmla="*/ 25 h 449"/>
                    <a:gd name="T4" fmla="*/ 70 w 1291"/>
                    <a:gd name="T5" fmla="*/ 7 h 449"/>
                    <a:gd name="T6" fmla="*/ 40 w 1291"/>
                    <a:gd name="T7" fmla="*/ 0 h 449"/>
                    <a:gd name="T8" fmla="*/ 0 w 1291"/>
                    <a:gd name="T9" fmla="*/ 17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7" name="Freeform 9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18 h 1916"/>
                    <a:gd name="T2" fmla="*/ 0 w 729"/>
                    <a:gd name="T3" fmla="*/ 105 h 1916"/>
                    <a:gd name="T4" fmla="*/ 40 w 729"/>
                    <a:gd name="T5" fmla="*/ 80 h 1916"/>
                    <a:gd name="T6" fmla="*/ 40 w 729"/>
                    <a:gd name="T7" fmla="*/ 0 h 1916"/>
                    <a:gd name="T8" fmla="*/ 0 w 729"/>
                    <a:gd name="T9" fmla="*/ 18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8" name="Freeform 10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31 w 577"/>
                    <a:gd name="T1" fmla="*/ 8 h 1728"/>
                    <a:gd name="T2" fmla="*/ 31 w 577"/>
                    <a:gd name="T3" fmla="*/ 94 h 1728"/>
                    <a:gd name="T4" fmla="*/ 0 w 577"/>
                    <a:gd name="T5" fmla="*/ 85 h 1728"/>
                    <a:gd name="T6" fmla="*/ 0 w 577"/>
                    <a:gd name="T7" fmla="*/ 0 h 1728"/>
                    <a:gd name="T8" fmla="*/ 31 w 577"/>
                    <a:gd name="T9" fmla="*/ 8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9" name="Line 11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0" name="Oval 12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1" name="Line 13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2" name="Line 14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3" name="Line 15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4" name="Line 16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5" name="Freeform 17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34 h 733"/>
                    <a:gd name="T2" fmla="*/ 21 w 397"/>
                    <a:gd name="T3" fmla="*/ 40 h 733"/>
                    <a:gd name="T4" fmla="*/ 2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6" name="Freeform 18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25 w 453"/>
                    <a:gd name="T1" fmla="*/ 6 h 1278"/>
                    <a:gd name="T2" fmla="*/ 0 w 453"/>
                    <a:gd name="T3" fmla="*/ 0 h 1278"/>
                    <a:gd name="T4" fmla="*/ 0 w 453"/>
                    <a:gd name="T5" fmla="*/ 70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7" name="Freeform 19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22 w 402"/>
                    <a:gd name="T1" fmla="*/ 5 h 726"/>
                    <a:gd name="T2" fmla="*/ 0 w 402"/>
                    <a:gd name="T3" fmla="*/ 0 h 726"/>
                    <a:gd name="T4" fmla="*/ 0 w 402"/>
                    <a:gd name="T5" fmla="*/ 40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8" name="Line 20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9" name="Line 21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0" name="Line 22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1" name="Freeform 23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2 h 82"/>
                    <a:gd name="T4" fmla="*/ 9 w 152"/>
                    <a:gd name="T5" fmla="*/ 5 h 82"/>
                    <a:gd name="T6" fmla="*/ 9 w 152"/>
                    <a:gd name="T7" fmla="*/ 2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2" name="Line 24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3" name="Freeform 25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2 h 183"/>
                    <a:gd name="T2" fmla="*/ 0 w 351"/>
                    <a:gd name="T3" fmla="*/ 0 h 183"/>
                    <a:gd name="T4" fmla="*/ 18 w 351"/>
                    <a:gd name="T5" fmla="*/ 3 h 183"/>
                    <a:gd name="T6" fmla="*/ 18 w 351"/>
                    <a:gd name="T7" fmla="*/ 5 h 183"/>
                    <a:gd name="T8" fmla="*/ 0 w 351"/>
                    <a:gd name="T9" fmla="*/ 2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4" name="Freeform 26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4 h 182"/>
                    <a:gd name="T2" fmla="*/ 0 w 351"/>
                    <a:gd name="T3" fmla="*/ 0 h 182"/>
                    <a:gd name="T4" fmla="*/ 18 w 351"/>
                    <a:gd name="T5" fmla="*/ 4 h 182"/>
                    <a:gd name="T6" fmla="*/ 18 w 351"/>
                    <a:gd name="T7" fmla="*/ 8 h 182"/>
                    <a:gd name="T8" fmla="*/ 0 w 351"/>
                    <a:gd name="T9" fmla="*/ 4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5" name="Freeform 27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3 h 182"/>
                    <a:gd name="T2" fmla="*/ 0 w 351"/>
                    <a:gd name="T3" fmla="*/ 0 h 182"/>
                    <a:gd name="T4" fmla="*/ 19 w 351"/>
                    <a:gd name="T5" fmla="*/ 3 h 182"/>
                    <a:gd name="T6" fmla="*/ 19 w 351"/>
                    <a:gd name="T7" fmla="*/ 6 h 182"/>
                    <a:gd name="T8" fmla="*/ 0 w 351"/>
                    <a:gd name="T9" fmla="*/ 3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6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2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2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700" name="Text Box 31"/>
            <p:cNvSpPr txBox="1">
              <a:spLocks noChangeArrowheads="1"/>
            </p:cNvSpPr>
            <p:nvPr/>
          </p:nvSpPr>
          <p:spPr bwMode="auto">
            <a:xfrm>
              <a:off x="4060" y="2269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Client1</a:t>
              </a:r>
            </a:p>
          </p:txBody>
        </p:sp>
        <p:sp>
          <p:nvSpPr>
            <p:cNvPr id="25701" name="Text Box 32"/>
            <p:cNvSpPr txBox="1">
              <a:spLocks noChangeArrowheads="1"/>
            </p:cNvSpPr>
            <p:nvPr/>
          </p:nvSpPr>
          <p:spPr bwMode="auto">
            <a:xfrm>
              <a:off x="4380" y="265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Client2</a:t>
              </a:r>
            </a:p>
          </p:txBody>
        </p:sp>
        <p:sp>
          <p:nvSpPr>
            <p:cNvPr id="25702" name="Text Box 33"/>
            <p:cNvSpPr txBox="1">
              <a:spLocks noChangeArrowheads="1"/>
            </p:cNvSpPr>
            <p:nvPr/>
          </p:nvSpPr>
          <p:spPr bwMode="auto">
            <a:xfrm>
              <a:off x="4724" y="297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Client3</a:t>
              </a:r>
            </a:p>
          </p:txBody>
        </p:sp>
        <p:sp>
          <p:nvSpPr>
            <p:cNvPr id="25703" name="Text Box 34"/>
            <p:cNvSpPr txBox="1">
              <a:spLocks noChangeArrowheads="1"/>
            </p:cNvSpPr>
            <p:nvPr/>
          </p:nvSpPr>
          <p:spPr bwMode="auto">
            <a:xfrm>
              <a:off x="604" y="2887"/>
              <a:ext cx="4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>
                  <a:latin typeface="Arial Narrow" pitchFamily="34" charset="0"/>
                </a:rPr>
                <a:t>DHCP</a:t>
              </a:r>
            </a:p>
            <a:p>
              <a:pPr algn="ctr"/>
              <a:r>
                <a:rPr lang="en-US" b="1">
                  <a:latin typeface="Arial Narrow" pitchFamily="34" charset="0"/>
                </a:rPr>
                <a:t>Server</a:t>
              </a:r>
            </a:p>
          </p:txBody>
        </p:sp>
      </p:grpSp>
      <p:grpSp>
        <p:nvGrpSpPr>
          <p:cNvPr id="25605" name="Group 35"/>
          <p:cNvGrpSpPr>
            <a:grpSpLocks/>
          </p:cNvGrpSpPr>
          <p:nvPr/>
        </p:nvGrpSpPr>
        <p:grpSpPr bwMode="auto">
          <a:xfrm>
            <a:off x="5202238" y="3460750"/>
            <a:ext cx="1227137" cy="1352550"/>
            <a:chOff x="3277" y="2180"/>
            <a:chExt cx="773" cy="852"/>
          </a:xfrm>
        </p:grpSpPr>
        <p:grpSp>
          <p:nvGrpSpPr>
            <p:cNvPr id="25672" name="Group 36"/>
            <p:cNvGrpSpPr>
              <a:grpSpLocks/>
            </p:cNvGrpSpPr>
            <p:nvPr/>
          </p:nvGrpSpPr>
          <p:grpSpPr bwMode="auto">
            <a:xfrm>
              <a:off x="3277" y="2629"/>
              <a:ext cx="748" cy="403"/>
              <a:chOff x="1929" y="1343"/>
              <a:chExt cx="763" cy="412"/>
            </a:xfrm>
          </p:grpSpPr>
          <p:sp>
            <p:nvSpPr>
              <p:cNvPr id="25684" name="Freeform 37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38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Freeform 39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Freeform 40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Freeform 41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Freeform 42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0" name="Line 43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1" name="Line 44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2" name="Freeform 45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3" name="Line 46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4" name="Line 47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5" name="Line 48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6" name="Line 49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7" name="Freeform 50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73" name="Freeform 51"/>
            <p:cNvSpPr>
              <a:spLocks/>
            </p:cNvSpPr>
            <p:nvPr/>
          </p:nvSpPr>
          <p:spPr bwMode="auto">
            <a:xfrm>
              <a:off x="3403" y="2608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Freeform 52"/>
            <p:cNvSpPr>
              <a:spLocks/>
            </p:cNvSpPr>
            <p:nvPr/>
          </p:nvSpPr>
          <p:spPr bwMode="auto">
            <a:xfrm>
              <a:off x="3410" y="2613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Oval 53"/>
            <p:cNvSpPr>
              <a:spLocks noChangeArrowheads="1"/>
            </p:cNvSpPr>
            <p:nvPr/>
          </p:nvSpPr>
          <p:spPr bwMode="auto">
            <a:xfrm>
              <a:off x="3541" y="2663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Freeform 54"/>
            <p:cNvSpPr>
              <a:spLocks/>
            </p:cNvSpPr>
            <p:nvPr/>
          </p:nvSpPr>
          <p:spPr bwMode="auto">
            <a:xfrm>
              <a:off x="3391" y="2667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Freeform 55"/>
            <p:cNvSpPr>
              <a:spLocks noChangeAspect="1"/>
            </p:cNvSpPr>
            <p:nvPr/>
          </p:nvSpPr>
          <p:spPr bwMode="auto">
            <a:xfrm>
              <a:off x="3497" y="2180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Freeform 56"/>
            <p:cNvSpPr>
              <a:spLocks noChangeAspect="1"/>
            </p:cNvSpPr>
            <p:nvPr/>
          </p:nvSpPr>
          <p:spPr bwMode="auto">
            <a:xfrm>
              <a:off x="3842" y="2293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Freeform 57"/>
            <p:cNvSpPr>
              <a:spLocks noChangeAspect="1"/>
            </p:cNvSpPr>
            <p:nvPr/>
          </p:nvSpPr>
          <p:spPr bwMode="auto">
            <a:xfrm>
              <a:off x="3350" y="2186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Freeform 58"/>
            <p:cNvSpPr>
              <a:spLocks noChangeAspect="1"/>
            </p:cNvSpPr>
            <p:nvPr/>
          </p:nvSpPr>
          <p:spPr bwMode="auto">
            <a:xfrm>
              <a:off x="3350" y="2236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Freeform 59"/>
            <p:cNvSpPr>
              <a:spLocks noChangeAspect="1"/>
            </p:cNvSpPr>
            <p:nvPr/>
          </p:nvSpPr>
          <p:spPr bwMode="auto">
            <a:xfrm>
              <a:off x="3388" y="2285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Freeform 60"/>
            <p:cNvSpPr>
              <a:spLocks/>
            </p:cNvSpPr>
            <p:nvPr/>
          </p:nvSpPr>
          <p:spPr bwMode="auto">
            <a:xfrm>
              <a:off x="3414" y="2315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61"/>
            <p:cNvSpPr>
              <a:spLocks noChangeShapeType="1"/>
            </p:cNvSpPr>
            <p:nvPr/>
          </p:nvSpPr>
          <p:spPr bwMode="auto">
            <a:xfrm>
              <a:off x="3446" y="2347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5935" name="AutoShape 63"/>
          <p:cNvSpPr>
            <a:spLocks noChangeArrowheads="1"/>
          </p:cNvSpPr>
          <p:nvPr/>
        </p:nvSpPr>
        <p:spPr bwMode="auto">
          <a:xfrm>
            <a:off x="2882900" y="37973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D80081"/>
                </a:solidFill>
              </a:rPr>
              <a:t>A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975936" name="AutoShape 64"/>
          <p:cNvSpPr>
            <a:spLocks noChangeArrowheads="1"/>
          </p:cNvSpPr>
          <p:nvPr/>
        </p:nvSpPr>
        <p:spPr bwMode="auto">
          <a:xfrm>
            <a:off x="3187700" y="45974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0000FF"/>
                </a:solidFill>
              </a:rPr>
              <a:t>B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975937" name="AutoShape 65"/>
          <p:cNvSpPr>
            <a:spLocks noChangeArrowheads="1"/>
          </p:cNvSpPr>
          <p:nvPr/>
        </p:nvSpPr>
        <p:spPr bwMode="auto">
          <a:xfrm>
            <a:off x="3505200" y="53213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008000"/>
                </a:solidFill>
              </a:rPr>
              <a:t>C</a:t>
            </a:r>
            <a:endParaRPr lang="en-US" sz="2000" b="1">
              <a:latin typeface="Arial Narrow" pitchFamily="34" charset="0"/>
            </a:endParaRPr>
          </a:p>
        </p:txBody>
      </p:sp>
      <p:grpSp>
        <p:nvGrpSpPr>
          <p:cNvPr id="975938" name="Group 66"/>
          <p:cNvGrpSpPr>
            <a:grpSpLocks/>
          </p:cNvGrpSpPr>
          <p:nvPr/>
        </p:nvGrpSpPr>
        <p:grpSpPr bwMode="auto">
          <a:xfrm>
            <a:off x="5419725" y="3675063"/>
            <a:ext cx="577850" cy="622300"/>
            <a:chOff x="3414" y="2315"/>
            <a:chExt cx="364" cy="392"/>
          </a:xfrm>
        </p:grpSpPr>
        <p:sp>
          <p:nvSpPr>
            <p:cNvPr id="25670" name="Freeform 67"/>
            <p:cNvSpPr>
              <a:spLocks/>
            </p:cNvSpPr>
            <p:nvPr/>
          </p:nvSpPr>
          <p:spPr bwMode="auto">
            <a:xfrm>
              <a:off x="3414" y="2315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80081"/>
                </a:gs>
                <a:gs pos="100000">
                  <a:srgbClr val="A30061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Line 68"/>
            <p:cNvSpPr>
              <a:spLocks noChangeShapeType="1"/>
            </p:cNvSpPr>
            <p:nvPr/>
          </p:nvSpPr>
          <p:spPr bwMode="auto">
            <a:xfrm>
              <a:off x="3446" y="2347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0" name="Group 69"/>
          <p:cNvGrpSpPr>
            <a:grpSpLocks/>
          </p:cNvGrpSpPr>
          <p:nvPr/>
        </p:nvGrpSpPr>
        <p:grpSpPr bwMode="auto">
          <a:xfrm>
            <a:off x="5735638" y="4114800"/>
            <a:ext cx="1227137" cy="1352550"/>
            <a:chOff x="3613" y="2592"/>
            <a:chExt cx="773" cy="852"/>
          </a:xfrm>
        </p:grpSpPr>
        <p:grpSp>
          <p:nvGrpSpPr>
            <p:cNvPr id="25644" name="Group 70"/>
            <p:cNvGrpSpPr>
              <a:grpSpLocks/>
            </p:cNvGrpSpPr>
            <p:nvPr/>
          </p:nvGrpSpPr>
          <p:grpSpPr bwMode="auto">
            <a:xfrm>
              <a:off x="3613" y="3041"/>
              <a:ext cx="748" cy="403"/>
              <a:chOff x="1929" y="1343"/>
              <a:chExt cx="763" cy="412"/>
            </a:xfrm>
          </p:grpSpPr>
          <p:sp>
            <p:nvSpPr>
              <p:cNvPr id="25656" name="Freeform 7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Freeform 7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Freeform 7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7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Freeform 7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1" name="Freeform 7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2" name="Line 7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3" name="Line 7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4" name="Freeform 7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5" name="Line 8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6" name="Line 8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7" name="Line 8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8" name="Line 8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9" name="Freeform 8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45" name="Freeform 85"/>
            <p:cNvSpPr>
              <a:spLocks/>
            </p:cNvSpPr>
            <p:nvPr/>
          </p:nvSpPr>
          <p:spPr bwMode="auto">
            <a:xfrm>
              <a:off x="3739" y="3020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86"/>
            <p:cNvSpPr>
              <a:spLocks/>
            </p:cNvSpPr>
            <p:nvPr/>
          </p:nvSpPr>
          <p:spPr bwMode="auto">
            <a:xfrm>
              <a:off x="3746" y="3025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Oval 87"/>
            <p:cNvSpPr>
              <a:spLocks noChangeArrowheads="1"/>
            </p:cNvSpPr>
            <p:nvPr/>
          </p:nvSpPr>
          <p:spPr bwMode="auto">
            <a:xfrm>
              <a:off x="3877" y="3075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Freeform 88"/>
            <p:cNvSpPr>
              <a:spLocks/>
            </p:cNvSpPr>
            <p:nvPr/>
          </p:nvSpPr>
          <p:spPr bwMode="auto">
            <a:xfrm>
              <a:off x="3727" y="3079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Freeform 89"/>
            <p:cNvSpPr>
              <a:spLocks noChangeAspect="1"/>
            </p:cNvSpPr>
            <p:nvPr/>
          </p:nvSpPr>
          <p:spPr bwMode="auto">
            <a:xfrm>
              <a:off x="3833" y="2592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Freeform 90"/>
            <p:cNvSpPr>
              <a:spLocks noChangeAspect="1"/>
            </p:cNvSpPr>
            <p:nvPr/>
          </p:nvSpPr>
          <p:spPr bwMode="auto">
            <a:xfrm>
              <a:off x="4178" y="2705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Freeform 91"/>
            <p:cNvSpPr>
              <a:spLocks noChangeAspect="1"/>
            </p:cNvSpPr>
            <p:nvPr/>
          </p:nvSpPr>
          <p:spPr bwMode="auto">
            <a:xfrm>
              <a:off x="3686" y="2598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Freeform 92"/>
            <p:cNvSpPr>
              <a:spLocks noChangeAspect="1"/>
            </p:cNvSpPr>
            <p:nvPr/>
          </p:nvSpPr>
          <p:spPr bwMode="auto">
            <a:xfrm>
              <a:off x="3686" y="2648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93"/>
            <p:cNvSpPr>
              <a:spLocks noChangeAspect="1"/>
            </p:cNvSpPr>
            <p:nvPr/>
          </p:nvSpPr>
          <p:spPr bwMode="auto">
            <a:xfrm>
              <a:off x="3724" y="2697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94"/>
            <p:cNvSpPr>
              <a:spLocks/>
            </p:cNvSpPr>
            <p:nvPr/>
          </p:nvSpPr>
          <p:spPr bwMode="auto">
            <a:xfrm>
              <a:off x="3750" y="2727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Line 95"/>
            <p:cNvSpPr>
              <a:spLocks noChangeShapeType="1"/>
            </p:cNvSpPr>
            <p:nvPr/>
          </p:nvSpPr>
          <p:spPr bwMode="auto">
            <a:xfrm>
              <a:off x="3782" y="2759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5968" name="Group 96"/>
          <p:cNvGrpSpPr>
            <a:grpSpLocks/>
          </p:cNvGrpSpPr>
          <p:nvPr/>
        </p:nvGrpSpPr>
        <p:grpSpPr bwMode="auto">
          <a:xfrm>
            <a:off x="5953125" y="4329113"/>
            <a:ext cx="577850" cy="622300"/>
            <a:chOff x="3750" y="2727"/>
            <a:chExt cx="364" cy="392"/>
          </a:xfrm>
        </p:grpSpPr>
        <p:sp>
          <p:nvSpPr>
            <p:cNvPr id="25642" name="Freeform 97"/>
            <p:cNvSpPr>
              <a:spLocks/>
            </p:cNvSpPr>
            <p:nvPr/>
          </p:nvSpPr>
          <p:spPr bwMode="auto">
            <a:xfrm>
              <a:off x="3750" y="2727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18FFD"/>
                </a:gs>
                <a:gs pos="100000">
                  <a:srgbClr val="496CBE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98"/>
            <p:cNvSpPr>
              <a:spLocks noChangeShapeType="1"/>
            </p:cNvSpPr>
            <p:nvPr/>
          </p:nvSpPr>
          <p:spPr bwMode="auto">
            <a:xfrm>
              <a:off x="3782" y="2759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2" name="Group 99"/>
          <p:cNvGrpSpPr>
            <a:grpSpLocks/>
          </p:cNvGrpSpPr>
          <p:nvPr/>
        </p:nvGrpSpPr>
        <p:grpSpPr bwMode="auto">
          <a:xfrm>
            <a:off x="6294438" y="4768850"/>
            <a:ext cx="1227137" cy="1352550"/>
            <a:chOff x="3965" y="3004"/>
            <a:chExt cx="773" cy="852"/>
          </a:xfrm>
        </p:grpSpPr>
        <p:grpSp>
          <p:nvGrpSpPr>
            <p:cNvPr id="25616" name="Group 100"/>
            <p:cNvGrpSpPr>
              <a:grpSpLocks/>
            </p:cNvGrpSpPr>
            <p:nvPr/>
          </p:nvGrpSpPr>
          <p:grpSpPr bwMode="auto">
            <a:xfrm>
              <a:off x="3965" y="3453"/>
              <a:ext cx="748" cy="403"/>
              <a:chOff x="1929" y="1343"/>
              <a:chExt cx="763" cy="412"/>
            </a:xfrm>
          </p:grpSpPr>
          <p:sp>
            <p:nvSpPr>
              <p:cNvPr id="25628" name="Freeform 10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10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10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10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10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Freeform 10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4" name="Line 10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5" name="Line 10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6" name="Freeform 10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7" name="Line 11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8" name="Line 11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9" name="Line 11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0" name="Line 11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1" name="Freeform 11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17" name="Freeform 115"/>
            <p:cNvSpPr>
              <a:spLocks/>
            </p:cNvSpPr>
            <p:nvPr/>
          </p:nvSpPr>
          <p:spPr bwMode="auto">
            <a:xfrm>
              <a:off x="4091" y="3432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16"/>
            <p:cNvSpPr>
              <a:spLocks/>
            </p:cNvSpPr>
            <p:nvPr/>
          </p:nvSpPr>
          <p:spPr bwMode="auto">
            <a:xfrm>
              <a:off x="4098" y="3437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Oval 117"/>
            <p:cNvSpPr>
              <a:spLocks noChangeArrowheads="1"/>
            </p:cNvSpPr>
            <p:nvPr/>
          </p:nvSpPr>
          <p:spPr bwMode="auto">
            <a:xfrm>
              <a:off x="4229" y="3487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118"/>
            <p:cNvSpPr>
              <a:spLocks/>
            </p:cNvSpPr>
            <p:nvPr/>
          </p:nvSpPr>
          <p:spPr bwMode="auto">
            <a:xfrm>
              <a:off x="4079" y="3491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Freeform 119"/>
            <p:cNvSpPr>
              <a:spLocks noChangeAspect="1"/>
            </p:cNvSpPr>
            <p:nvPr/>
          </p:nvSpPr>
          <p:spPr bwMode="auto">
            <a:xfrm>
              <a:off x="4185" y="3004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120"/>
            <p:cNvSpPr>
              <a:spLocks noChangeAspect="1"/>
            </p:cNvSpPr>
            <p:nvPr/>
          </p:nvSpPr>
          <p:spPr bwMode="auto">
            <a:xfrm>
              <a:off x="4530" y="3117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121"/>
            <p:cNvSpPr>
              <a:spLocks noChangeAspect="1"/>
            </p:cNvSpPr>
            <p:nvPr/>
          </p:nvSpPr>
          <p:spPr bwMode="auto">
            <a:xfrm>
              <a:off x="4038" y="3010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122"/>
            <p:cNvSpPr>
              <a:spLocks noChangeAspect="1"/>
            </p:cNvSpPr>
            <p:nvPr/>
          </p:nvSpPr>
          <p:spPr bwMode="auto">
            <a:xfrm>
              <a:off x="4038" y="3060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123"/>
            <p:cNvSpPr>
              <a:spLocks noChangeAspect="1"/>
            </p:cNvSpPr>
            <p:nvPr/>
          </p:nvSpPr>
          <p:spPr bwMode="auto">
            <a:xfrm>
              <a:off x="4076" y="3109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124"/>
            <p:cNvSpPr>
              <a:spLocks/>
            </p:cNvSpPr>
            <p:nvPr/>
          </p:nvSpPr>
          <p:spPr bwMode="auto">
            <a:xfrm>
              <a:off x="4102" y="3139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25"/>
            <p:cNvSpPr>
              <a:spLocks noChangeShapeType="1"/>
            </p:cNvSpPr>
            <p:nvPr/>
          </p:nvSpPr>
          <p:spPr bwMode="auto">
            <a:xfrm>
              <a:off x="4134" y="3171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5998" name="Group 126"/>
          <p:cNvGrpSpPr>
            <a:grpSpLocks/>
          </p:cNvGrpSpPr>
          <p:nvPr/>
        </p:nvGrpSpPr>
        <p:grpSpPr bwMode="auto">
          <a:xfrm>
            <a:off x="6511925" y="4983163"/>
            <a:ext cx="577850" cy="622300"/>
            <a:chOff x="4102" y="3139"/>
            <a:chExt cx="364" cy="392"/>
          </a:xfrm>
        </p:grpSpPr>
        <p:sp>
          <p:nvSpPr>
            <p:cNvPr id="25614" name="Freeform 127"/>
            <p:cNvSpPr>
              <a:spLocks/>
            </p:cNvSpPr>
            <p:nvPr/>
          </p:nvSpPr>
          <p:spPr bwMode="auto">
            <a:xfrm>
              <a:off x="4102" y="3139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006000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28"/>
            <p:cNvSpPr>
              <a:spLocks noChangeShapeType="1"/>
            </p:cNvSpPr>
            <p:nvPr/>
          </p:nvSpPr>
          <p:spPr bwMode="auto">
            <a:xfrm>
              <a:off x="4134" y="3171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7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7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35" grpId="0" animBg="1" autoUpdateAnimBg="0"/>
      <p:bldP spid="975936" grpId="0" animBg="1" autoUpdateAnimBg="0"/>
      <p:bldP spid="9759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539750" y="1484313"/>
            <a:ext cx="7727950" cy="5078412"/>
          </a:xfrm>
        </p:spPr>
        <p:txBody>
          <a:bodyPr/>
          <a:lstStyle/>
          <a:p>
            <a:r>
              <a:rPr lang="en-US" altLang="en-US" sz="2000" smtClean="0"/>
              <a:t>option domain-name domain ;</a:t>
            </a:r>
          </a:p>
          <a:p>
            <a:pPr lvl="1"/>
            <a:r>
              <a:rPr lang="en-US" altLang="en-US" sz="1600" smtClean="0"/>
              <a:t>Defines the domain part of the host name </a:t>
            </a:r>
          </a:p>
          <a:p>
            <a:r>
              <a:rPr lang="en-US" altLang="en-US" sz="2000" smtClean="0"/>
              <a:t>option subnet-mask mask ;</a:t>
            </a:r>
          </a:p>
          <a:p>
            <a:pPr lvl="1"/>
            <a:r>
              <a:rPr lang="en-US" altLang="en-US" sz="1600" smtClean="0"/>
              <a:t>Specifies the subnet mask in dotted decimal notation. If the subnet mask option is not provided, dhcpd uses the network mask from the subnet statement.</a:t>
            </a:r>
          </a:p>
          <a:p>
            <a:r>
              <a:rPr lang="en-US" altLang="en-US" sz="2000" smtClean="0"/>
              <a:t>option broadcast-address address ;</a:t>
            </a:r>
          </a:p>
          <a:p>
            <a:pPr lvl="1"/>
            <a:r>
              <a:rPr lang="en-US" altLang="en-US" sz="1600" smtClean="0"/>
              <a:t>Defines the broadcast address for the client's subnet.</a:t>
            </a:r>
          </a:p>
          <a:p>
            <a:r>
              <a:rPr lang="en-US" altLang="en-US" sz="2000" smtClean="0"/>
              <a:t>option static-routes destination gateway [, gateway ... ] ;</a:t>
            </a:r>
          </a:p>
          <a:p>
            <a:pPr lvl="1"/>
            <a:r>
              <a:rPr lang="en-US" altLang="en-US" sz="1600" smtClean="0"/>
              <a:t>Lists the static routes the client should use. The default route cannot be specified in this manner. Use the routers option for the default route.</a:t>
            </a:r>
          </a:p>
          <a:p>
            <a:r>
              <a:rPr lang="en-US" altLang="en-US" sz="2000" smtClean="0"/>
              <a:t>option routers address [ , address ...] ;</a:t>
            </a:r>
          </a:p>
          <a:p>
            <a:pPr lvl="1"/>
            <a:r>
              <a:rPr lang="en-US" altLang="en-US" sz="1600" smtClean="0"/>
              <a:t>Lists the routers the client should use, in order of preference.</a:t>
            </a:r>
          </a:p>
          <a:p>
            <a:r>
              <a:rPr lang="en-US" altLang="en-US" sz="2000" smtClean="0"/>
              <a:t>option domain-name-servers address [ , address ...] ;</a:t>
            </a:r>
          </a:p>
          <a:p>
            <a:pPr lvl="1"/>
            <a:r>
              <a:rPr lang="en-US" altLang="en-US" sz="1600" smtClean="0"/>
              <a:t>Lists the Domain Name System (DNS) name servers the client should use, in order of preference.</a:t>
            </a:r>
          </a:p>
          <a:p>
            <a:endParaRPr lang="en-GB" altLang="en-US" sz="2000" smtClean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Commonly used dhcp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408738" cy="1152525"/>
          </a:xfrm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smtClean="0">
                <a:solidFill>
                  <a:srgbClr val="FF0000"/>
                </a:solidFill>
              </a:rPr>
              <a:t>Unauthorised Server </a:t>
            </a:r>
            <a:r>
              <a:rPr lang="en-GB" altLang="en-US" b="1" smtClean="0">
                <a:solidFill>
                  <a:srgbClr val="FF0000"/>
                </a:solidFill>
              </a:rPr>
              <a:t>Trouble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416800" cy="4321175"/>
          </a:xfrm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U</a:t>
            </a:r>
            <a:r>
              <a:rPr lang="en-GB" altLang="en-US" sz="2200" smtClean="0"/>
              <a:t>nauthorised DHCP server</a:t>
            </a:r>
            <a:r>
              <a:rPr lang="en-US" altLang="en-US" sz="2200" smtClean="0"/>
              <a:t> on your subnet</a:t>
            </a:r>
            <a:r>
              <a:rPr lang="en-GB" altLang="en-US" sz="2200" smtClean="0"/>
              <a:t> giving DHCP</a:t>
            </a:r>
            <a:r>
              <a:rPr lang="en-US" altLang="en-US" sz="2200" smtClean="0"/>
              <a:t>OFFER </a:t>
            </a:r>
            <a:r>
              <a:rPr lang="en-GB" altLang="en-US" sz="2200" smtClean="0"/>
              <a:t>to all requests</a:t>
            </a:r>
            <a:endParaRPr lang="en-US" altLang="en-US" sz="220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since most will send a REQUEST for the first OFFER they receive by default, may </a:t>
            </a:r>
            <a:r>
              <a:rPr lang="en-US" altLang="en-US" sz="2200" i="1" smtClean="0"/>
              <a:t>ignore</a:t>
            </a:r>
            <a:r>
              <a:rPr lang="en-US" altLang="en-US" sz="2200" smtClean="0"/>
              <a:t> OFFERs from enterprise DHCP relays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2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U</a:t>
            </a:r>
            <a:r>
              <a:rPr lang="en-GB" altLang="en-US" sz="2200" smtClean="0"/>
              <a:t>nauthorised </a:t>
            </a:r>
            <a:r>
              <a:rPr lang="en-US" altLang="en-US" sz="2200" smtClean="0"/>
              <a:t>DNS</a:t>
            </a:r>
            <a:r>
              <a:rPr lang="en-GB" altLang="en-US" sz="2200" smtClean="0"/>
              <a:t> server</a:t>
            </a:r>
            <a:r>
              <a:rPr lang="en-US" altLang="en-US" sz="2200" smtClean="0"/>
              <a:t> on your subnet</a:t>
            </a:r>
            <a:r>
              <a:rPr lang="en-GB" altLang="en-US" sz="2200" smtClean="0"/>
              <a:t> giving </a:t>
            </a:r>
            <a:r>
              <a:rPr lang="en-US" altLang="en-US" sz="2200" smtClean="0"/>
              <a:t>response </a:t>
            </a:r>
            <a:r>
              <a:rPr lang="en-GB" altLang="en-US" sz="2200" smtClean="0"/>
              <a:t>to all requests</a:t>
            </a:r>
            <a:endParaRPr lang="en-US" altLang="en-US" sz="220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may </a:t>
            </a:r>
            <a:r>
              <a:rPr lang="en-US" altLang="en-US" sz="2200" i="1" smtClean="0"/>
              <a:t>ignore</a:t>
            </a:r>
            <a:r>
              <a:rPr lang="en-US" altLang="en-US" sz="2200" smtClean="0"/>
              <a:t> the enterprise servers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extra/confusing traffic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smtClean="0"/>
              <a:t>USING SAME IP RANGE??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 smtClean="0"/>
              <a:t>Names for Hosts</a:t>
            </a:r>
            <a:endParaRPr lang="en-GB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96799" y="2636912"/>
            <a:ext cx="8334375" cy="374441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/</a:t>
            </a:r>
            <a:r>
              <a:rPr lang="en-US" altLang="en-US" sz="2200" dirty="0" err="1" smtClean="0"/>
              <a:t>etc</a:t>
            </a:r>
            <a:r>
              <a:rPr lang="en-US" altLang="en-US" sz="2200" dirty="0" smtClean="0"/>
              <a:t>/HOSTNAME</a:t>
            </a:r>
            <a:br>
              <a:rPr lang="en-US" altLang="en-US" sz="2200" dirty="0" smtClean="0"/>
            </a:br>
            <a:r>
              <a:rPr lang="en-US" altLang="en-US" sz="2200" dirty="0" smtClean="0"/>
              <a:t>defines the official name of the host </a:t>
            </a:r>
            <a:r>
              <a:rPr lang="en-US" altLang="en-US" sz="1600" i="1" dirty="0" smtClean="0">
                <a:solidFill>
                  <a:srgbClr val="7030A0"/>
                </a:solidFill>
              </a:rPr>
              <a:t>(can see it in the command prompt)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/</a:t>
            </a:r>
            <a:r>
              <a:rPr lang="en-US" altLang="en-US" sz="2200" dirty="0" err="1" smtClean="0"/>
              <a:t>etc</a:t>
            </a:r>
            <a:r>
              <a:rPr lang="en-US" altLang="en-US" sz="2200" dirty="0" smtClean="0"/>
              <a:t>/hosts</a:t>
            </a:r>
            <a:br>
              <a:rPr lang="en-US" altLang="en-US" sz="2200" dirty="0" smtClean="0"/>
            </a:br>
            <a:r>
              <a:rPr lang="en-US" altLang="en-US" sz="2200" dirty="0" smtClean="0"/>
              <a:t>defines local static layer 3 addresses and aliases </a:t>
            </a:r>
            <a:r>
              <a:rPr lang="en-US" altLang="en-US" sz="1600" i="1" dirty="0" smtClean="0">
                <a:solidFill>
                  <a:srgbClr val="7030A0"/>
                </a:solidFill>
              </a:rPr>
              <a:t>(</a:t>
            </a:r>
            <a:r>
              <a:rPr lang="en-US" altLang="en-US" sz="1600" i="1" dirty="0" err="1" smtClean="0">
                <a:solidFill>
                  <a:srgbClr val="7030A0"/>
                </a:solidFill>
              </a:rPr>
              <a:t>localhost</a:t>
            </a:r>
            <a:r>
              <a:rPr lang="en-US" altLang="en-US" sz="1600" i="1" dirty="0" smtClean="0">
                <a:solidFill>
                  <a:srgbClr val="7030A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/</a:t>
            </a:r>
            <a:r>
              <a:rPr lang="en-US" altLang="en-US" sz="2200" dirty="0" err="1"/>
              <a:t>proc</a:t>
            </a:r>
            <a:r>
              <a:rPr lang="en-US" altLang="en-US" sz="2200" dirty="0"/>
              <a:t>/sys/net/ </a:t>
            </a:r>
            <a:r>
              <a:rPr lang="en-US" altLang="en-US" sz="2200" dirty="0">
                <a:solidFill>
                  <a:schemeClr val="tx1"/>
                </a:solidFill>
              </a:rPr>
              <a:t>…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records the interface </a:t>
            </a:r>
            <a:r>
              <a:rPr lang="en-US" altLang="en-US" sz="2200" dirty="0" smtClean="0"/>
              <a:t>names &amp; addresses </a:t>
            </a:r>
            <a:r>
              <a:rPr lang="en-US" altLang="en-US" sz="2200" dirty="0"/>
              <a:t>known to the kernel </a:t>
            </a:r>
          </a:p>
          <a:p>
            <a:pPr>
              <a:spcBef>
                <a:spcPts val="1200"/>
              </a:spcBef>
            </a:pPr>
            <a:endParaRPr lang="en-US" altLang="en-US" sz="2200" dirty="0" smtClean="0"/>
          </a:p>
          <a:p>
            <a:pPr marL="98425" indent="0">
              <a:spcBef>
                <a:spcPts val="1200"/>
              </a:spcBef>
              <a:buNone/>
            </a:pPr>
            <a:endParaRPr lang="en-US" altLang="en-US" sz="2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553004"/>
            <a:ext cx="7848871" cy="7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800" dirty="0" smtClean="0"/>
              <a:t>a name identifies what you want: a text string for human interpretation </a:t>
            </a:r>
          </a:p>
          <a:p>
            <a:pPr>
              <a:spcBef>
                <a:spcPts val="600"/>
              </a:spcBef>
            </a:pPr>
            <a:r>
              <a:rPr lang="en-US" altLang="en-US" sz="1800" dirty="0" smtClean="0"/>
              <a:t>an address identifies where it is: usually machine readable (numeric)</a:t>
            </a:r>
          </a:p>
          <a:p>
            <a:pPr marL="98425" indent="0">
              <a:spcBef>
                <a:spcPts val="1200"/>
              </a:spcBef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13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Domain Name Service</a:t>
            </a:r>
            <a:endParaRPr lang="en-GB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1575" cy="49685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200" dirty="0" smtClean="0"/>
              <a:t>The Internet DNS (Domain Name Service) p</a:t>
            </a:r>
            <a:r>
              <a:rPr lang="en-US" altLang="en-US" sz="2200" dirty="0" err="1" smtClean="0"/>
              <a:t>rovides</a:t>
            </a:r>
            <a:r>
              <a:rPr lang="en-US" altLang="en-US" sz="2200" dirty="0" smtClean="0"/>
              <a:t> translation between (</a:t>
            </a:r>
            <a:r>
              <a:rPr lang="en-GB" altLang="en-US" sz="2200" i="1" dirty="0" smtClean="0"/>
              <a:t>binds</a:t>
            </a:r>
            <a:r>
              <a:rPr lang="en-US" altLang="en-US" sz="2200" dirty="0" smtClean="0"/>
              <a:t>) the IP address in numeric format and the user-oriented domain name </a:t>
            </a:r>
          </a:p>
          <a:p>
            <a:pPr lvl="1">
              <a:spcBef>
                <a:spcPts val="1200"/>
              </a:spcBef>
            </a:pPr>
            <a:r>
              <a:rPr lang="en-GB" altLang="en-US" sz="2200" dirty="0" smtClean="0"/>
              <a:t>given a domain name a DNS server will return a numeric IP address; </a:t>
            </a:r>
            <a:endParaRPr lang="en-US" altLang="en-US" sz="2200" dirty="0" smtClean="0"/>
          </a:p>
          <a:p>
            <a:pPr lvl="1">
              <a:spcBef>
                <a:spcPts val="1200"/>
              </a:spcBef>
            </a:pPr>
            <a:r>
              <a:rPr lang="en-GB" altLang="en-US" sz="2200" dirty="0" smtClean="0"/>
              <a:t>given an IP address, the server </a:t>
            </a:r>
            <a:r>
              <a:rPr lang="en-GB" altLang="en-US" sz="2200" i="1" dirty="0" smtClean="0"/>
              <a:t>may</a:t>
            </a:r>
            <a:r>
              <a:rPr lang="en-GB" altLang="en-US" sz="2200" dirty="0" smtClean="0"/>
              <a:t> return a domain name (</a:t>
            </a:r>
            <a:r>
              <a:rPr lang="en-GB" altLang="en-US" sz="2200" dirty="0" err="1" smtClean="0"/>
              <a:t>th</a:t>
            </a:r>
            <a:r>
              <a:rPr lang="en-US" altLang="en-US" sz="2200" dirty="0" smtClean="0"/>
              <a:t>is</a:t>
            </a:r>
            <a:r>
              <a:rPr lang="en-GB" altLang="en-US" sz="2200" dirty="0" smtClean="0"/>
              <a:t> service, known as a </a:t>
            </a:r>
            <a:r>
              <a:rPr lang="en-GB" altLang="en-US" sz="2200" i="1" dirty="0" smtClean="0"/>
              <a:t>reverse-lookup</a:t>
            </a:r>
            <a:r>
              <a:rPr lang="en-GB" altLang="en-US" sz="2200" dirty="0" smtClean="0"/>
              <a:t>, is actually optional). 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Provides machine independent names (address can change while the name stays the same)</a:t>
            </a:r>
          </a:p>
          <a:p>
            <a:pPr>
              <a:spcBef>
                <a:spcPts val="1200"/>
              </a:spcBef>
            </a:pPr>
            <a:r>
              <a:rPr lang="en-GB" altLang="en-US" sz="1800" dirty="0" smtClean="0"/>
              <a:t>The DNS is </a:t>
            </a:r>
            <a:r>
              <a:rPr lang="en-GB" altLang="en-US" sz="1800" dirty="0"/>
              <a:t>only one example of network directory services; there are </a:t>
            </a:r>
            <a:r>
              <a:rPr lang="en-GB" altLang="en-US" sz="1800" dirty="0" smtClean="0"/>
              <a:t>other </a:t>
            </a:r>
            <a:r>
              <a:rPr lang="en-GB" altLang="en-US" sz="1800" dirty="0"/>
              <a:t>naming, addressing, and directory systems in </a:t>
            </a:r>
            <a:r>
              <a:rPr lang="en-GB" altLang="en-US" sz="1800" dirty="0" smtClean="0"/>
              <a:t>use. </a:t>
            </a:r>
            <a:endParaRPr lang="en-US" altLang="en-US" sz="1800" dirty="0"/>
          </a:p>
          <a:p>
            <a:pPr>
              <a:spcBef>
                <a:spcPts val="1200"/>
              </a:spcBef>
            </a:pPr>
            <a:endParaRPr lang="en-GB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dirty="0" smtClean="0"/>
              <a:t>Configuring for Network Services</a:t>
            </a:r>
            <a:endParaRPr lang="en-GB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713788" cy="453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</a:rPr>
              <a:t>Networks are made of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Hosts that act as clients and servers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3300"/>
                </a:solidFill>
              </a:rPr>
              <a:t>Servers share resources with AUTHORISED Clients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Media and Equipment that interconnect hosts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Protocols that govern connections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Users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Networks allow cooperation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Cooperation leads to communities of users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05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Domain Name System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96300" cy="4751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smtClean="0"/>
              <a:t>T</a:t>
            </a:r>
            <a:r>
              <a:rPr lang="en-GB" altLang="en-US" sz="2200" smtClean="0"/>
              <a:t>he DNS is a hierarchy of </a:t>
            </a:r>
            <a:r>
              <a:rPr lang="en-GB" altLang="en-US" sz="2200" b="1" i="1" smtClean="0">
                <a:solidFill>
                  <a:schemeClr val="accent2"/>
                </a:solidFill>
              </a:rPr>
              <a:t>nameservers</a:t>
            </a:r>
            <a:r>
              <a:rPr lang="en-GB" altLang="en-US" sz="2200" smtClean="0"/>
              <a:t>, each with local knowledge about the names and addresses in its </a:t>
            </a:r>
            <a:r>
              <a:rPr lang="en-GB" altLang="en-US" sz="2200" b="1" i="1" smtClean="0">
                <a:solidFill>
                  <a:schemeClr val="accent2"/>
                </a:solidFill>
              </a:rPr>
              <a:t>zone of authority</a:t>
            </a:r>
            <a:r>
              <a:rPr lang="en-GB" altLang="en-US" sz="2200" smtClean="0">
                <a:solidFill>
                  <a:schemeClr val="accent2"/>
                </a:solidFill>
              </a:rPr>
              <a:t>.</a:t>
            </a:r>
            <a:endParaRPr lang="en-US" altLang="en-US" sz="2200" smtClean="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</a:pPr>
            <a:r>
              <a:rPr lang="en-GB" altLang="en-US" sz="2200" smtClean="0"/>
              <a:t>There is no global map of zones of authority. The DNS relies on the idea of </a:t>
            </a:r>
            <a:r>
              <a:rPr lang="en-US" altLang="en-US" sz="2200" b="1" i="1" smtClean="0">
                <a:solidFill>
                  <a:schemeClr val="accent2"/>
                </a:solidFill>
              </a:rPr>
              <a:t>delegation</a:t>
            </a:r>
            <a:r>
              <a:rPr lang="en-US" altLang="en-US" sz="2200" smtClean="0"/>
              <a:t>: transfer of authority for a domain beginning with root or “.” (dot) servers 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smtClean="0">
                <a:latin typeface="Lucida Console" pitchFamily="49" charset="0"/>
              </a:rPr>
              <a:t>	example.org is a delegation from org.</a:t>
            </a:r>
            <a:endParaRPr lang="en-GB" altLang="en-US" sz="2200" smtClean="0">
              <a:latin typeface="Lucida Console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200" smtClean="0"/>
              <a:t>Every server knows how to reach servers that are </a:t>
            </a:r>
            <a:r>
              <a:rPr lang="en-US" altLang="en-US" sz="2200" b="1" i="1" smtClean="0">
                <a:solidFill>
                  <a:schemeClr val="accent2"/>
                </a:solidFill>
              </a:rPr>
              <a:t>authoritative</a:t>
            </a:r>
            <a:r>
              <a:rPr lang="en-US" altLang="en-US" sz="2200" smtClean="0"/>
              <a:t> for names further down the hierarchy.</a:t>
            </a:r>
          </a:p>
          <a:p>
            <a:pPr>
              <a:spcBef>
                <a:spcPts val="1200"/>
              </a:spcBef>
            </a:pPr>
            <a:r>
              <a:rPr lang="en-GB" altLang="en-US" sz="2200" smtClean="0"/>
              <a:t>With a series of queries, a nameserver can follow </a:t>
            </a:r>
            <a:r>
              <a:rPr lang="en-GB" altLang="en-US" sz="2200" b="1" i="1" smtClean="0">
                <a:solidFill>
                  <a:schemeClr val="accent2"/>
                </a:solidFill>
              </a:rPr>
              <a:t>referrals</a:t>
            </a:r>
            <a:r>
              <a:rPr lang="en-GB" altLang="en-US" sz="2200" smtClean="0"/>
              <a:t> from servers with more general knowledge to find the server with the specific answer it needs.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lipboar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90763"/>
            <a:ext cx="655796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09xx10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84163"/>
            <a:ext cx="5227638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76250"/>
            <a:ext cx="7058025" cy="768350"/>
          </a:xfrm>
        </p:spPr>
        <p:txBody>
          <a:bodyPr/>
          <a:lstStyle/>
          <a:p>
            <a:r>
              <a:rPr lang="en-US" altLang="en-US" smtClean="0"/>
              <a:t>Delegation 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8066087" cy="4751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smtClean="0"/>
              <a:t>Need to register with next highest level</a:t>
            </a:r>
          </a:p>
          <a:p>
            <a:pPr lvl="1">
              <a:spcBef>
                <a:spcPct val="0"/>
              </a:spcBef>
            </a:pPr>
            <a:r>
              <a:rPr lang="en-US" altLang="en-US" sz="2200" smtClean="0"/>
              <a:t>all the way up to the root or “.”</a:t>
            </a:r>
          </a:p>
          <a:p>
            <a:pPr lvl="1">
              <a:spcBef>
                <a:spcPct val="0"/>
              </a:spcBef>
            </a:pPr>
            <a:r>
              <a:rPr lang="en-US" altLang="en-US" sz="2200" smtClean="0"/>
              <a:t>these are known as Top-Level Domains (TLDs)</a:t>
            </a:r>
          </a:p>
          <a:p>
            <a:pPr>
              <a:spcBef>
                <a:spcPts val="1200"/>
              </a:spcBef>
            </a:pPr>
            <a:r>
              <a:rPr lang="en-US" altLang="en-US" sz="2200" smtClean="0"/>
              <a:t>Identify organization and responsible persons </a:t>
            </a:r>
          </a:p>
          <a:p>
            <a:pPr>
              <a:spcBef>
                <a:spcPts val="1200"/>
              </a:spcBef>
            </a:pPr>
            <a:r>
              <a:rPr lang="en-US" altLang="en-US" sz="2200" smtClean="0"/>
              <a:t>create pointers to authoritative server</a:t>
            </a:r>
          </a:p>
          <a:p>
            <a:pPr lvl="1">
              <a:spcBef>
                <a:spcPct val="0"/>
              </a:spcBef>
            </a:pPr>
            <a:r>
              <a:rPr lang="en-US" altLang="en-US" sz="2200" i="1" smtClean="0"/>
              <a:t>[somebody needs to point to you!!]</a:t>
            </a:r>
          </a:p>
          <a:p>
            <a:pPr>
              <a:spcBef>
                <a:spcPts val="1200"/>
              </a:spcBef>
            </a:pPr>
            <a:r>
              <a:rPr lang="en-US" altLang="en-US" sz="2200" smtClean="0"/>
              <a:t>A </a:t>
            </a:r>
            <a:r>
              <a:rPr lang="en-US" altLang="en-US" sz="2200" b="1" i="1" smtClean="0">
                <a:solidFill>
                  <a:schemeClr val="accent2"/>
                </a:solidFill>
              </a:rPr>
              <a:t>host name</a:t>
            </a:r>
            <a:r>
              <a:rPr lang="en-US" altLang="en-US" sz="2200" smtClean="0"/>
              <a:t> is the leftmost portion of the </a:t>
            </a:r>
            <a:r>
              <a:rPr lang="en-US" altLang="en-US" sz="2200" b="1" i="1" smtClean="0">
                <a:solidFill>
                  <a:schemeClr val="accent2"/>
                </a:solidFill>
              </a:rPr>
              <a:t>fully qualified domain name (FQDN),</a:t>
            </a:r>
            <a:r>
              <a:rPr lang="en-US" altLang="en-US" sz="2200" smtClean="0"/>
              <a:t> which describes the exact position of a host within the domain hierarchy.</a:t>
            </a:r>
          </a:p>
          <a:p>
            <a:pPr>
              <a:spcBef>
                <a:spcPts val="1200"/>
              </a:spcBef>
            </a:pPr>
            <a:r>
              <a:rPr lang="en-US" altLang="en-US" sz="2200" smtClean="0"/>
              <a:t>DNS uses a host’s FQDN to resolve a name to an IP address.</a:t>
            </a:r>
            <a:endParaRPr lang="en-US" altLang="en-US" sz="2200" b="1" i="1" smtClean="0"/>
          </a:p>
          <a:p>
            <a:pPr lvl="1"/>
            <a:endParaRPr lang="en-US" alt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DNS - /etc/services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23250" cy="47513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 smtClean="0"/>
              <a:t>S</a:t>
            </a:r>
            <a:r>
              <a:rPr lang="en-GB" altLang="en-US" sz="2200" dirty="0" err="1" smtClean="0"/>
              <a:t>tandard</a:t>
            </a:r>
            <a:r>
              <a:rPr lang="en-GB" altLang="en-US" sz="2200" dirty="0" smtClean="0"/>
              <a:t> DNS traffic</a:t>
            </a:r>
            <a:r>
              <a:rPr lang="en-US" altLang="en-US" sz="2200" dirty="0" smtClean="0"/>
              <a:t> uses</a:t>
            </a:r>
            <a:r>
              <a:rPr lang="en-GB" altLang="en-US" sz="2200" dirty="0" smtClean="0"/>
              <a:t> UDP port 53 </a:t>
            </a:r>
          </a:p>
          <a:p>
            <a:pPr lvl="1">
              <a:spcBef>
                <a:spcPct val="50000"/>
              </a:spcBef>
            </a:pPr>
            <a:r>
              <a:rPr lang="en-GB" altLang="en-US" sz="2200" dirty="0" smtClean="0">
                <a:solidFill>
                  <a:schemeClr val="tx1"/>
                </a:solidFill>
              </a:rPr>
              <a:t>if DNS requests don’t fit into a UDP response (typically 512 bytes) then it will try again using TCP;</a:t>
            </a:r>
          </a:p>
          <a:p>
            <a:pPr lvl="1">
              <a:spcBef>
                <a:spcPct val="50000"/>
              </a:spcBef>
            </a:pPr>
            <a:r>
              <a:rPr lang="en-US" altLang="en-US" sz="2200" b="1" dirty="0" smtClean="0">
                <a:solidFill>
                  <a:srgbClr val="FF0000"/>
                </a:solidFill>
              </a:rPr>
              <a:t>A client computer will always send a DNS Query using UDP Protocol over Port 53. If a client computer does not get response from a DNS Server, it will re-transmit the query using the TCP after some interval.</a:t>
            </a:r>
          </a:p>
          <a:p>
            <a:pPr lvl="1">
              <a:spcBef>
                <a:spcPct val="50000"/>
              </a:spcBef>
            </a:pPr>
            <a:r>
              <a:rPr lang="en-GB" altLang="en-US" sz="2200" dirty="0" smtClean="0">
                <a:solidFill>
                  <a:srgbClr val="7030A0"/>
                </a:solidFill>
              </a:rPr>
              <a:t>By default, modern DNS servers use random ports above 1024 to query other </a:t>
            </a:r>
            <a:r>
              <a:rPr lang="en-GB" altLang="en-US" sz="2200" dirty="0" err="1" smtClean="0">
                <a:solidFill>
                  <a:srgbClr val="7030A0"/>
                </a:solidFill>
              </a:rPr>
              <a:t>nameservers</a:t>
            </a:r>
            <a:r>
              <a:rPr lang="en-GB" altLang="en-US" sz="2200" dirty="0" smtClean="0">
                <a:solidFill>
                  <a:srgbClr val="7030A0"/>
                </a:solidFill>
              </a:rPr>
              <a:t>. </a:t>
            </a:r>
            <a:r>
              <a:rPr lang="en-US" altLang="en-US" sz="2200" dirty="0" smtClean="0">
                <a:solidFill>
                  <a:srgbClr val="7030A0"/>
                </a:solidFill>
              </a:rPr>
              <a:t>H</a:t>
            </a:r>
            <a:r>
              <a:rPr lang="en-GB" altLang="en-US" sz="2200" dirty="0" err="1" smtClean="0">
                <a:solidFill>
                  <a:srgbClr val="7030A0"/>
                </a:solidFill>
              </a:rPr>
              <a:t>owever</a:t>
            </a:r>
            <a:r>
              <a:rPr lang="en-US" altLang="en-US" sz="2200" dirty="0" smtClean="0">
                <a:solidFill>
                  <a:srgbClr val="7030A0"/>
                </a:solidFill>
              </a:rPr>
              <a:t>,</a:t>
            </a:r>
            <a:r>
              <a:rPr lang="en-GB" altLang="en-US" sz="2200" dirty="0" smtClean="0">
                <a:solidFill>
                  <a:srgbClr val="7030A0"/>
                </a:solidFill>
              </a:rPr>
              <a:t> </a:t>
            </a:r>
            <a:r>
              <a:rPr lang="en-US" altLang="en-US" sz="2200" dirty="0" smtClean="0">
                <a:solidFill>
                  <a:srgbClr val="7030A0"/>
                </a:solidFill>
              </a:rPr>
              <a:t>s</a:t>
            </a:r>
            <a:r>
              <a:rPr lang="en-GB" altLang="en-US" sz="2200" dirty="0" err="1" smtClean="0">
                <a:solidFill>
                  <a:srgbClr val="7030A0"/>
                </a:solidFill>
              </a:rPr>
              <a:t>ome</a:t>
            </a:r>
            <a:r>
              <a:rPr lang="en-US" altLang="en-US" sz="2200" dirty="0" smtClean="0">
                <a:solidFill>
                  <a:srgbClr val="7030A0"/>
                </a:solidFill>
              </a:rPr>
              <a:t> </a:t>
            </a:r>
            <a:r>
              <a:rPr lang="en-GB" altLang="en-US" sz="2200" dirty="0" smtClean="0">
                <a:solidFill>
                  <a:srgbClr val="7030A0"/>
                </a:solidFill>
              </a:rPr>
              <a:t>firewalls</a:t>
            </a:r>
            <a:r>
              <a:rPr lang="en-US" altLang="en-US" sz="2200" dirty="0" smtClean="0">
                <a:solidFill>
                  <a:srgbClr val="7030A0"/>
                </a:solidFill>
              </a:rPr>
              <a:t> </a:t>
            </a:r>
            <a:r>
              <a:rPr lang="en-GB" altLang="en-US" sz="2200" dirty="0" smtClean="0">
                <a:solidFill>
                  <a:srgbClr val="7030A0"/>
                </a:solidFill>
              </a:rPr>
              <a:t>expect all </a:t>
            </a:r>
            <a:r>
              <a:rPr lang="en-GB" altLang="en-US" sz="2200" dirty="0" err="1" smtClean="0">
                <a:solidFill>
                  <a:srgbClr val="7030A0"/>
                </a:solidFill>
              </a:rPr>
              <a:t>nameservers</a:t>
            </a:r>
            <a:r>
              <a:rPr lang="en-GB" altLang="en-US" sz="2200" dirty="0" smtClean="0">
                <a:solidFill>
                  <a:srgbClr val="7030A0"/>
                </a:solidFill>
              </a:rPr>
              <a:t> to communicate using only port 53. </a:t>
            </a:r>
          </a:p>
          <a:p>
            <a:pPr lvl="1">
              <a:spcBef>
                <a:spcPct val="50000"/>
              </a:spcBef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33375"/>
            <a:ext cx="8229600" cy="768350"/>
          </a:xfrm>
        </p:spPr>
        <p:txBody>
          <a:bodyPr/>
          <a:lstStyle/>
          <a:p>
            <a:r>
              <a:rPr lang="en-AU" altLang="en-US" smtClean="0"/>
              <a:t>Name Server software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76250" y="1628775"/>
            <a:ext cx="807720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Internet Software Consortium ISC makes </a:t>
            </a:r>
            <a:r>
              <a:rPr lang="en-GB" altLang="en-US" sz="2400" i="1"/>
              <a:t>reference implementations</a:t>
            </a:r>
            <a:r>
              <a:rPr lang="en-GB" altLang="en-US" sz="2400"/>
              <a:t> of DNS, DHCP</a:t>
            </a: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Available from </a:t>
            </a:r>
            <a:r>
              <a:rPr lang="en-GB" altLang="en-US" sz="2400">
                <a:solidFill>
                  <a:schemeClr val="hlink"/>
                </a:solidFill>
              </a:rPr>
              <a:t>http://www.isc.org/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Implemented by people directly involved with the standardisation process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standards compliant, very robust feature-rich implementations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Scalable: used for the global root nameservers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98525" y="728663"/>
            <a:ext cx="8245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3600">
              <a:ea typeface="MS PGothic" pitchFamily="34" charset="-128"/>
            </a:endParaRPr>
          </a:p>
          <a:p>
            <a:endParaRPr lang="en-US" altLang="en-US" sz="3600">
              <a:ea typeface="MS PGothic" pitchFamily="34" charset="-128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8163"/>
            <a:ext cx="6788150" cy="785812"/>
          </a:xfrm>
        </p:spPr>
        <p:txBody>
          <a:bodyPr/>
          <a:lstStyle/>
          <a:p>
            <a:r>
              <a:rPr lang="en-AU" altLang="en-US" smtClean="0"/>
              <a:t>Name Server software</a:t>
            </a:r>
            <a:endParaRPr lang="en-US" altLang="en-US" smtClean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00213"/>
            <a:ext cx="7483475" cy="12922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DNS on UNIX systems generally use Berkeley Internet Name Daemon (BIND)	</a:t>
            </a:r>
            <a:r>
              <a:rPr lang="en-AU" altLang="en-US" sz="2000" dirty="0" smtClean="0">
                <a:solidFill>
                  <a:schemeClr val="tx1"/>
                </a:solidFill>
              </a:rPr>
              <a:t>/</a:t>
            </a:r>
            <a:r>
              <a:rPr lang="en-AU" altLang="en-US" sz="2000" dirty="0" err="1" smtClean="0">
                <a:solidFill>
                  <a:schemeClr val="tx1"/>
                </a:solidFill>
              </a:rPr>
              <a:t>usr</a:t>
            </a:r>
            <a:r>
              <a:rPr lang="en-AU" altLang="en-US" sz="2000" dirty="0" smtClean="0">
                <a:solidFill>
                  <a:schemeClr val="tx1"/>
                </a:solidFill>
              </a:rPr>
              <a:t>/</a:t>
            </a:r>
            <a:r>
              <a:rPr lang="en-AU" altLang="en-US" sz="2000" dirty="0" err="1" smtClean="0">
                <a:solidFill>
                  <a:schemeClr val="tx1"/>
                </a:solidFill>
              </a:rPr>
              <a:t>sbin</a:t>
            </a:r>
            <a:r>
              <a:rPr lang="en-AU" altLang="en-US" sz="2000" dirty="0" smtClean="0">
                <a:solidFill>
                  <a:schemeClr val="tx1"/>
                </a:solidFill>
              </a:rPr>
              <a:t>/named 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000" dirty="0" smtClean="0"/>
              <a:t>BIND usually runs as the process </a:t>
            </a:r>
            <a:r>
              <a:rPr lang="en-US" altLang="en-US" sz="2000" b="1" i="1" dirty="0" smtClean="0">
                <a:solidFill>
                  <a:schemeClr val="accent2"/>
                </a:solidFill>
              </a:rPr>
              <a:t>named </a:t>
            </a:r>
            <a:r>
              <a:rPr lang="en-US" altLang="en-US" sz="2000" i="1" dirty="0" smtClean="0">
                <a:solidFill>
                  <a:schemeClr val="accent2"/>
                </a:solidFill>
              </a:rPr>
              <a:t>(pronounced name d)</a:t>
            </a:r>
            <a:endParaRPr lang="en-US" altLang="en-US" sz="2000" dirty="0" smtClean="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39750" y="29972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/etc/named.conf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sets general parameters and points to domain database (local files or remote servers)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/var/named/*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</a:t>
            </a:r>
            <a:r>
              <a:rPr lang="en-AU" altLang="en-US">
                <a:solidFill>
                  <a:srgbClr val="00528B"/>
                </a:solidFill>
              </a:rPr>
              <a:t>working directory for zone, statistic, and cache files</a:t>
            </a:r>
            <a:endParaRPr lang="en-US" altLang="en-US">
              <a:solidFill>
                <a:srgbClr val="00528B"/>
              </a:solidFill>
            </a:endParaRPr>
          </a:p>
          <a:p>
            <a:pPr marL="906463" lvl="1" indent="-285750" eaLnBrk="1" hangingPunct="1">
              <a:spcBef>
                <a:spcPct val="50000"/>
              </a:spcBef>
            </a:pPr>
            <a:r>
              <a:rPr lang="en-US" altLang="en-US" sz="1600">
                <a:latin typeface="Lucida Console" pitchFamily="49" charset="0"/>
              </a:rPr>
              <a:t>/var/named/named.ca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00528B"/>
                </a:solidFill>
              </a:rPr>
              <a:t>– initial cache, </a:t>
            </a:r>
            <a:r>
              <a:rPr lang="en-US" altLang="en-US">
                <a:solidFill>
                  <a:srgbClr val="00528B"/>
                </a:solidFill>
              </a:rPr>
              <a:t>points to the root domain servers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/etc/resolv.conf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client configuration, points to domain servers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/etc/host.conf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client configuration general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Resource Record Types</a:t>
            </a:r>
            <a:endParaRPr lang="en-GB" altLang="en-US" smtClean="0"/>
          </a:p>
        </p:txBody>
      </p:sp>
      <p:graphicFrame>
        <p:nvGraphicFramePr>
          <p:cNvPr id="1136643" name="Group 3"/>
          <p:cNvGraphicFramePr>
            <a:graphicFrameLocks noGrp="1"/>
          </p:cNvGraphicFramePr>
          <p:nvPr/>
        </p:nvGraphicFramePr>
        <p:xfrm>
          <a:off x="685800" y="2209800"/>
          <a:ext cx="7824788" cy="2955928"/>
        </p:xfrm>
        <a:graphic>
          <a:graphicData uri="http://schemas.openxmlformats.org/drawingml/2006/table">
            <a:tbl>
              <a:tblPr/>
              <a:tblGrid>
                <a:gridCol w="2092325"/>
                <a:gridCol w="1108075"/>
                <a:gridCol w="4624388"/>
              </a:tblGrid>
              <a:tr h="380810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 name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810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 of authority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SOA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zone and zone parameters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Server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nameserver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the domain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a hostname to an IPv4 address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an IPv4 address to a hostname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Name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CNAME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another name (alias) for a host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Mail Exchanger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MX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to deliver mail for a domain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Arbitrary text strings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755650" y="5516563"/>
            <a:ext cx="609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/>
              <a:t>Others types are defined, but not commonly used</a:t>
            </a:r>
            <a:endParaRPr lang="en-GB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TinyNet: DNSMASQ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001000" cy="4572000"/>
          </a:xfrm>
        </p:spPr>
        <p:txBody>
          <a:bodyPr/>
          <a:lstStyle/>
          <a:p>
            <a:r>
              <a:rPr lang="en-US" altLang="en-US" smtClean="0"/>
              <a:t>syntax is different, but function is the same</a:t>
            </a:r>
          </a:p>
          <a:p>
            <a:r>
              <a:rPr lang="en-US" altLang="en-US" smtClean="0"/>
              <a:t>integrated, simpler, suitable for small networks</a:t>
            </a:r>
          </a:p>
          <a:p>
            <a:endParaRPr lang="en-US" altLang="en-US" smtClean="0"/>
          </a:p>
          <a:p>
            <a:r>
              <a:rPr lang="en-US" altLang="en-US" smtClean="0"/>
              <a:t>preconfigured – isolated from enterprise services</a:t>
            </a:r>
          </a:p>
          <a:p>
            <a:r>
              <a:rPr lang="en-US" altLang="en-US" smtClean="0"/>
              <a:t>auto-update (harder to do in ISC Bind/DHCP)</a:t>
            </a:r>
          </a:p>
          <a:p>
            <a:endParaRPr lang="en-US" altLang="en-US" smtClean="0"/>
          </a:p>
          <a:p>
            <a:r>
              <a:rPr lang="en-US" altLang="en-US" smtClean="0"/>
              <a:t>Has examples of everything we cover in this lecture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Gateway: </a:t>
            </a:r>
            <a:br>
              <a:rPr lang="en-GB" altLang="en-US" dirty="0" smtClean="0"/>
            </a:br>
            <a:r>
              <a:rPr lang="en-GB" altLang="en-US" dirty="0" smtClean="0"/>
              <a:t>One interface for each subnet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6389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8856" y="2276872"/>
            <a:ext cx="1317990" cy="1815882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HOSTNAME</a:t>
            </a:r>
          </a:p>
          <a:p>
            <a:pPr algn="ctr"/>
            <a:r>
              <a:rPr lang="en-US" sz="1400" i="1" dirty="0" smtClean="0"/>
              <a:t>Is registered</a:t>
            </a:r>
          </a:p>
          <a:p>
            <a:pPr algn="ctr"/>
            <a:r>
              <a:rPr lang="en-US" sz="1400" i="1" dirty="0" smtClean="0"/>
              <a:t>With </a:t>
            </a:r>
            <a:r>
              <a:rPr lang="en-US" sz="1400" i="1" dirty="0" err="1" smtClean="0"/>
              <a:t>dnsmasq</a:t>
            </a:r>
            <a:endParaRPr lang="en-US" sz="1400" i="1" dirty="0" smtClean="0"/>
          </a:p>
          <a:p>
            <a:pPr algn="ctr"/>
            <a:r>
              <a:rPr lang="en-US" sz="1400" i="1" dirty="0" smtClean="0"/>
              <a:t>Via DHCP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 smtClean="0"/>
              <a:t>Matched to </a:t>
            </a:r>
          </a:p>
          <a:p>
            <a:pPr algn="ctr"/>
            <a:r>
              <a:rPr lang="en-US" sz="1400" i="1" dirty="0" smtClean="0"/>
              <a:t>Configured </a:t>
            </a:r>
          </a:p>
          <a:p>
            <a:pPr algn="ctr"/>
            <a:r>
              <a:rPr lang="en-US" sz="1400" i="1" dirty="0" err="1" smtClean="0"/>
              <a:t>cnames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86635" y="2564904"/>
            <a:ext cx="990976" cy="52322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Broadcast</a:t>
            </a:r>
          </a:p>
          <a:p>
            <a:pPr algn="ctr"/>
            <a:r>
              <a:rPr lang="en-US" sz="1400" i="1" dirty="0"/>
              <a:t>D</a:t>
            </a:r>
            <a:r>
              <a:rPr lang="en-US" sz="1400" i="1" dirty="0" smtClean="0"/>
              <a:t>omain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683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Names, Addresses, Routes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427913" cy="31670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 smtClean="0"/>
              <a:t>These definitions are inevitably mentioned: 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 smtClean="0"/>
              <a:t>o	a name identifies what you want, and is generally a text string for human interpretation;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 smtClean="0"/>
              <a:t>o	an address identifies where it is, and is generally in a machine readable form;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 smtClean="0"/>
              <a:t>o	a route identifies a way to get there, generally as a list of names or addresses.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5119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Hosts and their services need an identity</a:t>
            </a:r>
            <a:endParaRPr lang="en-GB" altLang="en-US" sz="2000" b="1">
              <a:solidFill>
                <a:schemeClr val="accent2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00325" y="5562600"/>
            <a:ext cx="383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Administrators maintain these</a:t>
            </a:r>
            <a:endParaRPr lang="en-GB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smtClean="0"/>
              <a:t>Resource Records: A and CNAME</a:t>
            </a:r>
            <a:endParaRPr lang="en-GB" alt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80400" cy="4967287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200" dirty="0" smtClean="0"/>
              <a:t>A </a:t>
            </a:r>
            <a:r>
              <a:rPr lang="en-US" altLang="en-US" sz="2200" dirty="0" smtClean="0"/>
              <a:t>(ad</a:t>
            </a:r>
            <a:r>
              <a:rPr lang="en-GB" altLang="en-US" sz="2200" dirty="0" smtClean="0"/>
              <a:t>dress record</a:t>
            </a:r>
            <a:r>
              <a:rPr lang="en-US" altLang="en-US" sz="2200" dirty="0" smtClean="0"/>
              <a:t>)</a:t>
            </a:r>
            <a:r>
              <a:rPr lang="en-GB" altLang="en-US" sz="2200" dirty="0" smtClean="0"/>
              <a:t> specifies an IP address assign</a:t>
            </a:r>
            <a:r>
              <a:rPr lang="en-US" altLang="en-US" sz="2200" dirty="0" err="1" smtClean="0"/>
              <a:t>ed</a:t>
            </a:r>
            <a:r>
              <a:rPr lang="en-GB" altLang="en-US" sz="2200" dirty="0" smtClean="0"/>
              <a:t> to a name</a:t>
            </a:r>
            <a:r>
              <a:rPr lang="en-US" altLang="en-US" sz="2200" dirty="0" smtClean="0"/>
              <a:t>. </a:t>
            </a:r>
            <a:endParaRPr lang="en-GB" altLang="en-US" sz="2200" dirty="0" smtClean="0"/>
          </a:p>
          <a:p>
            <a:pPr>
              <a:buFontTx/>
              <a:buNone/>
            </a:pPr>
            <a:endParaRPr lang="en-US" altLang="en-US" sz="2200" dirty="0" smtClean="0"/>
          </a:p>
          <a:p>
            <a:pPr>
              <a:buFontTx/>
              <a:buNone/>
            </a:pPr>
            <a:r>
              <a:rPr lang="en-US" altLang="en-US" sz="2200" dirty="0" smtClean="0"/>
              <a:t>The</a:t>
            </a:r>
            <a:r>
              <a:rPr lang="en-GB" altLang="en-US" sz="2200" dirty="0" smtClean="0"/>
              <a:t> A record binds a hostname to an IP address, while a CNAME record</a:t>
            </a:r>
            <a:r>
              <a:rPr lang="en-US" altLang="en-US" sz="2200" dirty="0" smtClean="0"/>
              <a:t> </a:t>
            </a:r>
            <a:r>
              <a:rPr lang="en-GB" altLang="en-US" sz="2200" dirty="0" smtClean="0"/>
              <a:t>points another name to it</a:t>
            </a:r>
            <a:r>
              <a:rPr lang="en-US" altLang="en-US" sz="2200" dirty="0" smtClean="0"/>
              <a:t> (creates an </a:t>
            </a:r>
            <a:r>
              <a:rPr lang="en-US" altLang="en-US" sz="2200" i="1" dirty="0" smtClean="0"/>
              <a:t>alias</a:t>
            </a:r>
            <a:r>
              <a:rPr lang="en-US" altLang="en-US" sz="2200" dirty="0" smtClean="0"/>
              <a:t>): 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CNAMEs point to hostnames not IP addresses</a:t>
            </a:r>
          </a:p>
          <a:p>
            <a:pPr>
              <a:buFontTx/>
              <a:buNone/>
            </a:pPr>
            <a:endParaRPr lang="en-US" altLang="en-US" sz="22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2200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200" b="1" dirty="0" smtClean="0">
                <a:solidFill>
                  <a:srgbClr val="C00000"/>
                </a:solidFill>
              </a:rPr>
              <a:t>/</a:t>
            </a:r>
            <a:r>
              <a:rPr lang="en-US" altLang="en-US" sz="2200" b="1" dirty="0" err="1" smtClean="0">
                <a:solidFill>
                  <a:srgbClr val="C00000"/>
                </a:solidFill>
              </a:rPr>
              <a:t>etc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/</a:t>
            </a:r>
            <a:r>
              <a:rPr lang="en-US" altLang="en-US" sz="2200" b="1" dirty="0" err="1" smtClean="0">
                <a:solidFill>
                  <a:srgbClr val="C00000"/>
                </a:solidFill>
              </a:rPr>
              <a:t>dnsmasq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/</a:t>
            </a:r>
            <a:r>
              <a:rPr lang="en-US" altLang="en-US" sz="2200" b="1" dirty="0" err="1" smtClean="0">
                <a:solidFill>
                  <a:srgbClr val="C00000"/>
                </a:solidFill>
              </a:rPr>
              <a:t>cnames</a:t>
            </a:r>
            <a:endParaRPr lang="en-GB" altLang="en-US" sz="2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smtClean="0"/>
              <a:t>Resource Records: MX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424862" cy="4398962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GB" altLang="en-US" sz="2200" smtClean="0"/>
              <a:t>MX </a:t>
            </a:r>
            <a:r>
              <a:rPr lang="en-US" altLang="en-US" sz="2200" smtClean="0"/>
              <a:t>(</a:t>
            </a:r>
            <a:r>
              <a:rPr lang="en-GB" altLang="en-US" sz="2200" smtClean="0"/>
              <a:t>Mail eXchange</a:t>
            </a:r>
            <a:r>
              <a:rPr lang="en-US" altLang="en-US" sz="2200" smtClean="0"/>
              <a:t>r)</a:t>
            </a:r>
            <a:r>
              <a:rPr lang="en-GB" altLang="en-US" sz="2200" smtClean="0"/>
              <a:t> tells where mail sent to a particular namespace </a:t>
            </a:r>
            <a:r>
              <a:rPr lang="en-US" altLang="en-US" sz="2200" smtClean="0"/>
              <a:t>in </a:t>
            </a:r>
            <a:r>
              <a:rPr lang="en-GB" altLang="en-US" sz="2200" smtClean="0"/>
              <a:t>this zone should go.</a:t>
            </a:r>
          </a:p>
          <a:p>
            <a:pPr>
              <a:spcBef>
                <a:spcPts val="600"/>
              </a:spcBef>
            </a:pPr>
            <a:r>
              <a:rPr lang="en-GB" altLang="en-US" sz="2200" smtClean="0"/>
              <a:t>The lowest preference-value is preferred</a:t>
            </a:r>
            <a:r>
              <a:rPr lang="en-US" altLang="en-US" sz="2200" smtClean="0"/>
              <a:t>; having </a:t>
            </a:r>
            <a:r>
              <a:rPr lang="en-GB" altLang="en-US" sz="2200" smtClean="0"/>
              <a:t>multiple servers</a:t>
            </a:r>
            <a:r>
              <a:rPr lang="en-US" altLang="en-US" sz="2200" smtClean="0"/>
              <a:t> with the same value will</a:t>
            </a:r>
            <a:r>
              <a:rPr lang="en-GB" altLang="en-US" sz="2200" smtClean="0"/>
              <a:t> distribute traffic evenly.</a:t>
            </a:r>
          </a:p>
          <a:p>
            <a:pPr>
              <a:spcBef>
                <a:spcPts val="600"/>
              </a:spcBef>
            </a:pPr>
            <a:r>
              <a:rPr lang="en-GB" altLang="en-US" sz="2200" smtClean="0"/>
              <a:t>The email-server-name may be a hostname or FQDN.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Troubleshooting the DNS Service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93038" cy="46275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err="1" smtClean="0">
                <a:latin typeface="Lucida Console" pitchFamily="49" charset="0"/>
              </a:rPr>
              <a:t>nslookup</a:t>
            </a:r>
            <a:r>
              <a:rPr lang="en-US" altLang="en-US" dirty="0" smtClean="0"/>
              <a:t> and  </a:t>
            </a:r>
            <a:r>
              <a:rPr lang="en-US" altLang="en-US" dirty="0" smtClean="0">
                <a:latin typeface="Lucida Console" pitchFamily="49" charset="0"/>
              </a:rPr>
              <a:t>dig </a:t>
            </a:r>
            <a:endParaRPr lang="en-US" alt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smtClean="0"/>
              <a:t>Run in debug mode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smtClean="0"/>
              <a:t>Restart after updates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smtClean="0"/>
              <a:t>Check the logs to </a:t>
            </a:r>
            <a:r>
              <a:rPr lang="en-US" altLang="en-US" dirty="0" err="1" smtClean="0"/>
              <a:t>familiarise</a:t>
            </a:r>
            <a:r>
              <a:rPr lang="en-US" altLang="en-US" dirty="0" smtClean="0"/>
              <a:t> yourself with what it says when it starts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smtClean="0"/>
              <a:t>Ensure that the process is </a:t>
            </a:r>
            <a:r>
              <a:rPr lang="en-US" altLang="en-US" dirty="0" err="1" smtClean="0"/>
              <a:t>running,and</a:t>
            </a:r>
            <a:r>
              <a:rPr lang="en-US" altLang="en-US" dirty="0" smtClean="0"/>
              <a:t> listening on UDP (and TCP) port 53 (the domain port)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Lucida Console" pitchFamily="49" charset="0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16238" y="4941888"/>
            <a:ext cx="2319337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Requires</a:t>
            </a: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 </a:t>
            </a: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Researcher</a:t>
            </a:r>
            <a:endParaRPr lang="en-GB" altLang="en-US" sz="200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768350"/>
          </a:xfrm>
        </p:spPr>
        <p:txBody>
          <a:bodyPr/>
          <a:lstStyle/>
          <a:p>
            <a:r>
              <a:rPr lang="en-AU" altLang="en-US" smtClean="0"/>
              <a:t>Dynamic Allocation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44675"/>
            <a:ext cx="73914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n-US" sz="2000" smtClean="0"/>
              <a:t>At boot, the system knows its MAC address</a:t>
            </a:r>
          </a:p>
          <a:p>
            <a:pPr>
              <a:buFont typeface="Wingdings" pitchFamily="2" charset="2"/>
              <a:buChar char="Ø"/>
            </a:pPr>
            <a:r>
              <a:rPr lang="en-AU" altLang="en-US" sz="2000" smtClean="0"/>
              <a:t>What is the IP address? Netmask?</a:t>
            </a:r>
          </a:p>
          <a:p>
            <a:pPr>
              <a:buFont typeface="Wingdings" pitchFamily="2" charset="2"/>
              <a:buChar char="Ø"/>
            </a:pPr>
            <a:r>
              <a:rPr lang="en-AU" altLang="en-US" sz="2000" smtClean="0"/>
              <a:t>What is the route to other hosts?</a:t>
            </a:r>
            <a:endParaRPr lang="en-AU" altLang="en-US" sz="20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AU" altLang="en-US" sz="20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AU" altLang="en-US" sz="2000" b="1" smtClean="0">
                <a:solidFill>
                  <a:schemeClr val="accent2"/>
                </a:solidFill>
              </a:rPr>
              <a:t>Static Allocation – host configuration file</a:t>
            </a:r>
          </a:p>
          <a:p>
            <a:r>
              <a:rPr lang="en-AU" altLang="en-US" sz="2000" smtClean="0">
                <a:latin typeface="Lucida Console" pitchFamily="49" charset="0"/>
              </a:rPr>
              <a:t>ifconfig</a:t>
            </a:r>
          </a:p>
          <a:p>
            <a:r>
              <a:rPr lang="en-AU" altLang="en-US" sz="2000" smtClean="0">
                <a:latin typeface="Lucida Console" pitchFamily="49" charset="0"/>
              </a:rPr>
              <a:t>route add default gw</a:t>
            </a:r>
          </a:p>
          <a:p>
            <a:pPr>
              <a:buFontTx/>
              <a:buNone/>
            </a:pPr>
            <a:endParaRPr lang="en-AU" altLang="en-US" sz="20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AU" altLang="en-US" sz="2000" b="1" smtClean="0">
                <a:solidFill>
                  <a:schemeClr val="accent2"/>
                </a:solidFill>
              </a:rPr>
              <a:t>Dynamic Allocation – </a:t>
            </a:r>
            <a:r>
              <a:rPr lang="en-AU" altLang="en-US" sz="2000" b="1" u="sng" smtClean="0">
                <a:solidFill>
                  <a:schemeClr val="accent2"/>
                </a:solidFill>
              </a:rPr>
              <a:t>configuration</a:t>
            </a:r>
            <a:r>
              <a:rPr lang="en-AU" altLang="en-US" sz="2000" b="1" smtClean="0">
                <a:solidFill>
                  <a:schemeClr val="accent2"/>
                </a:solidFill>
              </a:rPr>
              <a:t> server</a:t>
            </a:r>
          </a:p>
          <a:p>
            <a:r>
              <a:rPr lang="en-AU" altLang="en-US" sz="2000" smtClean="0"/>
              <a:t>need a request/reply protocol</a:t>
            </a:r>
          </a:p>
          <a:p>
            <a:r>
              <a:rPr lang="en-AU" altLang="en-US" sz="2000" smtClean="0"/>
              <a:t>need a server listening on a TCP/UDP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smtClean="0"/>
              <a:t>Static Vs. Dynamic Addressing</a:t>
            </a:r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7926388" cy="4106862"/>
          </a:xfrm>
        </p:spPr>
        <p:txBody>
          <a:bodyPr/>
          <a:lstStyle/>
          <a:p>
            <a:pPr eaLnBrk="1" hangingPunct="1"/>
            <a:r>
              <a:rPr lang="en-GB" smtClean="0"/>
              <a:t>Many networks use a combination of static and dynamic addressing. </a:t>
            </a:r>
            <a:endParaRPr lang="en-US" smtClean="0"/>
          </a:p>
          <a:p>
            <a:pPr lvl="1" eaLnBrk="1" hangingPunct="1"/>
            <a:r>
              <a:rPr lang="en-GB" smtClean="0"/>
              <a:t>Static addresses for servers, routers, and network management systems. </a:t>
            </a:r>
            <a:endParaRPr lang="en-US" smtClean="0"/>
          </a:p>
          <a:p>
            <a:pPr lvl="1" eaLnBrk="1" hangingPunct="1"/>
            <a:r>
              <a:rPr lang="en-GB" smtClean="0"/>
              <a:t>Dynamic addresses for end systems, including workstations and IP phones.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number of end systems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30+ use dynamic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importance of tracking addresses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Static provides a consistent audit trail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sz="18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Dynamic Host Configuration Protocol (DHCP)</a:t>
            </a:r>
            <a:endParaRPr lang="en-GB" altLang="en-US" smtClean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812088" cy="40814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mtClean="0">
                <a:solidFill>
                  <a:srgbClr val="000000"/>
                </a:solidFill>
              </a:rPr>
              <a:t>Centralized administration</a:t>
            </a:r>
            <a:r>
              <a:rPr lang="en-US" altLang="en-US" smtClean="0">
                <a:solidFill>
                  <a:srgbClr val="000000"/>
                </a:solidFill>
              </a:rPr>
              <a:t>, </a:t>
            </a:r>
            <a:r>
              <a:rPr lang="en-GB" altLang="en-US" smtClean="0"/>
              <a:t>s</a:t>
            </a:r>
            <a:r>
              <a:rPr lang="en-GB" altLang="en-US" smtClean="0">
                <a:solidFill>
                  <a:srgbClr val="000000"/>
                </a:solidFill>
              </a:rPr>
              <a:t>uperset of BootP</a:t>
            </a:r>
            <a:endParaRPr lang="en-US" altLang="en-US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GB" altLang="en-US" smtClean="0"/>
              <a:t>Servers allocate network layer addresses and save information about which addresses have been allocated.</a:t>
            </a:r>
            <a:endParaRPr lang="en-US" altLang="en-US" smtClean="0"/>
          </a:p>
          <a:p>
            <a:pPr>
              <a:spcBef>
                <a:spcPts val="1200"/>
              </a:spcBef>
            </a:pPr>
            <a:r>
              <a:rPr lang="en-GB" altLang="en-US" i="1" u="sng" smtClean="0"/>
              <a:t>All</a:t>
            </a:r>
            <a:r>
              <a:rPr lang="en-GB" altLang="en-US" smtClean="0"/>
              <a:t> communication </a:t>
            </a:r>
            <a:r>
              <a:rPr lang="en-GB" altLang="en-US" smtClean="0">
                <a:solidFill>
                  <a:schemeClr val="hlink"/>
                </a:solidFill>
              </a:rPr>
              <a:t>initiated by the client</a:t>
            </a:r>
          </a:p>
          <a:p>
            <a:pPr>
              <a:spcBef>
                <a:spcPts val="1200"/>
              </a:spcBef>
            </a:pPr>
            <a:r>
              <a:rPr lang="en-GB" altLang="en-US" smtClean="0"/>
              <a:t>Uses UDP on port 68 for client, port 67 for server</a:t>
            </a:r>
          </a:p>
          <a:p>
            <a:pPr lvl="1">
              <a:spcBef>
                <a:spcPts val="1200"/>
              </a:spcBef>
            </a:pPr>
            <a:r>
              <a:rPr lang="en-GB" altLang="en-US" smtClean="0"/>
              <a:t>One DHCP session has a common xid ("transaction ID"), randomly selected by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Dynamic Addressing: DHCP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848600" cy="4608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 smtClean="0"/>
              <a:t>Server offers IP address and network parameters for a limited time (called a </a:t>
            </a:r>
            <a:r>
              <a:rPr lang="en-GB" altLang="en-US" sz="2200" i="1" u="sng" smtClean="0">
                <a:solidFill>
                  <a:schemeClr val="hlink"/>
                </a:solidFill>
              </a:rPr>
              <a:t>lease</a:t>
            </a:r>
            <a:r>
              <a:rPr lang="en-GB" altLang="en-US" sz="2200" smtClean="0"/>
              <a:t>)</a:t>
            </a:r>
            <a:endParaRPr lang="en-US" altLang="en-US" sz="220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 smtClean="0"/>
              <a:t>Addresses offered</a:t>
            </a:r>
            <a:r>
              <a:rPr lang="en-US" altLang="en-US" sz="2200" smtClean="0"/>
              <a:t> can be</a:t>
            </a:r>
            <a:endParaRPr lang="en-GB" altLang="en-US" sz="2200" smtClean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200" smtClean="0"/>
              <a:t>Fixed addresses allocated to particular computers</a:t>
            </a:r>
            <a:endParaRPr lang="en-US" altLang="en-US" sz="2200" smtClean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200" smtClean="0"/>
              <a:t>From </a:t>
            </a:r>
            <a:r>
              <a:rPr lang="en-AU" altLang="en-US" sz="2200" smtClean="0"/>
              <a:t>a pool of reusable IP addresses (</a:t>
            </a:r>
            <a:r>
              <a:rPr lang="en-GB" altLang="en-US" sz="2200" smtClean="0"/>
              <a:t>supports hosts </a:t>
            </a:r>
            <a:r>
              <a:rPr lang="en-US" altLang="en-US" sz="2200" smtClean="0"/>
              <a:t>that </a:t>
            </a:r>
            <a:r>
              <a:rPr lang="en-GB" altLang="en-US" sz="2200" smtClean="0"/>
              <a:t>are not online all the time</a:t>
            </a:r>
            <a:r>
              <a:rPr lang="en-US" altLang="en-US" sz="2200" smtClean="0"/>
              <a:t> - </a:t>
            </a:r>
            <a:r>
              <a:rPr lang="en-GB" altLang="en-US" sz="2200" smtClean="0"/>
              <a:t>more hosts than addresses</a:t>
            </a:r>
            <a:r>
              <a:rPr lang="en-US" altLang="en-US" sz="2200" smtClean="0"/>
              <a:t>)</a:t>
            </a:r>
            <a:endParaRPr lang="en-GB" altLang="en-US" sz="220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200" smtClean="0"/>
              <a:t>client can renew or relinquish the lease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200" smtClean="0"/>
              <a:t>address can be requested again when the lease expires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 smtClean="0">
                <a:solidFill>
                  <a:srgbClr val="000000"/>
                </a:solidFill>
              </a:rPr>
              <a:t>Lease renewal efforts occur at two intervals:</a:t>
            </a:r>
            <a:r>
              <a:rPr lang="en-US" altLang="en-US" sz="2200" smtClean="0">
                <a:solidFill>
                  <a:srgbClr val="000000"/>
                </a:solidFill>
              </a:rPr>
              <a:t> </a:t>
            </a:r>
            <a:r>
              <a:rPr lang="en-GB" altLang="en-US" sz="2200" smtClean="0">
                <a:solidFill>
                  <a:srgbClr val="000000"/>
                </a:solidFill>
              </a:rPr>
              <a:t>1/2 of the lease has been used</a:t>
            </a:r>
            <a:r>
              <a:rPr lang="en-US" altLang="en-US" sz="2200" smtClean="0">
                <a:solidFill>
                  <a:srgbClr val="000000"/>
                </a:solidFill>
              </a:rPr>
              <a:t> and </a:t>
            </a:r>
            <a:r>
              <a:rPr lang="en-GB" altLang="en-US" sz="2200" smtClean="0">
                <a:solidFill>
                  <a:srgbClr val="000000"/>
                </a:solidFill>
              </a:rPr>
              <a:t> 7/8 of the lease has been used</a:t>
            </a:r>
            <a:endParaRPr lang="en-US" altLang="en-US" sz="2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971550" y="1593850"/>
            <a:ext cx="6662738" cy="475932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971550" y="3486150"/>
            <a:ext cx="7181850" cy="147638"/>
          </a:xfrm>
          <a:prstGeom prst="rect">
            <a:avLst/>
          </a:prstGeom>
          <a:gradFill rotWithShape="0">
            <a:gsLst>
              <a:gs pos="0">
                <a:srgbClr val="939393"/>
              </a:gs>
              <a:gs pos="50000">
                <a:srgbClr val="D7D7D7"/>
              </a:gs>
              <a:gs pos="100000">
                <a:srgbClr val="93939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 rot="-5400000">
            <a:off x="6130131" y="38854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 rot="-5400000">
            <a:off x="2231231" y="3974307"/>
            <a:ext cx="1095375" cy="147638"/>
          </a:xfrm>
          <a:prstGeom prst="homePlate">
            <a:avLst>
              <a:gd name="adj" fmla="val 82815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1911350" y="4521200"/>
            <a:ext cx="1503363" cy="1657350"/>
            <a:chOff x="2967" y="2733"/>
            <a:chExt cx="789" cy="870"/>
          </a:xfrm>
        </p:grpSpPr>
        <p:grpSp>
          <p:nvGrpSpPr>
            <p:cNvPr id="20581" name="Group 8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94" name="Freeform 9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Freeform 10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11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Freeform 12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Freeform 13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9" name="Freeform 14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0" name="Line 15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1" name="Line 16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2" name="Freeform 17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3" name="Line 18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4" name="Line 19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5" name="Line 20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6" name="Line 21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7" name="Freeform 22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82" name="Group 23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83" name="Freeform 24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Freeform 25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Oval 26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86" name="Freeform 27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Freeform 28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29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Freeform 30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" name="Freeform 31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Freeform 32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Freeform 33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3" name="Line 34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7" name="AutoShape 35"/>
          <p:cNvSpPr>
            <a:spLocks noChangeArrowheads="1"/>
          </p:cNvSpPr>
          <p:nvPr/>
        </p:nvSpPr>
        <p:spPr bwMode="auto">
          <a:xfrm rot="5400000" flipV="1">
            <a:off x="3005931" y="30853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88" name="Group 36"/>
          <p:cNvGrpSpPr>
            <a:grpSpLocks/>
          </p:cNvGrpSpPr>
          <p:nvPr/>
        </p:nvGrpSpPr>
        <p:grpSpPr bwMode="auto">
          <a:xfrm>
            <a:off x="2565400" y="1290638"/>
            <a:ext cx="1503363" cy="1657350"/>
            <a:chOff x="2967" y="2733"/>
            <a:chExt cx="789" cy="870"/>
          </a:xfrm>
        </p:grpSpPr>
        <p:grpSp>
          <p:nvGrpSpPr>
            <p:cNvPr id="20554" name="Group 37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67" name="Freeform 38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Freeform 39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Freeform 40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41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Freeform 42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2" name="Freeform 43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3" name="Line 44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4" name="Line 45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5" name="Freeform 46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6" name="Line 47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7" name="Line 48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8" name="Line 49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9" name="Line 50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80" name="Freeform 51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55" name="Group 52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56" name="Freeform 53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Freeform 54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Oval 55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59" name="Freeform 56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Freeform 57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Freeform 58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Freeform 59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Freeform 60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Freeform 61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Freeform 62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6" name="Line 63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9" name="AutoShape 64"/>
          <p:cNvSpPr>
            <a:spLocks noChangeArrowheads="1"/>
          </p:cNvSpPr>
          <p:nvPr/>
        </p:nvSpPr>
        <p:spPr bwMode="auto">
          <a:xfrm rot="5400000" flipV="1">
            <a:off x="5380831" y="30853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90" name="Group 65"/>
          <p:cNvGrpSpPr>
            <a:grpSpLocks/>
          </p:cNvGrpSpPr>
          <p:nvPr/>
        </p:nvGrpSpPr>
        <p:grpSpPr bwMode="auto">
          <a:xfrm>
            <a:off x="4940300" y="1290638"/>
            <a:ext cx="1503363" cy="1657350"/>
            <a:chOff x="2967" y="2733"/>
            <a:chExt cx="789" cy="870"/>
          </a:xfrm>
        </p:grpSpPr>
        <p:grpSp>
          <p:nvGrpSpPr>
            <p:cNvPr id="20527" name="Group 66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40" name="Freeform 67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Freeform 68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Freeform 69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Freeform 70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71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Freeform 72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6" name="Line 73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7" name="Line 74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8" name="Freeform 75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9" name="Line 76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0" name="Line 77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1" name="Line 78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2" name="Line 79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3" name="Freeform 80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28" name="Group 81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29" name="Freeform 82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83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Oval 84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32" name="Freeform 85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Freeform 86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Freeform 87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Freeform 88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Freeform 89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Freeform 90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Freeform 91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Line 92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71869" name="Freeform 93"/>
          <p:cNvSpPr>
            <a:spLocks/>
          </p:cNvSpPr>
          <p:nvPr/>
        </p:nvSpPr>
        <p:spPr bwMode="auto">
          <a:xfrm>
            <a:off x="2924175" y="3775075"/>
            <a:ext cx="3363913" cy="965200"/>
          </a:xfrm>
          <a:custGeom>
            <a:avLst/>
            <a:gdLst>
              <a:gd name="T0" fmla="*/ 2119 w 2119"/>
              <a:gd name="T1" fmla="*/ 608 h 608"/>
              <a:gd name="T2" fmla="*/ 2119 w 2119"/>
              <a:gd name="T3" fmla="*/ 0 h 608"/>
              <a:gd name="T4" fmla="*/ 50 w 2119"/>
              <a:gd name="T5" fmla="*/ 0 h 608"/>
              <a:gd name="T6" fmla="*/ 50 w 2119"/>
              <a:gd name="T7" fmla="*/ 370 h 608"/>
              <a:gd name="T8" fmla="*/ 0 w 2119"/>
              <a:gd name="T9" fmla="*/ 370 h 608"/>
              <a:gd name="T10" fmla="*/ 102 w 2119"/>
              <a:gd name="T11" fmla="*/ 522 h 608"/>
              <a:gd name="T12" fmla="*/ 206 w 2119"/>
              <a:gd name="T13" fmla="*/ 370 h 608"/>
              <a:gd name="T14" fmla="*/ 156 w 2119"/>
              <a:gd name="T15" fmla="*/ 370 h 608"/>
              <a:gd name="T16" fmla="*/ 156 w 2119"/>
              <a:gd name="T17" fmla="*/ 102 h 608"/>
              <a:gd name="T18" fmla="*/ 2014 w 2119"/>
              <a:gd name="T19" fmla="*/ 102 h 608"/>
              <a:gd name="T20" fmla="*/ 2012 w 2119"/>
              <a:gd name="T21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19" h="608">
                <a:moveTo>
                  <a:pt x="2119" y="608"/>
                </a:moveTo>
                <a:lnTo>
                  <a:pt x="2119" y="0"/>
                </a:lnTo>
                <a:lnTo>
                  <a:pt x="50" y="0"/>
                </a:lnTo>
                <a:lnTo>
                  <a:pt x="50" y="370"/>
                </a:lnTo>
                <a:lnTo>
                  <a:pt x="0" y="370"/>
                </a:lnTo>
                <a:lnTo>
                  <a:pt x="102" y="522"/>
                </a:lnTo>
                <a:lnTo>
                  <a:pt x="206" y="370"/>
                </a:lnTo>
                <a:lnTo>
                  <a:pt x="156" y="370"/>
                </a:lnTo>
                <a:lnTo>
                  <a:pt x="156" y="102"/>
                </a:lnTo>
                <a:lnTo>
                  <a:pt x="2014" y="102"/>
                </a:lnTo>
                <a:lnTo>
                  <a:pt x="2012" y="6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971870" name="Freeform 94"/>
          <p:cNvSpPr>
            <a:spLocks/>
          </p:cNvSpPr>
          <p:nvPr/>
        </p:nvSpPr>
        <p:spPr bwMode="auto">
          <a:xfrm>
            <a:off x="6096000" y="2578100"/>
            <a:ext cx="992188" cy="1992313"/>
          </a:xfrm>
          <a:custGeom>
            <a:avLst/>
            <a:gdLst>
              <a:gd name="T0" fmla="*/ 528 w 625"/>
              <a:gd name="T1" fmla="*/ 1254 h 1255"/>
              <a:gd name="T2" fmla="*/ 528 w 625"/>
              <a:gd name="T3" fmla="*/ 414 h 1255"/>
              <a:gd name="T4" fmla="*/ 48 w 625"/>
              <a:gd name="T5" fmla="*/ 414 h 1255"/>
              <a:gd name="T6" fmla="*/ 48 w 625"/>
              <a:gd name="T7" fmla="*/ 151 h 1255"/>
              <a:gd name="T8" fmla="*/ 0 w 625"/>
              <a:gd name="T9" fmla="*/ 151 h 1255"/>
              <a:gd name="T10" fmla="*/ 96 w 625"/>
              <a:gd name="T11" fmla="*/ 0 h 1255"/>
              <a:gd name="T12" fmla="*/ 198 w 625"/>
              <a:gd name="T13" fmla="*/ 151 h 1255"/>
              <a:gd name="T14" fmla="*/ 144 w 625"/>
              <a:gd name="T15" fmla="*/ 151 h 1255"/>
              <a:gd name="T16" fmla="*/ 144 w 625"/>
              <a:gd name="T17" fmla="*/ 309 h 1255"/>
              <a:gd name="T18" fmla="*/ 624 w 625"/>
              <a:gd name="T19" fmla="*/ 309 h 1255"/>
              <a:gd name="T20" fmla="*/ 624 w 625"/>
              <a:gd name="T21" fmla="*/ 1254 h 1255"/>
              <a:gd name="T22" fmla="*/ 528 w 625"/>
              <a:gd name="T23" fmla="*/ 125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" h="1255">
                <a:moveTo>
                  <a:pt x="528" y="1254"/>
                </a:moveTo>
                <a:lnTo>
                  <a:pt x="528" y="414"/>
                </a:lnTo>
                <a:lnTo>
                  <a:pt x="48" y="414"/>
                </a:lnTo>
                <a:lnTo>
                  <a:pt x="48" y="151"/>
                </a:lnTo>
                <a:lnTo>
                  <a:pt x="0" y="151"/>
                </a:lnTo>
                <a:lnTo>
                  <a:pt x="96" y="0"/>
                </a:lnTo>
                <a:lnTo>
                  <a:pt x="198" y="151"/>
                </a:lnTo>
                <a:lnTo>
                  <a:pt x="144" y="151"/>
                </a:lnTo>
                <a:lnTo>
                  <a:pt x="144" y="309"/>
                </a:lnTo>
                <a:lnTo>
                  <a:pt x="624" y="309"/>
                </a:lnTo>
                <a:lnTo>
                  <a:pt x="624" y="1254"/>
                </a:lnTo>
                <a:lnTo>
                  <a:pt x="528" y="1254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549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grpSp>
        <p:nvGrpSpPr>
          <p:cNvPr id="20493" name="Group 95"/>
          <p:cNvGrpSpPr>
            <a:grpSpLocks/>
          </p:cNvGrpSpPr>
          <p:nvPr/>
        </p:nvGrpSpPr>
        <p:grpSpPr bwMode="auto">
          <a:xfrm>
            <a:off x="5975350" y="4340225"/>
            <a:ext cx="1228725" cy="1985963"/>
            <a:chOff x="4236" y="2228"/>
            <a:chExt cx="626" cy="1012"/>
          </a:xfrm>
        </p:grpSpPr>
        <p:sp>
          <p:nvSpPr>
            <p:cNvPr id="20503" name="Freeform 96"/>
            <p:cNvSpPr>
              <a:spLocks/>
            </p:cNvSpPr>
            <p:nvPr/>
          </p:nvSpPr>
          <p:spPr bwMode="auto">
            <a:xfrm>
              <a:off x="4248" y="2981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97"/>
            <p:cNvSpPr>
              <a:spLocks/>
            </p:cNvSpPr>
            <p:nvPr/>
          </p:nvSpPr>
          <p:spPr bwMode="auto">
            <a:xfrm>
              <a:off x="4238" y="2228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98"/>
            <p:cNvSpPr>
              <a:spLocks/>
            </p:cNvSpPr>
            <p:nvPr/>
          </p:nvSpPr>
          <p:spPr bwMode="auto">
            <a:xfrm>
              <a:off x="4510" y="2288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99"/>
            <p:cNvSpPr>
              <a:spLocks/>
            </p:cNvSpPr>
            <p:nvPr/>
          </p:nvSpPr>
          <p:spPr bwMode="auto">
            <a:xfrm>
              <a:off x="4236" y="2376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100"/>
            <p:cNvSpPr>
              <a:spLocks noChangeShapeType="1"/>
            </p:cNvSpPr>
            <p:nvPr/>
          </p:nvSpPr>
          <p:spPr bwMode="auto">
            <a:xfrm>
              <a:off x="4275" y="307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101"/>
            <p:cNvSpPr>
              <a:spLocks noChangeArrowheads="1"/>
            </p:cNvSpPr>
            <p:nvPr/>
          </p:nvSpPr>
          <p:spPr bwMode="auto">
            <a:xfrm>
              <a:off x="4268" y="2417"/>
              <a:ext cx="31" cy="17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0509" name="Line 102"/>
            <p:cNvSpPr>
              <a:spLocks noChangeShapeType="1"/>
            </p:cNvSpPr>
            <p:nvPr/>
          </p:nvSpPr>
          <p:spPr bwMode="auto">
            <a:xfrm>
              <a:off x="4275" y="304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03"/>
            <p:cNvSpPr>
              <a:spLocks noChangeShapeType="1"/>
            </p:cNvSpPr>
            <p:nvPr/>
          </p:nvSpPr>
          <p:spPr bwMode="auto">
            <a:xfrm>
              <a:off x="4275" y="3002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04"/>
            <p:cNvSpPr>
              <a:spLocks noChangeShapeType="1"/>
            </p:cNvSpPr>
            <p:nvPr/>
          </p:nvSpPr>
          <p:spPr bwMode="auto">
            <a:xfrm>
              <a:off x="4275" y="2965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05"/>
            <p:cNvSpPr>
              <a:spLocks noChangeShapeType="1"/>
            </p:cNvSpPr>
            <p:nvPr/>
          </p:nvSpPr>
          <p:spPr bwMode="auto">
            <a:xfrm>
              <a:off x="4275" y="2926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Freeform 106"/>
            <p:cNvSpPr>
              <a:spLocks/>
            </p:cNvSpPr>
            <p:nvPr/>
          </p:nvSpPr>
          <p:spPr bwMode="auto">
            <a:xfrm>
              <a:off x="4278" y="2562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107"/>
            <p:cNvSpPr>
              <a:spLocks/>
            </p:cNvSpPr>
            <p:nvPr/>
          </p:nvSpPr>
          <p:spPr bwMode="auto">
            <a:xfrm>
              <a:off x="4258" y="2492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108"/>
            <p:cNvSpPr>
              <a:spLocks/>
            </p:cNvSpPr>
            <p:nvPr/>
          </p:nvSpPr>
          <p:spPr bwMode="auto">
            <a:xfrm>
              <a:off x="4272" y="2515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D1D1D1"/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109"/>
            <p:cNvSpPr>
              <a:spLocks noChangeShapeType="1"/>
            </p:cNvSpPr>
            <p:nvPr/>
          </p:nvSpPr>
          <p:spPr bwMode="auto">
            <a:xfrm>
              <a:off x="4273" y="2596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110"/>
            <p:cNvSpPr>
              <a:spLocks noChangeShapeType="1"/>
            </p:cNvSpPr>
            <p:nvPr/>
          </p:nvSpPr>
          <p:spPr bwMode="auto">
            <a:xfrm>
              <a:off x="4273" y="2671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111"/>
            <p:cNvSpPr>
              <a:spLocks noChangeShapeType="1"/>
            </p:cNvSpPr>
            <p:nvPr/>
          </p:nvSpPr>
          <p:spPr bwMode="auto">
            <a:xfrm>
              <a:off x="4273" y="2764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Freeform 112"/>
            <p:cNvSpPr>
              <a:spLocks/>
            </p:cNvSpPr>
            <p:nvPr/>
          </p:nvSpPr>
          <p:spPr bwMode="auto">
            <a:xfrm>
              <a:off x="4329" y="2559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13"/>
            <p:cNvSpPr>
              <a:spLocks noChangeShapeType="1"/>
            </p:cNvSpPr>
            <p:nvPr/>
          </p:nvSpPr>
          <p:spPr bwMode="auto">
            <a:xfrm>
              <a:off x="4300" y="2565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Freeform 114"/>
            <p:cNvSpPr>
              <a:spLocks/>
            </p:cNvSpPr>
            <p:nvPr/>
          </p:nvSpPr>
          <p:spPr bwMode="auto">
            <a:xfrm>
              <a:off x="4286" y="2702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Freeform 115"/>
            <p:cNvSpPr>
              <a:spLocks/>
            </p:cNvSpPr>
            <p:nvPr/>
          </p:nvSpPr>
          <p:spPr bwMode="auto">
            <a:xfrm>
              <a:off x="4286" y="2795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Freeform 116"/>
            <p:cNvSpPr>
              <a:spLocks/>
            </p:cNvSpPr>
            <p:nvPr/>
          </p:nvSpPr>
          <p:spPr bwMode="auto">
            <a:xfrm>
              <a:off x="4283" y="2618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17"/>
            <p:cNvSpPr>
              <a:spLocks noChangeShapeType="1"/>
            </p:cNvSpPr>
            <p:nvPr/>
          </p:nvSpPr>
          <p:spPr bwMode="auto">
            <a:xfrm flipH="1" flipV="1">
              <a:off x="4405" y="2665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0525" name="Line 118"/>
            <p:cNvSpPr>
              <a:spLocks noChangeShapeType="1"/>
            </p:cNvSpPr>
            <p:nvPr/>
          </p:nvSpPr>
          <p:spPr bwMode="auto">
            <a:xfrm flipH="1" flipV="1">
              <a:off x="4405" y="2747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0526" name="Line 119"/>
            <p:cNvSpPr>
              <a:spLocks noChangeShapeType="1"/>
            </p:cNvSpPr>
            <p:nvPr/>
          </p:nvSpPr>
          <p:spPr bwMode="auto">
            <a:xfrm flipH="1" flipV="1">
              <a:off x="4405" y="2846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4" name="Group 120"/>
          <p:cNvGrpSpPr>
            <a:grpSpLocks/>
          </p:cNvGrpSpPr>
          <p:nvPr/>
        </p:nvGrpSpPr>
        <p:grpSpPr bwMode="auto">
          <a:xfrm>
            <a:off x="7261225" y="4508500"/>
            <a:ext cx="1308100" cy="1447800"/>
            <a:chOff x="2836" y="2845"/>
            <a:chExt cx="824" cy="912"/>
          </a:xfrm>
        </p:grpSpPr>
        <p:sp>
          <p:nvSpPr>
            <p:cNvPr id="20501" name="Rectangle 121"/>
            <p:cNvSpPr>
              <a:spLocks noChangeArrowheads="1"/>
            </p:cNvSpPr>
            <p:nvPr/>
          </p:nvSpPr>
          <p:spPr bwMode="auto">
            <a:xfrm>
              <a:off x="2836" y="3196"/>
              <a:ext cx="824" cy="5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rgbClr val="7030A0"/>
                  </a:solidFill>
                  <a:latin typeface="Arial Narrow" pitchFamily="34" charset="0"/>
                </a:rPr>
                <a:t>IP Address1</a:t>
              </a:r>
            </a:p>
            <a:p>
              <a:pPr algn="ctr"/>
              <a:r>
                <a:rPr lang="en-US" altLang="en-US">
                  <a:solidFill>
                    <a:srgbClr val="7030A0"/>
                  </a:solidFill>
                  <a:latin typeface="Arial Narrow" pitchFamily="34" charset="0"/>
                </a:rPr>
                <a:t>IP Address2</a:t>
              </a:r>
            </a:p>
            <a:p>
              <a:pPr algn="ctr"/>
              <a:r>
                <a:rPr lang="en-US" altLang="en-US" b="1">
                  <a:solidFill>
                    <a:srgbClr val="D60093"/>
                  </a:solidFill>
                  <a:latin typeface="Arial Narrow" pitchFamily="34" charset="0"/>
                </a:rPr>
                <a:t>IP Address3</a:t>
              </a:r>
              <a:endParaRPr lang="en-US" altLang="en-US">
                <a:latin typeface="Arial Narrow" pitchFamily="34" charset="0"/>
              </a:endParaRPr>
            </a:p>
          </p:txBody>
        </p:sp>
        <p:sp>
          <p:nvSpPr>
            <p:cNvPr id="971898" name="Rectangle 122"/>
            <p:cNvSpPr>
              <a:spLocks noChangeArrowheads="1"/>
            </p:cNvSpPr>
            <p:nvPr/>
          </p:nvSpPr>
          <p:spPr bwMode="auto">
            <a:xfrm>
              <a:off x="2836" y="2845"/>
              <a:ext cx="824" cy="354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DHCP</a:t>
              </a:r>
              <a:b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</a:b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Database</a:t>
              </a:r>
            </a:p>
          </p:txBody>
        </p:sp>
      </p:grpSp>
      <p:sp>
        <p:nvSpPr>
          <p:cNvPr id="18447" name="Rectangle 123"/>
          <p:cNvSpPr>
            <a:spLocks noChangeArrowheads="1"/>
          </p:cNvSpPr>
          <p:nvPr/>
        </p:nvSpPr>
        <p:spPr bwMode="auto">
          <a:xfrm>
            <a:off x="3898900" y="4013200"/>
            <a:ext cx="1384300" cy="39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Arial Narrow" pitchFamily="34" charset="0"/>
              </a:rPr>
              <a:t>IP Address2</a:t>
            </a:r>
          </a:p>
        </p:txBody>
      </p:sp>
      <p:sp>
        <p:nvSpPr>
          <p:cNvPr id="18448" name="Rectangle 124"/>
          <p:cNvSpPr>
            <a:spLocks noChangeArrowheads="1"/>
          </p:cNvSpPr>
          <p:nvPr/>
        </p:nvSpPr>
        <p:spPr bwMode="auto">
          <a:xfrm>
            <a:off x="7185025" y="2962275"/>
            <a:ext cx="1384300" cy="39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Arial Narrow" pitchFamily="34" charset="0"/>
              </a:rPr>
              <a:t>IP Address1</a:t>
            </a:r>
          </a:p>
        </p:txBody>
      </p:sp>
      <p:sp>
        <p:nvSpPr>
          <p:cNvPr id="18449" name="Rectangle 125"/>
          <p:cNvSpPr>
            <a:spLocks noChangeArrowheads="1"/>
          </p:cNvSpPr>
          <p:nvPr/>
        </p:nvSpPr>
        <p:spPr bwMode="auto">
          <a:xfrm>
            <a:off x="6592888" y="1587500"/>
            <a:ext cx="1663700" cy="115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DHCP Client: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IP configuration 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from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DHCP server</a:t>
            </a:r>
          </a:p>
        </p:txBody>
      </p:sp>
      <p:sp>
        <p:nvSpPr>
          <p:cNvPr id="20498" name="Rectangle 126"/>
          <p:cNvSpPr>
            <a:spLocks noChangeArrowheads="1"/>
          </p:cNvSpPr>
          <p:nvPr/>
        </p:nvSpPr>
        <p:spPr bwMode="auto">
          <a:xfrm>
            <a:off x="5124450" y="5056188"/>
            <a:ext cx="766763" cy="6032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</a:t>
            </a:r>
            <a:br>
              <a:rPr lang="en-US" altLang="en-US" b="1">
                <a:latin typeface="Arial Narrow" pitchFamily="34" charset="0"/>
              </a:rPr>
            </a:br>
            <a:r>
              <a:rPr lang="en-US" altLang="en-US" b="1">
                <a:latin typeface="Arial Narrow" pitchFamily="34" charset="0"/>
              </a:rPr>
              <a:t>Server</a:t>
            </a:r>
          </a:p>
        </p:txBody>
      </p:sp>
      <p:sp>
        <p:nvSpPr>
          <p:cNvPr id="18451" name="Rectangle 127"/>
          <p:cNvSpPr>
            <a:spLocks noChangeArrowheads="1"/>
          </p:cNvSpPr>
          <p:nvPr/>
        </p:nvSpPr>
        <p:spPr bwMode="auto">
          <a:xfrm>
            <a:off x="654050" y="1724025"/>
            <a:ext cx="1774825" cy="87788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rgbClr val="FF00FF"/>
            </a:solidFill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Non-DHCP Client: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static IP 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configuration</a:t>
            </a:r>
          </a:p>
        </p:txBody>
      </p:sp>
      <p:sp>
        <p:nvSpPr>
          <p:cNvPr id="18452" name="Rectangle 128"/>
          <p:cNvSpPr>
            <a:spLocks noChangeArrowheads="1"/>
          </p:cNvSpPr>
          <p:nvPr/>
        </p:nvSpPr>
        <p:spPr bwMode="auto">
          <a:xfrm>
            <a:off x="171450" y="4570413"/>
            <a:ext cx="1800225" cy="87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DHCP Client: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IP configuration </a:t>
            </a:r>
            <a:b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 Narrow" pitchFamily="34" charset="0"/>
              </a:rPr>
              <a:t>from DHCP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3399</TotalTime>
  <Words>1854</Words>
  <Application>Microsoft Office PowerPoint</Application>
  <PresentationFormat>On-screen Show (4:3)</PresentationFormat>
  <Paragraphs>290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APU Clean</vt:lpstr>
      <vt:lpstr>1_APU Clean</vt:lpstr>
      <vt:lpstr>LO-CompTIA</vt:lpstr>
      <vt:lpstr>3_APU Clean</vt:lpstr>
      <vt:lpstr>4_APU Clean</vt:lpstr>
      <vt:lpstr>5_APU Clean</vt:lpstr>
      <vt:lpstr>System and Network Administration</vt:lpstr>
      <vt:lpstr>Configuring for Network Services</vt:lpstr>
      <vt:lpstr>Names, Addresses, Routes</vt:lpstr>
      <vt:lpstr>Dynamic Allocation</vt:lpstr>
      <vt:lpstr>Static Vs. Dynamic Addressing</vt:lpstr>
      <vt:lpstr>PowerPoint Presentation</vt:lpstr>
      <vt:lpstr>Dynamic Host Configuration Protocol (DHCP)</vt:lpstr>
      <vt:lpstr>Dynamic Addressing: DHCP</vt:lpstr>
      <vt:lpstr>PowerPoint Presentation</vt:lpstr>
      <vt:lpstr>The DHCP Lease Process</vt:lpstr>
      <vt:lpstr>DHCP: Messages</vt:lpstr>
      <vt:lpstr>DHCP: Messages</vt:lpstr>
      <vt:lpstr>PowerPoint Presentation</vt:lpstr>
      <vt:lpstr>Using Option Classes</vt:lpstr>
      <vt:lpstr>Commonly used dhcp options</vt:lpstr>
      <vt:lpstr>Unauthorised Server Trouble</vt:lpstr>
      <vt:lpstr>PowerPoint Presentation</vt:lpstr>
      <vt:lpstr>Names for Hosts</vt:lpstr>
      <vt:lpstr>Domain Name Service</vt:lpstr>
      <vt:lpstr>Domain Name System</vt:lpstr>
      <vt:lpstr>PowerPoint Presentation</vt:lpstr>
      <vt:lpstr>Delegation </vt:lpstr>
      <vt:lpstr>DNS - /etc/services</vt:lpstr>
      <vt:lpstr>PowerPoint Presentation</vt:lpstr>
      <vt:lpstr>Name Server software</vt:lpstr>
      <vt:lpstr>Name Server software</vt:lpstr>
      <vt:lpstr>Resource Record Types</vt:lpstr>
      <vt:lpstr>TinyNet: DNSMASQ</vt:lpstr>
      <vt:lpstr>Gateway:  One interface for each subnet</vt:lpstr>
      <vt:lpstr>Resource Records: A and CNAME</vt:lpstr>
      <vt:lpstr>Resource Records: MX</vt:lpstr>
      <vt:lpstr>Troubleshooting the DNS Service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318</cp:revision>
  <cp:lastPrinted>2007-07-15T04:59:23Z</cp:lastPrinted>
  <dcterms:modified xsi:type="dcterms:W3CDTF">2020-08-12T01:07:28Z</dcterms:modified>
</cp:coreProperties>
</file>