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  <p:sldMasterId id="2147484386" r:id="rId2"/>
    <p:sldMasterId id="2147484401" r:id="rId3"/>
  </p:sldMasterIdLst>
  <p:notesMasterIdLst>
    <p:notesMasterId r:id="rId39"/>
  </p:notesMasterIdLst>
  <p:handoutMasterIdLst>
    <p:handoutMasterId r:id="rId40"/>
  </p:handoutMasterIdLst>
  <p:sldIdLst>
    <p:sldId id="805" r:id="rId4"/>
    <p:sldId id="806" r:id="rId5"/>
    <p:sldId id="807" r:id="rId6"/>
    <p:sldId id="809" r:id="rId7"/>
    <p:sldId id="810" r:id="rId8"/>
    <p:sldId id="812" r:id="rId9"/>
    <p:sldId id="814" r:id="rId10"/>
    <p:sldId id="849" r:id="rId11"/>
    <p:sldId id="819" r:id="rId12"/>
    <p:sldId id="835" r:id="rId13"/>
    <p:sldId id="831" r:id="rId14"/>
    <p:sldId id="832" r:id="rId15"/>
    <p:sldId id="834" r:id="rId16"/>
    <p:sldId id="850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836" r:id="rId25"/>
    <p:sldId id="853" r:id="rId26"/>
    <p:sldId id="837" r:id="rId27"/>
    <p:sldId id="838" r:id="rId28"/>
    <p:sldId id="839" r:id="rId29"/>
    <p:sldId id="840" r:id="rId30"/>
    <p:sldId id="841" r:id="rId31"/>
    <p:sldId id="848" r:id="rId32"/>
    <p:sldId id="842" r:id="rId33"/>
    <p:sldId id="844" r:id="rId34"/>
    <p:sldId id="845" r:id="rId35"/>
    <p:sldId id="846" r:id="rId36"/>
    <p:sldId id="847" r:id="rId37"/>
    <p:sldId id="851" r:id="rId3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28B"/>
    <a:srgbClr val="008000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75" d="100"/>
          <a:sy n="75" d="100"/>
        </p:scale>
        <p:origin x="-143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32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6" Type="http://schemas.openxmlformats.org/officeDocument/2006/relationships/slide" Target="slides/slide24.xml"/><Relationship Id="rId5" Type="http://schemas.openxmlformats.org/officeDocument/2006/relationships/slide" Target="slides/slide16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9CCA948-94B6-4C64-8E2F-E0A651A8D9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945682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330F4D5-B5C4-4DB2-8B26-21CE19FD7DA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98740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0F4D5-B5C4-4DB2-8B26-21CE19FD7DA6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4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8B35DE-05DE-4E0E-99C8-FF5E5DA5DB12}" type="slidenum">
              <a:rPr lang="en-AU" altLang="en-US">
                <a:solidFill>
                  <a:prstClr val="black"/>
                </a:solidFill>
              </a:rPr>
              <a:pPr/>
              <a:t>31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73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91DD17-BAE1-49D9-AF29-6C3449B734CE}" type="slidenum">
              <a:rPr lang="en-AU" altLang="en-US" smtClean="0"/>
              <a:pPr/>
              <a:t>6</a:t>
            </a:fld>
            <a:endParaRPr lang="en-AU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19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CDD7D-27AE-4D84-A215-DB0AD9EE3087}" type="slidenum">
              <a:rPr lang="en-AU" altLang="en-US" smtClean="0"/>
              <a:pPr/>
              <a:t>7</a:t>
            </a:fld>
            <a:endParaRPr lang="en-AU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4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120BA-CB07-4E0F-A880-FB99CC0FD9D4}" type="slidenum">
              <a:rPr lang="en-AU" altLang="en-US" smtClean="0"/>
              <a:pPr/>
              <a:t>15</a:t>
            </a:fld>
            <a:endParaRPr lang="en-AU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79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BABCB7-7CCE-4697-8225-660F2F421539}" type="slidenum">
              <a:rPr lang="en-AU" altLang="en-US" smtClean="0"/>
              <a:pPr/>
              <a:t>16</a:t>
            </a:fld>
            <a:endParaRPr lang="en-AU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97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BD46C-1CAB-4EBF-AA50-511DF64EDE12}" type="slidenum">
              <a:rPr lang="en-AU" altLang="en-US">
                <a:solidFill>
                  <a:prstClr val="black"/>
                </a:solidFill>
              </a:rPr>
              <a:pPr/>
              <a:t>26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41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7BAE82-E901-4A3C-AD60-53713167E220}" type="slidenum">
              <a:rPr lang="en-AU" altLang="en-US">
                <a:solidFill>
                  <a:prstClr val="black"/>
                </a:solidFill>
              </a:rPr>
              <a:pPr/>
              <a:t>27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12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A7650A-B5B7-493E-B799-AF6D27341B13}" type="slidenum">
              <a:rPr lang="en-AU" altLang="en-US">
                <a:solidFill>
                  <a:prstClr val="black"/>
                </a:solidFill>
              </a:rPr>
              <a:pPr/>
              <a:t>28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53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B64BD3-9E8A-4017-B532-3501202D52AE}" type="slidenum">
              <a:rPr lang="en-AU" altLang="en-US">
                <a:solidFill>
                  <a:prstClr val="black"/>
                </a:solidFill>
              </a:rPr>
              <a:pPr/>
              <a:t>30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it-IT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1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16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88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17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31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4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15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821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71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03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53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151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774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952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6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259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007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2460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3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394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6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783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71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281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603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839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4444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983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360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1830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255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6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279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9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31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0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1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4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4384" r:id="rId12"/>
    <p:sldLayoutId id="214748438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  <p:sldLayoutId id="2147484398" r:id="rId12"/>
    <p:sldLayoutId id="2147484399" r:id="rId13"/>
    <p:sldLayoutId id="2147484400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Core Services: </a:t>
            </a:r>
          </a:p>
          <a:p>
            <a:r>
              <a:rPr lang="en-US" altLang="en-US" smtClean="0"/>
              <a:t>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Webmail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9275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5834063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Web Services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250825" y="1628775"/>
            <a:ext cx="4462463" cy="143986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Uses HTML for message format and HTTP for message transport</a:t>
            </a:r>
          </a:p>
          <a:p>
            <a:pPr eaLnBrk="1" hangingPunct="1"/>
            <a:r>
              <a:rPr lang="en-US" altLang="en-US" sz="2000" smtClean="0"/>
              <a:t>HTTP: TCP port 80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smtClean="0"/>
              <a:t>HTTPS: TCP port 443 (SSL)</a:t>
            </a: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68638"/>
            <a:ext cx="57594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/>
          <p:cNvSpPr txBox="1">
            <a:spLocks noChangeArrowheads="1"/>
          </p:cNvSpPr>
          <p:nvPr/>
        </p:nvSpPr>
        <p:spPr bwMode="auto">
          <a:xfrm>
            <a:off x="5292725" y="1628775"/>
            <a:ext cx="3311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Each component of the page is retrieved separately and combined for display in the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846513" y="4868863"/>
            <a:ext cx="5105400" cy="166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monkey </a:t>
            </a:r>
            <a:r>
              <a:rPr lang="en-US" altLang="en-US">
                <a:solidFill>
                  <a:schemeClr val="accent2"/>
                </a:solidFill>
              </a:rPr>
              <a:t>is the TinyNet default server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apache </a:t>
            </a:r>
            <a:r>
              <a:rPr lang="en-US" altLang="en-US">
                <a:solidFill>
                  <a:schemeClr val="accent2"/>
                </a:solidFill>
              </a:rPr>
              <a:t> is the most popular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lighttpd </a:t>
            </a:r>
            <a:r>
              <a:rPr lang="en-US" altLang="en-US">
                <a:solidFill>
                  <a:schemeClr val="accent2"/>
                </a:solidFill>
              </a:rPr>
              <a:t>is preferred by many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Internet Information Server (IIS) is Microsoft</a:t>
            </a:r>
            <a:endParaRPr lang="en-US" altLang="en-US"/>
          </a:p>
        </p:txBody>
      </p:sp>
      <p:pic>
        <p:nvPicPr>
          <p:cNvPr id="19459" name="Picture 2" descr="http://www.sans.org/resources/malwarefaq/images/guestbook_clip_image002_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15888"/>
            <a:ext cx="6545262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ular Callout 5"/>
          <p:cNvSpPr>
            <a:spLocks noChangeArrowheads="1"/>
          </p:cNvSpPr>
          <p:nvPr/>
        </p:nvSpPr>
        <p:spPr bwMode="auto">
          <a:xfrm>
            <a:off x="6926263" y="2044700"/>
            <a:ext cx="1908175" cy="2124075"/>
          </a:xfrm>
          <a:prstGeom prst="wedgeRectCallout">
            <a:avLst>
              <a:gd name="adj1" fmla="val -44880"/>
              <a:gd name="adj2" fmla="val 1972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/>
              <a:t>CGI/app</a:t>
            </a:r>
          </a:p>
          <a:p>
            <a:pPr eaLnBrk="1" hangingPunct="1"/>
            <a:r>
              <a:rPr lang="en-US" altLang="en-US"/>
              <a:t>Can be written in any language, </a:t>
            </a:r>
          </a:p>
          <a:p>
            <a:pPr eaLnBrk="1" hangingPunct="1"/>
            <a:r>
              <a:rPr lang="en-US" altLang="en-US"/>
              <a:t>PHP, Python, C# (ASP.NET), and JavaScript are all popular</a:t>
            </a:r>
            <a:endParaRPr lang="en-GB" altLang="en-US"/>
          </a:p>
        </p:txBody>
      </p:sp>
      <p:sp>
        <p:nvSpPr>
          <p:cNvPr id="10246" name="Rectangular Callout 6"/>
          <p:cNvSpPr>
            <a:spLocks noChangeArrowheads="1"/>
          </p:cNvSpPr>
          <p:nvPr/>
        </p:nvSpPr>
        <p:spPr bwMode="auto">
          <a:xfrm>
            <a:off x="900113" y="3816350"/>
            <a:ext cx="2303462" cy="908050"/>
          </a:xfrm>
          <a:prstGeom prst="wedgeRectCallout">
            <a:avLst>
              <a:gd name="adj1" fmla="val 109046"/>
              <a:gd name="adj2" fmla="val -44889"/>
            </a:avLst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Webserver itself only serves HTML pages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(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DocumentRoot</a:t>
            </a:r>
            <a:r>
              <a:rPr lang="en-US" altLang="en-US" sz="1800" dirty="0" smtClean="0">
                <a:solidFill>
                  <a:schemeClr val="tx1"/>
                </a:solidFill>
              </a:rPr>
              <a:t>)</a:t>
            </a:r>
            <a:endParaRPr lang="en-GB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4038" y="5114925"/>
            <a:ext cx="2879725" cy="14160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000" b="1" kern="0" smtClean="0">
                <a:solidFill>
                  <a:srgbClr val="C00000"/>
                </a:solidFill>
              </a:rPr>
              <a:t>Virtual Hosts 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kern="0" smtClean="0"/>
              <a:t>Multiple Web sites managed by a single server</a:t>
            </a:r>
            <a:endParaRPr lang="en-US" b="1" kern="0" smtClean="0"/>
          </a:p>
          <a:p>
            <a:pPr eaLnBrk="1" hangingPunct="1">
              <a:defRPr/>
            </a:pPr>
            <a:endParaRPr lang="en-US" kern="0" smtClean="0"/>
          </a:p>
          <a:p>
            <a:pPr marL="0" indent="0" eaLnBrk="1" hangingPunct="1">
              <a:buFontTx/>
              <a:buNone/>
              <a:defRPr/>
            </a:pPr>
            <a:endParaRPr lang="en-US" kern="0" smtClean="0"/>
          </a:p>
          <a:p>
            <a:pPr eaLnBrk="1" hangingPunct="1">
              <a:defRPr/>
            </a:pPr>
            <a:endParaRPr lang="en-US" kern="0" smtClean="0"/>
          </a:p>
          <a:p>
            <a:pPr eaLnBrk="1" hangingPunct="1">
              <a:defRPr/>
            </a:pPr>
            <a:endParaRPr lang="en-GB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5638" y="4411663"/>
            <a:ext cx="1243012" cy="1241425"/>
          </a:xfrm>
        </p:spPr>
      </p:pic>
      <p:pic>
        <p:nvPicPr>
          <p:cNvPr id="2048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044700"/>
            <a:ext cx="200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5891213" y="2676525"/>
            <a:ext cx="1238250" cy="1236663"/>
            <a:chOff x="827584" y="3020229"/>
            <a:chExt cx="1238250" cy="1235941"/>
          </a:xfrm>
        </p:grpSpPr>
        <p:pic>
          <p:nvPicPr>
            <p:cNvPr id="2051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7" name="TextBox 6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133644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mailhost</a:t>
              </a:r>
            </a:p>
          </p:txBody>
        </p:sp>
      </p:grp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3348038" y="1809750"/>
            <a:ext cx="1238250" cy="1236663"/>
            <a:chOff x="827584" y="3020229"/>
            <a:chExt cx="1238250" cy="1235941"/>
          </a:xfrm>
        </p:grpSpPr>
        <p:pic>
          <p:nvPicPr>
            <p:cNvPr id="20514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5" name="TextBox 10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095172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gateway</a:t>
              </a:r>
            </a:p>
          </p:txBody>
        </p:sp>
      </p:grpSp>
      <p:pic>
        <p:nvPicPr>
          <p:cNvPr id="2048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068638"/>
            <a:ext cx="990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2676525"/>
            <a:ext cx="1392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4870450"/>
            <a:ext cx="165576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9" name="Straight Arrow Connector 15"/>
          <p:cNvCxnSpPr>
            <a:cxnSpLocks noChangeShapeType="1"/>
          </p:cNvCxnSpPr>
          <p:nvPr/>
        </p:nvCxnSpPr>
        <p:spPr bwMode="auto">
          <a:xfrm>
            <a:off x="7615238" y="3913188"/>
            <a:ext cx="0" cy="5873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0" name="Straight Arrow Connector 16"/>
          <p:cNvCxnSpPr>
            <a:cxnSpLocks noChangeShapeType="1"/>
          </p:cNvCxnSpPr>
          <p:nvPr/>
        </p:nvCxnSpPr>
        <p:spPr bwMode="auto">
          <a:xfrm>
            <a:off x="1854200" y="2595563"/>
            <a:ext cx="13684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4573588" y="5843588"/>
            <a:ext cx="1196975" cy="6461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b="1" i="1" dirty="0" smtClean="0">
                <a:solidFill>
                  <a:srgbClr val="002060"/>
                </a:solidFill>
              </a:rPr>
              <a:t>vmail</a:t>
            </a:r>
          </a:p>
          <a:p>
            <a:pPr algn="ctr">
              <a:defRPr/>
            </a:pPr>
            <a:r>
              <a:rPr lang="en-US" altLang="en-US" b="1" i="1" dirty="0" smtClean="0">
                <a:solidFill>
                  <a:srgbClr val="002060"/>
                </a:solidFill>
              </a:rPr>
              <a:t>accounts</a:t>
            </a:r>
          </a:p>
        </p:txBody>
      </p:sp>
      <p:cxnSp>
        <p:nvCxnSpPr>
          <p:cNvPr id="20492" name="Straight Arrow Connector 18"/>
          <p:cNvCxnSpPr>
            <a:cxnSpLocks noChangeShapeType="1"/>
          </p:cNvCxnSpPr>
          <p:nvPr/>
        </p:nvCxnSpPr>
        <p:spPr bwMode="auto">
          <a:xfrm>
            <a:off x="4310063" y="5543550"/>
            <a:ext cx="25654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Box 20"/>
          <p:cNvSpPr txBox="1">
            <a:spLocks noChangeArrowheads="1"/>
          </p:cNvSpPr>
          <p:nvPr/>
        </p:nvSpPr>
        <p:spPr bwMode="auto">
          <a:xfrm>
            <a:off x="4699000" y="2443163"/>
            <a:ext cx="1079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relay host</a:t>
            </a:r>
          </a:p>
        </p:txBody>
      </p:sp>
      <p:cxnSp>
        <p:nvCxnSpPr>
          <p:cNvPr id="20494" name="Straight Arrow Connector 21"/>
          <p:cNvCxnSpPr>
            <a:cxnSpLocks noChangeShapeType="1"/>
          </p:cNvCxnSpPr>
          <p:nvPr/>
        </p:nvCxnSpPr>
        <p:spPr bwMode="auto">
          <a:xfrm>
            <a:off x="1874838" y="762000"/>
            <a:ext cx="13589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Straight Arrow Connector 23"/>
          <p:cNvCxnSpPr>
            <a:cxnSpLocks noChangeShapeType="1"/>
          </p:cNvCxnSpPr>
          <p:nvPr/>
        </p:nvCxnSpPr>
        <p:spPr bwMode="auto">
          <a:xfrm>
            <a:off x="855663" y="4797425"/>
            <a:ext cx="62230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Straight Arrow Connector 24"/>
          <p:cNvCxnSpPr>
            <a:cxnSpLocks noChangeShapeType="1"/>
          </p:cNvCxnSpPr>
          <p:nvPr/>
        </p:nvCxnSpPr>
        <p:spPr bwMode="auto">
          <a:xfrm>
            <a:off x="892175" y="2887663"/>
            <a:ext cx="0" cy="1909762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Box 31"/>
          <p:cNvSpPr txBox="1">
            <a:spLocks noChangeArrowheads="1"/>
          </p:cNvSpPr>
          <p:nvPr/>
        </p:nvSpPr>
        <p:spPr bwMode="auto">
          <a:xfrm>
            <a:off x="3325813" y="976313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b="1">
                <a:solidFill>
                  <a:srgbClr val="7030A0"/>
                </a:solidFill>
              </a:rPr>
              <a:t>(MX record)</a:t>
            </a:r>
          </a:p>
        </p:txBody>
      </p:sp>
      <p:sp>
        <p:nvSpPr>
          <p:cNvPr id="20498" name="TextBox 32"/>
          <p:cNvSpPr txBox="1">
            <a:spLocks noChangeArrowheads="1"/>
          </p:cNvSpPr>
          <p:nvPr/>
        </p:nvSpPr>
        <p:spPr bwMode="auto">
          <a:xfrm>
            <a:off x="2038350" y="34607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(dns 53)</a:t>
            </a:r>
          </a:p>
        </p:txBody>
      </p:sp>
      <p:pic>
        <p:nvPicPr>
          <p:cNvPr id="20499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60350"/>
            <a:ext cx="9080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0350"/>
            <a:ext cx="10334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1" name="TextBox 31"/>
          <p:cNvSpPr txBox="1">
            <a:spLocks noChangeArrowheads="1"/>
          </p:cNvSpPr>
          <p:nvPr/>
        </p:nvSpPr>
        <p:spPr bwMode="auto">
          <a:xfrm>
            <a:off x="1262063" y="1320800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20502" name="Straight Arrow Connector 21"/>
          <p:cNvCxnSpPr>
            <a:cxnSpLocks noChangeShapeType="1"/>
          </p:cNvCxnSpPr>
          <p:nvPr/>
        </p:nvCxnSpPr>
        <p:spPr bwMode="auto">
          <a:xfrm>
            <a:off x="1912938" y="1033463"/>
            <a:ext cx="1309687" cy="7762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3" name="Straight Arrow Connector 21"/>
          <p:cNvCxnSpPr>
            <a:cxnSpLocks noChangeShapeType="1"/>
          </p:cNvCxnSpPr>
          <p:nvPr/>
        </p:nvCxnSpPr>
        <p:spPr bwMode="auto">
          <a:xfrm>
            <a:off x="4524375" y="3460750"/>
            <a:ext cx="1366838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0"/>
          <p:cNvSpPr txBox="1">
            <a:spLocks noChangeArrowheads="1"/>
          </p:cNvSpPr>
          <p:nvPr/>
        </p:nvSpPr>
        <p:spPr bwMode="auto">
          <a:xfrm>
            <a:off x="2281238" y="3365500"/>
            <a:ext cx="941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address</a:t>
            </a:r>
          </a:p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rewriting</a:t>
            </a:r>
          </a:p>
        </p:txBody>
      </p:sp>
      <p:sp>
        <p:nvSpPr>
          <p:cNvPr id="20505" name="TextBox 20"/>
          <p:cNvSpPr txBox="1">
            <a:spLocks noChangeArrowheads="1"/>
          </p:cNvSpPr>
          <p:nvPr/>
        </p:nvSpPr>
        <p:spPr bwMode="auto">
          <a:xfrm>
            <a:off x="7708900" y="3887788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local delivery</a:t>
            </a:r>
          </a:p>
        </p:txBody>
      </p:sp>
      <p:sp>
        <p:nvSpPr>
          <p:cNvPr id="20506" name="TextBox 31"/>
          <p:cNvSpPr txBox="1">
            <a:spLocks noChangeArrowheads="1"/>
          </p:cNvSpPr>
          <p:nvPr/>
        </p:nvSpPr>
        <p:spPr bwMode="auto">
          <a:xfrm>
            <a:off x="4610100" y="3503613"/>
            <a:ext cx="116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20507" name="Straight Arrow Connector 18"/>
          <p:cNvCxnSpPr>
            <a:cxnSpLocks noChangeShapeType="1"/>
          </p:cNvCxnSpPr>
          <p:nvPr/>
        </p:nvCxnSpPr>
        <p:spPr bwMode="auto">
          <a:xfrm>
            <a:off x="4324350" y="5299075"/>
            <a:ext cx="255111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TextBox 32"/>
          <p:cNvSpPr txBox="1">
            <a:spLocks noChangeArrowheads="1"/>
          </p:cNvSpPr>
          <p:nvPr/>
        </p:nvSpPr>
        <p:spPr bwMode="auto">
          <a:xfrm>
            <a:off x="1827213" y="2659063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587)</a:t>
            </a:r>
          </a:p>
        </p:txBody>
      </p:sp>
      <p:pic>
        <p:nvPicPr>
          <p:cNvPr id="2050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5603875"/>
            <a:ext cx="15287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0" name="TextBox 32"/>
          <p:cNvSpPr txBox="1">
            <a:spLocks noChangeArrowheads="1"/>
          </p:cNvSpPr>
          <p:nvPr/>
        </p:nvSpPr>
        <p:spPr bwMode="auto">
          <a:xfrm>
            <a:off x="6051550" y="6191250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(ldap 389)</a:t>
            </a:r>
          </a:p>
        </p:txBody>
      </p:sp>
      <p:sp>
        <p:nvSpPr>
          <p:cNvPr id="20511" name="TextBox 32"/>
          <p:cNvSpPr txBox="1">
            <a:spLocks noChangeArrowheads="1"/>
          </p:cNvSpPr>
          <p:nvPr/>
        </p:nvSpPr>
        <p:spPr bwMode="auto">
          <a:xfrm>
            <a:off x="993775" y="4316413"/>
            <a:ext cx="128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(imap 143)</a:t>
            </a:r>
          </a:p>
        </p:txBody>
      </p:sp>
      <p:cxnSp>
        <p:nvCxnSpPr>
          <p:cNvPr id="20512" name="Straight Arrow Connector 18"/>
          <p:cNvCxnSpPr>
            <a:cxnSpLocks noChangeShapeType="1"/>
          </p:cNvCxnSpPr>
          <p:nvPr/>
        </p:nvCxnSpPr>
        <p:spPr bwMode="auto">
          <a:xfrm>
            <a:off x="4295775" y="5543550"/>
            <a:ext cx="2566988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Straight Arrow Connector 18"/>
          <p:cNvCxnSpPr>
            <a:cxnSpLocks noChangeShapeType="1"/>
          </p:cNvCxnSpPr>
          <p:nvPr/>
        </p:nvCxnSpPr>
        <p:spPr bwMode="auto">
          <a:xfrm>
            <a:off x="4310063" y="5299075"/>
            <a:ext cx="25527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2852738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dirty="0" smtClean="0"/>
              <a:t>Defines </a:t>
            </a:r>
            <a:r>
              <a:rPr lang="en-GB" altLang="en-US" sz="2000" dirty="0" smtClean="0"/>
              <a:t>the difference between </a:t>
            </a:r>
            <a:r>
              <a:rPr lang="en-GB" altLang="en-US" sz="2000" b="1" dirty="0" smtClean="0"/>
              <a:t>mail</a:t>
            </a:r>
            <a:r>
              <a:rPr lang="en-US" altLang="en-US" sz="2000" b="1" dirty="0" smtClean="0"/>
              <a:t> </a:t>
            </a:r>
            <a:r>
              <a:rPr lang="en-GB" altLang="en-US" sz="2000" b="1" dirty="0" smtClean="0"/>
              <a:t>transfer</a:t>
            </a:r>
            <a:r>
              <a:rPr lang="en-GB" altLang="en-US" sz="2000" dirty="0" smtClean="0"/>
              <a:t> and </a:t>
            </a:r>
            <a:r>
              <a:rPr lang="en-US" altLang="en-US" sz="2000" b="1" dirty="0" smtClean="0"/>
              <a:t>message</a:t>
            </a:r>
            <a:r>
              <a:rPr lang="en-GB" altLang="en-US" sz="2000" b="1" dirty="0" smtClean="0"/>
              <a:t> submission</a:t>
            </a:r>
            <a:r>
              <a:rPr lang="en-US" altLang="en-US" sz="2000" dirty="0" smtClean="0"/>
              <a:t>:</a:t>
            </a:r>
            <a:r>
              <a:rPr lang="en-GB" altLang="en-US" sz="2000" dirty="0" smtClean="0"/>
              <a:t> </a:t>
            </a:r>
            <a:endParaRPr lang="en-US" altLang="en-US" sz="2000" dirty="0" smtClean="0"/>
          </a:p>
          <a:p>
            <a:pPr eaLnBrk="1" hangingPunct="1">
              <a:defRPr/>
            </a:pPr>
            <a:r>
              <a:rPr lang="en-GB" altLang="en-US" sz="2000" dirty="0" smtClean="0"/>
              <a:t>Submission is</a:t>
            </a:r>
            <a:r>
              <a:rPr lang="en-US" altLang="en-US" sz="2000" dirty="0" smtClean="0"/>
              <a:t> </a:t>
            </a:r>
            <a:r>
              <a:rPr lang="en-GB" altLang="en-US" sz="2000" dirty="0" smtClean="0"/>
              <a:t>intended to be from </a:t>
            </a:r>
            <a:r>
              <a:rPr lang="en-GB" altLang="en-US" sz="2000" u="sng" dirty="0" smtClean="0"/>
              <a:t>client to initial server</a:t>
            </a:r>
            <a:r>
              <a:rPr lang="en-GB" altLang="en-US" sz="2000" dirty="0" smtClean="0"/>
              <a:t>.</a:t>
            </a: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altLang="en-US" sz="1800" dirty="0" smtClean="0"/>
              <a:t>SMTP protocol, port 587 </a:t>
            </a:r>
          </a:p>
          <a:p>
            <a:pPr eaLnBrk="1" hangingPunct="1">
              <a:defRPr/>
            </a:pPr>
            <a:r>
              <a:rPr lang="en-GB" altLang="en-US" sz="2000" dirty="0" smtClean="0"/>
              <a:t>Transfer is intended to be</a:t>
            </a:r>
            <a:r>
              <a:rPr lang="en-US" altLang="en-US" sz="2000" dirty="0" smtClean="0"/>
              <a:t> </a:t>
            </a:r>
            <a:r>
              <a:rPr lang="en-GB" altLang="en-US" sz="2000" u="sng" dirty="0" smtClean="0"/>
              <a:t>server to server</a:t>
            </a:r>
            <a:r>
              <a:rPr lang="en-GB" altLang="en-US" sz="2000" dirty="0" smtClean="0"/>
              <a:t> </a:t>
            </a:r>
            <a:r>
              <a:rPr lang="en-US" altLang="en-US" sz="2000" dirty="0" smtClean="0"/>
              <a:t>(relay)</a:t>
            </a:r>
          </a:p>
          <a:p>
            <a:pPr lvl="1" eaLnBrk="1" hangingPunct="1">
              <a:defRPr/>
            </a:pPr>
            <a:r>
              <a:rPr lang="en-US" altLang="en-US" sz="1800" dirty="0" smtClean="0"/>
              <a:t>SMTP protocol, port 25</a:t>
            </a:r>
          </a:p>
          <a:p>
            <a:pPr marL="155575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 marL="155575" indent="0" eaLnBrk="1" hangingPunct="1">
              <a:buFontTx/>
              <a:buNone/>
              <a:defRPr/>
            </a:pPr>
            <a:r>
              <a:rPr lang="en-US" altLang="en-US" sz="2000" dirty="0" smtClean="0">
                <a:solidFill>
                  <a:srgbClr val="00B050"/>
                </a:solidFill>
              </a:rPr>
              <a:t>Allows administrators to run two distinct services configured optimally for each purpose rather than a single MTA service that has to make allowances for different types of use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65125" y="260350"/>
            <a:ext cx="82296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GB" altLang="en-US" sz="2800" b="1">
                <a:solidFill>
                  <a:srgbClr val="5B1868"/>
                </a:solidFill>
              </a:rPr>
              <a:t>RFC 2476</a:t>
            </a:r>
            <a:r>
              <a:rPr lang="en-US" altLang="en-US" sz="2800" b="1">
                <a:solidFill>
                  <a:srgbClr val="5B1868"/>
                </a:solidFill>
              </a:rPr>
              <a:t> + </a:t>
            </a:r>
            <a:r>
              <a:rPr lang="en-GB" altLang="en-US" sz="2800" b="1">
                <a:solidFill>
                  <a:srgbClr val="5B1868"/>
                </a:solidFill>
              </a:rPr>
              <a:t>RFC</a:t>
            </a:r>
            <a:r>
              <a:rPr lang="en-US" altLang="en-US" sz="2800" b="1">
                <a:solidFill>
                  <a:srgbClr val="5B1868"/>
                </a:solidFill>
              </a:rPr>
              <a:t> </a:t>
            </a:r>
            <a:r>
              <a:rPr lang="en-GB" altLang="en-US" sz="2800" b="1">
                <a:solidFill>
                  <a:srgbClr val="5B1868"/>
                </a:solidFill>
              </a:rPr>
              <a:t>4409: </a:t>
            </a:r>
          </a:p>
          <a:p>
            <a:pPr marL="80963" eaLnBrk="1" hangingPunct="1"/>
            <a:r>
              <a:rPr lang="en-GB" altLang="en-US" sz="2800" b="1">
                <a:solidFill>
                  <a:srgbClr val="5B1868"/>
                </a:solidFill>
              </a:rPr>
              <a:t>	Message Submission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57200" y="1652588"/>
            <a:ext cx="8305800" cy="838200"/>
            <a:chOff x="288" y="1200"/>
            <a:chExt cx="5232" cy="528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560" y="1296"/>
              <a:ext cx="960" cy="428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(destination)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88" y="1296"/>
              <a:ext cx="720" cy="42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MSA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(local)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632" y="1296"/>
              <a:ext cx="720" cy="428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(initial)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1104" y="1200"/>
              <a:ext cx="480" cy="369"/>
              <a:chOff x="1152" y="1296"/>
              <a:chExt cx="480" cy="369"/>
            </a:xfrm>
          </p:grpSpPr>
          <p:grpSp>
            <p:nvGrpSpPr>
              <p:cNvPr id="8213" name="Group 9"/>
              <p:cNvGrpSpPr>
                <a:grpSpLocks/>
              </p:cNvGrpSpPr>
              <p:nvPr/>
            </p:nvGrpSpPr>
            <p:grpSpPr bwMode="auto">
              <a:xfrm>
                <a:off x="1152" y="1440"/>
                <a:ext cx="480" cy="225"/>
                <a:chOff x="1152" y="1407"/>
                <a:chExt cx="480" cy="225"/>
              </a:xfrm>
            </p:grpSpPr>
            <p:sp>
              <p:nvSpPr>
                <p:cNvPr id="821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52" y="1632"/>
                  <a:ext cx="480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00" y="1407"/>
                  <a:ext cx="32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587</a:t>
                  </a:r>
                  <a:endParaRPr lang="en-GB" altLang="en-US" sz="1600" b="1"/>
                </a:p>
              </p:txBody>
            </p:sp>
          </p:grpSp>
          <p:sp>
            <p:nvSpPr>
              <p:cNvPr id="8214" name="Text Box 12"/>
              <p:cNvSpPr txBox="1">
                <a:spLocks noChangeArrowheads="1"/>
              </p:cNvSpPr>
              <p:nvPr/>
            </p:nvSpPr>
            <p:spPr bwMode="auto">
              <a:xfrm>
                <a:off x="1152" y="129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smtp</a:t>
                </a:r>
                <a:endParaRPr lang="en-GB" altLang="en-US" sz="1600" b="1"/>
              </a:p>
            </p:txBody>
          </p:sp>
        </p:grpSp>
        <p:grpSp>
          <p:nvGrpSpPr>
            <p:cNvPr id="8201" name="Group 13"/>
            <p:cNvGrpSpPr>
              <a:grpSpLocks/>
            </p:cNvGrpSpPr>
            <p:nvPr/>
          </p:nvGrpSpPr>
          <p:grpSpPr bwMode="auto">
            <a:xfrm>
              <a:off x="2400" y="1200"/>
              <a:ext cx="2112" cy="528"/>
              <a:chOff x="2448" y="1248"/>
              <a:chExt cx="2112" cy="528"/>
            </a:xfrm>
          </p:grpSpPr>
          <p:sp>
            <p:nvSpPr>
              <p:cNvPr id="8202" name="AutoShape 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1403" cy="384"/>
              </a:xfrm>
              <a:prstGeom prst="cloudCallout">
                <a:avLst>
                  <a:gd name="adj1" fmla="val 29185"/>
                  <a:gd name="adj2" fmla="val -519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/>
                  <a:t>Relay MTAs</a:t>
                </a:r>
              </a:p>
            </p:txBody>
          </p:sp>
          <p:grpSp>
            <p:nvGrpSpPr>
              <p:cNvPr id="8203" name="Group 15"/>
              <p:cNvGrpSpPr>
                <a:grpSpLocks/>
              </p:cNvGrpSpPr>
              <p:nvPr/>
            </p:nvGrpSpPr>
            <p:grpSpPr bwMode="auto">
              <a:xfrm>
                <a:off x="2448" y="1248"/>
                <a:ext cx="432" cy="356"/>
                <a:chOff x="4128" y="1200"/>
                <a:chExt cx="432" cy="356"/>
              </a:xfrm>
            </p:grpSpPr>
            <p:grpSp>
              <p:nvGrpSpPr>
                <p:cNvPr id="8209" name="Group 16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821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821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1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  <p:grpSp>
            <p:nvGrpSpPr>
              <p:cNvPr id="8204" name="Group 20"/>
              <p:cNvGrpSpPr>
                <a:grpSpLocks/>
              </p:cNvGrpSpPr>
              <p:nvPr/>
            </p:nvGrpSpPr>
            <p:grpSpPr bwMode="auto">
              <a:xfrm>
                <a:off x="4128" y="1248"/>
                <a:ext cx="432" cy="356"/>
                <a:chOff x="4128" y="1200"/>
                <a:chExt cx="432" cy="356"/>
              </a:xfrm>
            </p:grpSpPr>
            <p:grpSp>
              <p:nvGrpSpPr>
                <p:cNvPr id="8205" name="Group 21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8207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820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0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531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idx="1"/>
          </p:nvPr>
        </p:nvSpPr>
        <p:spPr>
          <a:xfrm>
            <a:off x="517525" y="2924175"/>
            <a:ext cx="7696200" cy="2971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000" smtClean="0"/>
              <a:t>MSA converts mail to “canonical form”, for example by adding @domain to mail submitted with a simple user name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smtClean="0"/>
              <a:t>MSA does other address rewriting, for example changing user@host.domain to Given.Family@domain (masquerading)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smtClean="0"/>
              <a:t>MSA authenticates clients: able to require encryption and SMTP authentication for port 587 sessions </a:t>
            </a: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250825" y="333375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Email – </a:t>
            </a:r>
            <a:r>
              <a:rPr lang="en-GB" altLang="en-US" sz="2800" b="1">
                <a:solidFill>
                  <a:srgbClr val="5B1868"/>
                </a:solidFill>
              </a:rPr>
              <a:t>Submission</a:t>
            </a:r>
          </a:p>
        </p:txBody>
      </p:sp>
      <p:grpSp>
        <p:nvGrpSpPr>
          <p:cNvPr id="10244" name="Group 1050"/>
          <p:cNvGrpSpPr>
            <a:grpSpLocks/>
          </p:cNvGrpSpPr>
          <p:nvPr/>
        </p:nvGrpSpPr>
        <p:grpSpPr bwMode="auto">
          <a:xfrm>
            <a:off x="3998913" y="1533525"/>
            <a:ext cx="3832225" cy="831850"/>
            <a:chOff x="288" y="1200"/>
            <a:chExt cx="2559" cy="524"/>
          </a:xfrm>
        </p:grpSpPr>
        <p:sp>
          <p:nvSpPr>
            <p:cNvPr id="10246" name="Text Box 1030"/>
            <p:cNvSpPr txBox="1">
              <a:spLocks noChangeArrowheads="1"/>
            </p:cNvSpPr>
            <p:nvPr/>
          </p:nvSpPr>
          <p:spPr bwMode="auto">
            <a:xfrm>
              <a:off x="288" y="1296"/>
              <a:ext cx="720" cy="42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MSA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(local)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10247" name="Text Box 1031"/>
            <p:cNvSpPr txBox="1">
              <a:spLocks noChangeArrowheads="1"/>
            </p:cNvSpPr>
            <p:nvPr/>
          </p:nvSpPr>
          <p:spPr bwMode="auto">
            <a:xfrm>
              <a:off x="1632" y="1296"/>
              <a:ext cx="720" cy="428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(initial)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grpSp>
          <p:nvGrpSpPr>
            <p:cNvPr id="10248" name="Group 1032"/>
            <p:cNvGrpSpPr>
              <a:grpSpLocks/>
            </p:cNvGrpSpPr>
            <p:nvPr/>
          </p:nvGrpSpPr>
          <p:grpSpPr bwMode="auto">
            <a:xfrm>
              <a:off x="1104" y="1200"/>
              <a:ext cx="480" cy="369"/>
              <a:chOff x="1152" y="1296"/>
              <a:chExt cx="480" cy="369"/>
            </a:xfrm>
          </p:grpSpPr>
          <p:grpSp>
            <p:nvGrpSpPr>
              <p:cNvPr id="10254" name="Group 1033"/>
              <p:cNvGrpSpPr>
                <a:grpSpLocks/>
              </p:cNvGrpSpPr>
              <p:nvPr/>
            </p:nvGrpSpPr>
            <p:grpSpPr bwMode="auto">
              <a:xfrm>
                <a:off x="1152" y="1440"/>
                <a:ext cx="480" cy="225"/>
                <a:chOff x="1152" y="1407"/>
                <a:chExt cx="480" cy="225"/>
              </a:xfrm>
            </p:grpSpPr>
            <p:sp>
              <p:nvSpPr>
                <p:cNvPr id="10256" name="Line 1034"/>
                <p:cNvSpPr>
                  <a:spLocks noChangeShapeType="1"/>
                </p:cNvSpPr>
                <p:nvPr/>
              </p:nvSpPr>
              <p:spPr bwMode="auto">
                <a:xfrm flipV="1">
                  <a:off x="1152" y="1632"/>
                  <a:ext cx="480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7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200" y="1407"/>
                  <a:ext cx="34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587</a:t>
                  </a:r>
                  <a:endParaRPr lang="en-GB" altLang="en-US" sz="1600" b="1"/>
                </a:p>
              </p:txBody>
            </p:sp>
          </p:grpSp>
          <p:sp>
            <p:nvSpPr>
              <p:cNvPr id="10255" name="Text Box 1036"/>
              <p:cNvSpPr txBox="1">
                <a:spLocks noChangeArrowheads="1"/>
              </p:cNvSpPr>
              <p:nvPr/>
            </p:nvSpPr>
            <p:spPr bwMode="auto">
              <a:xfrm>
                <a:off x="1152" y="1296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smtp</a:t>
                </a:r>
                <a:endParaRPr lang="en-GB" altLang="en-US" sz="1600" b="1"/>
              </a:p>
            </p:txBody>
          </p:sp>
        </p:grpSp>
        <p:grpSp>
          <p:nvGrpSpPr>
            <p:cNvPr id="10249" name="Group 1039"/>
            <p:cNvGrpSpPr>
              <a:grpSpLocks/>
            </p:cNvGrpSpPr>
            <p:nvPr/>
          </p:nvGrpSpPr>
          <p:grpSpPr bwMode="auto">
            <a:xfrm>
              <a:off x="2400" y="1200"/>
              <a:ext cx="447" cy="356"/>
              <a:chOff x="4128" y="1200"/>
              <a:chExt cx="447" cy="356"/>
            </a:xfrm>
          </p:grpSpPr>
          <p:grpSp>
            <p:nvGrpSpPr>
              <p:cNvPr id="10250" name="Group 1040"/>
              <p:cNvGrpSpPr>
                <a:grpSpLocks/>
              </p:cNvGrpSpPr>
              <p:nvPr/>
            </p:nvGrpSpPr>
            <p:grpSpPr bwMode="auto">
              <a:xfrm>
                <a:off x="4128" y="1344"/>
                <a:ext cx="432" cy="212"/>
                <a:chOff x="4128" y="1344"/>
                <a:chExt cx="432" cy="212"/>
              </a:xfrm>
            </p:grpSpPr>
            <p:sp>
              <p:nvSpPr>
                <p:cNvPr id="10252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4224" y="1344"/>
                  <a:ext cx="27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25</a:t>
                  </a:r>
                  <a:endParaRPr lang="en-GB" altLang="en-US" sz="1600" b="1"/>
                </a:p>
              </p:txBody>
            </p:sp>
            <p:sp>
              <p:nvSpPr>
                <p:cNvPr id="10253" name="Line 1042"/>
                <p:cNvSpPr>
                  <a:spLocks noChangeShapeType="1"/>
                </p:cNvSpPr>
                <p:nvPr/>
              </p:nvSpPr>
              <p:spPr bwMode="auto">
                <a:xfrm>
                  <a:off x="4128" y="1536"/>
                  <a:ext cx="432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51" name="Text Box 1043"/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44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smtp</a:t>
                </a:r>
                <a:endParaRPr lang="en-GB" altLang="en-US" sz="1600" b="1"/>
              </a:p>
            </p:txBody>
          </p:sp>
        </p:grpSp>
      </p:grpSp>
      <p:sp>
        <p:nvSpPr>
          <p:cNvPr id="10245" name="Text Box 1052"/>
          <p:cNvSpPr txBox="1">
            <a:spLocks noChangeArrowheads="1"/>
          </p:cNvSpPr>
          <p:nvPr/>
        </p:nvSpPr>
        <p:spPr bwMode="auto">
          <a:xfrm>
            <a:off x="395288" y="1671638"/>
            <a:ext cx="3240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accent2"/>
                </a:solidFill>
              </a:rPr>
              <a:t>MSA </a:t>
            </a:r>
            <a:r>
              <a:rPr lang="en-GB" altLang="en-US" sz="2000" b="1">
                <a:solidFill>
                  <a:schemeClr val="accent2"/>
                </a:solidFill>
              </a:rPr>
              <a:t>port </a:t>
            </a:r>
            <a:r>
              <a:rPr lang="en-US" altLang="en-US" sz="2000" b="1">
                <a:solidFill>
                  <a:schemeClr val="accent2"/>
                </a:solidFill>
              </a:rPr>
              <a:t>587 </a:t>
            </a:r>
            <a:r>
              <a:rPr lang="en-GB" altLang="en-US" sz="2000" b="1">
                <a:solidFill>
                  <a:schemeClr val="accent2"/>
                </a:solidFill>
              </a:rPr>
              <a:t>should be limited to internal hosts</a:t>
            </a:r>
          </a:p>
        </p:txBody>
      </p:sp>
    </p:spTree>
    <p:extLst>
      <p:ext uri="{BB962C8B-B14F-4D97-AF65-F5344CB8AC3E}">
        <p14:creationId xmlns:p14="http://schemas.microsoft.com/office/powerpoint/2010/main" val="84442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DNS Necessities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7921625" cy="48244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 b="1" smtClean="0">
                <a:solidFill>
                  <a:schemeClr val="accent2"/>
                </a:solidFill>
              </a:rPr>
              <a:t>Canonical name for hosts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200" smtClean="0"/>
              <a:t>lookup record  - Name to IP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b="1" smtClean="0">
                <a:solidFill>
                  <a:schemeClr val="accent2"/>
                </a:solidFill>
              </a:rPr>
              <a:t>MX records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200" smtClean="0"/>
              <a:t>so MTAs can find the address to connect to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200" smtClean="0">
                <a:latin typeface="Lucida Console" pitchFamily="49" charset="0"/>
              </a:rPr>
              <a:t>	</a:t>
            </a:r>
            <a:r>
              <a:rPr lang="en-US" altLang="en-US" sz="2000" smtClean="0">
                <a:solidFill>
                  <a:schemeClr val="tx1"/>
                </a:solidFill>
                <a:latin typeface="Lucida Console" pitchFamily="49" charset="0"/>
              </a:rPr>
              <a:t>example.com  IN  MX  10  mailhost.example.com.</a:t>
            </a:r>
            <a:endParaRPr lang="en-US" altLang="en-US" sz="20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200" smtClean="0"/>
              <a:t>MSAs don’t really need MX, initial MTA can be hard coded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b="1" smtClean="0">
                <a:solidFill>
                  <a:schemeClr val="accent2"/>
                </a:solidFill>
              </a:rPr>
              <a:t>Mailserver reverse lookup record</a:t>
            </a:r>
            <a:r>
              <a:rPr lang="en-US" altLang="en-US" sz="2200" smtClean="0"/>
              <a:t>  - IP to Name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200" smtClean="0"/>
              <a:t>for validation purposes</a:t>
            </a:r>
          </a:p>
        </p:txBody>
      </p:sp>
    </p:spTree>
    <p:extLst>
      <p:ext uri="{BB962C8B-B14F-4D97-AF65-F5344CB8AC3E}">
        <p14:creationId xmlns:p14="http://schemas.microsoft.com/office/powerpoint/2010/main" val="387526141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Relaying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0538" y="2852738"/>
            <a:ext cx="8305800" cy="309721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MX (Mail eXchanger) record </a:t>
            </a:r>
          </a:p>
          <a:p>
            <a:pPr lvl="1" eaLnBrk="1" hangingPunct="1"/>
            <a:r>
              <a:rPr lang="en-US" altLang="en-US" smtClean="0"/>
              <a:t>priority allows multiple possibilities for getting mail delivered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MTA configuration</a:t>
            </a:r>
          </a:p>
          <a:p>
            <a:pPr lvl="1" eaLnBrk="1" hangingPunct="1"/>
            <a:r>
              <a:rPr lang="en-US" altLang="en-US" smtClean="0"/>
              <a:t>Accept mail for certain destinations, then pass it along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open relay = bad netizen</a:t>
            </a:r>
          </a:p>
          <a:p>
            <a:pPr lvl="1" eaLnBrk="1" hangingPunct="1"/>
            <a:r>
              <a:rPr lang="en-US" altLang="en-US" smtClean="0"/>
              <a:t>likely to be used for spam</a:t>
            </a:r>
          </a:p>
          <a:p>
            <a:pPr eaLnBrk="1" hangingPunct="1"/>
            <a:endParaRPr lang="en-US" altLang="en-US" sz="2000" smtClean="0"/>
          </a:p>
        </p:txBody>
      </p:sp>
      <p:grpSp>
        <p:nvGrpSpPr>
          <p:cNvPr id="13316" name="Group 1"/>
          <p:cNvGrpSpPr>
            <a:grpSpLocks/>
          </p:cNvGrpSpPr>
          <p:nvPr/>
        </p:nvGrpSpPr>
        <p:grpSpPr bwMode="auto">
          <a:xfrm>
            <a:off x="1285875" y="1622425"/>
            <a:ext cx="6172200" cy="838200"/>
            <a:chOff x="2590800" y="1652588"/>
            <a:chExt cx="6172200" cy="8382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7239000" y="1804988"/>
              <a:ext cx="1524000" cy="67945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(destination)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13318" name="Text Box 7"/>
            <p:cNvSpPr txBox="1">
              <a:spLocks noChangeArrowheads="1"/>
            </p:cNvSpPr>
            <p:nvPr/>
          </p:nvSpPr>
          <p:spPr bwMode="auto">
            <a:xfrm>
              <a:off x="2590800" y="1804988"/>
              <a:ext cx="1143000" cy="67945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(initial)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grpSp>
          <p:nvGrpSpPr>
            <p:cNvPr id="13319" name="Group 13"/>
            <p:cNvGrpSpPr>
              <a:grpSpLocks/>
            </p:cNvGrpSpPr>
            <p:nvPr/>
          </p:nvGrpSpPr>
          <p:grpSpPr bwMode="auto">
            <a:xfrm>
              <a:off x="3810000" y="1652588"/>
              <a:ext cx="3352800" cy="838200"/>
              <a:chOff x="2448" y="1248"/>
              <a:chExt cx="2112" cy="528"/>
            </a:xfrm>
          </p:grpSpPr>
          <p:sp>
            <p:nvSpPr>
              <p:cNvPr id="13320" name="AutoShape 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1403" cy="384"/>
              </a:xfrm>
              <a:prstGeom prst="cloudCallout">
                <a:avLst>
                  <a:gd name="adj1" fmla="val 29185"/>
                  <a:gd name="adj2" fmla="val -519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/>
                  <a:t>Relay MTAs</a:t>
                </a:r>
              </a:p>
            </p:txBody>
          </p:sp>
          <p:grpSp>
            <p:nvGrpSpPr>
              <p:cNvPr id="13321" name="Group 15"/>
              <p:cNvGrpSpPr>
                <a:grpSpLocks/>
              </p:cNvGrpSpPr>
              <p:nvPr/>
            </p:nvGrpSpPr>
            <p:grpSpPr bwMode="auto">
              <a:xfrm>
                <a:off x="2448" y="1248"/>
                <a:ext cx="432" cy="356"/>
                <a:chOff x="4128" y="1200"/>
                <a:chExt cx="432" cy="356"/>
              </a:xfrm>
            </p:grpSpPr>
            <p:grpSp>
              <p:nvGrpSpPr>
                <p:cNvPr id="13327" name="Group 16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1332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133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  <p:grpSp>
            <p:nvGrpSpPr>
              <p:cNvPr id="13322" name="Group 20"/>
              <p:cNvGrpSpPr>
                <a:grpSpLocks/>
              </p:cNvGrpSpPr>
              <p:nvPr/>
            </p:nvGrpSpPr>
            <p:grpSpPr bwMode="auto">
              <a:xfrm>
                <a:off x="4128" y="1248"/>
                <a:ext cx="432" cy="356"/>
                <a:chOff x="4128" y="1200"/>
                <a:chExt cx="432" cy="356"/>
              </a:xfrm>
            </p:grpSpPr>
            <p:grpSp>
              <p:nvGrpSpPr>
                <p:cNvPr id="13323" name="Group 21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13325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1332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2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85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52419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Many different configurations are possible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135938" cy="48958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 smtClean="0"/>
              <a:t>Local delivery for users with an account on the system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smtClean="0"/>
              <a:t>Local delivery for virtual users (no account on the system)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smtClean="0">
                <a:solidFill>
                  <a:srgbClr val="C00000"/>
                </a:solidFill>
              </a:rPr>
              <a:t>Virtual hosting for domains, mail delivered to local user (virtual or actual)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smtClean="0">
                <a:solidFill>
                  <a:srgbClr val="C00000"/>
                </a:solidFill>
              </a:rPr>
              <a:t>Mail sent to a gateway then forwarded on to individual mailservers – MUA talks to configured gateway MSA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smtClean="0"/>
              <a:t>Local mail sent to local mailserver, external mail sent to gateway – MUA talks to </a:t>
            </a:r>
            <a:r>
              <a:rPr lang="en-US" altLang="en-US" sz="2200" smtClean="0">
                <a:latin typeface="Lucida Console" pitchFamily="49" charset="0"/>
              </a:rPr>
              <a:t>localhost</a:t>
            </a:r>
            <a:endParaRPr lang="en-US" altLang="en-US" sz="2200" smtClean="0"/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en-US" altLang="en-US" sz="2200" b="1" i="1" smtClean="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en-US" sz="2200" b="1" i="1" smtClean="0">
                <a:solidFill>
                  <a:schemeClr val="accent2"/>
                </a:solidFill>
              </a:rPr>
              <a:t>Weird and wonderful combinations will work!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200" b="1" i="1" smtClean="0">
                <a:solidFill>
                  <a:schemeClr val="accent2"/>
                </a:solidFill>
              </a:rPr>
              <a:t>Lots of decisions to make, Lots of documentation to read</a:t>
            </a:r>
          </a:p>
        </p:txBody>
      </p:sp>
    </p:spTree>
    <p:extLst>
      <p:ext uri="{BB962C8B-B14F-4D97-AF65-F5344CB8AC3E}">
        <p14:creationId xmlns:p14="http://schemas.microsoft.com/office/powerpoint/2010/main" val="41105814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Electronic Mail</a:t>
            </a:r>
            <a:endParaRPr lang="en-GB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7993063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smtClean="0"/>
              <a:t>E-mail is the </a:t>
            </a:r>
            <a:r>
              <a:rPr lang="en-US" altLang="en-US" sz="2200" b="1" i="1" u="sng" smtClean="0"/>
              <a:t>ONLY</a:t>
            </a:r>
            <a:r>
              <a:rPr lang="en-US" altLang="en-US" sz="2200" smtClean="0"/>
              <a:t> universal mission-critical application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smtClean="0"/>
              <a:t>Each person/group will have various mission-critical applications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smtClean="0"/>
              <a:t>But the only application that </a:t>
            </a:r>
            <a:r>
              <a:rPr lang="en-US" altLang="en-US" sz="2200" b="1" i="1" u="sng" smtClean="0"/>
              <a:t>everyone</a:t>
            </a:r>
            <a:r>
              <a:rPr lang="en-US" altLang="en-US" sz="2200" smtClean="0"/>
              <a:t> depends on is e-mail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solidFill>
                  <a:schemeClr val="accent2"/>
                </a:solidFill>
                <a:cs typeface="Times New Roman" pitchFamily="18" charset="0"/>
              </a:rPr>
              <a:t>Keeping e-mail flowing is a required task for most system administrators. 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cs typeface="Times New Roman" pitchFamily="18" charset="0"/>
              </a:rPr>
              <a:t>For the administrator this means:</a:t>
            </a:r>
          </a:p>
          <a:p>
            <a:pPr lvl="1" eaLnBrk="1" hangingPunct="1"/>
            <a:r>
              <a:rPr lang="en-US" altLang="en-US" sz="2200" smtClean="0">
                <a:cs typeface="Times New Roman" pitchFamily="18" charset="0"/>
              </a:rPr>
              <a:t>Choosing and configuring a mail transport agent</a:t>
            </a:r>
          </a:p>
          <a:p>
            <a:pPr lvl="1" eaLnBrk="1" hangingPunct="1"/>
            <a:r>
              <a:rPr lang="en-US" altLang="en-US" sz="2200" smtClean="0">
                <a:cs typeface="Times New Roman" pitchFamily="18" charset="0"/>
              </a:rPr>
              <a:t>Thinking through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smtClean="0">
                <a:cs typeface="Times New Roman" pitchFamily="18" charset="0"/>
              </a:rPr>
              <a:t>the site’s e-mail model,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smtClean="0">
                <a:cs typeface="Times New Roman" pitchFamily="18" charset="0"/>
              </a:rPr>
              <a:t>user agents, and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smtClean="0">
                <a:cs typeface="Times New Roman" pitchFamily="18" charset="0"/>
              </a:rPr>
              <a:t>hardware required to provide this critical service.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How complicated is it?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273925" cy="4525962"/>
          </a:xfrm>
        </p:spPr>
        <p:txBody>
          <a:bodyPr/>
          <a:lstStyle/>
          <a:p>
            <a:pPr eaLnBrk="1" hangingPunct="1"/>
            <a:r>
              <a:rPr lang="en-GB" altLang="en-US" sz="2200" b="1" smtClean="0"/>
              <a:t>postfix </a:t>
            </a:r>
            <a:endParaRPr lang="en-US" altLang="en-US" sz="2200" b="1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 smtClean="0"/>
              <a:t>sets 530+ defaults</a:t>
            </a:r>
          </a:p>
          <a:p>
            <a:pPr eaLnBrk="1" hangingPunct="1"/>
            <a:r>
              <a:rPr lang="en-GB" altLang="en-US" sz="2200" b="1" smtClean="0"/>
              <a:t>sendmail</a:t>
            </a:r>
            <a:r>
              <a:rPr lang="en-US" altLang="en-US" sz="2200" smtClean="0"/>
              <a:t>:</a:t>
            </a:r>
            <a:r>
              <a:rPr lang="en-GB" altLang="en-US" sz="2200" smtClean="0"/>
              <a:t> </a:t>
            </a:r>
            <a:endParaRPr lang="en-US" altLang="en-US" sz="2200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 smtClean="0"/>
              <a:t>55+ features</a:t>
            </a:r>
            <a:endParaRPr lang="en-US" altLang="en-US" sz="2200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 smtClean="0"/>
              <a:t>180+ </a:t>
            </a:r>
            <a:r>
              <a:rPr lang="en-US" altLang="en-US" sz="2200" smtClean="0"/>
              <a:t>defines, many with several distinct options</a:t>
            </a:r>
            <a:endParaRPr lang="en-GB" altLang="en-US" sz="220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 smtClean="0"/>
              <a:t>these are used to configure </a:t>
            </a:r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GB" altLang="en-US" sz="2200" smtClean="0"/>
              <a:t>18 classes </a:t>
            </a:r>
            <a:endParaRPr lang="en-US" altLang="en-US" sz="2200" smtClean="0"/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GB" altLang="en-US" sz="2200" smtClean="0"/>
              <a:t>16 rulesets </a:t>
            </a:r>
            <a:endParaRPr lang="en-US" altLang="en-US" sz="2200" smtClean="0"/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GB" altLang="en-US" sz="2200" smtClean="0"/>
              <a:t>15 macros </a:t>
            </a:r>
            <a:endParaRPr lang="en-US" altLang="en-US" sz="2200" smtClean="0"/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US" altLang="en-US" sz="2200" smtClean="0"/>
              <a:t>  </a:t>
            </a:r>
            <a:r>
              <a:rPr lang="en-GB" altLang="en-US" sz="2200" smtClean="0"/>
              <a:t>9 m4</a:t>
            </a:r>
            <a:r>
              <a:rPr lang="en-US" altLang="en-US" sz="2200" smtClean="0"/>
              <a:t> </a:t>
            </a:r>
            <a:r>
              <a:rPr lang="en-GB" altLang="en-US" sz="2200" smtClean="0"/>
              <a:t>diversions (subroutines)</a:t>
            </a:r>
          </a:p>
          <a:p>
            <a:pPr eaLnBrk="1" hangingPunct="1"/>
            <a:r>
              <a:rPr lang="en-GB" altLang="en-US" sz="2200" b="1" smtClean="0"/>
              <a:t>dovecot</a:t>
            </a:r>
            <a:r>
              <a:rPr lang="en-GB" altLang="en-US" sz="2200" smtClean="0"/>
              <a:t>: </a:t>
            </a:r>
            <a:endParaRPr lang="en-US" altLang="en-US" sz="2200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 smtClean="0"/>
              <a:t>About 150 </a:t>
            </a:r>
            <a:r>
              <a:rPr lang="en-US" altLang="en-US" sz="2200" smtClean="0"/>
              <a:t>defaults </a:t>
            </a:r>
            <a:r>
              <a:rPr lang="en-GB" altLang="en-US" sz="2200" smtClean="0"/>
              <a:t>plus (2*7) database options</a:t>
            </a:r>
          </a:p>
        </p:txBody>
      </p:sp>
    </p:spTree>
    <p:extLst>
      <p:ext uri="{BB962C8B-B14F-4D97-AF65-F5344CB8AC3E}">
        <p14:creationId xmlns:p14="http://schemas.microsoft.com/office/powerpoint/2010/main" val="309457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76250"/>
            <a:ext cx="6265863" cy="768350"/>
          </a:xfrm>
        </p:spPr>
        <p:txBody>
          <a:bodyPr anchor="b"/>
          <a:lstStyle/>
          <a:p>
            <a:pPr eaLnBrk="1" hangingPunct="1"/>
            <a:r>
              <a:rPr lang="en-US" altLang="en-US" smtClean="0"/>
              <a:t>Troubleshooting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557338"/>
            <a:ext cx="6264275" cy="3719512"/>
          </a:xfrm>
        </p:spPr>
        <p:txBody>
          <a:bodyPr/>
          <a:lstStyle/>
          <a:p>
            <a:pPr eaLnBrk="1" hangingPunct="1"/>
            <a:r>
              <a:rPr lang="en-US" altLang="en-US" smtClean="0"/>
              <a:t>Stop! Don’t Rush</a:t>
            </a:r>
          </a:p>
          <a:p>
            <a:pPr eaLnBrk="1" hangingPunct="1"/>
            <a:r>
              <a:rPr lang="en-US" altLang="en-US" smtClean="0"/>
              <a:t>Make one change at a time – test</a:t>
            </a:r>
          </a:p>
          <a:p>
            <a:pPr eaLnBrk="1" hangingPunct="1"/>
            <a:r>
              <a:rPr lang="en-US" altLang="en-US" smtClean="0"/>
              <a:t>Start at one end, move up or down the network layers</a:t>
            </a:r>
          </a:p>
          <a:p>
            <a:pPr eaLnBrk="1" hangingPunct="1"/>
            <a:r>
              <a:rPr lang="en-US" altLang="en-US" smtClean="0"/>
              <a:t>Communicate regularly</a:t>
            </a:r>
          </a:p>
          <a:p>
            <a:pPr eaLnBrk="1" hangingPunct="1"/>
            <a:r>
              <a:rPr lang="en-US" altLang="en-US" smtClean="0"/>
              <a:t>Work as a team</a:t>
            </a:r>
          </a:p>
          <a:p>
            <a:pPr eaLnBrk="1" hangingPunct="1"/>
            <a:r>
              <a:rPr lang="en-US" altLang="en-US" smtClean="0"/>
              <a:t>Document before and changes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795963" y="4652963"/>
            <a:ext cx="2719387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Researcher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5696" y="1988840"/>
            <a:ext cx="6393904" cy="403096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Paths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Permissions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Ports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Parsing </a:t>
            </a:r>
            <a:r>
              <a:rPr lang="en-US" sz="1800" dirty="0" smtClean="0">
                <a:solidFill>
                  <a:srgbClr val="7030A0"/>
                </a:solidFill>
              </a:rPr>
              <a:t>(typos)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 Check the “4 peas”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323850" y="333375"/>
            <a:ext cx="8229600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Correcting Faults</a:t>
            </a: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066800" y="2133600"/>
            <a:ext cx="57150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Gather evidence</a:t>
            </a:r>
          </a:p>
          <a:p>
            <a:pPr lvl="1"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Make an informed guess </a:t>
            </a:r>
          </a:p>
          <a:p>
            <a:pPr lvl="2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 (just fix it, see if it works --</a:t>
            </a:r>
          </a:p>
          <a:p>
            <a:pPr lvl="2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BUT be able to go back to the previous and original !!)</a:t>
            </a:r>
          </a:p>
          <a:p>
            <a:pPr lvl="1">
              <a:spcBef>
                <a:spcPct val="20000"/>
              </a:spcBef>
              <a:buSzPct val="80000"/>
              <a:buFont typeface="Wingdings" pitchFamily="2" charset="2"/>
              <a:buAutoNum type="arabicPeriod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Try to reproduce the error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9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Troubleshooting </a:t>
            </a:r>
            <a:endParaRPr lang="en-GB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382000" cy="4627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b="1" smtClean="0">
                <a:solidFill>
                  <a:schemeClr val="accent2"/>
                </a:solidFill>
              </a:rPr>
              <a:t>It is best to test a network service locally first. </a:t>
            </a:r>
          </a:p>
          <a:p>
            <a:pPr eaLnBrk="1" hangingPunct="1"/>
            <a:r>
              <a:rPr lang="en-US" altLang="en-US" sz="2200" smtClean="0"/>
              <a:t>Use  </a:t>
            </a:r>
            <a:r>
              <a:rPr lang="en-US" altLang="en-US" sz="2200" smtClean="0">
                <a:latin typeface="Lucida Console" pitchFamily="49" charset="0"/>
              </a:rPr>
              <a:t>netstat –an </a:t>
            </a:r>
            <a:r>
              <a:rPr lang="en-US" altLang="en-US" sz="2200" smtClean="0"/>
              <a:t>to check that the port number associated with the service is active and in the LISTENING state. </a:t>
            </a:r>
          </a:p>
          <a:p>
            <a:pPr eaLnBrk="1" hangingPunct="1"/>
            <a:r>
              <a:rPr lang="en-US" altLang="en-US" sz="2200" smtClean="0"/>
              <a:t>Check which IP address the port is bound to -- some services may only be bound to use one or another interface . </a:t>
            </a:r>
          </a:p>
          <a:p>
            <a:pPr eaLnBrk="1" hangingPunct="1"/>
            <a:r>
              <a:rPr lang="en-US" altLang="en-US" sz="2200" smtClean="0"/>
              <a:t>Check is if the service responds at all by trying the service using a local client, which does not involve host-to-host connectivity. </a:t>
            </a:r>
          </a:p>
          <a:p>
            <a:pPr lvl="1" eaLnBrk="1" hangingPunct="1"/>
            <a:r>
              <a:rPr lang="en-US" altLang="en-US" sz="2200" smtClean="0"/>
              <a:t>The local service is naturally found at the localhost address (127.0.0.1, or just identify localhost as the hostname).</a:t>
            </a:r>
          </a:p>
          <a:p>
            <a:pPr eaLnBrk="1" hangingPunct="1"/>
            <a:r>
              <a:rPr lang="en-GB" altLang="en-US" sz="2200" smtClean="0"/>
              <a:t>Examine the log using </a:t>
            </a:r>
            <a:r>
              <a:rPr lang="en-GB" altLang="en-US" sz="2200" smtClean="0">
                <a:latin typeface="Lucida Console" pitchFamily="49" charset="0"/>
              </a:rPr>
              <a:t>tail –f</a:t>
            </a:r>
          </a:p>
          <a:p>
            <a:pPr lvl="1" eaLnBrk="1" hangingPunct="1"/>
            <a:r>
              <a:rPr lang="en-GB" altLang="en-US" sz="2200" smtClean="0"/>
              <a:t>shows all messages received and sent by the server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17879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Troubleshooting Scenario: Webserver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007350" cy="4627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smtClean="0"/>
              <a:t>If the web server will not start for no apparent reason: 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1. make sure that the pid file doesn't already exist  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Lucida Console" pitchFamily="49" charset="0"/>
              </a:rPr>
              <a:t>		ls -l /var/run/httpd.pid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Lucida Console" pitchFamily="49" charset="0"/>
              </a:rPr>
              <a:t>		-rw-------  1 root sys Feb 14 19:23 /var/run/httpd.pid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2. If the file exists while the server is stopped then delete it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Lucida Console" pitchFamily="49" charset="0"/>
              </a:rPr>
              <a:t>		</a:t>
            </a:r>
            <a:r>
              <a:rPr lang="en-US" altLang="en-US" sz="1800" smtClean="0">
                <a:latin typeface="Lucida Console" pitchFamily="49" charset="0"/>
              </a:rPr>
              <a:t>rm /var/run/httpd.pid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3. restart the service ... for example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Lucida Console" pitchFamily="49" charset="0"/>
              </a:rPr>
              <a:t>	</a:t>
            </a:r>
            <a:r>
              <a:rPr lang="en-US" altLang="en-US" sz="1600" smtClean="0">
                <a:latin typeface="Lucida Console" pitchFamily="49" charset="0"/>
              </a:rPr>
              <a:t>	/etc/rc.d/apache restart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4. Use  </a:t>
            </a:r>
            <a:r>
              <a:rPr lang="en-US" altLang="en-US" sz="2200" smtClean="0">
                <a:latin typeface="Lucida Console" pitchFamily="49" charset="0"/>
              </a:rPr>
              <a:t>netstat –an </a:t>
            </a:r>
            <a:r>
              <a:rPr lang="en-US" altLang="en-US" sz="2200" smtClean="0"/>
              <a:t>to check that port 80 is active and in the LISTENING state.</a:t>
            </a:r>
          </a:p>
        </p:txBody>
      </p:sp>
    </p:spTree>
    <p:extLst>
      <p:ext uri="{BB962C8B-B14F-4D97-AF65-F5344CB8AC3E}">
        <p14:creationId xmlns:p14="http://schemas.microsoft.com/office/powerpoint/2010/main" val="2613316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Troubleshooting Scenario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001000" cy="45720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200" dirty="0" smtClean="0"/>
              <a:t>5. try the local service – you don’t even need a browser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latin typeface="Lucida Console" pitchFamily="49" charset="0"/>
              </a:rPr>
              <a:t>		telnet </a:t>
            </a:r>
            <a:r>
              <a:rPr lang="en-US" sz="2200" dirty="0" err="1" smtClean="0">
                <a:latin typeface="Lucida Console" pitchFamily="49" charset="0"/>
              </a:rPr>
              <a:t>localhost</a:t>
            </a:r>
            <a:r>
              <a:rPr lang="en-US" sz="2200" dirty="0" smtClean="0">
                <a:latin typeface="Lucida Console" pitchFamily="49" charset="0"/>
              </a:rPr>
              <a:t> 80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latin typeface="Lucida Console" pitchFamily="49" charset="0"/>
              </a:rPr>
              <a:t>		GET /</a:t>
            </a:r>
          </a:p>
          <a:p>
            <a:pPr marL="0" indent="0" eaLnBrk="1" hangingPunct="1">
              <a:buFontTx/>
              <a:buNone/>
              <a:defRPr/>
            </a:pPr>
            <a:r>
              <a:rPr lang="en-GB" sz="2200" dirty="0" smtClean="0"/>
              <a:t>6. Examine the log using </a:t>
            </a:r>
            <a:r>
              <a:rPr lang="en-GB" sz="2200" dirty="0" smtClean="0">
                <a:latin typeface="Lucida Console" pitchFamily="49" charset="0"/>
              </a:rPr>
              <a:t>tail –f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GB" sz="2200" dirty="0" smtClean="0"/>
              <a:t>shows all messages received and sent by the server</a:t>
            </a:r>
            <a:endParaRPr lang="en-US" sz="2200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2200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b="1" dirty="0" smtClean="0">
                <a:solidFill>
                  <a:srgbClr val="653579"/>
                </a:solidFill>
              </a:rPr>
              <a:t>Still having problems?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2200" b="1" dirty="0" smtClean="0">
              <a:solidFill>
                <a:srgbClr val="653579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dirty="0" smtClean="0"/>
              <a:t>(a) Increase the </a:t>
            </a:r>
            <a:r>
              <a:rPr lang="en-US" sz="2200" dirty="0" err="1" smtClean="0"/>
              <a:t>Loglevel</a:t>
            </a:r>
            <a:r>
              <a:rPr lang="en-US" sz="2200" dirty="0" smtClean="0"/>
              <a:t> verbosity, for example from...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dirty="0" smtClean="0"/>
              <a:t>	</a:t>
            </a:r>
            <a:r>
              <a:rPr lang="en-US" sz="2200" b="1" dirty="0" err="1" smtClean="0"/>
              <a:t>LogLevel</a:t>
            </a:r>
            <a:r>
              <a:rPr lang="en-US" sz="2200" b="1" dirty="0" smtClean="0"/>
              <a:t> warn </a:t>
            </a:r>
            <a:r>
              <a:rPr lang="en-US" sz="2200" dirty="0" smtClean="0"/>
              <a:t> to 	</a:t>
            </a:r>
            <a:r>
              <a:rPr lang="en-US" sz="2200" b="1" dirty="0" err="1" smtClean="0"/>
              <a:t>LogLevel</a:t>
            </a:r>
            <a:r>
              <a:rPr lang="en-US" sz="2200" b="1" dirty="0" smtClean="0"/>
              <a:t> debug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2200" b="1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200" dirty="0" smtClean="0"/>
              <a:t>(b) restart the service - e</a:t>
            </a:r>
            <a:r>
              <a:rPr lang="en-GB" sz="2200" dirty="0" err="1" smtClean="0"/>
              <a:t>xamine</a:t>
            </a:r>
            <a:r>
              <a:rPr lang="en-GB" sz="2200" dirty="0" smtClean="0"/>
              <a:t> the log using </a:t>
            </a:r>
            <a:r>
              <a:rPr lang="en-GB" sz="2200" dirty="0" smtClean="0">
                <a:latin typeface="Lucida Console" pitchFamily="49" charset="0"/>
              </a:rPr>
              <a:t>tail –f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571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53579"/>
                </a:solidFill>
              </a:rPr>
              <a:t>Still having problems?</a:t>
            </a:r>
            <a:r>
              <a:rPr lang="en-US" altLang="en-US" sz="2400" dirty="0" smtClean="0">
                <a:solidFill>
                  <a:srgbClr val="653579"/>
                </a:solidFill>
              </a:rPr>
              <a:t> 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431212" cy="4627562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2200" b="1" smtClean="0">
                <a:solidFill>
                  <a:schemeClr val="accent2"/>
                </a:solidFill>
              </a:rPr>
              <a:t>(c) Start the process from the shell to capture console logging</a:t>
            </a:r>
          </a:p>
          <a:p>
            <a:pPr marL="533400" indent="-533400" eaLnBrk="1" hangingPunct="1">
              <a:buFont typeface="Wingdings" pitchFamily="2" charset="2"/>
              <a:buChar char="§"/>
            </a:pPr>
            <a:r>
              <a:rPr lang="en-US" altLang="en-US" sz="2200" smtClean="0"/>
              <a:t>Look at the rc.d startup script to find the actual command that is being executed, and run it yourself from the command line</a:t>
            </a:r>
          </a:p>
          <a:p>
            <a:pPr marL="533400" indent="-5334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Lucida Console" pitchFamily="49" charset="0"/>
              </a:rPr>
              <a:t>/usr/sbin/apachectl start</a:t>
            </a:r>
          </a:p>
          <a:p>
            <a:pPr marL="533400" indent="-5334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	dynamic linker : /usr/sbin/httpd : could not open libmhash.so.2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	/usr/sbin/apachectl: 29125 Killed</a:t>
            </a:r>
          </a:p>
          <a:p>
            <a:pPr marL="533400" indent="-5334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	/usr/sbin/apachectl start: httpd could not be started</a:t>
            </a:r>
          </a:p>
          <a:p>
            <a:pPr marL="533400" indent="-53340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sz="2200" smtClean="0"/>
              <a:t>we find that the apache server couldn't start because it couldn't locate a linked library</a:t>
            </a:r>
          </a:p>
        </p:txBody>
      </p:sp>
    </p:spTree>
    <p:extLst>
      <p:ext uri="{BB962C8B-B14F-4D97-AF65-F5344CB8AC3E}">
        <p14:creationId xmlns:p14="http://schemas.microsoft.com/office/powerpoint/2010/main" val="152718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750" y="1844675"/>
            <a:ext cx="8001000" cy="3600450"/>
          </a:xfrm>
          <a:solidFill>
            <a:srgbClr val="FFCCFF"/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If you are missing a library, use the command</a:t>
            </a:r>
          </a:p>
          <a:p>
            <a:pPr marL="98425" indent="0"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find / -name "</a:t>
            </a:r>
            <a:r>
              <a:rPr lang="en-US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libname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*" </a:t>
            </a:r>
          </a:p>
          <a:p>
            <a:pPr marL="98425" indent="0">
              <a:buFontTx/>
              <a:buNone/>
              <a:defRPr/>
            </a:pPr>
            <a:r>
              <a:rPr lang="en-US" dirty="0" smtClean="0"/>
              <a:t>	using the library name from the error message.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If it exists, fix it with a </a:t>
            </a:r>
            <a:r>
              <a:rPr lang="en-US" dirty="0" err="1" smtClean="0"/>
              <a:t>symlink</a:t>
            </a:r>
            <a:r>
              <a:rPr lang="en-US" dirty="0" smtClean="0"/>
              <a:t> to the path specified in the error message, or put the </a:t>
            </a:r>
            <a:r>
              <a:rPr lang="en-US" dirty="0" err="1" smtClean="0"/>
              <a:t>symlink</a:t>
            </a:r>
            <a:r>
              <a:rPr lang="en-US" dirty="0" smtClean="0"/>
              <a:t> in /</a:t>
            </a:r>
            <a:r>
              <a:rPr lang="en-US" dirty="0" err="1" smtClean="0"/>
              <a:t>usr</a:t>
            </a:r>
            <a:r>
              <a:rPr lang="en-US" dirty="0" smtClean="0"/>
              <a:t>/lib or /</a:t>
            </a:r>
            <a:r>
              <a:rPr lang="en-US" dirty="0" err="1" smtClean="0"/>
              <a:t>usr</a:t>
            </a:r>
            <a:r>
              <a:rPr lang="en-US" dirty="0" smtClean="0"/>
              <a:t>/local/lib if it is not already there.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Lots of times the library is called libxyz.so.2.0.0 when the program wants libxyz.so  so this is pretty easy</a:t>
            </a:r>
          </a:p>
          <a:p>
            <a:pPr>
              <a:spcBef>
                <a:spcPts val="1200"/>
              </a:spcBef>
              <a:defRPr/>
            </a:pPr>
            <a:endParaRPr lang="en-US" dirty="0"/>
          </a:p>
        </p:txBody>
      </p:sp>
      <p:sp>
        <p:nvSpPr>
          <p:cNvPr id="3686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Missing Libraries</a:t>
            </a:r>
          </a:p>
        </p:txBody>
      </p:sp>
    </p:spTree>
    <p:extLst>
      <p:ext uri="{BB962C8B-B14F-4D97-AF65-F5344CB8AC3E}">
        <p14:creationId xmlns:p14="http://schemas.microsoft.com/office/powerpoint/2010/main" val="357774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272462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Troubleshooting Scenario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07375" cy="462756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en-US" sz="2200" smtClean="0"/>
              <a:t>(d) Doublecheck this using ldd like so...</a:t>
            </a:r>
          </a:p>
          <a:p>
            <a:pPr marL="533400" indent="-533400" eaLnBrk="1" hangingPunct="1">
              <a:spcBef>
                <a:spcPts val="1200"/>
              </a:spcBef>
              <a:buFontTx/>
              <a:buNone/>
            </a:pPr>
            <a:r>
              <a:rPr lang="en-US" altLang="en-US" sz="1600" smtClean="0">
                <a:latin typeface="Lucida Console" pitchFamily="49" charset="0"/>
              </a:rPr>
              <a:t>	cd /usr/sbin</a:t>
            </a:r>
          </a:p>
          <a:p>
            <a:pPr marL="533400" indent="-533400" eaLnBrk="1" hangingPunct="1">
              <a:spcBef>
                <a:spcPts val="1200"/>
              </a:spcBef>
              <a:buFontTx/>
              <a:buNone/>
            </a:pPr>
            <a:r>
              <a:rPr lang="en-US" altLang="en-US" sz="1600" smtClean="0">
                <a:latin typeface="Lucida Console" pitchFamily="49" charset="0"/>
              </a:rPr>
              <a:t>	ldd ./httpd</a:t>
            </a:r>
          </a:p>
          <a:p>
            <a:pPr marL="533400" indent="-533400" eaLnBrk="1" hangingPunct="1">
              <a:spcBef>
                <a:spcPts val="1200"/>
              </a:spcBef>
              <a:buFontTx/>
              <a:buNone/>
            </a:pPr>
            <a:r>
              <a:rPr lang="en-US" altLang="en-US" sz="1600" smtClean="0">
                <a:latin typeface="Lucida Console" pitchFamily="49" charset="0"/>
              </a:rPr>
              <a:t>	</a:t>
            </a: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./httpd needs: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	    libldap.so.2 =&gt; /var/opt/lib/libldap.so.2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	    /usr/lib/libcurl.so.2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        /usr/lib/libgnuintl.so.4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Console" pitchFamily="49" charset="0"/>
              </a:rPr>
              <a:t>	dynamic linker : ./httpd : could not open libmhash.so.2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endParaRPr lang="en-US" altLang="en-US" sz="2200" smtClean="0">
              <a:solidFill>
                <a:schemeClr val="accent2"/>
              </a:solidFill>
              <a:latin typeface="Lucida Console" pitchFamily="49" charset="0"/>
            </a:endParaRP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2200" smtClean="0"/>
              <a:t>in this scenario we know that libmhash.so.2 resides in /var/opt//lib/ so we found a missing symbolic link</a:t>
            </a:r>
          </a:p>
        </p:txBody>
      </p:sp>
    </p:spTree>
    <p:extLst>
      <p:ext uri="{BB962C8B-B14F-4D97-AF65-F5344CB8AC3E}">
        <p14:creationId xmlns:p14="http://schemas.microsoft.com/office/powerpoint/2010/main" val="1926222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Troubleshooting Scenario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0575"/>
            <a:ext cx="8458200" cy="44926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/>
              <a:t>(e) Fix by creating a symlink to the library </a:t>
            </a:r>
            <a:endParaRPr lang="en-US" altLang="en-US" sz="2200" b="1" smtClean="0"/>
          </a:p>
          <a:p>
            <a:pPr marL="533400" indent="-53340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smtClean="0">
                <a:latin typeface="Lucida Console" pitchFamily="49" charset="0"/>
              </a:rPr>
              <a:t>    ln -s /usr/lib/libmhash.so.2 /var/opt/lib/libmhash.so.2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sz="2000" smtClean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/>
              <a:t>(f) and try it again</a:t>
            </a:r>
          </a:p>
          <a:p>
            <a:pPr marL="533400" indent="-533400" eaLnBrk="1" hangingPunct="1">
              <a:spcBef>
                <a:spcPts val="1200"/>
              </a:spcBef>
              <a:buFontTx/>
              <a:buNone/>
            </a:pPr>
            <a:r>
              <a:rPr lang="en-US" altLang="en-US" sz="1800" smtClean="0">
                <a:latin typeface="Lucida Console" pitchFamily="49" charset="0"/>
              </a:rPr>
              <a:t>	ldd ./httpd</a:t>
            </a:r>
          </a:p>
          <a:p>
            <a:pPr marL="533400" indent="-533400" eaLnBrk="1" hangingPunct="1">
              <a:spcBef>
                <a:spcPts val="1200"/>
              </a:spcBef>
              <a:buFontTx/>
              <a:buNone/>
            </a:pPr>
            <a:r>
              <a:rPr lang="en-US" altLang="en-US" sz="1800" smtClean="0">
                <a:latin typeface="Lucida Console" pitchFamily="49" charset="0"/>
              </a:rPr>
              <a:t>	</a:t>
            </a:r>
            <a:r>
              <a:rPr lang="en-US" altLang="en-US" sz="1800" smtClean="0">
                <a:solidFill>
                  <a:schemeClr val="accent2"/>
                </a:solidFill>
                <a:latin typeface="Lucida Console" pitchFamily="49" charset="0"/>
              </a:rPr>
              <a:t>./httpd needs: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Lucida Console" pitchFamily="49" charset="0"/>
              </a:rPr>
              <a:t>	    libldap.so.2 =&gt; /var/opt/lib/libldap.so.2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Lucida Console" pitchFamily="49" charset="0"/>
              </a:rPr>
              <a:t>	    libmhash.so.2 =&gt; /var/opt/lib/libmhash.so.2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Lucida Console" pitchFamily="49" charset="0"/>
              </a:rPr>
              <a:t>	    /usr/lib/libcurl.so.2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chemeClr val="accent2"/>
                </a:solidFill>
                <a:latin typeface="Lucida Console" pitchFamily="49" charset="0"/>
              </a:rPr>
              <a:t>        /usr/lib/libgnuintl.so.4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endParaRPr lang="en-US" altLang="en-US" sz="1800" smtClean="0">
              <a:solidFill>
                <a:schemeClr val="accent2"/>
              </a:solidFill>
              <a:latin typeface="Lucida Console" pitchFamily="49" charset="0"/>
            </a:endParaRPr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sz="18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9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179388" y="404813"/>
            <a:ext cx="6588125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Diagnosis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14400" y="1484313"/>
            <a:ext cx="725805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ea typeface="MS PGothic" pitchFamily="34" charset="-128"/>
              </a:rPr>
              <a:t>Be systematic:</a:t>
            </a:r>
          </a:p>
          <a:p>
            <a:pPr lvl="1"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start with simple things, progressing to more complicated causes or factors</a:t>
            </a:r>
          </a:p>
          <a:p>
            <a:pPr lvl="1"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always eliminate the obvious first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use a log, conceptual map, etc.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gather information that can be subject to </a:t>
            </a:r>
            <a:r>
              <a:rPr lang="en-US" altLang="en-US" sz="2400" b="1" i="1">
                <a:solidFill>
                  <a:srgbClr val="00528B"/>
                </a:solidFill>
                <a:ea typeface="MS PGothic" pitchFamily="34" charset="-128"/>
              </a:rPr>
              <a:t>association and deduction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333399"/>
                </a:solidFill>
                <a:ea typeface="MS PGothic" pitchFamily="34" charset="-128"/>
              </a:rPr>
              <a:t>establish (recall) </a:t>
            </a:r>
            <a:r>
              <a:rPr lang="en-US" altLang="en-US" sz="2400" b="1">
                <a:solidFill>
                  <a:srgbClr val="00528B"/>
                </a:solidFill>
                <a:ea typeface="MS PGothic" pitchFamily="34" charset="-128"/>
              </a:rPr>
              <a:t>cause and effect</a:t>
            </a:r>
          </a:p>
          <a:p>
            <a:pPr>
              <a:spcBef>
                <a:spcPct val="50000"/>
              </a:spcBef>
              <a:buSzPct val="80000"/>
              <a:buFont typeface="Wingdings" pitchFamily="2" charset="2"/>
              <a:buChar char="v"/>
            </a:pPr>
            <a:r>
              <a:rPr lang="en-US" altLang="en-US" sz="2400" b="1">
                <a:solidFill>
                  <a:srgbClr val="000000"/>
                </a:solidFill>
                <a:ea typeface="MS PGothic" pitchFamily="34" charset="-128"/>
              </a:rPr>
              <a:t>be able to go back to the previous and original</a:t>
            </a:r>
          </a:p>
        </p:txBody>
      </p:sp>
    </p:spTree>
    <p:extLst>
      <p:ext uri="{BB962C8B-B14F-4D97-AF65-F5344CB8AC3E}">
        <p14:creationId xmlns:p14="http://schemas.microsoft.com/office/powerpoint/2010/main" val="1574816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250825" y="404813"/>
            <a:ext cx="6769100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Diagnosis (cont’d)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827088" y="1773238"/>
            <a:ext cx="7345362" cy="4608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Play detective:</a:t>
            </a:r>
          </a:p>
          <a:p>
            <a:pPr eaLnBrk="1" hangingPunct="1"/>
            <a:r>
              <a:rPr lang="en-US" altLang="en-US" smtClean="0"/>
              <a:t>pay attention to facts</a:t>
            </a:r>
          </a:p>
          <a:p>
            <a:pPr eaLnBrk="1" hangingPunct="1"/>
            <a:r>
              <a:rPr lang="en-US" altLang="en-US" smtClean="0"/>
              <a:t>read documentation</a:t>
            </a:r>
          </a:p>
          <a:p>
            <a:pPr eaLnBrk="1" hangingPunct="1"/>
            <a:r>
              <a:rPr lang="en-US" altLang="en-US" smtClean="0"/>
              <a:t>talk to others</a:t>
            </a:r>
          </a:p>
          <a:p>
            <a:pPr eaLnBrk="1" hangingPunct="1"/>
            <a:r>
              <a:rPr lang="en-US" altLang="en-US" smtClean="0"/>
              <a:t>old bug and problem reports – local and googled</a:t>
            </a:r>
          </a:p>
          <a:p>
            <a:pPr eaLnBrk="1" hangingPunct="1"/>
            <a:r>
              <a:rPr lang="en-US" altLang="en-US" smtClean="0"/>
              <a:t>system logs</a:t>
            </a:r>
          </a:p>
          <a:p>
            <a:pPr eaLnBrk="1" hangingPunct="1"/>
            <a:r>
              <a:rPr lang="en-US" altLang="en-US" smtClean="0"/>
              <a:t>simple tests and experiments</a:t>
            </a:r>
          </a:p>
          <a:p>
            <a:pPr lvl="1" eaLnBrk="1" hangingPunct="1"/>
            <a:r>
              <a:rPr lang="en-US" altLang="en-US" b="1" smtClean="0">
                <a:solidFill>
                  <a:schemeClr val="accent2"/>
                </a:solidFill>
              </a:rPr>
              <a:t>know your tools,</a:t>
            </a:r>
            <a:r>
              <a:rPr lang="en-US" altLang="en-US" b="1" smtClean="0"/>
              <a:t> e.g., ping, netstat, ifconfig, ethtool, lsof, locate, tcpdump, wireshark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64163" y="1484313"/>
            <a:ext cx="2719387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Researcher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2101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6913563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Correcting Faults (cont’d)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323850" y="1628775"/>
            <a:ext cx="8569325" cy="3887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smtClean="0"/>
              <a:t>Then change management</a:t>
            </a:r>
          </a:p>
          <a:p>
            <a:pPr lvl="1" eaLnBrk="1" hangingPunct="1"/>
            <a:r>
              <a:rPr lang="en-US" altLang="en-US" sz="2200" b="1" smtClean="0"/>
              <a:t>decide</a:t>
            </a:r>
          </a:p>
          <a:p>
            <a:pPr lvl="1" eaLnBrk="1" hangingPunct="1"/>
            <a:r>
              <a:rPr lang="en-US" altLang="en-US" sz="2200" b="1" smtClean="0"/>
              <a:t>map out repercussions</a:t>
            </a:r>
          </a:p>
          <a:p>
            <a:pPr lvl="1" eaLnBrk="1" hangingPunct="1"/>
            <a:r>
              <a:rPr lang="en-US" altLang="en-US" sz="2200" b="1" smtClean="0"/>
              <a:t>revise policy if necessary, incorporating user comments</a:t>
            </a:r>
          </a:p>
          <a:p>
            <a:pPr lvl="1" eaLnBrk="1" hangingPunct="1"/>
            <a:r>
              <a:rPr lang="en-US" altLang="en-US" sz="2200" b="1" smtClean="0"/>
              <a:t>inform users of impending change</a:t>
            </a:r>
          </a:p>
          <a:p>
            <a:pPr lvl="1" eaLnBrk="1" hangingPunct="1"/>
            <a:r>
              <a:rPr lang="en-US" altLang="en-US" sz="2200" b="1" smtClean="0"/>
              <a:t>lock the system to avoid incomplete reconfiguration</a:t>
            </a:r>
          </a:p>
          <a:p>
            <a:pPr lvl="1" eaLnBrk="1" hangingPunct="1"/>
            <a:r>
              <a:rPr lang="en-US" altLang="en-US" sz="2200" b="1" smtClean="0"/>
              <a:t>make the changes</a:t>
            </a:r>
          </a:p>
          <a:p>
            <a:pPr lvl="1" eaLnBrk="1" hangingPunct="1"/>
            <a:r>
              <a:rPr lang="en-US" altLang="en-US" sz="2200" b="1" smtClean="0"/>
              <a:t>unlock the system</a:t>
            </a:r>
          </a:p>
          <a:p>
            <a:pPr lvl="1" eaLnBrk="1" hangingPunct="1"/>
            <a:r>
              <a:rPr lang="en-US" altLang="en-US" sz="2200" b="1" smtClean="0"/>
              <a:t>inform users that all is done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 sz="2000" b="1">
                <a:solidFill>
                  <a:srgbClr val="333399"/>
                </a:solidFill>
                <a:ea typeface="MS PGothic" pitchFamily="34" charset="-128"/>
              </a:rPr>
              <a:t>Then revision control for configurations</a:t>
            </a:r>
          </a:p>
          <a:p>
            <a:pPr lvl="1">
              <a:spcBef>
                <a:spcPct val="20000"/>
              </a:spcBef>
            </a:pPr>
            <a:r>
              <a:rPr lang="en-US" altLang="en-US" sz="2000" b="1">
                <a:solidFill>
                  <a:srgbClr val="000000"/>
                </a:solidFill>
                <a:ea typeface="MS PGothic" pitchFamily="34" charset="-128"/>
              </a:rPr>
              <a:t>	</a:t>
            </a:r>
            <a:r>
              <a:rPr lang="en-US" altLang="en-US" sz="2000" b="1" i="1">
                <a:solidFill>
                  <a:srgbClr val="000000"/>
                </a:solidFill>
                <a:ea typeface="MS PGothic" pitchFamily="34" charset="-128"/>
              </a:rPr>
              <a:t>everything should be documented</a:t>
            </a:r>
            <a:endParaRPr lang="en-GB" altLang="en-US" sz="2000" b="1" i="1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90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rt5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052763"/>
            <a:ext cx="4351337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290513" y="1420813"/>
            <a:ext cx="86026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000"/>
              <a:t>In our setup, </a:t>
            </a:r>
            <a:r>
              <a:rPr lang="en-GB" altLang="en-US" sz="2000" b="1">
                <a:solidFill>
                  <a:srgbClr val="C00000"/>
                </a:solidFill>
              </a:rPr>
              <a:t>SquirrelMail</a:t>
            </a:r>
            <a:r>
              <a:rPr lang="en-GB" altLang="en-US" sz="2000"/>
              <a:t> is the </a:t>
            </a:r>
            <a:r>
              <a:rPr lang="en-GB" altLang="en-US" sz="2000" b="1">
                <a:solidFill>
                  <a:srgbClr val="FF0000"/>
                </a:solidFill>
              </a:rPr>
              <a:t>MUA</a:t>
            </a:r>
            <a:r>
              <a:rPr lang="en-GB" altLang="en-US" sz="2000"/>
              <a:t>;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on the Gateway is a </a:t>
            </a:r>
            <a:r>
              <a:rPr lang="en-GB" altLang="en-US" sz="2000" b="1">
                <a:solidFill>
                  <a:srgbClr val="FF0000"/>
                </a:solidFill>
              </a:rPr>
              <a:t>MTA</a:t>
            </a:r>
            <a:r>
              <a:rPr lang="en-GB" altLang="en-US" sz="2000"/>
              <a:t>;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on the Mailserver is the </a:t>
            </a:r>
            <a:r>
              <a:rPr lang="en-GB" altLang="en-US" sz="2000" b="1">
                <a:solidFill>
                  <a:srgbClr val="FF0000"/>
                </a:solidFill>
              </a:rPr>
              <a:t>MSA</a:t>
            </a:r>
            <a:r>
              <a:rPr lang="en-GB" altLang="en-US" sz="2000"/>
              <a:t> when it receives mail from </a:t>
            </a:r>
            <a:r>
              <a:rPr lang="en-GB" altLang="en-US" sz="2000" b="1">
                <a:solidFill>
                  <a:srgbClr val="C00000"/>
                </a:solidFill>
              </a:rPr>
              <a:t>SquirrelMail</a:t>
            </a:r>
            <a:r>
              <a:rPr lang="en-GB" altLang="en-US" sz="2000"/>
              <a:t> and the </a:t>
            </a:r>
            <a:r>
              <a:rPr lang="en-GB" altLang="en-US" sz="2000" b="1">
                <a:solidFill>
                  <a:srgbClr val="FF0000"/>
                </a:solidFill>
              </a:rPr>
              <a:t>MDA</a:t>
            </a:r>
            <a:r>
              <a:rPr lang="en-GB" altLang="en-US" sz="2000"/>
              <a:t> when it receives mail from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on the Gateway; </a:t>
            </a:r>
            <a:r>
              <a:rPr lang="en-GB" altLang="en-US" sz="2000" b="1">
                <a:solidFill>
                  <a:srgbClr val="C00000"/>
                </a:solidFill>
              </a:rPr>
              <a:t>Dovecot</a:t>
            </a:r>
            <a:r>
              <a:rPr lang="en-GB" altLang="en-US" sz="2000"/>
              <a:t> on the MailServer is the </a:t>
            </a:r>
            <a:r>
              <a:rPr lang="en-GB" altLang="en-US" sz="2000" b="1">
                <a:solidFill>
                  <a:srgbClr val="FF0000"/>
                </a:solidFill>
              </a:rPr>
              <a:t>LDA</a:t>
            </a:r>
            <a:r>
              <a:rPr lang="en-GB" altLang="en-US" sz="2000"/>
              <a:t> (called by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for putting messages in mailboxes) and the </a:t>
            </a:r>
            <a:r>
              <a:rPr lang="en-GB" altLang="en-US" sz="2000" b="1">
                <a:solidFill>
                  <a:srgbClr val="FF0000"/>
                </a:solidFill>
              </a:rPr>
              <a:t>MAA</a:t>
            </a:r>
            <a:r>
              <a:rPr lang="en-GB" altLang="en-US" sz="2000"/>
              <a:t> (imap server).</a:t>
            </a:r>
          </a:p>
        </p:txBody>
      </p:sp>
      <p:sp>
        <p:nvSpPr>
          <p:cNvPr id="6148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6575425" cy="990600"/>
          </a:xfrm>
        </p:spPr>
        <p:txBody>
          <a:bodyPr/>
          <a:lstStyle/>
          <a:p>
            <a:r>
              <a:rPr lang="en-US" altLang="en-US" smtClean="0"/>
              <a:t>Mail - Abstract Architecture</a:t>
            </a:r>
            <a:endParaRPr lang="en-GB" altLang="en-US" smtClean="0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859338" y="3933825"/>
            <a:ext cx="3886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MUA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User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MSA</a:t>
            </a:r>
            <a:r>
              <a:rPr lang="en-US" altLang="en-US">
                <a:solidFill>
                  <a:schemeClr val="accent2"/>
                </a:solidFill>
              </a:rPr>
              <a:t> – Message </a:t>
            </a:r>
            <a:r>
              <a:rPr lang="en-US" altLang="en-US"/>
              <a:t>Submission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MTA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Transport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MDA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Delivery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r>
              <a:rPr lang="en-US" altLang="en-US">
                <a:solidFill>
                  <a:srgbClr val="00528B"/>
                </a:solidFill>
              </a:rPr>
              <a:t> </a:t>
            </a: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MAA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Access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5638" y="4411663"/>
            <a:ext cx="1243012" cy="1241425"/>
          </a:xfrm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044700"/>
            <a:ext cx="200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oup 7"/>
          <p:cNvGrpSpPr>
            <a:grpSpLocks/>
          </p:cNvGrpSpPr>
          <p:nvPr/>
        </p:nvGrpSpPr>
        <p:grpSpPr bwMode="auto">
          <a:xfrm>
            <a:off x="5891213" y="2676525"/>
            <a:ext cx="1238250" cy="1236663"/>
            <a:chOff x="827584" y="3020229"/>
            <a:chExt cx="1238250" cy="1235941"/>
          </a:xfrm>
        </p:grpSpPr>
        <p:pic>
          <p:nvPicPr>
            <p:cNvPr id="720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5" name="TextBox 6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133644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mailhost</a:t>
              </a:r>
            </a:p>
          </p:txBody>
        </p:sp>
      </p:grp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3348038" y="1809750"/>
            <a:ext cx="1238250" cy="1236663"/>
            <a:chOff x="827584" y="3020229"/>
            <a:chExt cx="1238250" cy="1235941"/>
          </a:xfrm>
        </p:grpSpPr>
        <p:pic>
          <p:nvPicPr>
            <p:cNvPr id="7202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3" name="TextBox 10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095172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gateway</a:t>
              </a:r>
            </a:p>
          </p:txBody>
        </p:sp>
      </p:grpSp>
      <p:pic>
        <p:nvPicPr>
          <p:cNvPr id="7174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068638"/>
            <a:ext cx="990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2676525"/>
            <a:ext cx="1392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4870450"/>
            <a:ext cx="165576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7" name="Straight Arrow Connector 15"/>
          <p:cNvCxnSpPr>
            <a:cxnSpLocks noChangeShapeType="1"/>
          </p:cNvCxnSpPr>
          <p:nvPr/>
        </p:nvCxnSpPr>
        <p:spPr bwMode="auto">
          <a:xfrm>
            <a:off x="7615238" y="3913188"/>
            <a:ext cx="0" cy="5873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Straight Arrow Connector 16"/>
          <p:cNvCxnSpPr>
            <a:cxnSpLocks noChangeShapeType="1"/>
          </p:cNvCxnSpPr>
          <p:nvPr/>
        </p:nvCxnSpPr>
        <p:spPr bwMode="auto">
          <a:xfrm>
            <a:off x="1854200" y="2595563"/>
            <a:ext cx="13684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4573588" y="5843588"/>
            <a:ext cx="1196975" cy="6461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b="1" i="1" dirty="0" smtClean="0">
                <a:solidFill>
                  <a:srgbClr val="002060"/>
                </a:solidFill>
              </a:rPr>
              <a:t>vmail</a:t>
            </a:r>
          </a:p>
          <a:p>
            <a:pPr algn="ctr">
              <a:defRPr/>
            </a:pPr>
            <a:r>
              <a:rPr lang="en-US" altLang="en-US" b="1" i="1" dirty="0" smtClean="0">
                <a:solidFill>
                  <a:srgbClr val="002060"/>
                </a:solidFill>
              </a:rPr>
              <a:t>accounts</a:t>
            </a:r>
          </a:p>
        </p:txBody>
      </p:sp>
      <p:cxnSp>
        <p:nvCxnSpPr>
          <p:cNvPr id="7180" name="Straight Arrow Connector 18"/>
          <p:cNvCxnSpPr>
            <a:cxnSpLocks noChangeShapeType="1"/>
          </p:cNvCxnSpPr>
          <p:nvPr/>
        </p:nvCxnSpPr>
        <p:spPr bwMode="auto">
          <a:xfrm>
            <a:off x="4310063" y="5543550"/>
            <a:ext cx="25654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1" name="TextBox 20"/>
          <p:cNvSpPr txBox="1">
            <a:spLocks noChangeArrowheads="1"/>
          </p:cNvSpPr>
          <p:nvPr/>
        </p:nvSpPr>
        <p:spPr bwMode="auto">
          <a:xfrm>
            <a:off x="4699000" y="2443163"/>
            <a:ext cx="1079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relay host</a:t>
            </a:r>
          </a:p>
        </p:txBody>
      </p:sp>
      <p:cxnSp>
        <p:nvCxnSpPr>
          <p:cNvPr id="7182" name="Straight Arrow Connector 21"/>
          <p:cNvCxnSpPr>
            <a:cxnSpLocks noChangeShapeType="1"/>
          </p:cNvCxnSpPr>
          <p:nvPr/>
        </p:nvCxnSpPr>
        <p:spPr bwMode="auto">
          <a:xfrm>
            <a:off x="1874838" y="762000"/>
            <a:ext cx="13589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Straight Arrow Connector 23"/>
          <p:cNvCxnSpPr>
            <a:cxnSpLocks noChangeShapeType="1"/>
          </p:cNvCxnSpPr>
          <p:nvPr/>
        </p:nvCxnSpPr>
        <p:spPr bwMode="auto">
          <a:xfrm>
            <a:off x="855663" y="4797425"/>
            <a:ext cx="62230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Straight Arrow Connector 24"/>
          <p:cNvCxnSpPr>
            <a:cxnSpLocks noChangeShapeType="1"/>
          </p:cNvCxnSpPr>
          <p:nvPr/>
        </p:nvCxnSpPr>
        <p:spPr bwMode="auto">
          <a:xfrm>
            <a:off x="892175" y="2887663"/>
            <a:ext cx="0" cy="1909762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5" name="TextBox 31"/>
          <p:cNvSpPr txBox="1">
            <a:spLocks noChangeArrowheads="1"/>
          </p:cNvSpPr>
          <p:nvPr/>
        </p:nvSpPr>
        <p:spPr bwMode="auto">
          <a:xfrm>
            <a:off x="3325813" y="976313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b="1">
                <a:solidFill>
                  <a:srgbClr val="7030A0"/>
                </a:solidFill>
              </a:rPr>
              <a:t>(MX record)</a:t>
            </a:r>
          </a:p>
        </p:txBody>
      </p:sp>
      <p:sp>
        <p:nvSpPr>
          <p:cNvPr id="7186" name="TextBox 32"/>
          <p:cNvSpPr txBox="1">
            <a:spLocks noChangeArrowheads="1"/>
          </p:cNvSpPr>
          <p:nvPr/>
        </p:nvSpPr>
        <p:spPr bwMode="auto">
          <a:xfrm>
            <a:off x="2038350" y="34607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(dns 53)</a:t>
            </a:r>
          </a:p>
        </p:txBody>
      </p:sp>
      <p:pic>
        <p:nvPicPr>
          <p:cNvPr id="7187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60350"/>
            <a:ext cx="9080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0350"/>
            <a:ext cx="10334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1262063" y="1320800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7190" name="Straight Arrow Connector 21"/>
          <p:cNvCxnSpPr>
            <a:cxnSpLocks noChangeShapeType="1"/>
          </p:cNvCxnSpPr>
          <p:nvPr/>
        </p:nvCxnSpPr>
        <p:spPr bwMode="auto">
          <a:xfrm>
            <a:off x="1912938" y="1033463"/>
            <a:ext cx="1309687" cy="7762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1" name="Straight Arrow Connector 21"/>
          <p:cNvCxnSpPr>
            <a:cxnSpLocks noChangeShapeType="1"/>
          </p:cNvCxnSpPr>
          <p:nvPr/>
        </p:nvCxnSpPr>
        <p:spPr bwMode="auto">
          <a:xfrm>
            <a:off x="4524375" y="3460750"/>
            <a:ext cx="1366838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2" name="TextBox 20"/>
          <p:cNvSpPr txBox="1">
            <a:spLocks noChangeArrowheads="1"/>
          </p:cNvSpPr>
          <p:nvPr/>
        </p:nvSpPr>
        <p:spPr bwMode="auto">
          <a:xfrm>
            <a:off x="2281238" y="3365500"/>
            <a:ext cx="941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address</a:t>
            </a:r>
          </a:p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rewriting</a:t>
            </a:r>
          </a:p>
        </p:txBody>
      </p:sp>
      <p:sp>
        <p:nvSpPr>
          <p:cNvPr id="7193" name="TextBox 20"/>
          <p:cNvSpPr txBox="1">
            <a:spLocks noChangeArrowheads="1"/>
          </p:cNvSpPr>
          <p:nvPr/>
        </p:nvSpPr>
        <p:spPr bwMode="auto">
          <a:xfrm>
            <a:off x="7708900" y="3887788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local delivery</a:t>
            </a:r>
          </a:p>
        </p:txBody>
      </p:sp>
      <p:sp>
        <p:nvSpPr>
          <p:cNvPr id="7194" name="TextBox 31"/>
          <p:cNvSpPr txBox="1">
            <a:spLocks noChangeArrowheads="1"/>
          </p:cNvSpPr>
          <p:nvPr/>
        </p:nvSpPr>
        <p:spPr bwMode="auto">
          <a:xfrm>
            <a:off x="4610100" y="3503613"/>
            <a:ext cx="116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7195" name="Straight Arrow Connector 18"/>
          <p:cNvCxnSpPr>
            <a:cxnSpLocks noChangeShapeType="1"/>
          </p:cNvCxnSpPr>
          <p:nvPr/>
        </p:nvCxnSpPr>
        <p:spPr bwMode="auto">
          <a:xfrm>
            <a:off x="4324350" y="5299075"/>
            <a:ext cx="255111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6" name="TextBox 32"/>
          <p:cNvSpPr txBox="1">
            <a:spLocks noChangeArrowheads="1"/>
          </p:cNvSpPr>
          <p:nvPr/>
        </p:nvSpPr>
        <p:spPr bwMode="auto">
          <a:xfrm>
            <a:off x="1827213" y="2659063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587)</a:t>
            </a:r>
          </a:p>
        </p:txBody>
      </p:sp>
      <p:pic>
        <p:nvPicPr>
          <p:cNvPr id="7197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5603875"/>
            <a:ext cx="15287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8" name="TextBox 32"/>
          <p:cNvSpPr txBox="1">
            <a:spLocks noChangeArrowheads="1"/>
          </p:cNvSpPr>
          <p:nvPr/>
        </p:nvSpPr>
        <p:spPr bwMode="auto">
          <a:xfrm>
            <a:off x="6051550" y="6191250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(ldap 389)</a:t>
            </a:r>
          </a:p>
        </p:txBody>
      </p:sp>
      <p:sp>
        <p:nvSpPr>
          <p:cNvPr id="7199" name="TextBox 32"/>
          <p:cNvSpPr txBox="1">
            <a:spLocks noChangeArrowheads="1"/>
          </p:cNvSpPr>
          <p:nvPr/>
        </p:nvSpPr>
        <p:spPr bwMode="auto">
          <a:xfrm>
            <a:off x="993775" y="4316413"/>
            <a:ext cx="128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(imap 143)</a:t>
            </a:r>
          </a:p>
        </p:txBody>
      </p:sp>
      <p:cxnSp>
        <p:nvCxnSpPr>
          <p:cNvPr id="7200" name="Straight Arrow Connector 18"/>
          <p:cNvCxnSpPr>
            <a:cxnSpLocks noChangeShapeType="1"/>
          </p:cNvCxnSpPr>
          <p:nvPr/>
        </p:nvCxnSpPr>
        <p:spPr bwMode="auto">
          <a:xfrm>
            <a:off x="4295775" y="5543550"/>
            <a:ext cx="2566988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1" name="Straight Arrow Connector 18"/>
          <p:cNvCxnSpPr>
            <a:cxnSpLocks noChangeShapeType="1"/>
          </p:cNvCxnSpPr>
          <p:nvPr/>
        </p:nvCxnSpPr>
        <p:spPr bwMode="auto">
          <a:xfrm>
            <a:off x="4310063" y="5299075"/>
            <a:ext cx="25527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Message, Envelope, Headers</a:t>
            </a:r>
            <a:endParaRPr lang="en-GB" altLang="en-US" smtClean="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424862" cy="48974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smtClean="0"/>
              <a:t>The MSA places the message in an “envelope” for delivery.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smtClean="0">
                <a:solidFill>
                  <a:schemeClr val="tx1"/>
                </a:solidFill>
              </a:rPr>
              <a:t>There is a header on the message and another header on the envelope.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These contain addresses and other information about the message.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smtClean="0">
                <a:solidFill>
                  <a:schemeClr val="accent2"/>
                </a:solidFill>
              </a:rPr>
              <a:t>Message headers can be (and are) easily forged by user</a:t>
            </a:r>
            <a:r>
              <a:rPr lang="en-US" altLang="en-US" sz="2200" smtClean="0"/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smtClean="0">
                <a:solidFill>
                  <a:schemeClr val="tx1"/>
                </a:solidFill>
              </a:rPr>
              <a:t>Users typically do not see the envelope.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Envelope headers are (normally) created, changed, and deleted by MTAs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smtClean="0">
                <a:solidFill>
                  <a:schemeClr val="tx1"/>
                </a:solidFill>
              </a:rPr>
              <a:t>Every message is assigned a unique ID by each MTA that handles it.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This allows tracing the message from end to end (if log files are available).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EMail Overview – SMTP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044700"/>
            <a:ext cx="4926012" cy="4189413"/>
          </a:xfrm>
        </p:spPr>
        <p:txBody>
          <a:bodyPr/>
          <a:lstStyle/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 smtClean="0"/>
              <a:t>sending end introduces itself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 smtClean="0"/>
              <a:t>sending end tells who mail is from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 smtClean="0"/>
              <a:t>sending end tells who mail is for</a:t>
            </a:r>
          </a:p>
          <a:p>
            <a:pPr marL="963613" lvl="1" indent="-342900" eaLnBrk="1" hangingPunct="1">
              <a:buFontTx/>
              <a:buNone/>
            </a:pPr>
            <a:r>
              <a:rPr lang="en-US" altLang="en-US" smtClean="0"/>
              <a:t>If the destination user is valid / relaying is permitted, open a spool, and continue the process.  </a:t>
            </a:r>
            <a:r>
              <a:rPr lang="en-US" altLang="en-US" i="1" smtClean="0">
                <a:solidFill>
                  <a:srgbClr val="A50021"/>
                </a:solidFill>
              </a:rPr>
              <a:t>More on this in a minute…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 smtClean="0"/>
              <a:t>Sending end transfers data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 smtClean="0"/>
              <a:t>Sending end closes connection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364163" y="2057400"/>
            <a:ext cx="3581400" cy="39624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</a:pPr>
            <a:r>
              <a:rPr lang="en-US" altLang="en-US" sz="2000"/>
              <a:t>SMTP protocol</a:t>
            </a:r>
            <a:endParaRPr lang="en-US" altLang="en-US" sz="1700">
              <a:solidFill>
                <a:srgbClr val="00528B"/>
              </a:solidFill>
            </a:endParaRP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HELO – introduce yourself 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AUTH – authenticate this user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MAIL FROM – who 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RCPT TO – (message to)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VRFY – see if this user exists.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EXPN – expand this address and tell me who it is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DATA – body of the message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DSN – delivery status notice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RSET – reset the connection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NOOP – do nothing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VERB – verbose mode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QUIT – close the connection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Web-based Mail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7993062" cy="46085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 smtClean="0">
                <a:cs typeface="Times New Roman" pitchFamily="18" charset="0"/>
              </a:rPr>
              <a:t>A web-based mail client is a suite of CGI programs that act as a mail client using a web browser as the user interface.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smtClean="0">
                <a:cs typeface="Times New Roman" pitchFamily="18" charset="0"/>
              </a:rPr>
              <a:t>Requires obtaining and installing the needed CGI programs and supporting programs and adding them to the web server configuration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200" smtClean="0">
                <a:cs typeface="Times New Roman" pitchFamily="18" charset="0"/>
              </a:rPr>
              <a:t>For example, SquirrelMail requires a webserver, PHP, and an IMAP server, as well as the SquirrelMail software.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smtClean="0">
                <a:cs typeface="Times New Roman" pitchFamily="18" charset="0"/>
              </a:rPr>
              <a:t>Web-based mail can be used from any client platform that has a web browser. </a:t>
            </a:r>
          </a:p>
          <a:p>
            <a:pPr eaLnBrk="1" hangingPunct="1"/>
            <a:endParaRPr lang="en-GB" altLang="en-US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3374</TotalTime>
  <Words>1534</Words>
  <Application>Microsoft Office PowerPoint</Application>
  <PresentationFormat>On-screen Show (4:3)</PresentationFormat>
  <Paragraphs>318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MS PGothic</vt:lpstr>
      <vt:lpstr>Arial</vt:lpstr>
      <vt:lpstr>Lucida Console</vt:lpstr>
      <vt:lpstr>Times</vt:lpstr>
      <vt:lpstr>Times New Roman</vt:lpstr>
      <vt:lpstr>Wingdings</vt:lpstr>
      <vt:lpstr>1_APU Clean</vt:lpstr>
      <vt:lpstr>2_APU Clean</vt:lpstr>
      <vt:lpstr>3_APU Clean</vt:lpstr>
      <vt:lpstr>System and Network Administration</vt:lpstr>
      <vt:lpstr>Electronic Mail</vt:lpstr>
      <vt:lpstr>PowerPoint Presentation</vt:lpstr>
      <vt:lpstr>Mail - Abstract Architecture</vt:lpstr>
      <vt:lpstr>PowerPoint Presentation</vt:lpstr>
      <vt:lpstr>Message, Envelope, Headers</vt:lpstr>
      <vt:lpstr>EMail Overview – SMTP</vt:lpstr>
      <vt:lpstr>PowerPoint Presentation</vt:lpstr>
      <vt:lpstr>Web-based Mail</vt:lpstr>
      <vt:lpstr>Configure Webmail</vt:lpstr>
      <vt:lpstr>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DNS Necessities</vt:lpstr>
      <vt:lpstr>Relaying</vt:lpstr>
      <vt:lpstr>Many different configurations are possible</vt:lpstr>
      <vt:lpstr>How complicated is it?</vt:lpstr>
      <vt:lpstr>PowerPoint Presentation</vt:lpstr>
      <vt:lpstr>Troubleshooting</vt:lpstr>
      <vt:lpstr>Problems?? Check the “4 peas”</vt:lpstr>
      <vt:lpstr>Correcting Faults</vt:lpstr>
      <vt:lpstr>Troubleshooting </vt:lpstr>
      <vt:lpstr>Troubleshooting Scenario: Webserver</vt:lpstr>
      <vt:lpstr>Troubleshooting Scenario (cont.)</vt:lpstr>
      <vt:lpstr>Still having problems? </vt:lpstr>
      <vt:lpstr>Missing Libraries</vt:lpstr>
      <vt:lpstr>Troubleshooting Scenario (cont.)</vt:lpstr>
      <vt:lpstr>Troubleshooting Scenario (cont.)</vt:lpstr>
      <vt:lpstr>Diagnosis</vt:lpstr>
      <vt:lpstr>Diagnosis (cont’d)</vt:lpstr>
      <vt:lpstr>Correcting Faults (cont’d)</vt:lpstr>
      <vt:lpstr>PowerPoint Presentation</vt:lpstr>
    </vt:vector>
  </TitlesOfParts>
  <Company>Henry Linger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HP</cp:lastModifiedBy>
  <cp:revision>311</cp:revision>
  <cp:lastPrinted>2007-07-15T04:59:23Z</cp:lastPrinted>
  <dcterms:modified xsi:type="dcterms:W3CDTF">2020-12-16T01:57:40Z</dcterms:modified>
</cp:coreProperties>
</file>