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1" r:id="rId1"/>
    <p:sldMasterId id="2147484639" r:id="rId2"/>
  </p:sldMasterIdLst>
  <p:notesMasterIdLst>
    <p:notesMasterId r:id="rId20"/>
  </p:notesMasterIdLst>
  <p:handoutMasterIdLst>
    <p:handoutMasterId r:id="rId21"/>
  </p:handoutMasterIdLst>
  <p:sldIdLst>
    <p:sldId id="936" r:id="rId3"/>
    <p:sldId id="979" r:id="rId4"/>
    <p:sldId id="1010" r:id="rId5"/>
    <p:sldId id="998" r:id="rId6"/>
    <p:sldId id="1000" r:id="rId7"/>
    <p:sldId id="1002" r:id="rId8"/>
    <p:sldId id="1001" r:id="rId9"/>
    <p:sldId id="1003" r:id="rId10"/>
    <p:sldId id="1004" r:id="rId11"/>
    <p:sldId id="1007" r:id="rId12"/>
    <p:sldId id="1006" r:id="rId13"/>
    <p:sldId id="1005" r:id="rId14"/>
    <p:sldId id="1008" r:id="rId15"/>
    <p:sldId id="980" r:id="rId16"/>
    <p:sldId id="1011" r:id="rId17"/>
    <p:sldId id="1014" r:id="rId18"/>
    <p:sldId id="1013" r:id="rId19"/>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528B"/>
    <a:srgbClr val="FF3300"/>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37" autoAdjust="0"/>
    <p:restoredTop sz="94624" autoAdjust="0"/>
  </p:normalViewPr>
  <p:slideViewPr>
    <p:cSldViewPr>
      <p:cViewPr>
        <p:scale>
          <a:sx n="77" d="100"/>
          <a:sy n="77" d="100"/>
        </p:scale>
        <p:origin x="-1374"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40" d="100"/>
          <a:sy n="40" d="100"/>
        </p:scale>
        <p:origin x="-1267" y="-8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5" name="Rectangle 3"/>
          <p:cNvSpPr>
            <a:spLocks noGrp="1" noChangeArrowheads="1"/>
          </p:cNvSpPr>
          <p:nvPr>
            <p:ph type="dt" sz="quarter"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8196" name="Rectangle 4"/>
          <p:cNvSpPr>
            <a:spLocks noGrp="1" noChangeArrowheads="1"/>
          </p:cNvSpPr>
          <p:nvPr>
            <p:ph type="ftr" sz="quarter" idx="2"/>
          </p:nvPr>
        </p:nvSpPr>
        <p:spPr bwMode="auto">
          <a:xfrm>
            <a:off x="0" y="6948715"/>
            <a:ext cx="625286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7" name="Rectangle 5"/>
          <p:cNvSpPr>
            <a:spLocks noGrp="1" noChangeArrowheads="1"/>
          </p:cNvSpPr>
          <p:nvPr>
            <p:ph type="sldNum" sz="quarter" idx="3"/>
          </p:nvPr>
        </p:nvSpPr>
        <p:spPr bwMode="auto">
          <a:xfrm>
            <a:off x="6771681" y="6948715"/>
            <a:ext cx="2829520"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81091D42-B1F8-4A95-8CEE-FC346D6E6496}" type="slidenum">
              <a:rPr lang="en-AU" altLang="en-US"/>
              <a:pPr>
                <a:defRPr/>
              </a:pPr>
              <a:t>‹#›</a:t>
            </a:fld>
            <a:endParaRPr lang="en-AU" altLang="en-US"/>
          </a:p>
        </p:txBody>
      </p:sp>
    </p:spTree>
    <p:extLst>
      <p:ext uri="{BB962C8B-B14F-4D97-AF65-F5344CB8AC3E}">
        <p14:creationId xmlns:p14="http://schemas.microsoft.com/office/powerpoint/2010/main" val="4204023847"/>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47" name="Rectangle 3"/>
          <p:cNvSpPr>
            <a:spLocks noGrp="1" noChangeArrowheads="1"/>
          </p:cNvSpPr>
          <p:nvPr>
            <p:ph type="dt"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19460" name="Rectangle 4"/>
          <p:cNvSpPr>
            <a:spLocks noGrp="1" noRot="1" noChangeAspect="1" noChangeArrowheads="1" noTextEdit="1"/>
          </p:cNvSpPr>
          <p:nvPr>
            <p:ph type="sldImg" idx="2"/>
          </p:nvPr>
        </p:nvSpPr>
        <p:spPr bwMode="auto">
          <a:xfrm>
            <a:off x="2973388" y="549275"/>
            <a:ext cx="3654425" cy="2741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279327" y="3474963"/>
            <a:ext cx="7042547"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6150" name="Rectangle 6"/>
          <p:cNvSpPr>
            <a:spLocks noGrp="1" noChangeArrowheads="1"/>
          </p:cNvSpPr>
          <p:nvPr>
            <p:ph type="ftr" sz="quarter" idx="4"/>
          </p:nvPr>
        </p:nvSpPr>
        <p:spPr bwMode="auto">
          <a:xfrm>
            <a:off x="0" y="6948715"/>
            <a:ext cx="4160937"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51" name="Rectangle 7"/>
          <p:cNvSpPr>
            <a:spLocks noGrp="1" noChangeArrowheads="1"/>
          </p:cNvSpPr>
          <p:nvPr>
            <p:ph type="sldNum" sz="quarter" idx="5"/>
          </p:nvPr>
        </p:nvSpPr>
        <p:spPr bwMode="auto">
          <a:xfrm>
            <a:off x="5440265" y="6948715"/>
            <a:ext cx="416093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E9D346F2-5B22-47EA-B2BC-3414D93C12E7}" type="slidenum">
              <a:rPr lang="en-AU" altLang="en-US"/>
              <a:pPr>
                <a:defRPr/>
              </a:pPr>
              <a:t>‹#›</a:t>
            </a:fld>
            <a:endParaRPr lang="en-AU" altLang="en-US"/>
          </a:p>
        </p:txBody>
      </p:sp>
    </p:spTree>
    <p:extLst>
      <p:ext uri="{BB962C8B-B14F-4D97-AF65-F5344CB8AC3E}">
        <p14:creationId xmlns:p14="http://schemas.microsoft.com/office/powerpoint/2010/main" val="22595939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9D346F2-5B22-47EA-B2BC-3414D93C12E7}" type="slidenum">
              <a:rPr lang="en-AU" altLang="en-US" smtClean="0"/>
              <a:pPr>
                <a:defRPr/>
              </a:pPr>
              <a:t>1</a:t>
            </a:fld>
            <a:endParaRPr lang="en-AU" altLang="en-US"/>
          </a:p>
        </p:txBody>
      </p:sp>
      <p:sp>
        <p:nvSpPr>
          <p:cNvPr id="5" name="Date Placeholder 4"/>
          <p:cNvSpPr>
            <a:spLocks noGrp="1"/>
          </p:cNvSpPr>
          <p:nvPr>
            <p:ph type="dt" idx="11"/>
          </p:nvPr>
        </p:nvSpPr>
        <p:spPr/>
        <p:txBody>
          <a:bodyPr/>
          <a:lstStyle/>
          <a:p>
            <a:pPr>
              <a:defRPr/>
            </a:pPr>
            <a:endParaRPr lang="en-AU"/>
          </a:p>
        </p:txBody>
      </p:sp>
      <p:sp>
        <p:nvSpPr>
          <p:cNvPr id="6" name="Footer Placeholder 5"/>
          <p:cNvSpPr>
            <a:spLocks noGrp="1"/>
          </p:cNvSpPr>
          <p:nvPr>
            <p:ph type="ftr" sz="quarter" idx="12"/>
          </p:nvPr>
        </p:nvSpPr>
        <p:spPr/>
        <p:txBody>
          <a:bodyPr/>
          <a:lstStyle/>
          <a:p>
            <a:pPr>
              <a:defRPr/>
            </a:pPr>
            <a:endParaRPr lang="en-AU"/>
          </a:p>
        </p:txBody>
      </p:sp>
      <p:sp>
        <p:nvSpPr>
          <p:cNvPr id="7" name="Header Placeholder 6"/>
          <p:cNvSpPr>
            <a:spLocks noGrp="1"/>
          </p:cNvSpPr>
          <p:nvPr>
            <p:ph type="hdr" sz="quarter" idx="13"/>
          </p:nvPr>
        </p:nvSpPr>
        <p:spPr/>
        <p:txBody>
          <a:bodyPr/>
          <a:lstStyle/>
          <a:p>
            <a:pPr>
              <a:defRPr/>
            </a:pPr>
            <a:endParaRPr lang="en-AU"/>
          </a:p>
        </p:txBody>
      </p:sp>
    </p:spTree>
    <p:extLst>
      <p:ext uri="{BB962C8B-B14F-4D97-AF65-F5344CB8AC3E}">
        <p14:creationId xmlns:p14="http://schemas.microsoft.com/office/powerpoint/2010/main" val="995310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537172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38559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796736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smtClean="0">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2176093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179388" y="2636838"/>
            <a:ext cx="8569325"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9570" name="Rectangle 2"/>
          <p:cNvSpPr>
            <a:spLocks noGrp="1" noChangeArrowheads="1"/>
          </p:cNvSpPr>
          <p:nvPr>
            <p:ph type="ctrTitle"/>
          </p:nvPr>
        </p:nvSpPr>
        <p:spPr>
          <a:xfrm>
            <a:off x="469106" y="1556792"/>
            <a:ext cx="7772400" cy="754062"/>
          </a:xfrm>
        </p:spPr>
        <p:txBody>
          <a:bodyPr/>
          <a:lstStyle>
            <a:lvl1pPr algn="ctr">
              <a:defRPr sz="2800"/>
            </a:lvl1pPr>
          </a:lstStyle>
          <a:p>
            <a:pPr lvl="0"/>
            <a:r>
              <a:rPr lang="en-AU" noProof="0" dirty="0" smtClean="0"/>
              <a:t>Click to edit Master title style</a:t>
            </a:r>
          </a:p>
        </p:txBody>
      </p:sp>
      <p:sp>
        <p:nvSpPr>
          <p:cNvPr id="109576" name="Rectangle 8"/>
          <p:cNvSpPr>
            <a:spLocks noGrp="1" noChangeArrowheads="1"/>
          </p:cNvSpPr>
          <p:nvPr>
            <p:ph type="subTitle" idx="1"/>
          </p:nvPr>
        </p:nvSpPr>
        <p:spPr>
          <a:xfrm>
            <a:off x="304800" y="2971800"/>
            <a:ext cx="8155632" cy="2544763"/>
          </a:xfrm>
        </p:spPr>
        <p:txBody>
          <a:bodyPr anchorCtr="1"/>
          <a:lstStyle>
            <a:lvl1pPr marL="0" indent="0" algn="ctr">
              <a:buFontTx/>
              <a:buNone/>
              <a:defRPr sz="3200"/>
            </a:lvl1pPr>
          </a:lstStyle>
          <a:p>
            <a:pPr lvl="0"/>
            <a:r>
              <a:rPr lang="en-AU" noProof="0" dirty="0" smtClean="0"/>
              <a:t>Click to edit Master subtitle style</a:t>
            </a:r>
          </a:p>
        </p:txBody>
      </p:sp>
    </p:spTree>
    <p:extLst>
      <p:ext uri="{BB962C8B-B14F-4D97-AF65-F5344CB8AC3E}">
        <p14:creationId xmlns:p14="http://schemas.microsoft.com/office/powerpoint/2010/main" val="347405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497954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6732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072195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614344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907776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62044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06764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510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55204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6132948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05150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0856377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518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682397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95311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03425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44444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6403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5499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306860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2052"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smtClean="0">
                <a:solidFill>
                  <a:srgbClr val="000000"/>
                </a:solidFill>
              </a:rPr>
              <a:t>System &amp; Network Administration</a:t>
            </a:r>
          </a:p>
        </p:txBody>
      </p:sp>
      <p:sp>
        <p:nvSpPr>
          <p:cNvPr id="1029"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 name="Picture 10" descr="APU Logo Final-medium.jp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25" r:id="rId1"/>
    <p:sldLayoutId id="2147484626" r:id="rId2"/>
    <p:sldLayoutId id="2147484627" r:id="rId3"/>
    <p:sldLayoutId id="2147484628" r:id="rId4"/>
    <p:sldLayoutId id="2147484629" r:id="rId5"/>
    <p:sldLayoutId id="2147484630" r:id="rId6"/>
    <p:sldLayoutId id="2147484631" r:id="rId7"/>
    <p:sldLayoutId id="2147484632" r:id="rId8"/>
    <p:sldLayoutId id="2147484633" r:id="rId9"/>
    <p:sldLayoutId id="2147484634" r:id="rId10"/>
    <p:sldLayoutId id="2147484635" r:id="rId11"/>
    <p:sldLayoutId id="2147484637" r:id="rId12"/>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1027"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1028"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30"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1100" smtClean="0">
                <a:solidFill>
                  <a:srgbClr val="000000"/>
                </a:solidFill>
              </a:rPr>
              <a:t>System &amp; Network Administration</a:t>
            </a:r>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3952943"/>
      </p:ext>
    </p:extLst>
  </p:cSld>
  <p:clrMap bg1="lt1" tx1="dk1" bg2="lt2" tx2="dk2" accent1="accent1" accent2="accent2" accent3="accent3" accent4="accent4" accent5="accent5" accent6="accent6" hlink="hlink" folHlink="folHlink"/>
  <p:sldLayoutIdLst>
    <p:sldLayoutId id="2147484640" r:id="rId1"/>
    <p:sldLayoutId id="2147484641" r:id="rId2"/>
    <p:sldLayoutId id="2147484642" r:id="rId3"/>
    <p:sldLayoutId id="2147484643" r:id="rId4"/>
    <p:sldLayoutId id="2147484644" r:id="rId5"/>
    <p:sldLayoutId id="2147484645" r:id="rId6"/>
    <p:sldLayoutId id="2147484646" r:id="rId7"/>
    <p:sldLayoutId id="2147484647" r:id="rId8"/>
    <p:sldLayoutId id="2147484648" r:id="rId9"/>
    <p:sldLayoutId id="2147484649" r:id="rId10"/>
    <p:sldLayoutId id="2147484650" r:id="rId11"/>
    <p:sldLayoutId id="2147484651" r:id="rId12"/>
    <p:sldLayoutId id="2147484652"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5.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4213" y="1952625"/>
            <a:ext cx="7632700" cy="1470025"/>
          </a:xfrm>
        </p:spPr>
        <p:txBody>
          <a:bodyPr/>
          <a:lstStyle/>
          <a:p>
            <a:pPr marL="0" indent="0"/>
            <a:r>
              <a:rPr lang="en-GB" altLang="en-US" smtClean="0">
                <a:solidFill>
                  <a:schemeClr val="tx1"/>
                </a:solidFill>
              </a:rPr>
              <a:t>System and Network Administration</a:t>
            </a:r>
          </a:p>
        </p:txBody>
      </p:sp>
      <p:sp>
        <p:nvSpPr>
          <p:cNvPr id="3075" name="Rectangle 3"/>
          <p:cNvSpPr>
            <a:spLocks noGrp="1" noChangeArrowheads="1"/>
          </p:cNvSpPr>
          <p:nvPr>
            <p:ph type="subTitle" idx="1"/>
          </p:nvPr>
        </p:nvSpPr>
        <p:spPr>
          <a:xfrm>
            <a:off x="2411413" y="3886200"/>
            <a:ext cx="4608512" cy="1558925"/>
          </a:xfrm>
        </p:spPr>
        <p:txBody>
          <a:bodyPr/>
          <a:lstStyle/>
          <a:p>
            <a:r>
              <a:rPr lang="en-GB" altLang="en-US" smtClean="0"/>
              <a:t>Shell, Pipes, Redirection</a:t>
            </a:r>
            <a:r>
              <a:rPr lang="en-US" altLang="en-US"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4"/>
          <p:cNvSpPr>
            <a:spLocks noGrp="1"/>
          </p:cNvSpPr>
          <p:nvPr>
            <p:ph idx="1"/>
          </p:nvPr>
        </p:nvSpPr>
        <p:spPr>
          <a:xfrm>
            <a:off x="900113" y="1628775"/>
            <a:ext cx="7200900" cy="4572000"/>
          </a:xfrm>
        </p:spPr>
        <p:txBody>
          <a:bodyPr/>
          <a:lstStyle/>
          <a:p>
            <a:r>
              <a:rPr lang="en-US" sz="2800" smtClean="0"/>
              <a:t>Technically, a Unix "named pipe" is a First In First Out (FIFO) interproccess communication mechanism. </a:t>
            </a:r>
          </a:p>
          <a:p>
            <a:endParaRPr lang="en-US" sz="2800" smtClean="0"/>
          </a:p>
          <a:p>
            <a:r>
              <a:rPr lang="en-US" sz="2800" smtClean="0"/>
              <a:t>In contrast to "unnamed pipes" (represented by  </a:t>
            </a:r>
            <a:r>
              <a:rPr lang="en-US" sz="2800" b="1" smtClean="0">
                <a:solidFill>
                  <a:srgbClr val="C00000"/>
                </a:solidFill>
              </a:rPr>
              <a:t>| </a:t>
            </a:r>
            <a:r>
              <a:rPr lang="en-US" sz="2800" smtClean="0"/>
              <a:t> between two commands) </a:t>
            </a:r>
            <a:r>
              <a:rPr lang="en-US" sz="2800" b="1" smtClean="0"/>
              <a:t>a named pipe appears as a special file in the filesystem</a:t>
            </a:r>
            <a:r>
              <a:rPr lang="en-US" sz="2800" smtClean="0"/>
              <a:t>, which can be accessed by independent processes.</a:t>
            </a:r>
          </a:p>
        </p:txBody>
      </p:sp>
      <p:sp>
        <p:nvSpPr>
          <p:cNvPr id="12291" name="Title 3"/>
          <p:cNvSpPr>
            <a:spLocks noGrp="1"/>
          </p:cNvSpPr>
          <p:nvPr>
            <p:ph type="title"/>
          </p:nvPr>
        </p:nvSpPr>
        <p:spPr>
          <a:xfrm>
            <a:off x="193675" y="179388"/>
            <a:ext cx="6575425" cy="1023937"/>
          </a:xfrm>
        </p:spPr>
        <p:txBody>
          <a:bodyPr/>
          <a:lstStyle/>
          <a:p>
            <a:r>
              <a:rPr lang="en-US" smtClean="0"/>
              <a:t>Named Pipe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4"/>
          <p:cNvSpPr>
            <a:spLocks noGrp="1"/>
          </p:cNvSpPr>
          <p:nvPr>
            <p:ph idx="1"/>
          </p:nvPr>
        </p:nvSpPr>
        <p:spPr>
          <a:xfrm>
            <a:off x="539750" y="1557338"/>
            <a:ext cx="7870825" cy="4572000"/>
          </a:xfrm>
        </p:spPr>
        <p:txBody>
          <a:bodyPr/>
          <a:lstStyle/>
          <a:p>
            <a:pPr>
              <a:spcBef>
                <a:spcPts val="1200"/>
              </a:spcBef>
            </a:pPr>
            <a:r>
              <a:rPr lang="en-US" sz="2800" smtClean="0"/>
              <a:t>Using a named pipe is straightforward, just write something to it in one process and read from it in another. </a:t>
            </a:r>
          </a:p>
          <a:p>
            <a:pPr>
              <a:spcBef>
                <a:spcPts val="1200"/>
              </a:spcBef>
            </a:pPr>
            <a:r>
              <a:rPr lang="en-US" sz="2800" smtClean="0"/>
              <a:t>Data written to the named pipe will be stored until another process reads from the pipe. </a:t>
            </a:r>
          </a:p>
          <a:p>
            <a:pPr>
              <a:spcBef>
                <a:spcPts val="1200"/>
              </a:spcBef>
            </a:pPr>
            <a:r>
              <a:rPr lang="en-US" sz="2800" smtClean="0"/>
              <a:t>The first process will exit when it's done writing and sends EOF, and the second process stops when it sees the EOF and exits. </a:t>
            </a:r>
          </a:p>
          <a:p>
            <a:endParaRPr lang="en-US" smtClean="0"/>
          </a:p>
        </p:txBody>
      </p:sp>
      <p:sp>
        <p:nvSpPr>
          <p:cNvPr id="13315" name="Title 3"/>
          <p:cNvSpPr>
            <a:spLocks noGrp="1"/>
          </p:cNvSpPr>
          <p:nvPr>
            <p:ph type="title"/>
          </p:nvPr>
        </p:nvSpPr>
        <p:spPr>
          <a:xfrm>
            <a:off x="193675" y="179388"/>
            <a:ext cx="6575425" cy="1023937"/>
          </a:xfrm>
        </p:spPr>
        <p:txBody>
          <a:bodyPr/>
          <a:lstStyle/>
          <a:p>
            <a:r>
              <a:rPr lang="en-US" smtClean="0"/>
              <a:t>Named Pipe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447800"/>
            <a:ext cx="8591550" cy="5005388"/>
          </a:xfrm>
        </p:spPr>
        <p:txBody>
          <a:bodyPr/>
          <a:lstStyle/>
          <a:p>
            <a:pPr>
              <a:defRPr/>
            </a:pPr>
            <a:r>
              <a:rPr lang="en-US" dirty="0" smtClean="0"/>
              <a:t>ANSI escape sequences are non-printed text that is interpreted to change the format of some text. </a:t>
            </a:r>
          </a:p>
          <a:p>
            <a:pPr>
              <a:defRPr/>
            </a:pPr>
            <a:r>
              <a:rPr lang="en-US" dirty="0" smtClean="0"/>
              <a:t>Their support depends on the terminal, but the color control sequences are commonly supported</a:t>
            </a:r>
          </a:p>
          <a:p>
            <a:pPr>
              <a:defRPr/>
            </a:pPr>
            <a:endParaRPr lang="en-US" dirty="0" smtClean="0"/>
          </a:p>
          <a:p>
            <a:pPr marL="98425" indent="0">
              <a:buFontTx/>
              <a:buNone/>
              <a:defRPr/>
            </a:pPr>
            <a:r>
              <a:rPr lang="pt-BR" sz="2000" b="1" dirty="0" smtClean="0">
                <a:solidFill>
                  <a:srgbClr val="C00000"/>
                </a:solidFill>
                <a:latin typeface="Lucida Console" pitchFamily="49" charset="0"/>
              </a:rPr>
              <a:t>echo -e "\e[01;32m"; $(date +%R); echo -e "\e[00m"</a:t>
            </a:r>
          </a:p>
          <a:p>
            <a:pPr>
              <a:defRPr/>
            </a:pPr>
            <a:endParaRPr lang="en-US" dirty="0"/>
          </a:p>
          <a:p>
            <a:pPr>
              <a:defRPr/>
            </a:pPr>
            <a:r>
              <a:rPr lang="en-US" dirty="0" smtClean="0"/>
              <a:t>The -e option of the echo command enables parsing of the escape sequences. Check Quick Reference :: Escape Codes on the menu for a list of possibilities. </a:t>
            </a:r>
          </a:p>
          <a:p>
            <a:pPr>
              <a:defRPr/>
            </a:pPr>
            <a:r>
              <a:rPr lang="en-US" dirty="0" smtClean="0"/>
              <a:t>The</a:t>
            </a:r>
            <a:r>
              <a:rPr lang="en-US" b="1" dirty="0" smtClean="0">
                <a:solidFill>
                  <a:srgbClr val="C00000"/>
                </a:solidFill>
              </a:rPr>
              <a:t> ; </a:t>
            </a:r>
            <a:r>
              <a:rPr lang="en-US" dirty="0" smtClean="0"/>
              <a:t>is the way we string together multiple </a:t>
            </a:r>
            <a:r>
              <a:rPr lang="en-US" i="1" dirty="0" smtClean="0"/>
              <a:t>independent</a:t>
            </a:r>
            <a:r>
              <a:rPr lang="en-US" dirty="0" smtClean="0"/>
              <a:t> commands on a single command line</a:t>
            </a:r>
          </a:p>
        </p:txBody>
      </p:sp>
      <p:sp>
        <p:nvSpPr>
          <p:cNvPr id="14339" name="Title 3"/>
          <p:cNvSpPr>
            <a:spLocks noGrp="1"/>
          </p:cNvSpPr>
          <p:nvPr>
            <p:ph type="title"/>
          </p:nvPr>
        </p:nvSpPr>
        <p:spPr>
          <a:xfrm>
            <a:off x="193675" y="179388"/>
            <a:ext cx="6575425" cy="1023937"/>
          </a:xfrm>
        </p:spPr>
        <p:txBody>
          <a:bodyPr/>
          <a:lstStyle/>
          <a:p>
            <a:r>
              <a:rPr lang="en-US" smtClean="0"/>
              <a:t>ANSI Escape Codes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98425" indent="0">
              <a:buFontTx/>
              <a:buNone/>
              <a:defRPr/>
            </a:pPr>
            <a:r>
              <a:rPr lang="en-US" dirty="0" smtClean="0"/>
              <a:t>Echo the STRING(s) to standard output.</a:t>
            </a:r>
          </a:p>
          <a:p>
            <a:pPr>
              <a:defRPr/>
            </a:pPr>
            <a:r>
              <a:rPr lang="en-US" dirty="0" smtClean="0"/>
              <a:t>-n		do not output the trailing newline</a:t>
            </a:r>
          </a:p>
          <a:p>
            <a:pPr>
              <a:defRPr/>
            </a:pPr>
            <a:r>
              <a:rPr lang="en-US" dirty="0" smtClean="0"/>
              <a:t>-e		enable interpretation of backslash escapes</a:t>
            </a:r>
          </a:p>
          <a:p>
            <a:pPr>
              <a:defRPr/>
            </a:pPr>
            <a:endParaRPr lang="en-US" dirty="0"/>
          </a:p>
          <a:p>
            <a:pPr marL="98425" indent="0">
              <a:buFontTx/>
              <a:buNone/>
              <a:defRPr/>
            </a:pPr>
            <a:r>
              <a:rPr lang="en-US" dirty="0" smtClean="0"/>
              <a:t>Positional Parameters are provided on the command line</a:t>
            </a:r>
          </a:p>
          <a:p>
            <a:pPr marL="98425" indent="0">
              <a:buFontTx/>
              <a:buNone/>
              <a:defRPr/>
            </a:pPr>
            <a:r>
              <a:rPr lang="en-US" b="1" dirty="0" smtClean="0">
                <a:solidFill>
                  <a:srgbClr val="C00000"/>
                </a:solidFill>
              </a:rPr>
              <a:t>$0 </a:t>
            </a:r>
            <a:r>
              <a:rPr lang="en-US" dirty="0" smtClean="0"/>
              <a:t>	is the name of the command itself</a:t>
            </a:r>
          </a:p>
          <a:p>
            <a:pPr marL="98425" indent="0">
              <a:buFontTx/>
              <a:buNone/>
              <a:defRPr/>
            </a:pPr>
            <a:r>
              <a:rPr lang="en-US" b="1" dirty="0" smtClean="0">
                <a:solidFill>
                  <a:srgbClr val="C00000"/>
                </a:solidFill>
              </a:rPr>
              <a:t>$(command) </a:t>
            </a:r>
            <a:r>
              <a:rPr lang="en-US" dirty="0" smtClean="0"/>
              <a:t>uses the output of the command </a:t>
            </a:r>
          </a:p>
          <a:p>
            <a:pPr marL="98425" indent="0">
              <a:spcBef>
                <a:spcPts val="0"/>
              </a:spcBef>
              <a:buFontTx/>
              <a:buNone/>
              <a:defRPr/>
            </a:pPr>
            <a:r>
              <a:rPr lang="en-US" dirty="0"/>
              <a:t>	</a:t>
            </a:r>
            <a:r>
              <a:rPr lang="en-US" dirty="0" smtClean="0"/>
              <a:t>(</a:t>
            </a:r>
            <a:r>
              <a:rPr lang="en-US" dirty="0" err="1" smtClean="0"/>
              <a:t>stdout</a:t>
            </a:r>
            <a:r>
              <a:rPr lang="en-US" dirty="0" smtClean="0"/>
              <a:t> is saved as a variable</a:t>
            </a:r>
          </a:p>
          <a:p>
            <a:pPr marL="98425" indent="0">
              <a:spcBef>
                <a:spcPts val="0"/>
              </a:spcBef>
              <a:buFontTx/>
              <a:buNone/>
              <a:defRPr/>
            </a:pPr>
            <a:endParaRPr lang="en-US" dirty="0"/>
          </a:p>
          <a:p>
            <a:pPr marL="98425" indent="0">
              <a:spcBef>
                <a:spcPts val="0"/>
              </a:spcBef>
              <a:buFontTx/>
              <a:buNone/>
              <a:defRPr/>
            </a:pPr>
            <a:r>
              <a:rPr lang="en-US" b="1" dirty="0" smtClean="0">
                <a:solidFill>
                  <a:srgbClr val="C00000"/>
                </a:solidFill>
              </a:rPr>
              <a:t>READ</a:t>
            </a:r>
            <a:r>
              <a:rPr lang="en-US" dirty="0" smtClean="0"/>
              <a:t> is used to parse </a:t>
            </a:r>
            <a:r>
              <a:rPr lang="en-US" dirty="0" err="1" smtClean="0"/>
              <a:t>stdin</a:t>
            </a:r>
            <a:r>
              <a:rPr lang="en-US" dirty="0" smtClean="0"/>
              <a:t> into variables</a:t>
            </a:r>
          </a:p>
          <a:p>
            <a:pPr marL="98425" indent="0">
              <a:spcBef>
                <a:spcPts val="0"/>
              </a:spcBef>
              <a:buFontTx/>
              <a:buNone/>
              <a:defRPr/>
            </a:pPr>
            <a:r>
              <a:rPr lang="en-US" dirty="0"/>
              <a:t>	</a:t>
            </a:r>
            <a:r>
              <a:rPr lang="en-US" dirty="0" smtClean="0"/>
              <a:t>(used with pipe)</a:t>
            </a:r>
          </a:p>
        </p:txBody>
      </p:sp>
      <p:sp>
        <p:nvSpPr>
          <p:cNvPr id="15363" name="Title 3"/>
          <p:cNvSpPr>
            <a:spLocks noGrp="1"/>
          </p:cNvSpPr>
          <p:nvPr>
            <p:ph type="title"/>
          </p:nvPr>
        </p:nvSpPr>
        <p:spPr>
          <a:xfrm>
            <a:off x="193675" y="179388"/>
            <a:ext cx="6575425" cy="1023937"/>
          </a:xfrm>
        </p:spPr>
        <p:txBody>
          <a:bodyPr/>
          <a:lstStyle/>
          <a:p>
            <a:r>
              <a:rPr lang="en-US" smtClean="0"/>
              <a:t>Variable $ubstitution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3675" y="179388"/>
            <a:ext cx="6575425" cy="1023937"/>
          </a:xfrm>
        </p:spPr>
        <p:txBody>
          <a:bodyPr/>
          <a:lstStyle/>
          <a:p>
            <a:r>
              <a:rPr lang="en-GB" altLang="en-US" dirty="0" smtClean="0"/>
              <a:t>Shell, Pipes, Redirection</a:t>
            </a:r>
          </a:p>
        </p:txBody>
      </p:sp>
      <p:pic>
        <p:nvPicPr>
          <p:cNvPr id="16387" name="Picture 8" descr="https://s0.cyberciti.org/images/category/old/linux-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149725"/>
            <a:ext cx="1376363"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2" descr="Image result for pipes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1408113"/>
            <a:ext cx="27781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Box 1"/>
          <p:cNvSpPr txBox="1">
            <a:spLocks noChangeArrowheads="1"/>
          </p:cNvSpPr>
          <p:nvPr/>
        </p:nvSpPr>
        <p:spPr bwMode="auto">
          <a:xfrm>
            <a:off x="2963863" y="1447800"/>
            <a:ext cx="60325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b="1" i="1">
                <a:solidFill>
                  <a:srgbClr val="FF00FF"/>
                </a:solidFill>
              </a:rPr>
              <a:t>Pipe to a program</a:t>
            </a:r>
          </a:p>
          <a:p>
            <a:r>
              <a:rPr lang="en-GB" altLang="en-US" sz="2000">
                <a:latin typeface="Lucida Console" pitchFamily="49" charset="0"/>
              </a:rPr>
              <a:t>ls /usr/share/figlet/ | grep .*lf </a:t>
            </a:r>
          </a:p>
          <a:p>
            <a:pPr>
              <a:spcBef>
                <a:spcPts val="600"/>
              </a:spcBef>
            </a:pPr>
            <a:r>
              <a:rPr lang="en-GB" altLang="en-US" sz="2000" b="1" i="1">
                <a:solidFill>
                  <a:srgbClr val="FF00FF"/>
                </a:solidFill>
              </a:rPr>
              <a:t>Redirect to a file</a:t>
            </a:r>
          </a:p>
          <a:p>
            <a:r>
              <a:rPr lang="en-GB" altLang="en-US" sz="2000">
                <a:latin typeface="Lucida Console" pitchFamily="49" charset="0"/>
              </a:rPr>
              <a:t>ls /usr/share/figlet/ &gt; fileToCreate</a:t>
            </a:r>
          </a:p>
          <a:p>
            <a:r>
              <a:rPr lang="en-GB" altLang="en-US" sz="2000">
                <a:latin typeface="Lucida Console" pitchFamily="49" charset="0"/>
              </a:rPr>
              <a:t>ls /usr/share/figlet/ &gt;&gt; fileForAppend</a:t>
            </a:r>
          </a:p>
        </p:txBody>
      </p:sp>
      <p:sp>
        <p:nvSpPr>
          <p:cNvPr id="16390" name="TextBox 8"/>
          <p:cNvSpPr txBox="1">
            <a:spLocks noChangeArrowheads="1"/>
          </p:cNvSpPr>
          <p:nvPr/>
        </p:nvSpPr>
        <p:spPr bwMode="auto">
          <a:xfrm>
            <a:off x="2963863" y="3773488"/>
            <a:ext cx="5688012"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2000" i="1">
                <a:solidFill>
                  <a:srgbClr val="FF00FF"/>
                </a:solidFill>
              </a:rPr>
              <a:t>Command substitution</a:t>
            </a:r>
          </a:p>
          <a:p>
            <a:r>
              <a:rPr lang="en-GB" altLang="en-US" sz="2000">
                <a:latin typeface="Lucida Console" pitchFamily="49" charset="0"/>
              </a:rPr>
              <a:t>figlet $(date +%A) </a:t>
            </a:r>
          </a:p>
          <a:p>
            <a:endParaRPr lang="en-GB" altLang="en-US" sz="2000">
              <a:latin typeface="Lucida Console" pitchFamily="49" charset="0"/>
            </a:endParaRPr>
          </a:p>
          <a:p>
            <a:pPr>
              <a:spcBef>
                <a:spcPts val="600"/>
              </a:spcBef>
            </a:pPr>
            <a:r>
              <a:rPr lang="en-GB" altLang="en-US" sz="2000" i="1">
                <a:solidFill>
                  <a:srgbClr val="FF00FF"/>
                </a:solidFill>
              </a:rPr>
              <a:t>Variable substitution with redirect to a program</a:t>
            </a:r>
          </a:p>
          <a:p>
            <a:r>
              <a:rPr lang="en-US" altLang="en-US" sz="2000">
                <a:latin typeface="Lucida Console" pitchFamily="49" charset="0"/>
              </a:rPr>
              <a:t>while read line; do</a:t>
            </a:r>
          </a:p>
          <a:p>
            <a:r>
              <a:rPr lang="en-US" altLang="en-US" sz="2000">
                <a:latin typeface="Lucida Console" pitchFamily="49" charset="0"/>
              </a:rPr>
              <a:t>    printf '%s\n' "$line"</a:t>
            </a:r>
          </a:p>
          <a:p>
            <a:r>
              <a:rPr lang="en-US" altLang="en-US" sz="2000">
                <a:latin typeface="Lucida Console" pitchFamily="49" charset="0"/>
              </a:rPr>
              <a:t>done &lt; "${1:-/dev/stdin}"</a:t>
            </a:r>
            <a:endParaRPr lang="en-GB" altLang="en-US" sz="2000">
              <a:latin typeface="Lucida Console" pitchFamily="49" charset="0"/>
            </a:endParaRPr>
          </a:p>
        </p:txBody>
      </p:sp>
      <p:sp>
        <p:nvSpPr>
          <p:cNvPr id="3" name="TextBox 2"/>
          <p:cNvSpPr txBox="1"/>
          <p:nvPr/>
        </p:nvSpPr>
        <p:spPr>
          <a:xfrm>
            <a:off x="417513" y="5559425"/>
            <a:ext cx="1622425" cy="461963"/>
          </a:xfrm>
          <a:prstGeom prst="rect">
            <a:avLst/>
          </a:prstGeom>
          <a:noFill/>
        </p:spPr>
        <p:txBody>
          <a:bodyPr wrap="none">
            <a:spAutoFit/>
          </a:bodyPr>
          <a:lstStyle/>
          <a:p>
            <a:pPr>
              <a:defRPr/>
            </a:pPr>
            <a:r>
              <a:rPr lang="en-GB" sz="2400" b="1" dirty="0">
                <a:solidFill>
                  <a:schemeClr val="accent5">
                    <a:lumMod val="50000"/>
                  </a:schemeClr>
                </a:solidFill>
                <a:latin typeface="Arial" pitchFamily="34" charset="0"/>
              </a:rPr>
              <a:t>bash</a:t>
            </a:r>
            <a:r>
              <a:rPr lang="en-GB" sz="2400" dirty="0">
                <a:solidFill>
                  <a:schemeClr val="accent5">
                    <a:lumMod val="50000"/>
                  </a:schemeClr>
                </a:solidFill>
                <a:latin typeface="Arial" pitchFamily="34" charset="0"/>
              </a:rPr>
              <a:t> </a:t>
            </a:r>
            <a:r>
              <a:rPr lang="en-GB" sz="2400" dirty="0">
                <a:latin typeface="Arial" pitchFamily="34" charset="0"/>
              </a:rPr>
              <a:t>shell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Content Placeholder 3"/>
          <p:cNvSpPr>
            <a:spLocks noGrp="1"/>
          </p:cNvSpPr>
          <p:nvPr>
            <p:ph idx="1"/>
          </p:nvPr>
        </p:nvSpPr>
        <p:spPr>
          <a:xfrm>
            <a:off x="179388" y="404813"/>
            <a:ext cx="8785225" cy="5832475"/>
          </a:xfrm>
        </p:spPr>
        <p:txBody>
          <a:bodyPr/>
          <a:lstStyle/>
          <a:p>
            <a:pPr marL="98425" indent="0">
              <a:spcBef>
                <a:spcPct val="0"/>
              </a:spcBef>
              <a:buFontTx/>
              <a:buNone/>
            </a:pPr>
            <a:r>
              <a:rPr lang="pt-BR" sz="1800" smtClean="0">
                <a:latin typeface="Lucida Console" pitchFamily="49" charset="0"/>
              </a:rPr>
              <a:t>#!/bin/bash</a:t>
            </a:r>
          </a:p>
          <a:p>
            <a:pPr marL="98425" indent="0">
              <a:spcBef>
                <a:spcPct val="0"/>
              </a:spcBef>
              <a:buFontTx/>
              <a:buNone/>
            </a:pPr>
            <a:endParaRPr lang="pt-BR" sz="1800" smtClean="0">
              <a:latin typeface="Lucida Console" pitchFamily="49" charset="0"/>
            </a:endParaRPr>
          </a:p>
          <a:p>
            <a:pPr marL="98425" indent="0">
              <a:spcBef>
                <a:spcPct val="0"/>
              </a:spcBef>
              <a:buFontTx/>
              <a:buNone/>
            </a:pPr>
            <a:r>
              <a:rPr lang="pt-BR" sz="1800" smtClean="0">
                <a:latin typeface="Lucida Console" pitchFamily="49" charset="0"/>
              </a:rPr>
              <a:t>echo "Read from stdin"</a:t>
            </a:r>
          </a:p>
          <a:p>
            <a:pPr marL="98425" indent="0">
              <a:spcBef>
                <a:spcPct val="0"/>
              </a:spcBef>
              <a:buFontTx/>
              <a:buNone/>
            </a:pPr>
            <a:r>
              <a:rPr lang="pt-BR" sz="1800" smtClean="0">
                <a:latin typeface="Lucida Console" pitchFamily="49" charset="0"/>
              </a:rPr>
              <a:t>read HOST PORT FILE therest</a:t>
            </a:r>
          </a:p>
          <a:p>
            <a:pPr marL="98425" indent="0">
              <a:spcBef>
                <a:spcPct val="0"/>
              </a:spcBef>
              <a:buFontTx/>
              <a:buNone/>
            </a:pPr>
            <a:endParaRPr lang="pt-BR" sz="1800" smtClean="0">
              <a:latin typeface="Lucida Console" pitchFamily="49" charset="0"/>
            </a:endParaRPr>
          </a:p>
          <a:p>
            <a:pPr marL="98425" indent="0">
              <a:spcBef>
                <a:spcPct val="0"/>
              </a:spcBef>
              <a:buFontTx/>
              <a:buNone/>
            </a:pPr>
            <a:r>
              <a:rPr lang="pt-BR" sz="1800" smtClean="0">
                <a:latin typeface="Lucida Console" pitchFamily="49" charset="0"/>
              </a:rPr>
              <a:t>echo -n -e "\e[01:3</a:t>
            </a:r>
            <a:r>
              <a:rPr lang="pt-BR" sz="1800" b="1" smtClean="0">
                <a:solidFill>
                  <a:srgbClr val="C00000"/>
                </a:solidFill>
                <a:latin typeface="Lucida Console" pitchFamily="49" charset="0"/>
              </a:rPr>
              <a:t>2</a:t>
            </a:r>
            <a:r>
              <a:rPr lang="pt-BR" sz="1800" smtClean="0">
                <a:latin typeface="Lucida Console" pitchFamily="49" charset="0"/>
              </a:rPr>
              <a:t>m"; echo -n $</a:t>
            </a:r>
            <a:r>
              <a:rPr lang="pt-BR" sz="1800" b="1" smtClean="0">
                <a:solidFill>
                  <a:srgbClr val="C00000"/>
                </a:solidFill>
                <a:latin typeface="Lucida Console" pitchFamily="49" charset="0"/>
              </a:rPr>
              <a:t>HOST</a:t>
            </a:r>
            <a:r>
              <a:rPr lang="pt-BR" sz="1800" smtClean="0">
                <a:latin typeface="Lucida Console" pitchFamily="49" charset="0"/>
              </a:rPr>
              <a:t>; echo -e "\e[00m" </a:t>
            </a:r>
          </a:p>
          <a:p>
            <a:pPr marL="98425" indent="0">
              <a:spcBef>
                <a:spcPct val="0"/>
              </a:spcBef>
              <a:buFontTx/>
              <a:buNone/>
            </a:pPr>
            <a:r>
              <a:rPr lang="pt-BR" sz="1800" smtClean="0">
                <a:latin typeface="Lucida Console" pitchFamily="49" charset="0"/>
              </a:rPr>
              <a:t>echo -n -e "\e[01:3</a:t>
            </a:r>
            <a:r>
              <a:rPr lang="pt-BR" sz="1800" b="1" smtClean="0">
                <a:solidFill>
                  <a:srgbClr val="C00000"/>
                </a:solidFill>
                <a:latin typeface="Lucida Console" pitchFamily="49" charset="0"/>
              </a:rPr>
              <a:t>1</a:t>
            </a:r>
            <a:r>
              <a:rPr lang="pt-BR" sz="1800" smtClean="0">
                <a:latin typeface="Lucida Console" pitchFamily="49" charset="0"/>
              </a:rPr>
              <a:t>m"; echo -n $</a:t>
            </a:r>
            <a:r>
              <a:rPr lang="pt-BR" sz="1800" b="1" smtClean="0">
                <a:solidFill>
                  <a:srgbClr val="C00000"/>
                </a:solidFill>
                <a:latin typeface="Lucida Console" pitchFamily="49" charset="0"/>
              </a:rPr>
              <a:t>PORT</a:t>
            </a:r>
            <a:r>
              <a:rPr lang="pt-BR" sz="1800" smtClean="0">
                <a:latin typeface="Lucida Console" pitchFamily="49" charset="0"/>
              </a:rPr>
              <a:t>; echo -e "\e[00m" </a:t>
            </a:r>
          </a:p>
          <a:p>
            <a:pPr marL="98425" indent="0">
              <a:spcBef>
                <a:spcPct val="0"/>
              </a:spcBef>
              <a:buFontTx/>
              <a:buNone/>
            </a:pPr>
            <a:r>
              <a:rPr lang="pt-BR" sz="1800" smtClean="0">
                <a:latin typeface="Lucida Console" pitchFamily="49" charset="0"/>
              </a:rPr>
              <a:t>echo -n -e "\e[01:3</a:t>
            </a:r>
            <a:r>
              <a:rPr lang="pt-BR" sz="1800" b="1" smtClean="0">
                <a:solidFill>
                  <a:srgbClr val="C00000"/>
                </a:solidFill>
                <a:latin typeface="Lucida Console" pitchFamily="49" charset="0"/>
              </a:rPr>
              <a:t>4</a:t>
            </a:r>
            <a:r>
              <a:rPr lang="pt-BR" sz="1800" smtClean="0">
                <a:latin typeface="Lucida Console" pitchFamily="49" charset="0"/>
              </a:rPr>
              <a:t>m"; echo -n $</a:t>
            </a:r>
            <a:r>
              <a:rPr lang="pt-BR" sz="1800" b="1" smtClean="0">
                <a:solidFill>
                  <a:srgbClr val="C00000"/>
                </a:solidFill>
                <a:latin typeface="Lucida Console" pitchFamily="49" charset="0"/>
              </a:rPr>
              <a:t>FILE</a:t>
            </a:r>
            <a:r>
              <a:rPr lang="pt-BR" sz="1800" smtClean="0">
                <a:latin typeface="Lucida Console" pitchFamily="49" charset="0"/>
              </a:rPr>
              <a:t>; echo -e "\e[00m" </a:t>
            </a:r>
          </a:p>
          <a:p>
            <a:pPr marL="98425" indent="0">
              <a:spcBef>
                <a:spcPct val="0"/>
              </a:spcBef>
              <a:buFontTx/>
              <a:buNone/>
            </a:pPr>
            <a:r>
              <a:rPr lang="pt-BR" sz="1800" smtClean="0">
                <a:latin typeface="Lucida Console" pitchFamily="49" charset="0"/>
              </a:rPr>
              <a:t>echo "anything else: $therest" </a:t>
            </a:r>
          </a:p>
          <a:p>
            <a:pPr marL="98425" indent="0">
              <a:spcBef>
                <a:spcPct val="0"/>
              </a:spcBef>
              <a:buFontTx/>
              <a:buNone/>
            </a:pPr>
            <a:r>
              <a:rPr lang="pt-BR" sz="1800" smtClean="0">
                <a:latin typeface="Lucida Console" pitchFamily="49" charset="0"/>
              </a:rPr>
              <a:t>echo </a:t>
            </a:r>
          </a:p>
          <a:p>
            <a:pPr marL="98425" indent="0">
              <a:spcBef>
                <a:spcPct val="0"/>
              </a:spcBef>
              <a:buFontTx/>
              <a:buNone/>
            </a:pPr>
            <a:r>
              <a:rPr lang="pt-BR" sz="1800" smtClean="0">
                <a:latin typeface="Lucida Console" pitchFamily="49" charset="0"/>
              </a:rPr>
              <a:t>echo "$0 command line positional parameters"</a:t>
            </a:r>
          </a:p>
          <a:p>
            <a:pPr marL="98425" indent="0">
              <a:spcBef>
                <a:spcPct val="0"/>
              </a:spcBef>
              <a:buFontTx/>
              <a:buNone/>
            </a:pPr>
            <a:r>
              <a:rPr lang="pt-BR" sz="1800" smtClean="0">
                <a:latin typeface="Lucida Console" pitchFamily="49" charset="0"/>
              </a:rPr>
              <a:t>echo -n -e "\e[01:3</a:t>
            </a:r>
            <a:r>
              <a:rPr lang="pt-BR" sz="1800" b="1" smtClean="0">
                <a:solidFill>
                  <a:srgbClr val="C00000"/>
                </a:solidFill>
                <a:latin typeface="Lucida Console" pitchFamily="49" charset="0"/>
              </a:rPr>
              <a:t>2</a:t>
            </a:r>
            <a:r>
              <a:rPr lang="pt-BR" sz="1800" smtClean="0">
                <a:latin typeface="Lucida Console" pitchFamily="49" charset="0"/>
              </a:rPr>
              <a:t>m"; echo -n $</a:t>
            </a:r>
            <a:r>
              <a:rPr lang="pt-BR" sz="1800" b="1" smtClean="0">
                <a:solidFill>
                  <a:srgbClr val="C00000"/>
                </a:solidFill>
                <a:latin typeface="Lucida Console" pitchFamily="49" charset="0"/>
              </a:rPr>
              <a:t>1</a:t>
            </a:r>
            <a:r>
              <a:rPr lang="pt-BR" sz="1800" smtClean="0">
                <a:latin typeface="Lucida Console" pitchFamily="49" charset="0"/>
              </a:rPr>
              <a:t>; echo -e "\e[00m" </a:t>
            </a:r>
          </a:p>
          <a:p>
            <a:pPr marL="98425" indent="0">
              <a:spcBef>
                <a:spcPct val="0"/>
              </a:spcBef>
              <a:buFontTx/>
              <a:buNone/>
            </a:pPr>
            <a:r>
              <a:rPr lang="pt-BR" sz="1800" smtClean="0">
                <a:latin typeface="Lucida Console" pitchFamily="49" charset="0"/>
              </a:rPr>
              <a:t>echo -n -e "\e[01:3</a:t>
            </a:r>
            <a:r>
              <a:rPr lang="pt-BR" sz="1800" b="1" smtClean="0">
                <a:solidFill>
                  <a:srgbClr val="C00000"/>
                </a:solidFill>
                <a:latin typeface="Lucida Console" pitchFamily="49" charset="0"/>
              </a:rPr>
              <a:t>1</a:t>
            </a:r>
            <a:r>
              <a:rPr lang="pt-BR" sz="1800" smtClean="0">
                <a:latin typeface="Lucida Console" pitchFamily="49" charset="0"/>
              </a:rPr>
              <a:t>m"; echo -n $</a:t>
            </a:r>
            <a:r>
              <a:rPr lang="pt-BR" sz="1800" b="1" smtClean="0">
                <a:solidFill>
                  <a:srgbClr val="C00000"/>
                </a:solidFill>
                <a:latin typeface="Lucida Console" pitchFamily="49" charset="0"/>
              </a:rPr>
              <a:t>2</a:t>
            </a:r>
            <a:r>
              <a:rPr lang="pt-BR" sz="1800" smtClean="0">
                <a:latin typeface="Lucida Console" pitchFamily="49" charset="0"/>
              </a:rPr>
              <a:t>; echo -e "\e[00m" </a:t>
            </a:r>
          </a:p>
          <a:p>
            <a:pPr marL="98425" indent="0">
              <a:spcBef>
                <a:spcPct val="0"/>
              </a:spcBef>
              <a:buFontTx/>
              <a:buNone/>
            </a:pPr>
            <a:r>
              <a:rPr lang="pt-BR" sz="1800" smtClean="0">
                <a:latin typeface="Lucida Console" pitchFamily="49" charset="0"/>
              </a:rPr>
              <a:t>echo -n -e "\e[01:3</a:t>
            </a:r>
            <a:r>
              <a:rPr lang="pt-BR" sz="1800" b="1" smtClean="0">
                <a:solidFill>
                  <a:srgbClr val="C00000"/>
                </a:solidFill>
                <a:latin typeface="Lucida Console" pitchFamily="49" charset="0"/>
              </a:rPr>
              <a:t>4</a:t>
            </a:r>
            <a:r>
              <a:rPr lang="pt-BR" sz="1800" smtClean="0">
                <a:latin typeface="Lucida Console" pitchFamily="49" charset="0"/>
              </a:rPr>
              <a:t>m"; echo -n $</a:t>
            </a:r>
            <a:r>
              <a:rPr lang="pt-BR" sz="1800" b="1" smtClean="0">
                <a:solidFill>
                  <a:srgbClr val="C00000"/>
                </a:solidFill>
                <a:latin typeface="Lucida Console" pitchFamily="49" charset="0"/>
              </a:rPr>
              <a:t>3</a:t>
            </a:r>
            <a:r>
              <a:rPr lang="pt-BR" sz="1800" smtClean="0">
                <a:latin typeface="Lucida Console" pitchFamily="49" charset="0"/>
              </a:rPr>
              <a:t>; echo -e "\e[00m" </a:t>
            </a:r>
          </a:p>
          <a:p>
            <a:pPr marL="98425" indent="0">
              <a:spcBef>
                <a:spcPct val="0"/>
              </a:spcBef>
              <a:buFontTx/>
              <a:buNone/>
            </a:pPr>
            <a:r>
              <a:rPr lang="pt-BR" sz="1800" smtClean="0">
                <a:latin typeface="Lucida Console" pitchFamily="49" charset="0"/>
              </a:rPr>
              <a:t>echo</a:t>
            </a:r>
          </a:p>
          <a:p>
            <a:pPr marL="98425" indent="0">
              <a:spcBef>
                <a:spcPct val="0"/>
              </a:spcBef>
              <a:buFontTx/>
              <a:buNone/>
            </a:pPr>
            <a:endParaRPr lang="pt-BR" sz="1800" smtClean="0">
              <a:latin typeface="Lucida Console" pitchFamily="49" charset="0"/>
            </a:endParaRPr>
          </a:p>
          <a:p>
            <a:pPr marL="98425" indent="0">
              <a:spcBef>
                <a:spcPct val="0"/>
              </a:spcBef>
              <a:buFontTx/>
              <a:buNone/>
            </a:pPr>
            <a:r>
              <a:rPr lang="pt-BR" sz="1800" smtClean="0">
                <a:latin typeface="Lucida Console" pitchFamily="49" charset="0"/>
              </a:rPr>
              <a:t># suggestions:</a:t>
            </a:r>
          </a:p>
          <a:p>
            <a:pPr marL="98425" indent="0">
              <a:spcBef>
                <a:spcPct val="0"/>
              </a:spcBef>
              <a:buFontTx/>
              <a:buNone/>
            </a:pPr>
            <a:r>
              <a:rPr lang="pt-BR" sz="1800" smtClean="0">
                <a:latin typeface="Lucida Console" pitchFamily="49" charset="0"/>
              </a:rPr>
              <a:t># echo "$(date +%A) $(date +%x) $(date +%R)" |./ptxt 1 2 3 4</a:t>
            </a:r>
          </a:p>
          <a:p>
            <a:pPr marL="98425" indent="0">
              <a:spcBef>
                <a:spcPct val="0"/>
              </a:spcBef>
              <a:buFontTx/>
              <a:buNone/>
            </a:pPr>
            <a:r>
              <a:rPr lang="pt-BR" sz="1800" smtClean="0">
                <a:latin typeface="Lucida Console" pitchFamily="49" charset="0"/>
              </a:rPr>
              <a:t># echo "1 2 3 4" |./ptxt $(date +%A) $(date +%x) $(date +%R) </a:t>
            </a:r>
          </a:p>
          <a:p>
            <a:pPr marL="98425" indent="0">
              <a:buFontTx/>
              <a:buNone/>
            </a:pPr>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3"/>
          <p:cNvSpPr>
            <a:spLocks noGrp="1"/>
          </p:cNvSpPr>
          <p:nvPr>
            <p:ph idx="1"/>
          </p:nvPr>
        </p:nvSpPr>
        <p:spPr>
          <a:xfrm>
            <a:off x="179512" y="1484784"/>
            <a:ext cx="8785225" cy="5112544"/>
          </a:xfrm>
        </p:spPr>
        <p:txBody>
          <a:bodyPr/>
          <a:lstStyle/>
          <a:p>
            <a:pPr marL="98425" indent="0">
              <a:spcBef>
                <a:spcPct val="0"/>
              </a:spcBef>
              <a:buFontTx/>
              <a:buNone/>
            </a:pPr>
            <a:r>
              <a:rPr lang="pt-BR" sz="1800" dirty="0" smtClean="0">
                <a:latin typeface="Lucida Console" pitchFamily="49" charset="0"/>
              </a:rPr>
              <a:t>Send command </a:t>
            </a:r>
            <a:r>
              <a:rPr lang="pt-BR" sz="1800" smtClean="0">
                <a:latin typeface="Lucida Console" pitchFamily="49" charset="0"/>
              </a:rPr>
              <a:t>stdout </a:t>
            </a:r>
            <a:r>
              <a:rPr lang="pt-BR" sz="1800" b="1" smtClean="0">
                <a:solidFill>
                  <a:srgbClr val="FF00FF"/>
                </a:solidFill>
                <a:latin typeface="Lucida Console" pitchFamily="49" charset="0"/>
              </a:rPr>
              <a:t>|</a:t>
            </a:r>
            <a:r>
              <a:rPr lang="pt-BR" sz="1800" smtClean="0">
                <a:latin typeface="Lucida Console" pitchFamily="49" charset="0"/>
              </a:rPr>
              <a:t>to </a:t>
            </a:r>
            <a:r>
              <a:rPr lang="pt-BR" sz="1800" dirty="0" smtClean="0">
                <a:latin typeface="Lucida Console" pitchFamily="49" charset="0"/>
              </a:rPr>
              <a:t>command stdin </a:t>
            </a:r>
            <a:r>
              <a:rPr lang="pt-BR" sz="1800" dirty="0">
                <a:latin typeface="Lucida Console" pitchFamily="49" charset="0"/>
              </a:rPr>
              <a:t>(pipe</a:t>
            </a:r>
            <a:r>
              <a:rPr lang="pt-BR" sz="1800" dirty="0" smtClean="0">
                <a:latin typeface="Lucida Console" pitchFamily="49" charset="0"/>
              </a:rPr>
              <a:t>)</a:t>
            </a:r>
          </a:p>
          <a:p>
            <a:pPr marL="98425" indent="0">
              <a:spcBef>
                <a:spcPct val="0"/>
              </a:spcBef>
              <a:buFontTx/>
              <a:buNone/>
            </a:pPr>
            <a:r>
              <a:rPr lang="pt-BR" sz="1800" dirty="0" smtClean="0">
                <a:latin typeface="Lucida Console" pitchFamily="49" charset="0"/>
              </a:rPr>
              <a:t>Send </a:t>
            </a:r>
            <a:r>
              <a:rPr lang="pt-BR" sz="1800" dirty="0">
                <a:latin typeface="Lucida Console" pitchFamily="49" charset="0"/>
              </a:rPr>
              <a:t>command </a:t>
            </a:r>
            <a:r>
              <a:rPr lang="pt-BR" sz="1800" dirty="0" smtClean="0">
                <a:latin typeface="Lucida Console" pitchFamily="49" charset="0"/>
              </a:rPr>
              <a:t>stdout </a:t>
            </a:r>
            <a:r>
              <a:rPr lang="pt-BR" sz="1800" b="1" dirty="0">
                <a:solidFill>
                  <a:srgbClr val="FF00FF"/>
                </a:solidFill>
                <a:latin typeface="Lucida Console" pitchFamily="49" charset="0"/>
              </a:rPr>
              <a:t>&gt;</a:t>
            </a:r>
            <a:r>
              <a:rPr lang="pt-BR" sz="1800" dirty="0">
                <a:latin typeface="Lucida Console" pitchFamily="49" charset="0"/>
              </a:rPr>
              <a:t>to new </a:t>
            </a:r>
            <a:r>
              <a:rPr lang="pt-BR" sz="1800" dirty="0" smtClean="0">
                <a:latin typeface="Lucida Console" pitchFamily="49" charset="0"/>
              </a:rPr>
              <a:t>file</a:t>
            </a:r>
          </a:p>
          <a:p>
            <a:pPr marL="98425" indent="0">
              <a:spcBef>
                <a:spcPct val="0"/>
              </a:spcBef>
              <a:buFontTx/>
              <a:buNone/>
            </a:pPr>
            <a:r>
              <a:rPr lang="pt-BR" sz="1800" dirty="0" smtClean="0">
                <a:latin typeface="Lucida Console" pitchFamily="49" charset="0"/>
              </a:rPr>
              <a:t>Send </a:t>
            </a:r>
            <a:r>
              <a:rPr lang="pt-BR" sz="1800" dirty="0">
                <a:latin typeface="Lucida Console" pitchFamily="49" charset="0"/>
              </a:rPr>
              <a:t>command </a:t>
            </a:r>
            <a:r>
              <a:rPr lang="pt-BR" sz="1800" dirty="0" smtClean="0">
                <a:latin typeface="Lucida Console" pitchFamily="49" charset="0"/>
              </a:rPr>
              <a:t>stdout </a:t>
            </a:r>
            <a:r>
              <a:rPr lang="pt-BR" sz="1800" b="1" dirty="0">
                <a:solidFill>
                  <a:srgbClr val="FF00FF"/>
                </a:solidFill>
                <a:latin typeface="Lucida Console" pitchFamily="49" charset="0"/>
              </a:rPr>
              <a:t>&gt;&gt;</a:t>
            </a:r>
            <a:r>
              <a:rPr lang="pt-BR" sz="1800" dirty="0">
                <a:latin typeface="Lucida Console" pitchFamily="49" charset="0"/>
              </a:rPr>
              <a:t>to end of existing file (append</a:t>
            </a:r>
            <a:r>
              <a:rPr lang="pt-BR" sz="1800" dirty="0" smtClean="0">
                <a:latin typeface="Lucida Console" pitchFamily="49" charset="0"/>
              </a:rPr>
              <a:t>)</a:t>
            </a:r>
          </a:p>
          <a:p>
            <a:pPr marL="98425" indent="0">
              <a:spcBef>
                <a:spcPct val="0"/>
              </a:spcBef>
              <a:buFontTx/>
              <a:buNone/>
            </a:pPr>
            <a:endParaRPr lang="pt-BR" sz="1800" dirty="0">
              <a:latin typeface="Lucida Console" pitchFamily="49" charset="0"/>
            </a:endParaRPr>
          </a:p>
          <a:p>
            <a:pPr marL="98425" indent="0">
              <a:spcBef>
                <a:spcPct val="0"/>
              </a:spcBef>
              <a:buFontTx/>
              <a:buNone/>
            </a:pPr>
            <a:r>
              <a:rPr lang="pt-BR" sz="1800" dirty="0" smtClean="0">
                <a:solidFill>
                  <a:schemeClr val="tx1"/>
                </a:solidFill>
                <a:latin typeface="Lucida Console" pitchFamily="49" charset="0"/>
              </a:rPr>
              <a:t>varname</a:t>
            </a:r>
            <a:r>
              <a:rPr lang="pt-BR" sz="1800" dirty="0">
                <a:solidFill>
                  <a:schemeClr val="tx1"/>
                </a:solidFill>
                <a:latin typeface="Lucida Console" pitchFamily="49" charset="0"/>
              </a:rPr>
              <a:t>=</a:t>
            </a:r>
            <a:r>
              <a:rPr lang="pt-BR" sz="1800" b="1" dirty="0">
                <a:solidFill>
                  <a:srgbClr val="FF00FF"/>
                </a:solidFill>
                <a:latin typeface="Lucida Console" pitchFamily="49" charset="0"/>
              </a:rPr>
              <a:t>"</a:t>
            </a:r>
            <a:r>
              <a:rPr lang="pt-BR" sz="1800" dirty="0" smtClean="0">
                <a:solidFill>
                  <a:schemeClr val="tx1"/>
                </a:solidFill>
                <a:latin typeface="Lucida Console" pitchFamily="49" charset="0"/>
              </a:rPr>
              <a:t>value</a:t>
            </a:r>
            <a:r>
              <a:rPr lang="pt-BR" sz="1800" b="1" dirty="0">
                <a:solidFill>
                  <a:srgbClr val="FF00FF"/>
                </a:solidFill>
                <a:latin typeface="Lucida Console" pitchFamily="49" charset="0"/>
              </a:rPr>
              <a:t>"</a:t>
            </a:r>
            <a:endParaRPr lang="pt-BR" sz="1800" b="1" dirty="0" smtClean="0">
              <a:solidFill>
                <a:srgbClr val="FF00FF"/>
              </a:solidFill>
              <a:latin typeface="Lucida Console" pitchFamily="49" charset="0"/>
            </a:endParaRPr>
          </a:p>
          <a:p>
            <a:pPr marL="98425" indent="0">
              <a:spcBef>
                <a:spcPct val="0"/>
              </a:spcBef>
              <a:buFontTx/>
              <a:buNone/>
            </a:pPr>
            <a:r>
              <a:rPr lang="pt-BR" sz="1800" dirty="0" smtClean="0">
                <a:solidFill>
                  <a:schemeClr val="tx1"/>
                </a:solidFill>
                <a:latin typeface="Lucida Console" pitchFamily="49" charset="0"/>
              </a:rPr>
              <a:t>varname</a:t>
            </a:r>
            <a:r>
              <a:rPr lang="pt-BR" sz="1800" dirty="0">
                <a:solidFill>
                  <a:schemeClr val="tx1"/>
                </a:solidFill>
                <a:latin typeface="Lucida Console" pitchFamily="49" charset="0"/>
              </a:rPr>
              <a:t>=</a:t>
            </a:r>
            <a:r>
              <a:rPr lang="pt-BR" sz="1800" b="1" dirty="0">
                <a:solidFill>
                  <a:srgbClr val="FF00FF"/>
                </a:solidFill>
                <a:latin typeface="Lucida Console" pitchFamily="49" charset="0"/>
              </a:rPr>
              <a:t>"$(</a:t>
            </a:r>
            <a:r>
              <a:rPr lang="pt-BR" sz="1800" dirty="0">
                <a:solidFill>
                  <a:schemeClr val="tx1"/>
                </a:solidFill>
                <a:latin typeface="Lucida Console" pitchFamily="49" charset="0"/>
              </a:rPr>
              <a:t>command_stdout</a:t>
            </a:r>
            <a:r>
              <a:rPr lang="pt-BR" sz="1800" b="1" dirty="0" smtClean="0">
                <a:solidFill>
                  <a:srgbClr val="FF00FF"/>
                </a:solidFill>
                <a:latin typeface="Lucida Console" pitchFamily="49" charset="0"/>
              </a:rPr>
              <a:t>)"</a:t>
            </a:r>
          </a:p>
          <a:p>
            <a:pPr marL="98425" indent="0">
              <a:spcBef>
                <a:spcPct val="0"/>
              </a:spcBef>
              <a:buFontTx/>
              <a:buNone/>
            </a:pPr>
            <a:endParaRPr lang="pt-BR" sz="1800" dirty="0">
              <a:latin typeface="Lucida Console" pitchFamily="49" charset="0"/>
            </a:endParaRPr>
          </a:p>
          <a:p>
            <a:pPr marL="98425" indent="0">
              <a:spcBef>
                <a:spcPct val="0"/>
              </a:spcBef>
              <a:buFontTx/>
              <a:buNone/>
            </a:pPr>
            <a:r>
              <a:rPr lang="pt-BR" sz="1800" dirty="0" smtClean="0">
                <a:solidFill>
                  <a:schemeClr val="tx1"/>
                </a:solidFill>
                <a:latin typeface="Lucida Console" pitchFamily="49" charset="0"/>
              </a:rPr>
              <a:t>echo </a:t>
            </a:r>
            <a:r>
              <a:rPr lang="pt-BR" sz="1800" b="1" dirty="0">
                <a:solidFill>
                  <a:srgbClr val="FF00FF"/>
                </a:solidFill>
                <a:latin typeface="Lucida Console" pitchFamily="49" charset="0"/>
              </a:rPr>
              <a:t>"$</a:t>
            </a:r>
            <a:r>
              <a:rPr lang="pt-BR" sz="1800" dirty="0">
                <a:solidFill>
                  <a:schemeClr val="tx1"/>
                </a:solidFill>
                <a:latin typeface="Lucida Console" pitchFamily="49" charset="0"/>
              </a:rPr>
              <a:t>varname</a:t>
            </a:r>
            <a:r>
              <a:rPr lang="pt-BR" sz="1800" b="1" dirty="0" smtClean="0">
                <a:solidFill>
                  <a:srgbClr val="FF00FF"/>
                </a:solidFill>
                <a:latin typeface="Lucida Console" pitchFamily="49" charset="0"/>
              </a:rPr>
              <a:t>"</a:t>
            </a:r>
            <a:r>
              <a:rPr lang="pt-BR" sz="1800" dirty="0">
                <a:latin typeface="Lucida Console" pitchFamily="49" charset="0"/>
              </a:rPr>
              <a:t>	== stdout: value of </a:t>
            </a:r>
            <a:r>
              <a:rPr lang="pt-BR" sz="1800" dirty="0" smtClean="0">
                <a:latin typeface="Lucida Console" pitchFamily="49" charset="0"/>
              </a:rPr>
              <a:t>variable</a:t>
            </a:r>
          </a:p>
          <a:p>
            <a:pPr marL="98425" indent="0">
              <a:spcBef>
                <a:spcPct val="0"/>
              </a:spcBef>
              <a:buFontTx/>
              <a:buNone/>
            </a:pPr>
            <a:r>
              <a:rPr lang="pt-BR" sz="1800" dirty="0" smtClean="0">
                <a:solidFill>
                  <a:schemeClr val="tx1"/>
                </a:solidFill>
                <a:latin typeface="Lucida Console" pitchFamily="49" charset="0"/>
              </a:rPr>
              <a:t>echo </a:t>
            </a:r>
            <a:r>
              <a:rPr lang="pt-BR" sz="1800" b="1" dirty="0">
                <a:solidFill>
                  <a:srgbClr val="FF00FF"/>
                </a:solidFill>
                <a:latin typeface="Lucida Console" pitchFamily="49" charset="0"/>
              </a:rPr>
              <a:t>'</a:t>
            </a:r>
            <a:r>
              <a:rPr lang="pt-BR" sz="1800" dirty="0">
                <a:solidFill>
                  <a:schemeClr val="tx1"/>
                </a:solidFill>
                <a:latin typeface="Lucida Console" pitchFamily="49" charset="0"/>
              </a:rPr>
              <a:t>$varname</a:t>
            </a:r>
            <a:r>
              <a:rPr lang="pt-BR" sz="1800" b="1" dirty="0">
                <a:solidFill>
                  <a:srgbClr val="FF00FF"/>
                </a:solidFill>
                <a:latin typeface="Lucida Console" pitchFamily="49" charset="0"/>
              </a:rPr>
              <a:t>'</a:t>
            </a:r>
            <a:r>
              <a:rPr lang="pt-BR" sz="1800" dirty="0">
                <a:latin typeface="Lucida Console" pitchFamily="49" charset="0"/>
              </a:rPr>
              <a:t>	</a:t>
            </a:r>
            <a:r>
              <a:rPr lang="pt-BR" sz="1800" dirty="0" smtClean="0">
                <a:latin typeface="Lucida Console" pitchFamily="49" charset="0"/>
              </a:rPr>
              <a:t>== </a:t>
            </a:r>
            <a:r>
              <a:rPr lang="pt-BR" sz="1800" dirty="0">
                <a:latin typeface="Lucida Console" pitchFamily="49" charset="0"/>
              </a:rPr>
              <a:t>stdout: $varname (literal string</a:t>
            </a:r>
            <a:r>
              <a:rPr lang="pt-BR" sz="1800" dirty="0" smtClean="0">
                <a:latin typeface="Lucida Console" pitchFamily="49" charset="0"/>
              </a:rPr>
              <a:t>)</a:t>
            </a:r>
          </a:p>
          <a:p>
            <a:pPr marL="98425" indent="0">
              <a:spcBef>
                <a:spcPct val="0"/>
              </a:spcBef>
              <a:buFontTx/>
              <a:buNone/>
            </a:pPr>
            <a:endParaRPr lang="pt-BR" sz="1800" dirty="0">
              <a:latin typeface="Lucida Console" pitchFamily="49" charset="0"/>
            </a:endParaRPr>
          </a:p>
          <a:p>
            <a:pPr marL="98425" indent="0">
              <a:spcBef>
                <a:spcPct val="0"/>
              </a:spcBef>
              <a:buFontTx/>
              <a:buNone/>
            </a:pPr>
            <a:r>
              <a:rPr lang="pt-BR" sz="1800" i="1" dirty="0" smtClean="0">
                <a:latin typeface="Lucida Console" pitchFamily="49" charset="0"/>
              </a:rPr>
              <a:t>SO:</a:t>
            </a:r>
          </a:p>
          <a:p>
            <a:pPr marL="98425" indent="0">
              <a:spcBef>
                <a:spcPct val="0"/>
              </a:spcBef>
              <a:buFontTx/>
              <a:buNone/>
            </a:pPr>
            <a:r>
              <a:rPr lang="pt-BR" sz="1800" dirty="0" smtClean="0">
                <a:solidFill>
                  <a:schemeClr val="tx1"/>
                </a:solidFill>
                <a:latin typeface="Lucida Console" pitchFamily="49" charset="0"/>
              </a:rPr>
              <a:t>echo </a:t>
            </a:r>
            <a:r>
              <a:rPr lang="pt-BR" sz="1800" b="1" dirty="0">
                <a:solidFill>
                  <a:srgbClr val="FF00FF"/>
                </a:solidFill>
                <a:latin typeface="Lucida Console" pitchFamily="49" charset="0"/>
              </a:rPr>
              <a:t>'</a:t>
            </a:r>
            <a:r>
              <a:rPr lang="pt-BR" sz="1800" dirty="0" smtClean="0">
                <a:solidFill>
                  <a:schemeClr val="tx1"/>
                </a:solidFill>
                <a:latin typeface="Lucida Console" pitchFamily="49" charset="0"/>
              </a:rPr>
              <a:t>#!/bin/bash</a:t>
            </a:r>
            <a:r>
              <a:rPr lang="pt-BR" sz="1800" b="1" dirty="0">
                <a:solidFill>
                  <a:srgbClr val="FF00FF"/>
                </a:solidFill>
                <a:latin typeface="Lucida Console" pitchFamily="49" charset="0"/>
              </a:rPr>
              <a:t>'</a:t>
            </a:r>
            <a:r>
              <a:rPr lang="pt-BR" sz="1800" dirty="0" smtClean="0">
                <a:solidFill>
                  <a:schemeClr val="tx1"/>
                </a:solidFill>
                <a:latin typeface="Lucida Console" pitchFamily="49" charset="0"/>
              </a:rPr>
              <a:t> </a:t>
            </a:r>
            <a:r>
              <a:rPr lang="pt-BR" sz="1800" b="1" dirty="0" smtClean="0">
                <a:solidFill>
                  <a:srgbClr val="FF00FF"/>
                </a:solidFill>
                <a:latin typeface="Lucida Console" pitchFamily="49" charset="0"/>
              </a:rPr>
              <a:t>&gt;</a:t>
            </a:r>
            <a:r>
              <a:rPr lang="pt-BR" sz="1800" dirty="0" smtClean="0">
                <a:solidFill>
                  <a:schemeClr val="tx1"/>
                </a:solidFill>
                <a:latin typeface="Lucida Console" pitchFamily="49" charset="0"/>
              </a:rPr>
              <a:t>filename.sh</a:t>
            </a:r>
          </a:p>
          <a:p>
            <a:pPr marL="98425" indent="0">
              <a:spcBef>
                <a:spcPct val="0"/>
              </a:spcBef>
              <a:buFontTx/>
              <a:buNone/>
            </a:pPr>
            <a:r>
              <a:rPr lang="pt-BR" sz="1800" dirty="0" smtClean="0">
                <a:solidFill>
                  <a:schemeClr val="tx1"/>
                </a:solidFill>
                <a:latin typeface="Lucida Console" pitchFamily="49" charset="0"/>
              </a:rPr>
              <a:t>echo </a:t>
            </a:r>
            <a:r>
              <a:rPr lang="pt-BR" sz="1800" b="1" dirty="0">
                <a:solidFill>
                  <a:srgbClr val="FF00FF"/>
                </a:solidFill>
                <a:latin typeface="Lucida Console" pitchFamily="49" charset="0"/>
              </a:rPr>
              <a:t>'</a:t>
            </a:r>
            <a:r>
              <a:rPr lang="pt-BR" sz="1800" dirty="0" smtClean="0">
                <a:solidFill>
                  <a:schemeClr val="tx1"/>
                </a:solidFill>
                <a:latin typeface="Lucida Console" pitchFamily="49" charset="0"/>
              </a:rPr>
              <a:t>fortune </a:t>
            </a:r>
            <a:r>
              <a:rPr lang="pt-BR" sz="1800" b="1" dirty="0">
                <a:solidFill>
                  <a:srgbClr val="FF00FF"/>
                </a:solidFill>
                <a:latin typeface="Lucida Console" pitchFamily="49" charset="0"/>
              </a:rPr>
              <a:t>|</a:t>
            </a:r>
            <a:r>
              <a:rPr lang="pt-BR" sz="1800" dirty="0">
                <a:solidFill>
                  <a:schemeClr val="tx1"/>
                </a:solidFill>
                <a:latin typeface="Lucida Console" pitchFamily="49" charset="0"/>
              </a:rPr>
              <a:t>fold -s -w 70 </a:t>
            </a:r>
            <a:r>
              <a:rPr lang="pt-BR" sz="1800" b="1" dirty="0">
                <a:solidFill>
                  <a:srgbClr val="FF00FF"/>
                </a:solidFill>
                <a:latin typeface="Lucida Console" pitchFamily="49" charset="0"/>
              </a:rPr>
              <a:t>|</a:t>
            </a:r>
            <a:r>
              <a:rPr lang="pt-BR" sz="1800" dirty="0">
                <a:solidFill>
                  <a:schemeClr val="tx1"/>
                </a:solidFill>
                <a:latin typeface="Lucida Console" pitchFamily="49" charset="0"/>
              </a:rPr>
              <a:t>boxes -d </a:t>
            </a:r>
            <a:r>
              <a:rPr lang="pt-BR" sz="1800" dirty="0" smtClean="0">
                <a:solidFill>
                  <a:schemeClr val="tx1"/>
                </a:solidFill>
                <a:latin typeface="Lucida Console" pitchFamily="49" charset="0"/>
              </a:rPr>
              <a:t>columns</a:t>
            </a:r>
            <a:r>
              <a:rPr lang="pt-BR" sz="1800" b="1" dirty="0">
                <a:solidFill>
                  <a:srgbClr val="FF00FF"/>
                </a:solidFill>
                <a:latin typeface="Lucida Console" pitchFamily="49" charset="0"/>
              </a:rPr>
              <a:t>'</a:t>
            </a:r>
            <a:r>
              <a:rPr lang="pt-BR" sz="1800" dirty="0" smtClean="0">
                <a:solidFill>
                  <a:schemeClr val="tx1"/>
                </a:solidFill>
                <a:latin typeface="Lucida Console" pitchFamily="49" charset="0"/>
              </a:rPr>
              <a:t> </a:t>
            </a:r>
            <a:r>
              <a:rPr lang="pt-BR" sz="1800" b="1" dirty="0" smtClean="0">
                <a:solidFill>
                  <a:srgbClr val="FF00FF"/>
                </a:solidFill>
                <a:latin typeface="Lucida Console" pitchFamily="49" charset="0"/>
              </a:rPr>
              <a:t>&gt;&gt;</a:t>
            </a:r>
            <a:r>
              <a:rPr lang="pt-BR" sz="1800" dirty="0" smtClean="0">
                <a:solidFill>
                  <a:schemeClr val="tx1"/>
                </a:solidFill>
                <a:latin typeface="Lucida Console" pitchFamily="49" charset="0"/>
              </a:rPr>
              <a:t>filename.sh</a:t>
            </a:r>
            <a:r>
              <a:rPr lang="pt-BR" sz="1800" dirty="0">
                <a:latin typeface="Lucida Console" pitchFamily="49" charset="0"/>
              </a:rPr>
              <a:t>	== magic abracadabra is first line of </a:t>
            </a:r>
            <a:r>
              <a:rPr lang="pt-BR" sz="1800" dirty="0" smtClean="0">
                <a:latin typeface="Lucida Console" pitchFamily="49" charset="0"/>
              </a:rPr>
              <a:t>file</a:t>
            </a:r>
          </a:p>
          <a:p>
            <a:pPr marL="98425" indent="0">
              <a:spcBef>
                <a:spcPct val="0"/>
              </a:spcBef>
              <a:buFontTx/>
              <a:buNone/>
            </a:pPr>
            <a:r>
              <a:rPr lang="pt-BR" sz="1800" dirty="0">
                <a:latin typeface="Lucida Console" pitchFamily="49" charset="0"/>
              </a:rPr>
              <a:t>	== piped command is second line of </a:t>
            </a:r>
            <a:r>
              <a:rPr lang="pt-BR" sz="1800" dirty="0" smtClean="0">
                <a:latin typeface="Lucida Console" pitchFamily="49" charset="0"/>
              </a:rPr>
              <a:t>file</a:t>
            </a:r>
          </a:p>
          <a:p>
            <a:pPr marL="98425" indent="0">
              <a:spcBef>
                <a:spcPct val="0"/>
              </a:spcBef>
              <a:buFontTx/>
              <a:buNone/>
            </a:pPr>
            <a:endParaRPr lang="pt-BR" sz="1800" dirty="0">
              <a:latin typeface="Lucida Console" pitchFamily="49" charset="0"/>
            </a:endParaRPr>
          </a:p>
          <a:p>
            <a:pPr marL="98425" indent="0">
              <a:spcBef>
                <a:spcPct val="0"/>
              </a:spcBef>
              <a:buFontTx/>
              <a:buNone/>
            </a:pPr>
            <a:r>
              <a:rPr lang="pt-BR" sz="1800" dirty="0" smtClean="0">
                <a:solidFill>
                  <a:schemeClr val="tx1"/>
                </a:solidFill>
                <a:latin typeface="Lucida Console" pitchFamily="49" charset="0"/>
              </a:rPr>
              <a:t>chmod </a:t>
            </a:r>
            <a:r>
              <a:rPr lang="pt-BR" sz="1800" b="1" dirty="0">
                <a:solidFill>
                  <a:srgbClr val="C00000"/>
                </a:solidFill>
                <a:latin typeface="Lucida Console" pitchFamily="49" charset="0"/>
              </a:rPr>
              <a:t>755</a:t>
            </a:r>
            <a:r>
              <a:rPr lang="pt-BR" sz="1800" dirty="0">
                <a:solidFill>
                  <a:schemeClr val="tx1"/>
                </a:solidFill>
                <a:latin typeface="Lucida Console" pitchFamily="49" charset="0"/>
              </a:rPr>
              <a:t> </a:t>
            </a:r>
            <a:r>
              <a:rPr lang="pt-BR" sz="1800" dirty="0" smtClean="0">
                <a:solidFill>
                  <a:schemeClr val="tx1"/>
                </a:solidFill>
                <a:latin typeface="Lucida Console" pitchFamily="49" charset="0"/>
              </a:rPr>
              <a:t>filename.sh</a:t>
            </a:r>
          </a:p>
          <a:p>
            <a:pPr marL="98425" indent="0">
              <a:spcBef>
                <a:spcPct val="0"/>
              </a:spcBef>
              <a:buFontTx/>
              <a:buNone/>
            </a:pPr>
            <a:r>
              <a:rPr lang="pt-BR" sz="1800" b="1" dirty="0" smtClean="0">
                <a:solidFill>
                  <a:srgbClr val="FF00FF"/>
                </a:solidFill>
                <a:latin typeface="Lucida Console" pitchFamily="49" charset="0"/>
              </a:rPr>
              <a:t>./</a:t>
            </a:r>
            <a:r>
              <a:rPr lang="pt-BR" sz="1800" dirty="0">
                <a:solidFill>
                  <a:schemeClr val="tx1"/>
                </a:solidFill>
                <a:latin typeface="Lucida Console" pitchFamily="49" charset="0"/>
              </a:rPr>
              <a:t>filename.sh </a:t>
            </a:r>
            <a:endParaRPr lang="pt-BR" sz="1800" dirty="0" smtClean="0">
              <a:solidFill>
                <a:schemeClr val="tx1"/>
              </a:solidFill>
              <a:latin typeface="Lucida Console" pitchFamily="49" charset="0"/>
            </a:endParaRPr>
          </a:p>
          <a:p>
            <a:pPr marL="98425" indent="0">
              <a:buFontTx/>
              <a:buNone/>
            </a:pPr>
            <a:endParaRPr lang="en-US" dirty="0" smtClean="0"/>
          </a:p>
        </p:txBody>
      </p:sp>
      <p:sp>
        <p:nvSpPr>
          <p:cNvPr id="3" name="Title 1"/>
          <p:cNvSpPr>
            <a:spLocks noGrp="1"/>
          </p:cNvSpPr>
          <p:nvPr>
            <p:ph type="title"/>
          </p:nvPr>
        </p:nvSpPr>
        <p:spPr>
          <a:xfrm>
            <a:off x="193675" y="179388"/>
            <a:ext cx="6575425" cy="1023937"/>
          </a:xfrm>
        </p:spPr>
        <p:txBody>
          <a:bodyPr/>
          <a:lstStyle/>
          <a:p>
            <a:r>
              <a:rPr lang="en-GB" altLang="en-US" dirty="0" smtClean="0"/>
              <a:t>Shell, Pipes, Redirection</a:t>
            </a:r>
          </a:p>
        </p:txBody>
      </p:sp>
    </p:spTree>
    <p:extLst>
      <p:ext uri="{BB962C8B-B14F-4D97-AF65-F5344CB8AC3E}">
        <p14:creationId xmlns:p14="http://schemas.microsoft.com/office/powerpoint/2010/main" val="2240421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679167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93675" y="179388"/>
            <a:ext cx="6575425" cy="1023937"/>
          </a:xfrm>
        </p:spPr>
        <p:txBody>
          <a:bodyPr/>
          <a:lstStyle/>
          <a:p>
            <a:r>
              <a:rPr lang="en-GB" altLang="en-US" smtClean="0"/>
              <a:t>Shell, Pipes, Redirection</a:t>
            </a:r>
          </a:p>
        </p:txBody>
      </p:sp>
      <p:pic>
        <p:nvPicPr>
          <p:cNvPr id="4099" name="Picture 6" descr="Image result for shell logo ev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17638"/>
            <a:ext cx="4078287"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9250" y="4105275"/>
            <a:ext cx="338137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2" descr="Image result for pipes 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6075" y="1419225"/>
            <a:ext cx="3381375"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8" descr="https://s0.cyberciti.org/images/category/old/linux-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0813" y="4724400"/>
            <a:ext cx="1727200"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93675" y="179388"/>
            <a:ext cx="6575425" cy="1023937"/>
          </a:xfrm>
        </p:spPr>
        <p:txBody>
          <a:bodyPr/>
          <a:lstStyle/>
          <a:p>
            <a:r>
              <a:rPr lang="en-US" smtClean="0"/>
              <a:t>Theory and Practice</a:t>
            </a:r>
          </a:p>
        </p:txBody>
      </p:sp>
      <p:sp>
        <p:nvSpPr>
          <p:cNvPr id="5123" name="Content Placeholder 2"/>
          <p:cNvSpPr>
            <a:spLocks noGrp="1"/>
          </p:cNvSpPr>
          <p:nvPr>
            <p:ph idx="1"/>
          </p:nvPr>
        </p:nvSpPr>
        <p:spPr>
          <a:xfrm>
            <a:off x="468313" y="1447800"/>
            <a:ext cx="7761287" cy="4572000"/>
          </a:xfrm>
        </p:spPr>
        <p:txBody>
          <a:bodyPr/>
          <a:lstStyle/>
          <a:p>
            <a:r>
              <a:rPr lang="en-US" sz="2800" smtClean="0"/>
              <a:t>Standard I/O::Redirection</a:t>
            </a:r>
          </a:p>
          <a:p>
            <a:r>
              <a:rPr lang="en-US" sz="2800" smtClean="0"/>
              <a:t>Standard I/O::Script I/O</a:t>
            </a:r>
          </a:p>
          <a:p>
            <a:r>
              <a:rPr lang="en-US" sz="2800" smtClean="0"/>
              <a:t>Standard I/O::Netcat</a:t>
            </a:r>
          </a:p>
          <a:p>
            <a:r>
              <a:rPr lang="en-US" sz="2800" smtClean="0"/>
              <a:t>System Administration::Multitail</a:t>
            </a:r>
          </a:p>
          <a:p>
            <a:endParaRPr lang="en-US" sz="2800" smtClean="0"/>
          </a:p>
          <a:p>
            <a:r>
              <a:rPr lang="en-US" sz="2800" smtClean="0"/>
              <a:t>Host Management::Prompt Color</a:t>
            </a:r>
          </a:p>
          <a:p>
            <a:r>
              <a:rPr lang="en-US" sz="2800" smtClean="0"/>
              <a:t>Standard I/O::ASCII Art</a:t>
            </a:r>
          </a:p>
          <a:p>
            <a:endParaRPr lang="en-US" smtClean="0"/>
          </a:p>
          <a:p>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3675" y="179388"/>
            <a:ext cx="6575425" cy="1023937"/>
          </a:xfrm>
        </p:spPr>
        <p:txBody>
          <a:bodyPr/>
          <a:lstStyle/>
          <a:p>
            <a:pPr eaLnBrk="1" hangingPunct="1"/>
            <a:r>
              <a:rPr lang="en-US" altLang="en-US" smtClean="0"/>
              <a:t>Core Concepts</a:t>
            </a:r>
            <a:endParaRPr lang="en-GB" altLang="en-US" smtClean="0"/>
          </a:p>
        </p:txBody>
      </p:sp>
      <p:sp>
        <p:nvSpPr>
          <p:cNvPr id="6147" name="Content Placeholder 2"/>
          <p:cNvSpPr>
            <a:spLocks noGrp="1"/>
          </p:cNvSpPr>
          <p:nvPr>
            <p:ph idx="1"/>
          </p:nvPr>
        </p:nvSpPr>
        <p:spPr>
          <a:xfrm>
            <a:off x="250825" y="1484313"/>
            <a:ext cx="8424863" cy="4540250"/>
          </a:xfrm>
        </p:spPr>
        <p:txBody>
          <a:bodyPr/>
          <a:lstStyle/>
          <a:p>
            <a:pPr eaLnBrk="1" hangingPunct="1">
              <a:spcBef>
                <a:spcPts val="1200"/>
              </a:spcBef>
            </a:pPr>
            <a:r>
              <a:rPr lang="en-US" altLang="en-US" sz="3200" smtClean="0"/>
              <a:t>A </a:t>
            </a:r>
            <a:r>
              <a:rPr lang="en-US" altLang="en-US" sz="3200" b="1" i="1" smtClean="0">
                <a:solidFill>
                  <a:srgbClr val="C00000"/>
                </a:solidFill>
              </a:rPr>
              <a:t>process</a:t>
            </a:r>
            <a:r>
              <a:rPr lang="en-US" altLang="en-US" sz="3200" smtClean="0">
                <a:solidFill>
                  <a:srgbClr val="C00000"/>
                </a:solidFill>
              </a:rPr>
              <a:t> </a:t>
            </a:r>
            <a:r>
              <a:rPr lang="en-US" altLang="en-US" sz="3200" smtClean="0"/>
              <a:t>is the </a:t>
            </a:r>
            <a:r>
              <a:rPr lang="en-US" altLang="en-US" sz="3200" b="1" i="1" smtClean="0"/>
              <a:t>basic unit of activity </a:t>
            </a:r>
            <a:r>
              <a:rPr lang="en-US" altLang="en-US" sz="3200" smtClean="0"/>
              <a:t>for the operating system</a:t>
            </a:r>
          </a:p>
          <a:p>
            <a:pPr eaLnBrk="1" hangingPunct="1">
              <a:spcBef>
                <a:spcPts val="1200"/>
              </a:spcBef>
            </a:pPr>
            <a:r>
              <a:rPr lang="en-US" altLang="en-US" sz="3200" smtClean="0"/>
              <a:t>A </a:t>
            </a:r>
            <a:r>
              <a:rPr lang="en-US" altLang="en-US" sz="3200" b="1" i="1" smtClean="0">
                <a:solidFill>
                  <a:srgbClr val="C00000"/>
                </a:solidFill>
              </a:rPr>
              <a:t>file</a:t>
            </a:r>
            <a:r>
              <a:rPr lang="en-US" altLang="en-US" sz="3200" smtClean="0">
                <a:solidFill>
                  <a:srgbClr val="C00000"/>
                </a:solidFill>
              </a:rPr>
              <a:t> </a:t>
            </a:r>
            <a:r>
              <a:rPr lang="en-US" altLang="en-US" sz="3200" smtClean="0"/>
              <a:t>is an object that a process can </a:t>
            </a:r>
            <a:r>
              <a:rPr lang="en-US" altLang="en-US" sz="3200" b="1" i="1" smtClean="0"/>
              <a:t>read from</a:t>
            </a:r>
            <a:r>
              <a:rPr lang="en-US" altLang="en-US" sz="3200" smtClean="0"/>
              <a:t> and/or </a:t>
            </a:r>
            <a:r>
              <a:rPr lang="en-US" altLang="en-US" sz="3200" b="1" i="1" smtClean="0"/>
              <a:t>write to</a:t>
            </a:r>
            <a:r>
              <a:rPr lang="en-US" altLang="en-US" sz="3200" smtClean="0"/>
              <a:t> </a:t>
            </a:r>
          </a:p>
          <a:p>
            <a:pPr lvl="1" eaLnBrk="1" hangingPunct="1">
              <a:spcBef>
                <a:spcPts val="1200"/>
              </a:spcBef>
            </a:pPr>
            <a:r>
              <a:rPr lang="en-US" altLang="en-US" sz="2800" smtClean="0"/>
              <a:t>Every device in the system is represented by a file - even memory is a file. </a:t>
            </a:r>
          </a:p>
          <a:p>
            <a:pPr eaLnBrk="1" hangingPunct="1">
              <a:spcBef>
                <a:spcPts val="1200"/>
              </a:spcBef>
            </a:pPr>
            <a:r>
              <a:rPr lang="en-US" altLang="en-US" sz="3200" smtClean="0"/>
              <a:t>The command line is a process known as the </a:t>
            </a:r>
            <a:r>
              <a:rPr lang="en-US" altLang="en-US" sz="3200" b="1" i="1" smtClean="0">
                <a:solidFill>
                  <a:srgbClr val="C00000"/>
                </a:solidFill>
              </a:rPr>
              <a:t>shell</a:t>
            </a:r>
          </a:p>
          <a:p>
            <a:pPr eaLnBrk="1" hangingPunct="1"/>
            <a:endParaRPr lang="en-GB" altLang="en-US" sz="32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p:cNvSpPr>
          <p:nvPr>
            <p:ph idx="1"/>
          </p:nvPr>
        </p:nvSpPr>
        <p:spPr/>
        <p:txBody>
          <a:bodyPr/>
          <a:lstStyle/>
          <a:p>
            <a:r>
              <a:rPr lang="en-US" smtClean="0"/>
              <a:t>File descriptors are numbers that index a per-process data structure in the kernel that records which I/O channels (file, device, socket, pipe) a process has open. Each I/O system call (read, write, etc.) takes a file descriptor that indicates which channel the call should operate on. </a:t>
            </a:r>
          </a:p>
          <a:p>
            <a:endParaRPr lang="en-US" smtClean="0"/>
          </a:p>
          <a:p>
            <a:r>
              <a:rPr lang="en-US" smtClean="0"/>
              <a:t>By convention, the first entry in the table has index 0 and is called </a:t>
            </a:r>
            <a:r>
              <a:rPr lang="en-US" smtClean="0">
                <a:solidFill>
                  <a:srgbClr val="C00000"/>
                </a:solidFill>
              </a:rPr>
              <a:t>standard input (stdin)</a:t>
            </a:r>
            <a:r>
              <a:rPr lang="en-US" smtClean="0"/>
              <a:t>, 1 is the </a:t>
            </a:r>
            <a:r>
              <a:rPr lang="en-US" smtClean="0">
                <a:solidFill>
                  <a:srgbClr val="C00000"/>
                </a:solidFill>
              </a:rPr>
              <a:t>standard output (stdout) </a:t>
            </a:r>
            <a:r>
              <a:rPr lang="en-US" smtClean="0"/>
              <a:t>and 2 is the </a:t>
            </a:r>
            <a:r>
              <a:rPr lang="en-US" smtClean="0">
                <a:solidFill>
                  <a:srgbClr val="C00000"/>
                </a:solidFill>
              </a:rPr>
              <a:t>standard error (stderr) </a:t>
            </a:r>
            <a:r>
              <a:rPr lang="en-US" smtClean="0"/>
              <a:t>channel. </a:t>
            </a:r>
          </a:p>
        </p:txBody>
      </p:sp>
      <p:sp>
        <p:nvSpPr>
          <p:cNvPr id="7171" name="Title 3"/>
          <p:cNvSpPr>
            <a:spLocks noGrp="1"/>
          </p:cNvSpPr>
          <p:nvPr>
            <p:ph type="title"/>
          </p:nvPr>
        </p:nvSpPr>
        <p:spPr>
          <a:xfrm>
            <a:off x="193675" y="179388"/>
            <a:ext cx="6575425" cy="1023937"/>
          </a:xfrm>
        </p:spPr>
        <p:txBody>
          <a:bodyPr/>
          <a:lstStyle/>
          <a:p>
            <a:r>
              <a:rPr lang="en-US" smtClean="0"/>
              <a:t>stdin, stdout, stderr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4"/>
          <p:cNvSpPr>
            <a:spLocks noGrp="1"/>
          </p:cNvSpPr>
          <p:nvPr>
            <p:ph idx="1"/>
          </p:nvPr>
        </p:nvSpPr>
        <p:spPr/>
        <p:txBody>
          <a:bodyPr/>
          <a:lstStyle/>
          <a:p>
            <a:r>
              <a:rPr lang="en-US" smtClean="0"/>
              <a:t>When you work from the command line, the shell expects to be getting its input (STDIN) from the keyboard and showing the normal output (STDOUT) and any error messages (STDERR) on the terminal screen. </a:t>
            </a:r>
          </a:p>
          <a:p>
            <a:endParaRPr lang="en-US" smtClean="0"/>
          </a:p>
          <a:p>
            <a:r>
              <a:rPr lang="en-US" smtClean="0"/>
              <a:t>The shell allows you to set up connections between these file descriptors and specific files, devices, or pipes to other processes </a:t>
            </a:r>
          </a:p>
          <a:p>
            <a:pPr lvl="1"/>
            <a:r>
              <a:rPr lang="en-US" smtClean="0"/>
              <a:t>Some of the possible manipulations are rather clever; the implementation that makes it possible is also rather clever. </a:t>
            </a:r>
          </a:p>
        </p:txBody>
      </p:sp>
      <p:sp>
        <p:nvSpPr>
          <p:cNvPr id="8195" name="Title 3"/>
          <p:cNvSpPr>
            <a:spLocks noGrp="1"/>
          </p:cNvSpPr>
          <p:nvPr>
            <p:ph type="title"/>
          </p:nvPr>
        </p:nvSpPr>
        <p:spPr>
          <a:xfrm>
            <a:off x="193675" y="179388"/>
            <a:ext cx="6575425" cy="1023937"/>
          </a:xfrm>
        </p:spPr>
        <p:txBody>
          <a:bodyPr/>
          <a:lstStyle/>
          <a:p>
            <a:r>
              <a:rPr lang="en-GB" altLang="en-US" smtClean="0"/>
              <a:t>Shell, Pipes, Redirection</a:t>
            </a:r>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4"/>
          <p:cNvSpPr>
            <a:spLocks noGrp="1"/>
          </p:cNvSpPr>
          <p:nvPr>
            <p:ph idx="1"/>
          </p:nvPr>
        </p:nvSpPr>
        <p:spPr>
          <a:xfrm>
            <a:off x="228600" y="1447800"/>
            <a:ext cx="8375650" cy="4572000"/>
          </a:xfrm>
        </p:spPr>
        <p:txBody>
          <a:bodyPr/>
          <a:lstStyle/>
          <a:p>
            <a:r>
              <a:rPr lang="en-US" sz="2800" smtClean="0"/>
              <a:t>Perhaps the most commonly used character is </a:t>
            </a:r>
            <a:r>
              <a:rPr lang="en-US" sz="2800" smtClean="0">
                <a:latin typeface="Courier" pitchFamily="49" charset="0"/>
              </a:rPr>
              <a:t>|</a:t>
            </a:r>
            <a:r>
              <a:rPr lang="en-US" sz="2800" smtClean="0"/>
              <a:t> is referred to as "pipe". </a:t>
            </a:r>
          </a:p>
          <a:p>
            <a:r>
              <a:rPr lang="en-US" sz="2800" smtClean="0"/>
              <a:t>This enables you to pass the output of one command through as the input to another. </a:t>
            </a:r>
          </a:p>
          <a:p>
            <a:r>
              <a:rPr lang="en-US" sz="2800" smtClean="0"/>
              <a:t>Essentially, the shell </a:t>
            </a:r>
            <a:r>
              <a:rPr lang="en-US" sz="2800" b="1" i="1" smtClean="0">
                <a:solidFill>
                  <a:srgbClr val="C00000"/>
                </a:solidFill>
              </a:rPr>
              <a:t>redirects</a:t>
            </a:r>
            <a:r>
              <a:rPr lang="en-US" sz="2800" smtClean="0">
                <a:solidFill>
                  <a:srgbClr val="C00000"/>
                </a:solidFill>
              </a:rPr>
              <a:t> </a:t>
            </a:r>
            <a:r>
              <a:rPr lang="en-US" sz="2800" smtClean="0"/>
              <a:t>the left side command's </a:t>
            </a:r>
            <a:r>
              <a:rPr lang="en-US" sz="2800" b="1" smtClean="0"/>
              <a:t>stdout</a:t>
            </a:r>
            <a:r>
              <a:rPr lang="en-US" sz="2800" smtClean="0"/>
              <a:t> to the right side command's </a:t>
            </a:r>
            <a:r>
              <a:rPr lang="en-US" sz="2800" b="1" smtClean="0"/>
              <a:t>stdin </a:t>
            </a:r>
          </a:p>
          <a:p>
            <a:r>
              <a:rPr lang="en-US" sz="2800" smtClean="0"/>
              <a:t>This connection applies only to these particular processes, and lasts only as long as the processes run </a:t>
            </a:r>
          </a:p>
          <a:p>
            <a:endParaRPr lang="en-US" smtClean="0"/>
          </a:p>
        </p:txBody>
      </p:sp>
      <p:sp>
        <p:nvSpPr>
          <p:cNvPr id="9219" name="Title 3"/>
          <p:cNvSpPr>
            <a:spLocks noGrp="1"/>
          </p:cNvSpPr>
          <p:nvPr>
            <p:ph type="title"/>
          </p:nvPr>
        </p:nvSpPr>
        <p:spPr>
          <a:xfrm>
            <a:off x="193675" y="179388"/>
            <a:ext cx="6575425" cy="1023937"/>
          </a:xfrm>
        </p:spPr>
        <p:txBody>
          <a:bodyPr/>
          <a:lstStyle/>
          <a:p>
            <a:r>
              <a:rPr lang="en-US" smtClean="0"/>
              <a:t>Pipe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98425" indent="0">
              <a:buFontTx/>
              <a:buNone/>
              <a:defRPr/>
            </a:pPr>
            <a:r>
              <a:rPr lang="en-US" dirty="0"/>
              <a:t>So, for example, if we run the command </a:t>
            </a:r>
            <a:endParaRPr lang="en-US" dirty="0" smtClean="0"/>
          </a:p>
          <a:p>
            <a:pPr marL="98425" indent="0">
              <a:buFontTx/>
              <a:buNone/>
              <a:defRPr/>
            </a:pPr>
            <a:r>
              <a:rPr lang="en-US" dirty="0"/>
              <a:t>	</a:t>
            </a:r>
            <a:r>
              <a:rPr lang="en-US" sz="2800" dirty="0" err="1" smtClean="0">
                <a:latin typeface="Lucida Console" pitchFamily="49" charset="0"/>
              </a:rPr>
              <a:t>ls</a:t>
            </a:r>
            <a:r>
              <a:rPr lang="en-US" sz="2800" dirty="0" smtClean="0">
                <a:latin typeface="Lucida Console" pitchFamily="49" charset="0"/>
              </a:rPr>
              <a:t> -l | more</a:t>
            </a:r>
            <a:r>
              <a:rPr lang="en-US" dirty="0"/>
              <a:t> </a:t>
            </a:r>
            <a:r>
              <a:rPr lang="en-US" dirty="0" smtClean="0"/>
              <a:t/>
            </a:r>
            <a:br>
              <a:rPr lang="en-US" dirty="0" smtClean="0"/>
            </a:br>
            <a:endParaRPr lang="en-US" dirty="0" smtClean="0"/>
          </a:p>
          <a:p>
            <a:pPr marL="98425" indent="0">
              <a:buFontTx/>
              <a:buNone/>
              <a:defRPr/>
            </a:pPr>
            <a:r>
              <a:rPr lang="en-US" dirty="0" smtClean="0"/>
              <a:t>the </a:t>
            </a:r>
            <a:r>
              <a:rPr lang="en-US" dirty="0"/>
              <a:t>output (</a:t>
            </a:r>
            <a:r>
              <a:rPr lang="en-US" dirty="0" err="1"/>
              <a:t>stdout</a:t>
            </a:r>
            <a:r>
              <a:rPr lang="en-US" dirty="0"/>
              <a:t>) of the </a:t>
            </a:r>
            <a:r>
              <a:rPr lang="en-US" dirty="0" err="1"/>
              <a:t>ls</a:t>
            </a:r>
            <a:r>
              <a:rPr lang="en-US" dirty="0"/>
              <a:t> command will be "piped through more". In detail, this command tells the shell </a:t>
            </a:r>
            <a:r>
              <a:rPr lang="en-US" dirty="0" smtClean="0"/>
              <a:t>to</a:t>
            </a:r>
          </a:p>
          <a:p>
            <a:pPr marL="98425" indent="0">
              <a:buFontTx/>
              <a:buNone/>
              <a:defRPr/>
            </a:pPr>
            <a:endParaRPr lang="en-US" dirty="0" smtClean="0"/>
          </a:p>
          <a:p>
            <a:pPr>
              <a:defRPr/>
            </a:pPr>
            <a:r>
              <a:rPr lang="en-US" dirty="0" smtClean="0"/>
              <a:t>1. create a process for </a:t>
            </a:r>
            <a:r>
              <a:rPr lang="en-US" dirty="0" err="1" smtClean="0"/>
              <a:t>ls</a:t>
            </a:r>
            <a:endParaRPr lang="en-US" dirty="0" smtClean="0"/>
          </a:p>
          <a:p>
            <a:pPr>
              <a:defRPr/>
            </a:pPr>
            <a:r>
              <a:rPr lang="en-US" dirty="0" smtClean="0"/>
              <a:t>2. create a process for more</a:t>
            </a:r>
          </a:p>
          <a:p>
            <a:pPr>
              <a:defRPr/>
            </a:pPr>
            <a:r>
              <a:rPr lang="en-US" dirty="0" smtClean="0"/>
              <a:t>3. connect </a:t>
            </a:r>
            <a:r>
              <a:rPr lang="en-US" i="1" dirty="0" err="1" smtClean="0"/>
              <a:t>ls</a:t>
            </a:r>
            <a:r>
              <a:rPr lang="en-US" i="1" dirty="0" smtClean="0"/>
              <a:t> </a:t>
            </a:r>
            <a:r>
              <a:rPr lang="en-US" i="1" dirty="0" err="1" smtClean="0"/>
              <a:t>stdout</a:t>
            </a:r>
            <a:r>
              <a:rPr lang="en-US" i="1" dirty="0" smtClean="0"/>
              <a:t> (FD1)</a:t>
            </a:r>
            <a:r>
              <a:rPr lang="en-US" dirty="0" smtClean="0"/>
              <a:t> to </a:t>
            </a:r>
            <a:r>
              <a:rPr lang="en-US" i="1" dirty="0" smtClean="0"/>
              <a:t>more </a:t>
            </a:r>
            <a:r>
              <a:rPr lang="en-US" i="1" dirty="0" err="1" smtClean="0"/>
              <a:t>stdin</a:t>
            </a:r>
            <a:r>
              <a:rPr lang="en-US" i="1" dirty="0" smtClean="0"/>
              <a:t> (FD0)</a:t>
            </a:r>
            <a:endParaRPr lang="en-US" dirty="0"/>
          </a:p>
        </p:txBody>
      </p:sp>
      <p:sp>
        <p:nvSpPr>
          <p:cNvPr id="10243" name="Title 3"/>
          <p:cNvSpPr>
            <a:spLocks noGrp="1"/>
          </p:cNvSpPr>
          <p:nvPr>
            <p:ph type="title"/>
          </p:nvPr>
        </p:nvSpPr>
        <p:spPr>
          <a:xfrm>
            <a:off x="193675" y="179388"/>
            <a:ext cx="6575425" cy="1023937"/>
          </a:xfrm>
        </p:spPr>
        <p:txBody>
          <a:bodyPr/>
          <a:lstStyle/>
          <a:p>
            <a:r>
              <a:rPr lang="en-US" smtClean="0"/>
              <a:t>Pipe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447800"/>
            <a:ext cx="8664575" cy="5076825"/>
          </a:xfrm>
        </p:spPr>
        <p:txBody>
          <a:bodyPr/>
          <a:lstStyle/>
          <a:p>
            <a:pPr>
              <a:defRPr/>
            </a:pPr>
            <a:r>
              <a:rPr lang="en-US" dirty="0"/>
              <a:t>The other characters that are used quite often are </a:t>
            </a:r>
            <a:endParaRPr lang="en-US" dirty="0" smtClean="0"/>
          </a:p>
          <a:p>
            <a:pPr>
              <a:defRPr/>
            </a:pPr>
            <a:r>
              <a:rPr lang="en-US" b="1" dirty="0" smtClean="0">
                <a:solidFill>
                  <a:srgbClr val="C00000"/>
                </a:solidFill>
                <a:latin typeface="Lucida Console" pitchFamily="49" charset="0"/>
              </a:rPr>
              <a:t>&lt;</a:t>
            </a:r>
            <a:r>
              <a:rPr lang="en-US" b="1" dirty="0">
                <a:solidFill>
                  <a:srgbClr val="C00000"/>
                </a:solidFill>
              </a:rPr>
              <a:t> </a:t>
            </a:r>
            <a:r>
              <a:rPr lang="en-US" dirty="0"/>
              <a:t>to redirect </a:t>
            </a:r>
            <a:r>
              <a:rPr lang="en-US" dirty="0" err="1"/>
              <a:t>stdin</a:t>
            </a:r>
            <a:r>
              <a:rPr lang="en-US" dirty="0"/>
              <a:t> and </a:t>
            </a:r>
            <a:endParaRPr lang="en-US" dirty="0" smtClean="0"/>
          </a:p>
          <a:p>
            <a:pPr>
              <a:defRPr/>
            </a:pPr>
            <a:r>
              <a:rPr lang="en-US" b="1" dirty="0" smtClean="0">
                <a:solidFill>
                  <a:srgbClr val="C00000"/>
                </a:solidFill>
                <a:latin typeface="Lucida Console" pitchFamily="49" charset="0"/>
              </a:rPr>
              <a:t>&gt;</a:t>
            </a:r>
            <a:r>
              <a:rPr lang="en-US" dirty="0"/>
              <a:t> or </a:t>
            </a:r>
            <a:r>
              <a:rPr lang="en-US" b="1" dirty="0">
                <a:solidFill>
                  <a:srgbClr val="C00000"/>
                </a:solidFill>
                <a:latin typeface="Lucida Console" pitchFamily="49" charset="0"/>
              </a:rPr>
              <a:t>&gt;&gt;</a:t>
            </a:r>
            <a:r>
              <a:rPr lang="en-US" dirty="0"/>
              <a:t> to redirect </a:t>
            </a:r>
            <a:r>
              <a:rPr lang="en-US" dirty="0" err="1"/>
              <a:t>stdout</a:t>
            </a:r>
            <a:r>
              <a:rPr lang="en-US" dirty="0"/>
              <a:t>. </a:t>
            </a:r>
            <a:endParaRPr lang="en-US" dirty="0" smtClean="0"/>
          </a:p>
          <a:p>
            <a:pPr marL="98425" indent="0">
              <a:spcBef>
                <a:spcPts val="0"/>
              </a:spcBef>
              <a:buFontTx/>
              <a:buNone/>
              <a:defRPr/>
            </a:pPr>
            <a:endParaRPr lang="en-US" dirty="0" smtClean="0"/>
          </a:p>
          <a:p>
            <a:pPr marL="98425" indent="0">
              <a:spcBef>
                <a:spcPts val="0"/>
              </a:spcBef>
              <a:buFontTx/>
              <a:buNone/>
              <a:defRPr/>
            </a:pPr>
            <a:r>
              <a:rPr lang="en-US" dirty="0" smtClean="0"/>
              <a:t>Redirecting </a:t>
            </a:r>
            <a:r>
              <a:rPr lang="en-US" dirty="0" err="1"/>
              <a:t>stdout</a:t>
            </a:r>
            <a:r>
              <a:rPr lang="en-US" dirty="0"/>
              <a:t> to a file is very common, for example the command 	</a:t>
            </a:r>
            <a:r>
              <a:rPr lang="en-US" dirty="0" err="1" smtClean="0">
                <a:latin typeface="Lucida Console" pitchFamily="49" charset="0"/>
              </a:rPr>
              <a:t>ls</a:t>
            </a:r>
            <a:r>
              <a:rPr lang="en-US" dirty="0" smtClean="0">
                <a:latin typeface="Lucida Console" pitchFamily="49" charset="0"/>
              </a:rPr>
              <a:t> /bin &gt; </a:t>
            </a:r>
            <a:r>
              <a:rPr lang="en-US" dirty="0" err="1" smtClean="0">
                <a:latin typeface="Lucida Console" pitchFamily="49" charset="0"/>
              </a:rPr>
              <a:t>myfile</a:t>
            </a:r>
            <a:r>
              <a:rPr lang="en-US" dirty="0"/>
              <a:t> </a:t>
            </a:r>
            <a:r>
              <a:rPr lang="en-US" dirty="0" smtClean="0"/>
              <a:t/>
            </a:r>
            <a:br>
              <a:rPr lang="en-US" dirty="0" smtClean="0"/>
            </a:br>
            <a:endParaRPr lang="en-US" dirty="0" smtClean="0"/>
          </a:p>
          <a:p>
            <a:pPr marL="1020763" lvl="1" indent="-457200">
              <a:spcBef>
                <a:spcPts val="0"/>
              </a:spcBef>
              <a:buFontTx/>
              <a:buAutoNum type="arabicPeriod"/>
              <a:defRPr/>
            </a:pPr>
            <a:r>
              <a:rPr lang="en-US" sz="2400" dirty="0" smtClean="0"/>
              <a:t>create a process for </a:t>
            </a:r>
            <a:r>
              <a:rPr lang="en-US" sz="2400" dirty="0" err="1" smtClean="0"/>
              <a:t>ls</a:t>
            </a:r>
            <a:endParaRPr lang="en-US" sz="2400" dirty="0" smtClean="0"/>
          </a:p>
          <a:p>
            <a:pPr marL="1020763" lvl="1" indent="-457200">
              <a:spcBef>
                <a:spcPts val="0"/>
              </a:spcBef>
              <a:buFontTx/>
              <a:buAutoNum type="arabicPeriod"/>
              <a:defRPr/>
            </a:pPr>
            <a:r>
              <a:rPr lang="en-US" sz="2400" dirty="0" smtClean="0"/>
              <a:t>point </a:t>
            </a:r>
            <a:r>
              <a:rPr lang="en-US" sz="2400" i="1" dirty="0" err="1" smtClean="0"/>
              <a:t>ls</a:t>
            </a:r>
            <a:r>
              <a:rPr lang="en-US" sz="2400" i="1" dirty="0" smtClean="0"/>
              <a:t> </a:t>
            </a:r>
            <a:r>
              <a:rPr lang="en-US" sz="2400" i="1" dirty="0" err="1" smtClean="0"/>
              <a:t>stdout</a:t>
            </a:r>
            <a:r>
              <a:rPr lang="en-US" sz="2400" i="1" dirty="0" smtClean="0"/>
              <a:t> (FD1)</a:t>
            </a:r>
            <a:r>
              <a:rPr lang="en-US" sz="2400" dirty="0" smtClean="0"/>
              <a:t> to a file in the current directory named </a:t>
            </a:r>
            <a:r>
              <a:rPr lang="en-US" sz="2400" dirty="0" err="1" smtClean="0"/>
              <a:t>myfile</a:t>
            </a:r>
            <a:r>
              <a:rPr lang="en-US" sz="2400" dirty="0" smtClean="0"/>
              <a:t> </a:t>
            </a:r>
          </a:p>
          <a:p>
            <a:pPr marL="563563" lvl="1" indent="0">
              <a:spcBef>
                <a:spcPts val="0"/>
              </a:spcBef>
              <a:buFontTx/>
              <a:buNone/>
              <a:defRPr/>
            </a:pPr>
            <a:endParaRPr lang="en-US" dirty="0" smtClean="0"/>
          </a:p>
          <a:p>
            <a:pPr marL="98425" indent="0">
              <a:spcBef>
                <a:spcPts val="0"/>
              </a:spcBef>
              <a:buFontTx/>
              <a:buNone/>
              <a:defRPr/>
            </a:pPr>
            <a:r>
              <a:rPr lang="en-US" dirty="0" smtClean="0"/>
              <a:t> </a:t>
            </a:r>
            <a:r>
              <a:rPr lang="en-US" dirty="0"/>
              <a:t>&gt;</a:t>
            </a:r>
            <a:r>
              <a:rPr lang="en-US" dirty="0" smtClean="0"/>
              <a:t> will create a new file every time</a:t>
            </a:r>
            <a:br>
              <a:rPr lang="en-US" dirty="0" smtClean="0"/>
            </a:br>
            <a:r>
              <a:rPr lang="en-US" dirty="0" smtClean="0"/>
              <a:t> </a:t>
            </a:r>
            <a:r>
              <a:rPr lang="en-US" dirty="0"/>
              <a:t>&gt;&gt;</a:t>
            </a:r>
            <a:r>
              <a:rPr lang="en-US" dirty="0" smtClean="0"/>
              <a:t> will add to the end of an existing file, or create a new one</a:t>
            </a:r>
            <a:endParaRPr lang="en-US" dirty="0"/>
          </a:p>
        </p:txBody>
      </p:sp>
      <p:sp>
        <p:nvSpPr>
          <p:cNvPr id="11267" name="Title 3"/>
          <p:cNvSpPr>
            <a:spLocks noGrp="1"/>
          </p:cNvSpPr>
          <p:nvPr>
            <p:ph type="title"/>
          </p:nvPr>
        </p:nvSpPr>
        <p:spPr>
          <a:xfrm>
            <a:off x="193675" y="179388"/>
            <a:ext cx="6575425" cy="1023937"/>
          </a:xfrm>
        </p:spPr>
        <p:txBody>
          <a:bodyPr/>
          <a:lstStyle/>
          <a:p>
            <a:r>
              <a:rPr lang="en-US" smtClean="0"/>
              <a:t>Redirect</a:t>
            </a:r>
          </a:p>
        </p:txBody>
      </p:sp>
    </p:spTree>
  </p:cSld>
  <p:clrMapOvr>
    <a:masterClrMapping/>
  </p:clrMapOvr>
</p:sld>
</file>

<file path=ppt/theme/theme1.xml><?xml version="1.0" encoding="utf-8"?>
<a:theme xmlns:a="http://schemas.openxmlformats.org/drawingml/2006/main" name="1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HD:Users:hlinger:Desktop:Fac Template.ppt</Template>
  <TotalTime>3664</TotalTime>
  <Words>933</Words>
  <Application>Microsoft Office PowerPoint</Application>
  <PresentationFormat>On-screen Show (4:3)</PresentationFormat>
  <Paragraphs>128</Paragraphs>
  <Slides>17</Slides>
  <Notes>1</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1_APU Clean</vt:lpstr>
      <vt:lpstr>3_APU Clean</vt:lpstr>
      <vt:lpstr>System and Network Administration</vt:lpstr>
      <vt:lpstr>Shell, Pipes, Redirection</vt:lpstr>
      <vt:lpstr>Theory and Practice</vt:lpstr>
      <vt:lpstr>Core Concepts</vt:lpstr>
      <vt:lpstr>stdin, stdout, stderr</vt:lpstr>
      <vt:lpstr>Shell, Pipes, Redirection</vt:lpstr>
      <vt:lpstr>Pipe</vt:lpstr>
      <vt:lpstr>Pipe</vt:lpstr>
      <vt:lpstr>Redirect</vt:lpstr>
      <vt:lpstr>Named Pipe</vt:lpstr>
      <vt:lpstr>Named Pipe</vt:lpstr>
      <vt:lpstr>ANSI Escape Codes</vt:lpstr>
      <vt:lpstr>Variable $ubstitution </vt:lpstr>
      <vt:lpstr>Shell, Pipes, Redirection</vt:lpstr>
      <vt:lpstr>PowerPoint Presentation</vt:lpstr>
      <vt:lpstr>Shell, Pipes, Redirection</vt:lpstr>
      <vt:lpstr>PowerPoint Presentation</vt:lpstr>
    </vt:vector>
  </TitlesOfParts>
  <Company>Henry Linger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Dr Thomas Patrick O’Daniel</dc:creator>
  <cp:lastModifiedBy>Lenovo</cp:lastModifiedBy>
  <cp:revision>361</cp:revision>
  <cp:lastPrinted>2007-07-15T04:59:23Z</cp:lastPrinted>
  <dcterms:modified xsi:type="dcterms:W3CDTF">2020-08-12T01:24:02Z</dcterms:modified>
</cp:coreProperties>
</file>