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4.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5.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6.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7" r:id="rId1"/>
    <p:sldMasterId id="2147484638" r:id="rId2"/>
    <p:sldMasterId id="2147484661" r:id="rId3"/>
    <p:sldMasterId id="2147484684" r:id="rId4"/>
    <p:sldMasterId id="2147484706" r:id="rId5"/>
    <p:sldMasterId id="2147484729" r:id="rId6"/>
    <p:sldMasterId id="2147484753" r:id="rId7"/>
  </p:sldMasterIdLst>
  <p:notesMasterIdLst>
    <p:notesMasterId r:id="rId41"/>
  </p:notesMasterIdLst>
  <p:handoutMasterIdLst>
    <p:handoutMasterId r:id="rId42"/>
  </p:handoutMasterIdLst>
  <p:sldIdLst>
    <p:sldId id="914" r:id="rId8"/>
    <p:sldId id="918" r:id="rId9"/>
    <p:sldId id="1027" r:id="rId10"/>
    <p:sldId id="922" r:id="rId11"/>
    <p:sldId id="1043" r:id="rId12"/>
    <p:sldId id="1044" r:id="rId13"/>
    <p:sldId id="1060" r:id="rId14"/>
    <p:sldId id="1045" r:id="rId15"/>
    <p:sldId id="1075" r:id="rId16"/>
    <p:sldId id="1046" r:id="rId17"/>
    <p:sldId id="1047" r:id="rId18"/>
    <p:sldId id="1048" r:id="rId19"/>
    <p:sldId id="1049" r:id="rId20"/>
    <p:sldId id="1076" r:id="rId21"/>
    <p:sldId id="1050" r:id="rId22"/>
    <p:sldId id="1051" r:id="rId23"/>
    <p:sldId id="1052" r:id="rId24"/>
    <p:sldId id="1053" r:id="rId25"/>
    <p:sldId id="1055" r:id="rId26"/>
    <p:sldId id="1057" r:id="rId27"/>
    <p:sldId id="1064" r:id="rId28"/>
    <p:sldId id="1077" r:id="rId29"/>
    <p:sldId id="1065" r:id="rId30"/>
    <p:sldId id="1066" r:id="rId31"/>
    <p:sldId id="1067" r:id="rId32"/>
    <p:sldId id="1058" r:id="rId33"/>
    <p:sldId id="1068" r:id="rId34"/>
    <p:sldId id="1069" r:id="rId35"/>
    <p:sldId id="1070" r:id="rId36"/>
    <p:sldId id="1071" r:id="rId37"/>
    <p:sldId id="1072" r:id="rId38"/>
    <p:sldId id="1073" r:id="rId39"/>
    <p:sldId id="1056" r:id="rId40"/>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3300"/>
    <a:srgbClr val="00528B"/>
    <a:srgbClr val="008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37" autoAdjust="0"/>
    <p:restoredTop sz="94624" autoAdjust="0"/>
  </p:normalViewPr>
  <p:slideViewPr>
    <p:cSldViewPr>
      <p:cViewPr>
        <p:scale>
          <a:sx n="75" d="100"/>
          <a:sy n="75" d="100"/>
        </p:scale>
        <p:origin x="-1434" y="-24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267" y="-8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5" name="Rectangle 3"/>
          <p:cNvSpPr>
            <a:spLocks noGrp="1" noChangeArrowheads="1"/>
          </p:cNvSpPr>
          <p:nvPr>
            <p:ph type="dt" sz="quarter"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8196" name="Rectangle 4"/>
          <p:cNvSpPr>
            <a:spLocks noGrp="1" noChangeArrowheads="1"/>
          </p:cNvSpPr>
          <p:nvPr>
            <p:ph type="ftr" sz="quarter" idx="2"/>
          </p:nvPr>
        </p:nvSpPr>
        <p:spPr bwMode="auto">
          <a:xfrm>
            <a:off x="0" y="6948715"/>
            <a:ext cx="625286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8197" name="Rectangle 5"/>
          <p:cNvSpPr>
            <a:spLocks noGrp="1" noChangeArrowheads="1"/>
          </p:cNvSpPr>
          <p:nvPr>
            <p:ph type="sldNum" sz="quarter" idx="3"/>
          </p:nvPr>
        </p:nvSpPr>
        <p:spPr bwMode="auto">
          <a:xfrm>
            <a:off x="6771681" y="6948715"/>
            <a:ext cx="2829520"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CE3DCCD4-41D1-45F9-BBB3-0E5B95CE5A88}" type="slidenum">
              <a:rPr lang="en-AU" altLang="en-US"/>
              <a:pPr>
                <a:defRPr/>
              </a:pPr>
              <a:t>‹#›</a:t>
            </a:fld>
            <a:endParaRPr lang="en-AU" altLang="en-US"/>
          </a:p>
        </p:txBody>
      </p:sp>
    </p:spTree>
    <p:extLst>
      <p:ext uri="{BB962C8B-B14F-4D97-AF65-F5344CB8AC3E}">
        <p14:creationId xmlns:p14="http://schemas.microsoft.com/office/powerpoint/2010/main" val="313798630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160937"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47" name="Rectangle 3"/>
          <p:cNvSpPr>
            <a:spLocks noGrp="1" noChangeArrowheads="1"/>
          </p:cNvSpPr>
          <p:nvPr>
            <p:ph type="dt" idx="1"/>
          </p:nvPr>
        </p:nvSpPr>
        <p:spPr bwMode="auto">
          <a:xfrm>
            <a:off x="5440265" y="0"/>
            <a:ext cx="4160936" cy="36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AU"/>
          </a:p>
        </p:txBody>
      </p:sp>
      <p:sp>
        <p:nvSpPr>
          <p:cNvPr id="60420" name="Rectangle 4"/>
          <p:cNvSpPr>
            <a:spLocks noGrp="1" noRot="1" noChangeAspect="1" noChangeArrowheads="1" noTextEdit="1"/>
          </p:cNvSpPr>
          <p:nvPr>
            <p:ph type="sldImg" idx="2"/>
          </p:nvPr>
        </p:nvSpPr>
        <p:spPr bwMode="auto">
          <a:xfrm>
            <a:off x="2973388" y="549275"/>
            <a:ext cx="3654425" cy="27416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279327" y="3474963"/>
            <a:ext cx="7042547" cy="329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noProof="0" smtClean="0"/>
              <a:t>Click to edit Master text styles</a:t>
            </a:r>
          </a:p>
          <a:p>
            <a:pPr lvl="1"/>
            <a:r>
              <a:rPr lang="en-AU" noProof="0" smtClean="0"/>
              <a:t>Second level</a:t>
            </a:r>
          </a:p>
          <a:p>
            <a:pPr lvl="2"/>
            <a:r>
              <a:rPr lang="en-AU" noProof="0" smtClean="0"/>
              <a:t>Third level</a:t>
            </a:r>
          </a:p>
          <a:p>
            <a:pPr lvl="3"/>
            <a:r>
              <a:rPr lang="en-AU" noProof="0" smtClean="0"/>
              <a:t>Fourth level</a:t>
            </a:r>
          </a:p>
          <a:p>
            <a:pPr lvl="4"/>
            <a:r>
              <a:rPr lang="en-AU" noProof="0" smtClean="0"/>
              <a:t>Fifth level</a:t>
            </a:r>
          </a:p>
        </p:txBody>
      </p:sp>
      <p:sp>
        <p:nvSpPr>
          <p:cNvPr id="6150" name="Rectangle 6"/>
          <p:cNvSpPr>
            <a:spLocks noGrp="1" noChangeArrowheads="1"/>
          </p:cNvSpPr>
          <p:nvPr>
            <p:ph type="ftr" sz="quarter" idx="4"/>
          </p:nvPr>
        </p:nvSpPr>
        <p:spPr bwMode="auto">
          <a:xfrm>
            <a:off x="0" y="6948715"/>
            <a:ext cx="4160937"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eaLnBrk="1" hangingPunct="1">
              <a:defRPr sz="1200">
                <a:latin typeface="Times New Roman" charset="0"/>
              </a:defRPr>
            </a:lvl1pPr>
          </a:lstStyle>
          <a:p>
            <a:pPr>
              <a:defRPr/>
            </a:pPr>
            <a:endParaRPr lang="en-AU"/>
          </a:p>
        </p:txBody>
      </p:sp>
      <p:sp>
        <p:nvSpPr>
          <p:cNvPr id="6151" name="Rectangle 7"/>
          <p:cNvSpPr>
            <a:spLocks noGrp="1" noChangeArrowheads="1"/>
          </p:cNvSpPr>
          <p:nvPr>
            <p:ph type="sldNum" sz="quarter" idx="5"/>
          </p:nvPr>
        </p:nvSpPr>
        <p:spPr bwMode="auto">
          <a:xfrm>
            <a:off x="5440265" y="6948715"/>
            <a:ext cx="4160936" cy="36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eaLnBrk="1" hangingPunct="1">
              <a:defRPr sz="1200">
                <a:latin typeface="Times New Roman" pitchFamily="18" charset="0"/>
              </a:defRPr>
            </a:lvl1pPr>
          </a:lstStyle>
          <a:p>
            <a:pPr>
              <a:defRPr/>
            </a:pPr>
            <a:fld id="{1B5ADEFE-5CE5-43B9-9792-F6A742875122}" type="slidenum">
              <a:rPr lang="en-AU" altLang="en-US"/>
              <a:pPr>
                <a:defRPr/>
              </a:pPr>
              <a:t>‹#›</a:t>
            </a:fld>
            <a:endParaRPr lang="en-AU" altLang="en-US"/>
          </a:p>
        </p:txBody>
      </p:sp>
    </p:spTree>
    <p:extLst>
      <p:ext uri="{BB962C8B-B14F-4D97-AF65-F5344CB8AC3E}">
        <p14:creationId xmlns:p14="http://schemas.microsoft.com/office/powerpoint/2010/main" val="261380922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B5ADEFE-5CE5-43B9-9792-F6A742875122}" type="slidenum">
              <a:rPr lang="en-AU" altLang="en-US" smtClean="0"/>
              <a:pPr>
                <a:defRPr/>
              </a:pPr>
              <a:t>1</a:t>
            </a:fld>
            <a:endParaRPr lang="en-AU" altLang="en-US"/>
          </a:p>
        </p:txBody>
      </p:sp>
      <p:sp>
        <p:nvSpPr>
          <p:cNvPr id="5" name="Date Placeholder 4"/>
          <p:cNvSpPr>
            <a:spLocks noGrp="1"/>
          </p:cNvSpPr>
          <p:nvPr>
            <p:ph type="dt" idx="11"/>
          </p:nvPr>
        </p:nvSpPr>
        <p:spPr/>
        <p:txBody>
          <a:bodyPr/>
          <a:lstStyle/>
          <a:p>
            <a:pPr>
              <a:defRPr/>
            </a:pPr>
            <a:endParaRPr lang="en-AU"/>
          </a:p>
        </p:txBody>
      </p:sp>
      <p:sp>
        <p:nvSpPr>
          <p:cNvPr id="6" name="Footer Placeholder 5"/>
          <p:cNvSpPr>
            <a:spLocks noGrp="1"/>
          </p:cNvSpPr>
          <p:nvPr>
            <p:ph type="ftr" sz="quarter" idx="12"/>
          </p:nvPr>
        </p:nvSpPr>
        <p:spPr/>
        <p:txBody>
          <a:bodyPr/>
          <a:lstStyle/>
          <a:p>
            <a:pPr>
              <a:defRPr/>
            </a:pPr>
            <a:endParaRPr lang="en-AU"/>
          </a:p>
        </p:txBody>
      </p:sp>
      <p:sp>
        <p:nvSpPr>
          <p:cNvPr id="7" name="Header Placeholder 6"/>
          <p:cNvSpPr>
            <a:spLocks noGrp="1"/>
          </p:cNvSpPr>
          <p:nvPr>
            <p:ph type="hdr" sz="quarter" idx="13"/>
          </p:nvPr>
        </p:nvSpPr>
        <p:spPr/>
        <p:txBody>
          <a:bodyPr/>
          <a:lstStyle/>
          <a:p>
            <a:pPr>
              <a:defRPr/>
            </a:pPr>
            <a:endParaRPr lang="en-AU"/>
          </a:p>
        </p:txBody>
      </p:sp>
    </p:spTree>
    <p:extLst>
      <p:ext uri="{BB962C8B-B14F-4D97-AF65-F5344CB8AC3E}">
        <p14:creationId xmlns:p14="http://schemas.microsoft.com/office/powerpoint/2010/main" val="248475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6.xml"/><Relationship Id="rId4" Type="http://schemas.openxmlformats.org/officeDocument/2006/relationships/image" Target="../media/image4.wmf"/></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7.xml"/><Relationship Id="rId4" Type="http://schemas.openxmlformats.org/officeDocument/2006/relationships/image" Target="../media/image4.wmf"/></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4.wmf"/></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5.xml"/><Relationship Id="rId4" Type="http://schemas.openxmlformats.org/officeDocument/2006/relationships/image" Target="../media/image4.wmf"/></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5.xml"/><Relationship Id="rId4" Type="http://schemas.openxmlformats.org/officeDocument/2006/relationships/image" Target="../media/image4.wmf"/></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5.xml"/><Relationship Id="rId4" Type="http://schemas.openxmlformats.org/officeDocument/2006/relationships/image" Target="../media/image4.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785964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1412776"/>
            <a:ext cx="2152650" cy="460702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52400"/>
            <a:ext cx="63055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5185117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382058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1429877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041736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4657470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70475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2525132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2706997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1562345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6146618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0337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228600" y="1447800"/>
            <a:ext cx="8001000" cy="4572000"/>
          </a:xfrm>
        </p:spPr>
        <p:txBody>
          <a:bodyPr/>
          <a:lstStyle/>
          <a:p>
            <a:pPr lvl="0"/>
            <a:endParaRPr lang="en-US" noProof="0" smtClean="0"/>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32337594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1095754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2955238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71503369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765304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100023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064780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9371194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3426722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8176861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388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814528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3089525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243775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Footer Placeholder 3"/>
          <p:cNvSpPr>
            <a:spLocks noGrp="1"/>
          </p:cNvSpPr>
          <p:nvPr>
            <p:ph type="ftr" sz="quarter" idx="10"/>
          </p:nvPr>
        </p:nvSpPr>
        <p:spPr>
          <a:xfrm>
            <a:off x="6248400" y="6623050"/>
            <a:ext cx="2895600" cy="234950"/>
          </a:xfrm>
          <a:prstGeom prst="rect">
            <a:avLst/>
          </a:prstGeom>
        </p:spPr>
        <p:txBody>
          <a:bodyPr/>
          <a:lstStyle>
            <a:lvl1pPr>
              <a:defRPr/>
            </a:lvl1pPr>
          </a:lstStyle>
          <a:p>
            <a:pPr defTabSz="457200" eaLnBrk="1" fontAlgn="auto" hangingPunct="1">
              <a:spcBef>
                <a:spcPts val="0"/>
              </a:spcBef>
              <a:spcAft>
                <a:spcPts val="0"/>
              </a:spcAft>
              <a:defRPr/>
            </a:pPr>
            <a:r>
              <a:rPr lang="en-GB">
                <a:solidFill>
                  <a:srgbClr val="000000"/>
                </a:solidFill>
                <a:latin typeface="Calibri"/>
              </a:rPr>
              <a:t>‹#›</a:t>
            </a:r>
          </a:p>
        </p:txBody>
      </p:sp>
    </p:spTree>
    <p:extLst>
      <p:ext uri="{BB962C8B-B14F-4D97-AF65-F5344CB8AC3E}">
        <p14:creationId xmlns:p14="http://schemas.microsoft.com/office/powerpoint/2010/main" val="81810118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96857215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5673486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9408747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116448940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11852111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8393425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80150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3429000"/>
          </a:xfrm>
          <a:prstGeom prst="rect">
            <a:avLst/>
          </a:prstGeom>
          <a:solidFill>
            <a:srgbClr val="A2C1FE"/>
          </a:solidFill>
          <a:ln>
            <a:noFill/>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en-US" altLang="en-US" smtClean="0">
              <a:solidFill>
                <a:srgbClr val="000000"/>
              </a:solidFill>
            </a:endParaRPr>
          </a:p>
        </p:txBody>
      </p:sp>
      <p:pic>
        <p:nvPicPr>
          <p:cNvPr id="5" name="Picture 10" descr="APU Logo_Final_Vertical_V1_HR1 copy.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508375"/>
            <a:ext cx="2700338" cy="254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a:spLocks noGrp="1" noChangeArrowheads="1"/>
          </p:cNvSpPr>
          <p:nvPr>
            <p:ph type="ctrTitle"/>
          </p:nvPr>
        </p:nvSpPr>
        <p:spPr>
          <a:xfrm>
            <a:off x="683568" y="1952625"/>
            <a:ext cx="7632848" cy="1470025"/>
          </a:xfrm>
        </p:spPr>
        <p:txBody>
          <a:bodyPr/>
          <a:lstStyle>
            <a:lvl1pPr algn="l">
              <a:defRPr>
                <a:solidFill>
                  <a:schemeClr val="accent6">
                    <a:lumMod val="75000"/>
                  </a:schemeClr>
                </a:solidFill>
              </a:defRPr>
            </a:lvl1pPr>
          </a:lstStyle>
          <a:p>
            <a:r>
              <a:rPr lang="en-US" dirty="0"/>
              <a:t>Click to edit Master title style</a:t>
            </a:r>
          </a:p>
        </p:txBody>
      </p:sp>
      <p:sp>
        <p:nvSpPr>
          <p:cNvPr id="16" name="Rectangle 3"/>
          <p:cNvSpPr>
            <a:spLocks noGrp="1" noChangeArrowheads="1"/>
          </p:cNvSpPr>
          <p:nvPr>
            <p:ph type="subTitle" idx="1"/>
          </p:nvPr>
        </p:nvSpPr>
        <p:spPr>
          <a:xfrm>
            <a:off x="2411760" y="3886200"/>
            <a:ext cx="4608512" cy="1489075"/>
          </a:xfrm>
        </p:spPr>
        <p:txBody>
          <a:bodyPr/>
          <a:lstStyle>
            <a:lvl1pPr marL="0" indent="0" algn="ctr">
              <a:buFontTx/>
              <a:buNone/>
              <a:defRPr sz="3200">
                <a:solidFill>
                  <a:schemeClr val="tx1"/>
                </a:solidFill>
              </a:defRPr>
            </a:lvl1pPr>
          </a:lstStyle>
          <a:p>
            <a:r>
              <a:rPr lang="en-US" dirty="0"/>
              <a:t>Click to edit Master subtitle style</a:t>
            </a:r>
          </a:p>
        </p:txBody>
      </p:sp>
    </p:spTree>
    <p:extLst>
      <p:ext uri="{BB962C8B-B14F-4D97-AF65-F5344CB8AC3E}">
        <p14:creationId xmlns:p14="http://schemas.microsoft.com/office/powerpoint/2010/main" val="336730555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8066059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593792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131893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3101917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56475841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555327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976540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4898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0703892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92794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98754636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227097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49625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5305466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047499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3799474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342790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rgbClr val="A2FFA3"/>
          </a:solidFill>
          <a:ln w="9525">
            <a:noFill/>
            <a:miter lim="800000"/>
            <a:headEnd/>
            <a:tailEnd/>
          </a:ln>
          <a:effectLst/>
        </p:spPr>
        <p:txBody>
          <a:bodyPr wrap="none" anchor="ctr"/>
          <a:lstStyle/>
          <a:p>
            <a:pPr algn="ctr" defTabSz="457200" eaLnBrk="1" fontAlgn="auto" hangingPunct="1">
              <a:spcBef>
                <a:spcPts val="0"/>
              </a:spcBef>
              <a:spcAft>
                <a:spcPts val="0"/>
              </a:spcAft>
              <a:defRPr/>
            </a:pPr>
            <a:endParaRPr lang="en-US">
              <a:solidFill>
                <a:srgbClr val="000000"/>
              </a:solidFill>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smtClean="0"/>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smtClean="0"/>
              <a:t>Click to edit Master subtitle style</a:t>
            </a:r>
            <a:endParaRPr lang="en-GB"/>
          </a:p>
        </p:txBody>
      </p:sp>
    </p:spTree>
    <p:extLst>
      <p:ext uri="{BB962C8B-B14F-4D97-AF65-F5344CB8AC3E}">
        <p14:creationId xmlns:p14="http://schemas.microsoft.com/office/powerpoint/2010/main" val="89629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15925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034382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88656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06876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256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4230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16394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53342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2214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476249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71158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0083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6757465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8649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19339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9077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05300" y="1447800"/>
            <a:ext cx="39243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201564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055482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379043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177300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352429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9841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11497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622302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854157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5965288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7994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207763175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8876479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28770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15041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669933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083841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2039086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7528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207747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85619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871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2159638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66357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091055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692659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166641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219589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788221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867177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951718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 xmlns:a16="http://schemas.microsoft.com/office/drawing/2014/main"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 xmlns:a16="http://schemas.microsoft.com/office/drawing/2014/main"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 xmlns:a16="http://schemas.microsoft.com/office/drawing/2014/main"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939793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 xmlns:a16="http://schemas.microsoft.com/office/drawing/2014/main"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 xmlns:a16="http://schemas.microsoft.com/office/drawing/2014/main"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 xmlns:a16="http://schemas.microsoft.com/office/drawing/2014/main"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 xmlns:a16="http://schemas.microsoft.com/office/drawing/2014/main"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70087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41924542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 xmlns:a16="http://schemas.microsoft.com/office/drawing/2014/main"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 xmlns:a16="http://schemas.microsoft.com/office/drawing/2014/main"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 xmlns:a16="http://schemas.microsoft.com/office/drawing/2014/main"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 xmlns:a16="http://schemas.microsoft.com/office/drawing/2014/main"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 xmlns:a16="http://schemas.microsoft.com/office/drawing/2014/main"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 xmlns:a16="http://schemas.microsoft.com/office/drawing/2014/main"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36601987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 xmlns:a16="http://schemas.microsoft.com/office/drawing/2014/main"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 xmlns:a16="http://schemas.microsoft.com/office/drawing/2014/main"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3291365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 xmlns:a16="http://schemas.microsoft.com/office/drawing/2014/main"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 xmlns:a16="http://schemas.microsoft.com/office/drawing/2014/main"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 xmlns:a16="http://schemas.microsoft.com/office/drawing/2014/main"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 xmlns:a16="http://schemas.microsoft.com/office/drawing/2014/main"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 xmlns:a16="http://schemas.microsoft.com/office/drawing/2014/main"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 xmlns:a16="http://schemas.microsoft.com/office/drawing/2014/main"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 xmlns:a16="http://schemas.microsoft.com/office/drawing/2014/main"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576306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 xmlns:a16="http://schemas.microsoft.com/office/drawing/2014/main"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 xmlns:a16="http://schemas.microsoft.com/office/drawing/2014/main"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 xmlns:a16="http://schemas.microsoft.com/office/drawing/2014/main"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 xmlns:a16="http://schemas.microsoft.com/office/drawing/2014/main"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 xmlns:a16="http://schemas.microsoft.com/office/drawing/2014/main"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135981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 xmlns:a16="http://schemas.microsoft.com/office/drawing/2014/main"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 xmlns:a16="http://schemas.microsoft.com/office/drawing/2014/main"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 xmlns:a16="http://schemas.microsoft.com/office/drawing/2014/main"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 xmlns:a16="http://schemas.microsoft.com/office/drawing/2014/main"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 xmlns:a16="http://schemas.microsoft.com/office/drawing/2014/main"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 xmlns:a16="http://schemas.microsoft.com/office/drawing/2014/main"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 xmlns:a16="http://schemas.microsoft.com/office/drawing/2014/main"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 xmlns:a16="http://schemas.microsoft.com/office/drawing/2014/main"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 xmlns:a16="http://schemas.microsoft.com/office/drawing/2014/main"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 xmlns:a16="http://schemas.microsoft.com/office/drawing/2014/main"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 xmlns:a16="http://schemas.microsoft.com/office/drawing/2014/main"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4941886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 xmlns:a16="http://schemas.microsoft.com/office/drawing/2014/main"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79945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 xmlns:a16="http://schemas.microsoft.com/office/drawing/2014/main"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 xmlns:a16="http://schemas.microsoft.com/office/drawing/2014/main"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 xmlns:a16="http://schemas.microsoft.com/office/drawing/2014/main"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 xmlns:a16="http://schemas.microsoft.com/office/drawing/2014/main"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 xmlns:a16="http://schemas.microsoft.com/office/drawing/2014/main"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 xmlns:a16="http://schemas.microsoft.com/office/drawing/2014/main"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 xmlns:a16="http://schemas.microsoft.com/office/drawing/2014/main"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 xmlns:a16="http://schemas.microsoft.com/office/drawing/2014/main"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7700248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 xmlns:a16="http://schemas.microsoft.com/office/drawing/2014/main"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 xmlns:a16="http://schemas.microsoft.com/office/drawing/2014/main"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 xmlns:a16="http://schemas.microsoft.com/office/drawing/2014/main"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 xmlns:a16="http://schemas.microsoft.com/office/drawing/2014/main"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 xmlns:a16="http://schemas.microsoft.com/office/drawing/2014/main"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 xmlns:a16="http://schemas.microsoft.com/office/drawing/2014/main"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8136606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 xmlns:a16="http://schemas.microsoft.com/office/drawing/2014/main"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 xmlns:a16="http://schemas.microsoft.com/office/drawing/2014/main"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 xmlns:a16="http://schemas.microsoft.com/office/drawing/2014/main"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 xmlns:a16="http://schemas.microsoft.com/office/drawing/2014/main"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 xmlns:a16="http://schemas.microsoft.com/office/drawing/2014/main"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 xmlns:a16="http://schemas.microsoft.com/office/drawing/2014/main"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 xmlns:a16="http://schemas.microsoft.com/office/drawing/2014/main"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 xmlns:a16="http://schemas.microsoft.com/office/drawing/2014/main"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 xmlns:a16="http://schemas.microsoft.com/office/drawing/2014/main"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 xmlns:a16="http://schemas.microsoft.com/office/drawing/2014/main"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 xmlns:a16="http://schemas.microsoft.com/office/drawing/2014/main"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325313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 xmlns:a16="http://schemas.microsoft.com/office/drawing/2014/main"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 xmlns:a16="http://schemas.microsoft.com/office/drawing/2014/main"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 xmlns:a16="http://schemas.microsoft.com/office/drawing/2014/main"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02835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11767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 xmlns:a16="http://schemas.microsoft.com/office/drawing/2014/main"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 xmlns:a16="http://schemas.microsoft.com/office/drawing/2014/main"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 xmlns:a16="http://schemas.microsoft.com/office/drawing/2014/main"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 xmlns:a16="http://schemas.microsoft.com/office/drawing/2014/main"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 xmlns:a16="http://schemas.microsoft.com/office/drawing/2014/main"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 xmlns:a16="http://schemas.microsoft.com/office/drawing/2014/main"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 xmlns:a16="http://schemas.microsoft.com/office/drawing/2014/main"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 xmlns:a16="http://schemas.microsoft.com/office/drawing/2014/main"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692099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91966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 xmlns:a16="http://schemas.microsoft.com/office/drawing/2014/main"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5839492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 xmlns:a16="http://schemas.microsoft.com/office/drawing/2014/main"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9971354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 xmlns:a16="http://schemas.microsoft.com/office/drawing/2014/main"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 xmlns:a16="http://schemas.microsoft.com/office/drawing/2014/main"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 xmlns:a16="http://schemas.microsoft.com/office/drawing/2014/main"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 xmlns:a16="http://schemas.microsoft.com/office/drawing/2014/main"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6500935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9625312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 xmlns:a16="http://schemas.microsoft.com/office/drawing/2014/main"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 xmlns:a16="http://schemas.microsoft.com/office/drawing/2014/main"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 xmlns:a16="http://schemas.microsoft.com/office/drawing/2014/main"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 xmlns:a16="http://schemas.microsoft.com/office/drawing/2014/main"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 xmlns:a16="http://schemas.microsoft.com/office/drawing/2014/main"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41909355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008189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 xmlns:a16="http://schemas.microsoft.com/office/drawing/2014/main"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 xmlns:a16="http://schemas.microsoft.com/office/drawing/2014/main"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 xmlns:a16="http://schemas.microsoft.com/office/drawing/2014/main"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 xmlns:a16="http://schemas.microsoft.com/office/drawing/2014/main"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 xmlns:a16="http://schemas.microsoft.com/office/drawing/2014/main"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337897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Course/Lesson Outlin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CD5080FB-8FD2-EC47-AE1E-22BA02AD3AFB}"/>
              </a:ext>
            </a:extLst>
          </p:cNvPr>
          <p:cNvPicPr>
            <a:picLocks noChangeAspect="1"/>
          </p:cNvPicPr>
          <p:nvPr/>
        </p:nvPicPr>
        <p:blipFill>
          <a:blip r:embed="rId2"/>
          <a:stretch>
            <a:fillRect/>
          </a:stretch>
        </p:blipFill>
        <p:spPr>
          <a:xfrm>
            <a:off x="0" y="5562600"/>
            <a:ext cx="9144000" cy="911867"/>
          </a:xfrm>
          <a:prstGeom prst="rect">
            <a:avLst/>
          </a:prstGeom>
        </p:spPr>
      </p:pic>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Course/Lesson outline</a:t>
            </a:r>
          </a:p>
        </p:txBody>
      </p:sp>
      <p:sp>
        <p:nvSpPr>
          <p:cNvPr id="7" name="Slide Number Placeholder 5">
            <a:extLst>
              <a:ext uri="{FF2B5EF4-FFF2-40B4-BE49-F238E27FC236}">
                <a16:creationId xmlns:a16="http://schemas.microsoft.com/office/drawing/2014/main" xmlns="" id="{22E793E8-1E1B-7342-97FF-3EBEB6CE2F97}"/>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0" name="Slide Number Placeholder 5">
            <a:extLst>
              <a:ext uri="{FF2B5EF4-FFF2-40B4-BE49-F238E27FC236}">
                <a16:creationId xmlns:a16="http://schemas.microsoft.com/office/drawing/2014/main" xmlns="" id="{C6A4ED92-FF5D-D14E-9468-3074E27957D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BD197A0F-7427-A948-B614-39E4BA4877A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F10937EE-1C4A-CD4A-8D8B-58C6219952EB}"/>
              </a:ext>
            </a:extLst>
          </p:cNvPr>
          <p:cNvSpPr>
            <a:spLocks noGrp="1"/>
          </p:cNvSpPr>
          <p:nvPr>
            <p:ph idx="1" hasCustomPrompt="1"/>
          </p:nvPr>
        </p:nvSpPr>
        <p:spPr>
          <a:xfrm>
            <a:off x="341924" y="1307130"/>
            <a:ext cx="8460152" cy="3986765"/>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5613E4B2-2BD5-AC4A-9760-35A741A1BBA0}"/>
              </a:ext>
            </a:extLst>
          </p:cNvPr>
          <p:cNvPicPr>
            <a:picLocks noChangeAspect="1"/>
          </p:cNvPicPr>
          <p:nvPr userDrawn="1"/>
        </p:nvPicPr>
        <p:blipFill>
          <a:blip r:embed="rId2"/>
          <a:stretch>
            <a:fillRect/>
          </a:stretch>
        </p:blipFill>
        <p:spPr>
          <a:xfrm>
            <a:off x="0" y="5562600"/>
            <a:ext cx="9144000" cy="911867"/>
          </a:xfrm>
          <a:prstGeom prst="rect">
            <a:avLst/>
          </a:prstGeom>
        </p:spPr>
      </p:pic>
      <p:sp>
        <p:nvSpPr>
          <p:cNvPr id="11" name="Slide Number Placeholder 5">
            <a:extLst>
              <a:ext uri="{FF2B5EF4-FFF2-40B4-BE49-F238E27FC236}">
                <a16:creationId xmlns:a16="http://schemas.microsoft.com/office/drawing/2014/main" xmlns="" id="{1E91EB81-15D4-6C4E-906C-026E3331E31F}"/>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DE0F94FA-9FD6-BD4B-8342-4474096BF13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3316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068725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o Fill Slid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4" y="100269"/>
            <a:ext cx="8455567" cy="844611"/>
          </a:xfrm>
          <a:prstGeom prst="rect">
            <a:avLst/>
          </a:prstGeom>
        </p:spPr>
        <p:txBody>
          <a:bodyPr vert="horz" lIns="91440" tIns="45720" rIns="91440" bIns="45720" rtlCol="0" anchor="ctr">
            <a:noAutofit/>
          </a:bodyPr>
          <a:lstStyle/>
          <a:p>
            <a:r>
              <a:rPr lang="en-US" dirty="0"/>
              <a:t>Click to add title</a:t>
            </a:r>
          </a:p>
        </p:txBody>
      </p:sp>
      <p:sp>
        <p:nvSpPr>
          <p:cNvPr id="11" name="Slide Number Placeholder 5">
            <a:extLst>
              <a:ext uri="{FF2B5EF4-FFF2-40B4-BE49-F238E27FC236}">
                <a16:creationId xmlns:a16="http://schemas.microsoft.com/office/drawing/2014/main" xmlns="" id="{AD1568E5-94C1-AF4C-A4BA-19730F02292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3" name="Slide Number Placeholder 5">
            <a:extLst>
              <a:ext uri="{FF2B5EF4-FFF2-40B4-BE49-F238E27FC236}">
                <a16:creationId xmlns:a16="http://schemas.microsoft.com/office/drawing/2014/main" xmlns="" id="{CD95E9CC-440B-FB49-9F80-F9E9877D32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4" name="Picture 13" descr="CompTIA_logo.wmf">
            <a:extLst>
              <a:ext uri="{FF2B5EF4-FFF2-40B4-BE49-F238E27FC236}">
                <a16:creationId xmlns:a16="http://schemas.microsoft.com/office/drawing/2014/main" xmlns="" id="{227351FB-26ED-744C-9960-ADFBB6AC8F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72C6F783-9286-1544-850A-F82A0510B462}"/>
              </a:ext>
            </a:extLst>
          </p:cNvPr>
          <p:cNvSpPr>
            <a:spLocks noGrp="1"/>
          </p:cNvSpPr>
          <p:nvPr>
            <p:ph idx="1" hasCustomPrompt="1"/>
          </p:nvPr>
        </p:nvSpPr>
        <p:spPr>
          <a:xfrm>
            <a:off x="341924" y="1307130"/>
            <a:ext cx="8460152" cy="4756786"/>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sp>
        <p:nvSpPr>
          <p:cNvPr id="7" name="Slide Number Placeholder 5">
            <a:extLst>
              <a:ext uri="{FF2B5EF4-FFF2-40B4-BE49-F238E27FC236}">
                <a16:creationId xmlns:a16="http://schemas.microsoft.com/office/drawing/2014/main" xmlns="" id="{B1B526C4-AE81-584A-B2CE-1F568667FC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B352D7C-F460-B04F-8328-C46763E025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2812367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Slide No Image or Icon">
    <p:spTree>
      <p:nvGrpSpPr>
        <p:cNvPr id="1" name=""/>
        <p:cNvGrpSpPr/>
        <p:nvPr/>
      </p:nvGrpSpPr>
      <p:grpSpPr>
        <a:xfrm>
          <a:off x="0" y="0"/>
          <a:ext cx="0" cy="0"/>
          <a:chOff x="0" y="0"/>
          <a:chExt cx="0" cy="0"/>
        </a:xfrm>
      </p:grpSpPr>
      <p:sp>
        <p:nvSpPr>
          <p:cNvPr id="7" name="Round Diagonal Corner Rectangle 6">
            <a:extLst>
              <a:ext uri="{FF2B5EF4-FFF2-40B4-BE49-F238E27FC236}">
                <a16:creationId xmlns:a16="http://schemas.microsoft.com/office/drawing/2014/main" xmlns="" id="{30CCA813-A45D-6146-9976-2BE31C6379AB}"/>
              </a:ext>
            </a:extLst>
          </p:cNvPr>
          <p:cNvSpPr/>
          <p:nvPr userDrawn="1"/>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6" name="Round Diagonal Corner Rectangle 5">
            <a:extLst>
              <a:ext uri="{FF2B5EF4-FFF2-40B4-BE49-F238E27FC236}">
                <a16:creationId xmlns:a16="http://schemas.microsoft.com/office/drawing/2014/main" xmlns="" id="{09A665B6-64B8-0448-AB5E-CB8DC2B74C1C}"/>
              </a:ext>
            </a:extLst>
          </p:cNvPr>
          <p:cNvSpPr/>
          <p:nvPr/>
        </p:nvSpPr>
        <p:spPr>
          <a:xfrm>
            <a:off x="457200" y="685800"/>
            <a:ext cx="8229600" cy="4191000"/>
          </a:xfrm>
          <a:prstGeom prst="round2DiagRect">
            <a:avLst>
              <a:gd name="adj1" fmla="val 0"/>
              <a:gd name="adj2" fmla="val 11792"/>
            </a:avLst>
          </a:prstGeom>
          <a:solidFill>
            <a:srgbClr val="ED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defRPr/>
            </a:pPr>
            <a:endParaRPr lang="en-US" dirty="0">
              <a:solidFill>
                <a:srgbClr val="FFFFFF"/>
              </a:solidFill>
            </a:endParaRPr>
          </a:p>
        </p:txBody>
      </p:sp>
      <p:sp>
        <p:nvSpPr>
          <p:cNvPr id="10" name="Title 1">
            <a:extLst>
              <a:ext uri="{FF2B5EF4-FFF2-40B4-BE49-F238E27FC236}">
                <a16:creationId xmlns:a16="http://schemas.microsoft.com/office/drawing/2014/main" xmlns="" id="{8F27D27D-3DD6-3947-AC24-EC6790959295}"/>
              </a:ext>
            </a:extLst>
          </p:cNvPr>
          <p:cNvSpPr>
            <a:spLocks noGrp="1"/>
          </p:cNvSpPr>
          <p:nvPr>
            <p:ph type="ctrTitle"/>
          </p:nvPr>
        </p:nvSpPr>
        <p:spPr>
          <a:xfrm>
            <a:off x="650366" y="2057400"/>
            <a:ext cx="7981244" cy="1100674"/>
          </a:xfrm>
        </p:spPr>
        <p:txBody>
          <a:bodyPr lIns="0" rIns="0" anchor="b">
            <a:noAutofit/>
          </a:bodyPr>
          <a:lstStyle>
            <a:lvl1pPr algn="l">
              <a:defRPr sz="3600" b="1">
                <a:solidFill>
                  <a:srgbClr val="FFFFFF"/>
                </a:solidFill>
                <a:latin typeface="+mj-lt"/>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xmlns="" id="{86485109-D412-DB42-94AA-0DC656F064CC}"/>
              </a:ext>
            </a:extLst>
          </p:cNvPr>
          <p:cNvSpPr>
            <a:spLocks noGrp="1"/>
          </p:cNvSpPr>
          <p:nvPr>
            <p:ph type="subTitle" idx="1"/>
          </p:nvPr>
        </p:nvSpPr>
        <p:spPr>
          <a:xfrm>
            <a:off x="650366" y="3165129"/>
            <a:ext cx="6207634" cy="489656"/>
          </a:xfrm>
        </p:spPr>
        <p:txBody>
          <a:bodyPr lIns="0" rIns="0">
            <a:no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descr="CompTIA_logo.wmf">
            <a:extLst>
              <a:ext uri="{FF2B5EF4-FFF2-40B4-BE49-F238E27FC236}">
                <a16:creationId xmlns:a16="http://schemas.microsoft.com/office/drawing/2014/main" xmlns="" id="{915B22A6-28AA-3242-955A-6B4EC92D5E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pic>
        <p:nvPicPr>
          <p:cNvPr id="8" name="Picture 7" descr="CompTIA_logo.wmf">
            <a:extLst>
              <a:ext uri="{FF2B5EF4-FFF2-40B4-BE49-F238E27FC236}">
                <a16:creationId xmlns:a16="http://schemas.microsoft.com/office/drawing/2014/main" xmlns="" id="{FF8DE52F-7C95-5541-BC7F-2F14FF21E09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97111" y="5943600"/>
            <a:ext cx="1684782" cy="360426"/>
          </a:xfrm>
          <a:prstGeom prst="rect">
            <a:avLst/>
          </a:prstGeom>
        </p:spPr>
      </p:pic>
    </p:spTree>
    <p:extLst>
      <p:ext uri="{BB962C8B-B14F-4D97-AF65-F5344CB8AC3E}">
        <p14:creationId xmlns:p14="http://schemas.microsoft.com/office/powerpoint/2010/main" val="21643092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ottom Fill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277F104-82BA-8F4D-B222-EB78A7C4C45D}"/>
              </a:ext>
            </a:extLst>
          </p:cNvPr>
          <p:cNvPicPr>
            <a:picLocks noChangeAspect="1"/>
          </p:cNvPicPr>
          <p:nvPr/>
        </p:nvPicPr>
        <p:blipFill>
          <a:blip r:embed="rId2"/>
          <a:stretch>
            <a:fillRect/>
          </a:stretch>
        </p:blipFill>
        <p:spPr>
          <a:xfrm>
            <a:off x="0" y="6019800"/>
            <a:ext cx="9144000" cy="455934"/>
          </a:xfrm>
          <a:prstGeom prst="rect">
            <a:avLst/>
          </a:prstGeom>
        </p:spPr>
      </p:pic>
      <p:sp>
        <p:nvSpPr>
          <p:cNvPr id="9"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EFBE5EB6-65FE-0E48-9452-A19FC7E53C3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E99B5762-231E-5D48-BE77-49FAD4EC5C21}"/>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97B308B2-AF5D-1141-ACEE-FE0C77648C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DE834EAB-3654-8444-AD99-93CDAC63F3F4}"/>
              </a:ext>
            </a:extLst>
          </p:cNvPr>
          <p:cNvSpPr>
            <a:spLocks noGrp="1"/>
          </p:cNvSpPr>
          <p:nvPr>
            <p:ph idx="1" hasCustomPrompt="1"/>
          </p:nvPr>
        </p:nvSpPr>
        <p:spPr>
          <a:xfrm>
            <a:off x="341924" y="1307130"/>
            <a:ext cx="8460152" cy="4429527"/>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0" name="Picture 9">
            <a:extLst>
              <a:ext uri="{FF2B5EF4-FFF2-40B4-BE49-F238E27FC236}">
                <a16:creationId xmlns:a16="http://schemas.microsoft.com/office/drawing/2014/main" xmlns="" id="{D6340735-0E87-CC46-93D6-0D60E117476F}"/>
              </a:ext>
            </a:extLst>
          </p:cNvPr>
          <p:cNvPicPr>
            <a:picLocks noChangeAspect="1"/>
          </p:cNvPicPr>
          <p:nvPr userDrawn="1"/>
        </p:nvPicPr>
        <p:blipFill>
          <a:blip r:embed="rId2"/>
          <a:stretch>
            <a:fillRect/>
          </a:stretch>
        </p:blipFill>
        <p:spPr>
          <a:xfrm>
            <a:off x="0" y="6019800"/>
            <a:ext cx="9144000" cy="455934"/>
          </a:xfrm>
          <a:prstGeom prst="rect">
            <a:avLst/>
          </a:prstGeom>
        </p:spPr>
      </p:pic>
      <p:sp>
        <p:nvSpPr>
          <p:cNvPr id="12" name="Slide Number Placeholder 5">
            <a:extLst>
              <a:ext uri="{FF2B5EF4-FFF2-40B4-BE49-F238E27FC236}">
                <a16:creationId xmlns:a16="http://schemas.microsoft.com/office/drawing/2014/main" xmlns="" id="{1512107F-3B03-A142-ADD0-8B76AD59B4B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E87DE8F0-CB9B-2840-A524-8BE08473D7C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26018432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Corner Fill">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E4A605F-8B15-FB46-9F61-470E09EB87BC}"/>
              </a:ext>
            </a:extLst>
          </p:cNvPr>
          <p:cNvPicPr>
            <a:picLocks noChangeAspect="1"/>
          </p:cNvPicPr>
          <p:nvPr/>
        </p:nvPicPr>
        <p:blipFill>
          <a:blip r:embed="rId2"/>
          <a:stretch>
            <a:fillRect/>
          </a:stretch>
        </p:blipFill>
        <p:spPr>
          <a:xfrm>
            <a:off x="6272784" y="4243143"/>
            <a:ext cx="2871216" cy="2614857"/>
          </a:xfrm>
          <a:prstGeom prst="rect">
            <a:avLst/>
          </a:prstGeom>
        </p:spPr>
      </p:pic>
      <p:sp>
        <p:nvSpPr>
          <p:cNvPr id="11"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sp>
        <p:nvSpPr>
          <p:cNvPr id="5" name="Slide Number Placeholder 5">
            <a:extLst>
              <a:ext uri="{FF2B5EF4-FFF2-40B4-BE49-F238E27FC236}">
                <a16:creationId xmlns:a16="http://schemas.microsoft.com/office/drawing/2014/main" xmlns="" id="{357115EB-6EB9-AD43-BF51-6238C42B69E2}"/>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7" name="Slide Number Placeholder 5">
            <a:extLst>
              <a:ext uri="{FF2B5EF4-FFF2-40B4-BE49-F238E27FC236}">
                <a16:creationId xmlns:a16="http://schemas.microsoft.com/office/drawing/2014/main" xmlns="" id="{AAD0C0EF-7038-634B-8024-2C277C80B0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8" name="Picture 7" descr="CompTIA_logo.wmf">
            <a:extLst>
              <a:ext uri="{FF2B5EF4-FFF2-40B4-BE49-F238E27FC236}">
                <a16:creationId xmlns:a16="http://schemas.microsoft.com/office/drawing/2014/main" xmlns="" id="{8C0E01C7-55F8-CB46-A3D0-2C065754C78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5" name="Text Placeholder 2">
            <a:extLst>
              <a:ext uri="{FF2B5EF4-FFF2-40B4-BE49-F238E27FC236}">
                <a16:creationId xmlns:a16="http://schemas.microsoft.com/office/drawing/2014/main" xmlns="" id="{EACD82ED-3ACE-6B4E-AED2-34697AE09C35}"/>
              </a:ext>
            </a:extLst>
          </p:cNvPr>
          <p:cNvSpPr>
            <a:spLocks noGrp="1"/>
          </p:cNvSpPr>
          <p:nvPr>
            <p:ph idx="1" hasCustomPrompt="1"/>
          </p:nvPr>
        </p:nvSpPr>
        <p:spPr>
          <a:xfrm>
            <a:off x="341924" y="1307130"/>
            <a:ext cx="8460152" cy="4785662"/>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8">
            <a:extLst>
              <a:ext uri="{FF2B5EF4-FFF2-40B4-BE49-F238E27FC236}">
                <a16:creationId xmlns:a16="http://schemas.microsoft.com/office/drawing/2014/main" xmlns="" id="{426213E4-182A-0540-9FE5-9CF87608140B}"/>
              </a:ext>
            </a:extLst>
          </p:cNvPr>
          <p:cNvPicPr>
            <a:picLocks noChangeAspect="1"/>
          </p:cNvPicPr>
          <p:nvPr userDrawn="1"/>
        </p:nvPicPr>
        <p:blipFill>
          <a:blip r:embed="rId2"/>
          <a:stretch>
            <a:fillRect/>
          </a:stretch>
        </p:blipFill>
        <p:spPr>
          <a:xfrm>
            <a:off x="6272784" y="4243143"/>
            <a:ext cx="2871216" cy="2614857"/>
          </a:xfrm>
          <a:prstGeom prst="rect">
            <a:avLst/>
          </a:prstGeom>
        </p:spPr>
      </p:pic>
      <p:sp>
        <p:nvSpPr>
          <p:cNvPr id="10" name="Slide Number Placeholder 5">
            <a:extLst>
              <a:ext uri="{FF2B5EF4-FFF2-40B4-BE49-F238E27FC236}">
                <a16:creationId xmlns:a16="http://schemas.microsoft.com/office/drawing/2014/main" xmlns="" id="{51552687-032D-C34A-A602-AD4C6BD9AA47}"/>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2" name="Picture 11" descr="CompTIA_logo.wmf">
            <a:extLst>
              <a:ext uri="{FF2B5EF4-FFF2-40B4-BE49-F238E27FC236}">
                <a16:creationId xmlns:a16="http://schemas.microsoft.com/office/drawing/2014/main" xmlns="" id="{8484E9A4-2002-AD4A-890B-49D02F7DADD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0405428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Glossary Term Definition">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8455566"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7054516" cy="762000"/>
          </a:xfrm>
        </p:spPr>
        <p:txBody>
          <a:bodyPr/>
          <a:lstStyle>
            <a:lvl1pPr marL="0" indent="0" algn="l" defTabSz="457200" rtl="0" eaLnBrk="1" latinLnBrk="0" hangingPunct="1">
              <a:spcBef>
                <a:spcPct val="20000"/>
              </a:spcBef>
              <a:buClr>
                <a:schemeClr val="accent1"/>
              </a:buClr>
              <a:buFont typeface="Arial"/>
              <a:buNone/>
              <a:defRPr lang="en-US" sz="1800" b="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sp>
        <p:nvSpPr>
          <p:cNvPr id="6" name="Slide Number Placeholder 5">
            <a:extLst>
              <a:ext uri="{FF2B5EF4-FFF2-40B4-BE49-F238E27FC236}">
                <a16:creationId xmlns:a16="http://schemas.microsoft.com/office/drawing/2014/main" xmlns="" id="{804186BA-5094-1448-BB57-AB5B0FEA3A02}"/>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1" name="Slide Number Placeholder 5">
            <a:extLst>
              <a:ext uri="{FF2B5EF4-FFF2-40B4-BE49-F238E27FC236}">
                <a16:creationId xmlns:a16="http://schemas.microsoft.com/office/drawing/2014/main" xmlns="" id="{57DCA484-9C40-334C-AD13-25B14530D4BF}"/>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8F2FA5A5-E3E2-9C44-BD0B-89DF91D8C82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4" name="Text Placeholder 2">
            <a:extLst>
              <a:ext uri="{FF2B5EF4-FFF2-40B4-BE49-F238E27FC236}">
                <a16:creationId xmlns:a16="http://schemas.microsoft.com/office/drawing/2014/main" xmlns="" id="{1C8B6186-7A8B-DC46-9466-DB72DE79C1AC}"/>
              </a:ext>
            </a:extLst>
          </p:cNvPr>
          <p:cNvSpPr>
            <a:spLocks noGrp="1"/>
          </p:cNvSpPr>
          <p:nvPr>
            <p:ph idx="1" hasCustomPrompt="1"/>
          </p:nvPr>
        </p:nvSpPr>
        <p:spPr>
          <a:xfrm>
            <a:off x="341924" y="2300438"/>
            <a:ext cx="8460152" cy="3942100"/>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9" name="Picture 100" descr="book">
            <a:extLst>
              <a:ext uri="{FF2B5EF4-FFF2-40B4-BE49-F238E27FC236}">
                <a16:creationId xmlns:a16="http://schemas.microsoft.com/office/drawing/2014/main" xmlns="" id="{DB3E63F8-33D9-BE4A-A84B-93A628628D2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5">
            <a:extLst>
              <a:ext uri="{FF2B5EF4-FFF2-40B4-BE49-F238E27FC236}">
                <a16:creationId xmlns:a16="http://schemas.microsoft.com/office/drawing/2014/main" xmlns="" id="{DE0D9F7C-5F59-8245-A8F1-AA6DAEAA23E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917D1463-228E-DC42-AA44-5A425CE67B5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722422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Glossary Term Definition with Corner Fill">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p>
            <a:r>
              <a:rPr lang="en-US" dirty="0"/>
              <a:t>Click to add title</a:t>
            </a:r>
          </a:p>
        </p:txBody>
      </p:sp>
      <p:pic>
        <p:nvPicPr>
          <p:cNvPr id="10" name="Picture 100" descr="book">
            <a:extLst>
              <a:ext uri="{FF2B5EF4-FFF2-40B4-BE49-F238E27FC236}">
                <a16:creationId xmlns:a16="http://schemas.microsoft.com/office/drawing/2014/main" xmlns="" id="{C97CB2FE-FA07-47EC-B391-E0375C6755E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xmlns="" id="{8FB19520-E82C-4B3B-A166-692B3551D135}"/>
              </a:ext>
            </a:extLst>
          </p:cNvPr>
          <p:cNvSpPr>
            <a:spLocks noGrp="1"/>
          </p:cNvSpPr>
          <p:nvPr>
            <p:ph type="body" sz="quarter" idx="13" hasCustomPrompt="1"/>
          </p:nvPr>
        </p:nvSpPr>
        <p:spPr>
          <a:xfrm>
            <a:off x="1752600" y="1259979"/>
            <a:ext cx="6934200" cy="762000"/>
          </a:xfrm>
        </p:spPr>
        <p:txBody>
          <a:bodyPr/>
          <a:lstStyle>
            <a:lvl1pPr marL="0" indent="0" algn="l" defTabSz="457200" rtl="0" eaLnBrk="1" latinLnBrk="0" hangingPunct="1">
              <a:spcBef>
                <a:spcPct val="20000"/>
              </a:spcBef>
              <a:buClr>
                <a:schemeClr val="accent1"/>
              </a:buClr>
              <a:buFont typeface="Arial"/>
              <a:buNone/>
              <a:defRPr lang="en-US" sz="1800" kern="1200" dirty="0" smtClean="0">
                <a:solidFill>
                  <a:srgbClr val="ED1C24"/>
                </a:solidFill>
                <a:latin typeface="+mn-lt"/>
                <a:ea typeface="+mn-ea"/>
                <a:cs typeface="+mn-cs"/>
              </a:defRPr>
            </a:lvl1pPr>
            <a:lvl2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2pPr>
            <a:lvl3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3pPr>
            <a:lvl4pPr marL="0" indent="0" algn="l" defTabSz="457200" rtl="0" eaLnBrk="1" latinLnBrk="0" hangingPunct="1">
              <a:spcBef>
                <a:spcPct val="20000"/>
              </a:spcBef>
              <a:buClr>
                <a:schemeClr val="accent1"/>
              </a:buClr>
              <a:buFont typeface="Arial"/>
              <a:buNone/>
              <a:defRPr lang="en-US" sz="1800" kern="1200" dirty="0" smtClean="0">
                <a:solidFill>
                  <a:srgbClr val="0070C0"/>
                </a:solidFill>
                <a:latin typeface="+mn-lt"/>
                <a:ea typeface="+mn-ea"/>
                <a:cs typeface="+mn-cs"/>
              </a:defRPr>
            </a:lvl4pPr>
            <a:lvl5pPr marL="0" indent="0" algn="l" defTabSz="457200" rtl="0" eaLnBrk="1" latinLnBrk="0" hangingPunct="1">
              <a:spcBef>
                <a:spcPct val="20000"/>
              </a:spcBef>
              <a:buClr>
                <a:schemeClr val="accent1"/>
              </a:buClr>
              <a:buFont typeface="Arial"/>
              <a:buNone/>
              <a:defRPr lang="en-US" sz="1800" kern="1200" dirty="0">
                <a:solidFill>
                  <a:srgbClr val="0070C0"/>
                </a:solidFill>
                <a:latin typeface="+mn-lt"/>
                <a:ea typeface="+mn-ea"/>
                <a:cs typeface="+mn-cs"/>
              </a:defRPr>
            </a:lvl5pPr>
          </a:lstStyle>
          <a:p>
            <a:pPr lvl="0"/>
            <a:r>
              <a:rPr lang="en-US" dirty="0"/>
              <a:t>Term: definition. (Format “term” in bold.)</a:t>
            </a:r>
          </a:p>
        </p:txBody>
      </p:sp>
      <p:pic>
        <p:nvPicPr>
          <p:cNvPr id="9" name="Picture 8">
            <a:extLst>
              <a:ext uri="{FF2B5EF4-FFF2-40B4-BE49-F238E27FC236}">
                <a16:creationId xmlns:a16="http://schemas.microsoft.com/office/drawing/2014/main" xmlns="" id="{42053552-69A8-BD48-8CA2-F433F3BDBFD1}"/>
              </a:ext>
            </a:extLst>
          </p:cNvPr>
          <p:cNvPicPr>
            <a:picLocks noChangeAspect="1"/>
          </p:cNvPicPr>
          <p:nvPr/>
        </p:nvPicPr>
        <p:blipFill>
          <a:blip r:embed="rId3"/>
          <a:stretch>
            <a:fillRect/>
          </a:stretch>
        </p:blipFill>
        <p:spPr>
          <a:xfrm>
            <a:off x="6272784" y="4243143"/>
            <a:ext cx="2871216" cy="2614857"/>
          </a:xfrm>
          <a:prstGeom prst="rect">
            <a:avLst/>
          </a:prstGeom>
        </p:spPr>
      </p:pic>
      <p:sp>
        <p:nvSpPr>
          <p:cNvPr id="11" name="Slide Number Placeholder 5">
            <a:extLst>
              <a:ext uri="{FF2B5EF4-FFF2-40B4-BE49-F238E27FC236}">
                <a16:creationId xmlns:a16="http://schemas.microsoft.com/office/drawing/2014/main" xmlns="" id="{BBD1DE29-ADE7-384D-809A-A52F9DD45FFD}"/>
              </a:ext>
            </a:extLst>
          </p:cNvPr>
          <p:cNvSpPr txBox="1">
            <a:spLocks/>
          </p:cNvSpPr>
          <p:nvPr/>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14" name="Slide Number Placeholder 5">
            <a:extLst>
              <a:ext uri="{FF2B5EF4-FFF2-40B4-BE49-F238E27FC236}">
                <a16:creationId xmlns:a16="http://schemas.microsoft.com/office/drawing/2014/main" xmlns="" id="{2E180A83-A907-544F-B0AF-DAD9FC2DF73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5" name="Picture 14" descr="CompTIA_logo.wmf">
            <a:extLst>
              <a:ext uri="{FF2B5EF4-FFF2-40B4-BE49-F238E27FC236}">
                <a16:creationId xmlns:a16="http://schemas.microsoft.com/office/drawing/2014/main" xmlns="" id="{966438BD-F346-2049-BD71-86C1F78B255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6" name="Text Placeholder 2">
            <a:extLst>
              <a:ext uri="{FF2B5EF4-FFF2-40B4-BE49-F238E27FC236}">
                <a16:creationId xmlns:a16="http://schemas.microsoft.com/office/drawing/2014/main" xmlns="" id="{8B707612-480C-B144-82D3-40F98F576EEF}"/>
              </a:ext>
            </a:extLst>
          </p:cNvPr>
          <p:cNvSpPr>
            <a:spLocks noGrp="1"/>
          </p:cNvSpPr>
          <p:nvPr>
            <p:ph idx="1" hasCustomPrompt="1"/>
          </p:nvPr>
        </p:nvSpPr>
        <p:spPr>
          <a:xfrm>
            <a:off x="341924" y="2261936"/>
            <a:ext cx="8460152" cy="3980601"/>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00" descr="book">
            <a:extLst>
              <a:ext uri="{FF2B5EF4-FFF2-40B4-BE49-F238E27FC236}">
                <a16:creationId xmlns:a16="http://schemas.microsoft.com/office/drawing/2014/main" xmlns="" id="{9D5CEE60-2C88-9E49-B28B-58454BEF351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600" y="1177137"/>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xmlns="" id="{B226F1A9-2B9D-584B-8245-44EA0A3A2E53}"/>
              </a:ext>
            </a:extLst>
          </p:cNvPr>
          <p:cNvPicPr>
            <a:picLocks noChangeAspect="1"/>
          </p:cNvPicPr>
          <p:nvPr userDrawn="1"/>
        </p:nvPicPr>
        <p:blipFill>
          <a:blip r:embed="rId3"/>
          <a:stretch>
            <a:fillRect/>
          </a:stretch>
        </p:blipFill>
        <p:spPr>
          <a:xfrm>
            <a:off x="6272784" y="4243143"/>
            <a:ext cx="2871216" cy="2614857"/>
          </a:xfrm>
          <a:prstGeom prst="rect">
            <a:avLst/>
          </a:prstGeom>
        </p:spPr>
      </p:pic>
      <p:sp>
        <p:nvSpPr>
          <p:cNvPr id="18" name="Slide Number Placeholder 5">
            <a:extLst>
              <a:ext uri="{FF2B5EF4-FFF2-40B4-BE49-F238E27FC236}">
                <a16:creationId xmlns:a16="http://schemas.microsoft.com/office/drawing/2014/main" xmlns="" id="{FDF18D2F-C485-F946-A6AD-6D9AB08D0C01}"/>
              </a:ext>
            </a:extLst>
          </p:cNvPr>
          <p:cNvSpPr txBox="1">
            <a:spLocks/>
          </p:cNvSpPr>
          <p:nvPr userDrawn="1"/>
        </p:nvSpPr>
        <p:spPr>
          <a:xfrm>
            <a:off x="81975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9" name="Picture 18" descr="CompTIA_logo.wmf">
            <a:extLst>
              <a:ext uri="{FF2B5EF4-FFF2-40B4-BE49-F238E27FC236}">
                <a16:creationId xmlns:a16="http://schemas.microsoft.com/office/drawing/2014/main" xmlns="" id="{E78EE45E-3A6B-D748-A160-F51D43377328}"/>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6906894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Ha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C41D967-990F-E944-A75C-DDD8D816EE0F}"/>
              </a:ext>
            </a:extLst>
          </p:cNvPr>
          <p:cNvPicPr>
            <a:picLocks noChangeAspect="1"/>
          </p:cNvPicPr>
          <p:nvPr/>
        </p:nvPicPr>
        <p:blipFill>
          <a:blip r:embed="rId2"/>
          <a:stretch>
            <a:fillRect/>
          </a:stretch>
        </p:blipFill>
        <p:spPr>
          <a:xfrm>
            <a:off x="6378654" y="4716892"/>
            <a:ext cx="2426148" cy="15087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15727794-1D8F-EE4B-86CA-492FD31C8844}"/>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02E05C79-1716-3D41-94C9-03C7F4E93A4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A7A7784F-0CF1-6447-8E21-F2091A64AB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62593A58-0959-CB4D-8C6B-BF10FB4E9B2C}"/>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6A9384BF-4DD5-0241-9855-AF2027C9E586}"/>
              </a:ext>
            </a:extLst>
          </p:cNvPr>
          <p:cNvPicPr>
            <a:picLocks noChangeAspect="1"/>
          </p:cNvPicPr>
          <p:nvPr userDrawn="1"/>
        </p:nvPicPr>
        <p:blipFill>
          <a:blip r:embed="rId2"/>
          <a:stretch>
            <a:fillRect/>
          </a:stretch>
        </p:blipFill>
        <p:spPr>
          <a:xfrm>
            <a:off x="6378654" y="4716892"/>
            <a:ext cx="2426148" cy="1508760"/>
          </a:xfrm>
          <a:prstGeom prst="rect">
            <a:avLst/>
          </a:prstGeom>
        </p:spPr>
      </p:pic>
      <p:sp>
        <p:nvSpPr>
          <p:cNvPr id="13" name="Slide Number Placeholder 5">
            <a:extLst>
              <a:ext uri="{FF2B5EF4-FFF2-40B4-BE49-F238E27FC236}">
                <a16:creationId xmlns:a16="http://schemas.microsoft.com/office/drawing/2014/main" xmlns="" id="{A5691A58-3DA6-9C42-9DEE-56D4A55368C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06248EB9-11AC-804B-A135-4EFD54359A2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843653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Hands-On Activity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3B6DABA9-2B0D-064E-BEB6-5D5E546F3AA1}"/>
              </a:ext>
            </a:extLst>
          </p:cNvPr>
          <p:cNvPicPr>
            <a:picLocks noChangeAspect="1"/>
          </p:cNvPicPr>
          <p:nvPr/>
        </p:nvPicPr>
        <p:blipFill>
          <a:blip r:embed="rId2"/>
          <a:stretch>
            <a:fillRect/>
          </a:stretch>
        </p:blipFill>
        <p:spPr>
          <a:xfrm>
            <a:off x="3022600" y="2565400"/>
            <a:ext cx="3101607" cy="1928812"/>
          </a:xfrm>
          <a:prstGeom prst="rect">
            <a:avLst/>
          </a:prstGeom>
        </p:spPr>
      </p:pic>
      <p:pic>
        <p:nvPicPr>
          <p:cNvPr id="7" name="Picture 6">
            <a:extLst>
              <a:ext uri="{FF2B5EF4-FFF2-40B4-BE49-F238E27FC236}">
                <a16:creationId xmlns:a16="http://schemas.microsoft.com/office/drawing/2014/main" xmlns="" id="{80E79872-6410-E14A-8678-93C3DB88970C}"/>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F628AF2C-F141-0F46-BA28-178577A16F7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6BA17A01-17DB-2540-9CD7-DEA1D2C76BF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2" name="Picture 11" descr="CompTIA_logo.wmf">
            <a:extLst>
              <a:ext uri="{FF2B5EF4-FFF2-40B4-BE49-F238E27FC236}">
                <a16:creationId xmlns:a16="http://schemas.microsoft.com/office/drawing/2014/main" xmlns="" id="{479FADE8-B2CC-4340-89CD-7751242F44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3" name="Picture 12">
            <a:extLst>
              <a:ext uri="{FF2B5EF4-FFF2-40B4-BE49-F238E27FC236}">
                <a16:creationId xmlns:a16="http://schemas.microsoft.com/office/drawing/2014/main" xmlns="" id="{5A1E55E5-96BD-EA4D-B74C-B45EA23440E2}"/>
              </a:ext>
            </a:extLst>
          </p:cNvPr>
          <p:cNvPicPr>
            <a:picLocks noChangeAspect="1"/>
          </p:cNvPicPr>
          <p:nvPr userDrawn="1"/>
        </p:nvPicPr>
        <p:blipFill>
          <a:blip r:embed="rId2"/>
          <a:stretch>
            <a:fillRect/>
          </a:stretch>
        </p:blipFill>
        <p:spPr>
          <a:xfrm>
            <a:off x="3022600" y="2565400"/>
            <a:ext cx="3101607" cy="1928812"/>
          </a:xfrm>
          <a:prstGeom prst="rect">
            <a:avLst/>
          </a:prstGeom>
        </p:spPr>
      </p:pic>
      <p:pic>
        <p:nvPicPr>
          <p:cNvPr id="14" name="Picture 13">
            <a:extLst>
              <a:ext uri="{FF2B5EF4-FFF2-40B4-BE49-F238E27FC236}">
                <a16:creationId xmlns:a16="http://schemas.microsoft.com/office/drawing/2014/main" xmlns="" id="{2F141D98-3766-574F-B382-B3B62F9F068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5" name="TextBox 14">
            <a:extLst>
              <a:ext uri="{FF2B5EF4-FFF2-40B4-BE49-F238E27FC236}">
                <a16:creationId xmlns:a16="http://schemas.microsoft.com/office/drawing/2014/main" xmlns="" id="{2A7E3B64-90B7-7849-9847-8B6319B6F077}"/>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6" name="Slide Number Placeholder 5">
            <a:extLst>
              <a:ext uri="{FF2B5EF4-FFF2-40B4-BE49-F238E27FC236}">
                <a16:creationId xmlns:a16="http://schemas.microsoft.com/office/drawing/2014/main" xmlns="" id="{AE8DCE48-C8A9-6944-B701-A58A7D7F70B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7" name="Picture 16" descr="CompTIA_logo.wmf">
            <a:extLst>
              <a:ext uri="{FF2B5EF4-FFF2-40B4-BE49-F238E27FC236}">
                <a16:creationId xmlns:a16="http://schemas.microsoft.com/office/drawing/2014/main" xmlns="" id="{DAF65D91-8240-174E-9C5B-36131D70EDE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5782888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Minds-On Activity">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E0098A6-2D77-744B-BEA2-1797ABD1AE4D}"/>
              </a:ext>
            </a:extLst>
          </p:cNvPr>
          <p:cNvPicPr>
            <a:picLocks noChangeAspect="1"/>
          </p:cNvPicPr>
          <p:nvPr/>
        </p:nvPicPr>
        <p:blipFill>
          <a:blip r:embed="rId2"/>
          <a:stretch>
            <a:fillRect/>
          </a:stretch>
        </p:blipFill>
        <p:spPr>
          <a:xfrm>
            <a:off x="6019739" y="4706858"/>
            <a:ext cx="2787042" cy="1526660"/>
          </a:xfrm>
          <a:prstGeom prst="rect">
            <a:avLst/>
          </a:prstGeom>
        </p:spPr>
      </p:pic>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Autofit/>
          </a:bodyPr>
          <a:lstStyle>
            <a:lvl1pPr>
              <a:defRPr/>
            </a:lvl1pPr>
          </a:lstStyle>
          <a:p>
            <a:r>
              <a:rPr lang="en-US" dirty="0"/>
              <a:t>Click to add Activity title</a:t>
            </a:r>
          </a:p>
        </p:txBody>
      </p:sp>
      <p:sp>
        <p:nvSpPr>
          <p:cNvPr id="5" name="Slide Number Placeholder 5">
            <a:extLst>
              <a:ext uri="{FF2B5EF4-FFF2-40B4-BE49-F238E27FC236}">
                <a16:creationId xmlns:a16="http://schemas.microsoft.com/office/drawing/2014/main" xmlns="" id="{73732324-F386-A84B-A341-691AB7D65C3E}"/>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9" name="Slide Number Placeholder 5">
            <a:extLst>
              <a:ext uri="{FF2B5EF4-FFF2-40B4-BE49-F238E27FC236}">
                <a16:creationId xmlns:a16="http://schemas.microsoft.com/office/drawing/2014/main" xmlns="" id="{2F9B869A-1F05-B84C-AA9E-6A7FD25F6D9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C9B010B1-B5B2-B34D-9253-4A08FD10CE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1" name="Text Placeholder 2">
            <a:extLst>
              <a:ext uri="{FF2B5EF4-FFF2-40B4-BE49-F238E27FC236}">
                <a16:creationId xmlns:a16="http://schemas.microsoft.com/office/drawing/2014/main" xmlns="" id="{CE126EC4-13CC-5047-ACF1-7FCEABFB0D5E}"/>
              </a:ext>
            </a:extLst>
          </p:cNvPr>
          <p:cNvSpPr>
            <a:spLocks noGrp="1"/>
          </p:cNvSpPr>
          <p:nvPr>
            <p:ph idx="1" hasCustomPrompt="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0"/>
            <a:r>
              <a:rPr lang="en-US" dirty="0"/>
              <a:t>Second level</a:t>
            </a:r>
          </a:p>
          <a:p>
            <a:pPr lvl="0"/>
            <a:r>
              <a:rPr lang="en-US" dirty="0"/>
              <a:t>Third level</a:t>
            </a:r>
          </a:p>
        </p:txBody>
      </p:sp>
      <p:pic>
        <p:nvPicPr>
          <p:cNvPr id="12" name="Picture 11">
            <a:extLst>
              <a:ext uri="{FF2B5EF4-FFF2-40B4-BE49-F238E27FC236}">
                <a16:creationId xmlns:a16="http://schemas.microsoft.com/office/drawing/2014/main" xmlns="" id="{20E3317B-B5BE-A04B-A739-CDFD7B0E698F}"/>
              </a:ext>
            </a:extLst>
          </p:cNvPr>
          <p:cNvPicPr>
            <a:picLocks noChangeAspect="1"/>
          </p:cNvPicPr>
          <p:nvPr userDrawn="1"/>
        </p:nvPicPr>
        <p:blipFill>
          <a:blip r:embed="rId2"/>
          <a:stretch>
            <a:fillRect/>
          </a:stretch>
        </p:blipFill>
        <p:spPr>
          <a:xfrm>
            <a:off x="6019739" y="4706858"/>
            <a:ext cx="2787042" cy="1526660"/>
          </a:xfrm>
          <a:prstGeom prst="rect">
            <a:avLst/>
          </a:prstGeom>
        </p:spPr>
      </p:pic>
      <p:sp>
        <p:nvSpPr>
          <p:cNvPr id="13" name="Slide Number Placeholder 5">
            <a:extLst>
              <a:ext uri="{FF2B5EF4-FFF2-40B4-BE49-F238E27FC236}">
                <a16:creationId xmlns:a16="http://schemas.microsoft.com/office/drawing/2014/main" xmlns="" id="{3BD66C0E-7688-A843-B6D3-DD695A49F5F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4" name="Picture 13" descr="CompTIA_logo.wmf">
            <a:extLst>
              <a:ext uri="{FF2B5EF4-FFF2-40B4-BE49-F238E27FC236}">
                <a16:creationId xmlns:a16="http://schemas.microsoft.com/office/drawing/2014/main" xmlns="" id="{84F087AB-5679-9F47-8D83-DA4480F09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6117552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Minds-On Activit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E570D268-3262-E649-8ED0-B509455ADD1E}"/>
              </a:ext>
            </a:extLst>
          </p:cNvPr>
          <p:cNvPicPr>
            <a:picLocks noChangeAspect="1"/>
          </p:cNvPicPr>
          <p:nvPr/>
        </p:nvPicPr>
        <p:blipFill>
          <a:blip r:embed="rId2"/>
          <a:stretch>
            <a:fillRect/>
          </a:stretch>
        </p:blipFill>
        <p:spPr>
          <a:xfrm>
            <a:off x="2795977" y="2558371"/>
            <a:ext cx="3543171" cy="1940845"/>
          </a:xfrm>
          <a:prstGeom prst="rect">
            <a:avLst/>
          </a:prstGeom>
        </p:spPr>
      </p:pic>
      <p:pic>
        <p:nvPicPr>
          <p:cNvPr id="4" name="Picture 3">
            <a:extLst>
              <a:ext uri="{FF2B5EF4-FFF2-40B4-BE49-F238E27FC236}">
                <a16:creationId xmlns:a16="http://schemas.microsoft.com/office/drawing/2014/main" xmlns="" id="{73804EA5-17AD-354B-90BB-56A1A9BBD306}"/>
              </a:ext>
            </a:extLst>
          </p:cNvPr>
          <p:cNvPicPr>
            <a:picLocks noChangeAspect="1"/>
          </p:cNvPicPr>
          <p:nvPr/>
        </p:nvPicPr>
        <p:blipFill>
          <a:blip r:embed="rId3"/>
          <a:stretch>
            <a:fillRect/>
          </a:stretch>
        </p:blipFill>
        <p:spPr>
          <a:xfrm>
            <a:off x="0" y="6019800"/>
            <a:ext cx="9144000" cy="455934"/>
          </a:xfrm>
          <a:prstGeom prst="rect">
            <a:avLst/>
          </a:prstGeom>
        </p:spPr>
      </p:pic>
      <p:sp>
        <p:nvSpPr>
          <p:cNvPr id="3" name="Text Placeholder 2">
            <a:extLst>
              <a:ext uri="{FF2B5EF4-FFF2-40B4-BE49-F238E27FC236}">
                <a16:creationId xmlns:a16="http://schemas.microsoft.com/office/drawing/2014/main" xmlns="" id="{4F915AE6-89DC-4B00-95C2-C09677B47DC6}"/>
              </a:ext>
            </a:extLst>
          </p:cNvPr>
          <p:cNvSpPr>
            <a:spLocks noGrp="1"/>
          </p:cNvSpPr>
          <p:nvPr>
            <p:ph type="body" sz="quarter" idx="13" hasCustomPrompt="1"/>
          </p:nvPr>
        </p:nvSpPr>
        <p:spPr>
          <a:xfrm>
            <a:off x="571500" y="4512820"/>
            <a:ext cx="8001000" cy="611187"/>
          </a:xfrm>
        </p:spPr>
        <p:txBody>
          <a:bodyPr/>
          <a:lstStyle>
            <a:lvl1pPr marL="0" indent="0" algn="ctr">
              <a:buNone/>
              <a:defRPr sz="2800">
                <a:solidFill>
                  <a:schemeClr val="tx1"/>
                </a:solidFill>
              </a:defRPr>
            </a:lvl1pPr>
          </a:lstStyle>
          <a:p>
            <a:pPr lvl="0"/>
            <a:r>
              <a:rPr lang="en-US" dirty="0"/>
              <a:t>Click to add Activity title</a:t>
            </a:r>
          </a:p>
        </p:txBody>
      </p:sp>
      <p:sp>
        <p:nvSpPr>
          <p:cNvPr id="11" name="TextBox 10">
            <a:extLst>
              <a:ext uri="{FF2B5EF4-FFF2-40B4-BE49-F238E27FC236}">
                <a16:creationId xmlns:a16="http://schemas.microsoft.com/office/drawing/2014/main" xmlns="" id="{C249395E-254B-4DF4-AD8F-137598C79946}"/>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6" name="Slide Number Placeholder 5">
            <a:extLst>
              <a:ext uri="{FF2B5EF4-FFF2-40B4-BE49-F238E27FC236}">
                <a16:creationId xmlns:a16="http://schemas.microsoft.com/office/drawing/2014/main" xmlns="" id="{2784C09B-F43A-F747-800F-F1DE1DE87130}"/>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8" name="Slide Number Placeholder 5">
            <a:extLst>
              <a:ext uri="{FF2B5EF4-FFF2-40B4-BE49-F238E27FC236}">
                <a16:creationId xmlns:a16="http://schemas.microsoft.com/office/drawing/2014/main" xmlns="" id="{8DC713EE-FFB3-8147-9995-551A638CBF1D}"/>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descr="CompTIA_logo.wmf">
            <a:extLst>
              <a:ext uri="{FF2B5EF4-FFF2-40B4-BE49-F238E27FC236}">
                <a16:creationId xmlns:a16="http://schemas.microsoft.com/office/drawing/2014/main" xmlns="" id="{F3226BDE-BB82-2B4F-9E02-7A935D4994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pic>
        <p:nvPicPr>
          <p:cNvPr id="12" name="Picture 11">
            <a:extLst>
              <a:ext uri="{FF2B5EF4-FFF2-40B4-BE49-F238E27FC236}">
                <a16:creationId xmlns:a16="http://schemas.microsoft.com/office/drawing/2014/main" xmlns="" id="{BA805EBD-D1C9-ED40-B648-B71284B99FC0}"/>
              </a:ext>
            </a:extLst>
          </p:cNvPr>
          <p:cNvPicPr>
            <a:picLocks noChangeAspect="1"/>
          </p:cNvPicPr>
          <p:nvPr userDrawn="1"/>
        </p:nvPicPr>
        <p:blipFill>
          <a:blip r:embed="rId2"/>
          <a:stretch>
            <a:fillRect/>
          </a:stretch>
        </p:blipFill>
        <p:spPr>
          <a:xfrm>
            <a:off x="2795977" y="2558371"/>
            <a:ext cx="3543171" cy="1940845"/>
          </a:xfrm>
          <a:prstGeom prst="rect">
            <a:avLst/>
          </a:prstGeom>
        </p:spPr>
      </p:pic>
      <p:pic>
        <p:nvPicPr>
          <p:cNvPr id="13" name="Picture 12">
            <a:extLst>
              <a:ext uri="{FF2B5EF4-FFF2-40B4-BE49-F238E27FC236}">
                <a16:creationId xmlns:a16="http://schemas.microsoft.com/office/drawing/2014/main" xmlns="" id="{CE472390-70FA-EF46-BC95-2AB6BD804B49}"/>
              </a:ext>
            </a:extLst>
          </p:cNvPr>
          <p:cNvPicPr>
            <a:picLocks noChangeAspect="1"/>
          </p:cNvPicPr>
          <p:nvPr userDrawn="1"/>
        </p:nvPicPr>
        <p:blipFill>
          <a:blip r:embed="rId3"/>
          <a:stretch>
            <a:fillRect/>
          </a:stretch>
        </p:blipFill>
        <p:spPr>
          <a:xfrm>
            <a:off x="0" y="6019800"/>
            <a:ext cx="9144000" cy="455934"/>
          </a:xfrm>
          <a:prstGeom prst="rect">
            <a:avLst/>
          </a:prstGeom>
        </p:spPr>
      </p:pic>
      <p:sp>
        <p:nvSpPr>
          <p:cNvPr id="14" name="TextBox 13">
            <a:extLst>
              <a:ext uri="{FF2B5EF4-FFF2-40B4-BE49-F238E27FC236}">
                <a16:creationId xmlns:a16="http://schemas.microsoft.com/office/drawing/2014/main" xmlns="" id="{34B95CE2-0E56-964F-91A3-2CA6C7BDB8FE}"/>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Activity</a:t>
            </a:r>
          </a:p>
        </p:txBody>
      </p:sp>
      <p:sp>
        <p:nvSpPr>
          <p:cNvPr id="15" name="Slide Number Placeholder 5">
            <a:extLst>
              <a:ext uri="{FF2B5EF4-FFF2-40B4-BE49-F238E27FC236}">
                <a16:creationId xmlns:a16="http://schemas.microsoft.com/office/drawing/2014/main" xmlns="" id="{66796B26-50FE-964E-BDF1-55497A90A5B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6" name="Picture 15" descr="CompTIA_logo.wmf">
            <a:extLst>
              <a:ext uri="{FF2B5EF4-FFF2-40B4-BE49-F238E27FC236}">
                <a16:creationId xmlns:a16="http://schemas.microsoft.com/office/drawing/2014/main" xmlns="" id="{44C8ADE3-74D2-FD4B-AE52-234AF51EDE4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05214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title"/>
          </p:nvPr>
        </p:nvSpPr>
        <p:spPr bwMode="auto">
          <a:xfrm>
            <a:off x="193140" y="179324"/>
            <a:ext cx="6575648" cy="10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lvl="0"/>
            <a:r>
              <a:rPr lang="en-AU" altLang="en-US" dirty="0" smtClean="0"/>
              <a:t>Click to edit Master title style</a:t>
            </a:r>
          </a:p>
        </p:txBody>
      </p:sp>
    </p:spTree>
    <p:extLst>
      <p:ext uri="{BB962C8B-B14F-4D97-AF65-F5344CB8AC3E}">
        <p14:creationId xmlns:p14="http://schemas.microsoft.com/office/powerpoint/2010/main" val="1554364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Slide Number Placeholder 5">
            <a:extLst>
              <a:ext uri="{FF2B5EF4-FFF2-40B4-BE49-F238E27FC236}">
                <a16:creationId xmlns:a16="http://schemas.microsoft.com/office/drawing/2014/main" xmlns="" id="{0B532A39-38A8-2A46-94DF-A7FED7B65D5B}"/>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sp>
        <p:nvSpPr>
          <p:cNvPr id="5" name="Slide Number Placeholder 5">
            <a:extLst>
              <a:ext uri="{FF2B5EF4-FFF2-40B4-BE49-F238E27FC236}">
                <a16:creationId xmlns:a16="http://schemas.microsoft.com/office/drawing/2014/main" xmlns="" id="{13E0E152-89EE-D041-8208-22B1448FC3DA}"/>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6" name="Picture 5" descr="CompTIA_logo.wmf">
            <a:extLst>
              <a:ext uri="{FF2B5EF4-FFF2-40B4-BE49-F238E27FC236}">
                <a16:creationId xmlns:a16="http://schemas.microsoft.com/office/drawing/2014/main" xmlns="" id="{8AD0C525-E0AA-D043-9A4F-20A37143C1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6C4CE73-292D-864E-946B-105C9D6245A7}"/>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B1806A1-212D-4F48-8372-01F8EEDF80C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5691353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Reflective Ques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0D2D20-7D04-A84B-8F1E-A62C3D4B3382}"/>
              </a:ext>
            </a:extLst>
          </p:cNvPr>
          <p:cNvPicPr>
            <a:picLocks noChangeAspect="1"/>
          </p:cNvPicPr>
          <p:nvPr/>
        </p:nvPicPr>
        <p:blipFill>
          <a:blip r:embed="rId2"/>
          <a:stretch>
            <a:fillRect/>
          </a:stretch>
        </p:blipFill>
        <p:spPr>
          <a:xfrm>
            <a:off x="4863886" y="4650751"/>
            <a:ext cx="4280114" cy="2234750"/>
          </a:xfrm>
          <a:prstGeom prst="rect">
            <a:avLst/>
          </a:prstGeom>
        </p:spPr>
      </p:pic>
      <p:sp>
        <p:nvSpPr>
          <p:cNvPr id="3" name="Text Placeholder 2">
            <a:extLst>
              <a:ext uri="{FF2B5EF4-FFF2-40B4-BE49-F238E27FC236}">
                <a16:creationId xmlns:a16="http://schemas.microsoft.com/office/drawing/2014/main" xmlns="" id="{C139B97F-4B6B-4623-8514-D7FD629FE24B}"/>
              </a:ext>
            </a:extLst>
          </p:cNvPr>
          <p:cNvSpPr>
            <a:spLocks noGrp="1"/>
          </p:cNvSpPr>
          <p:nvPr>
            <p:ph type="body" sz="quarter" idx="13" hasCustomPrompt="1"/>
          </p:nvPr>
        </p:nvSpPr>
        <p:spPr>
          <a:xfrm>
            <a:off x="341925" y="1302039"/>
            <a:ext cx="8460150" cy="4525963"/>
          </a:xfrm>
        </p:spPr>
        <p:txBody>
          <a:bodyPr/>
          <a:lstStyle>
            <a:lvl1pPr>
              <a:spcAft>
                <a:spcPts val="2400"/>
              </a:spcAft>
              <a:buFont typeface="+mj-lt"/>
              <a:buAutoNum type="arabicPeriod"/>
              <a:defRPr sz="2000"/>
            </a:lvl1pPr>
            <a:lvl2pPr marL="800100" indent="-342900">
              <a:buFont typeface="+mj-lt"/>
              <a:buAutoNum type="arabicPeriod"/>
              <a:defRPr/>
            </a:lvl2pPr>
            <a:lvl3pPr marL="1257300" indent="-342900">
              <a:buFont typeface="+mj-lt"/>
              <a:buAutoNum type="arabicPeriod"/>
              <a:defRPr/>
            </a:lvl3pPr>
            <a:lvl4pPr marL="1828800" indent="-457200">
              <a:buFont typeface="+mj-lt"/>
              <a:buAutoNum type="arabicPeriod"/>
              <a:defRPr/>
            </a:lvl4pPr>
            <a:lvl5pPr marL="2286000" indent="-457200">
              <a:buFont typeface="+mj-lt"/>
              <a:buAutoNum type="arabicPeriod"/>
              <a:defRPr/>
            </a:lvl5pPr>
          </a:lstStyle>
          <a:p>
            <a:pPr lvl="0"/>
            <a:r>
              <a:rPr lang="en-US" dirty="0"/>
              <a:t>Insert Question #1</a:t>
            </a:r>
          </a:p>
          <a:p>
            <a:pPr lvl="0"/>
            <a:r>
              <a:rPr lang="en-US" dirty="0"/>
              <a:t>Insert Question #2</a:t>
            </a:r>
          </a:p>
          <a:p>
            <a:pPr lvl="0"/>
            <a:endParaRPr lang="en-US" dirty="0"/>
          </a:p>
        </p:txBody>
      </p:sp>
      <p:sp>
        <p:nvSpPr>
          <p:cNvPr id="7" name="TextBox 6">
            <a:extLst>
              <a:ext uri="{FF2B5EF4-FFF2-40B4-BE49-F238E27FC236}">
                <a16:creationId xmlns:a16="http://schemas.microsoft.com/office/drawing/2014/main" xmlns="" id="{50A4E754-7F02-4770-8121-961E43A23B05}"/>
              </a:ext>
            </a:extLst>
          </p:cNvPr>
          <p:cNvSpPr txBox="1"/>
          <p:nvPr/>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6" name="Slide Number Placeholder 5">
            <a:extLst>
              <a:ext uri="{FF2B5EF4-FFF2-40B4-BE49-F238E27FC236}">
                <a16:creationId xmlns:a16="http://schemas.microsoft.com/office/drawing/2014/main" xmlns="" id="{14A600C4-2AD2-7847-84E5-43FA5600D6B7}"/>
              </a:ext>
            </a:extLst>
          </p:cNvPr>
          <p:cNvSpPr txBox="1">
            <a:spLocks/>
          </p:cNvSpPr>
          <p:nvPr/>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D05D1602-5677-9748-8EB7-690AE5C764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9" name="Slide Number Placeholder 5">
            <a:extLst>
              <a:ext uri="{FF2B5EF4-FFF2-40B4-BE49-F238E27FC236}">
                <a16:creationId xmlns:a16="http://schemas.microsoft.com/office/drawing/2014/main" xmlns="" id="{E5CC41E3-297F-AB42-B4CD-9E84AFB27EFB}"/>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a:t>
            </a:fld>
            <a:endParaRPr lang="en-US" dirty="0">
              <a:latin typeface="Calibri"/>
            </a:endParaRPr>
          </a:p>
        </p:txBody>
      </p:sp>
      <p:pic>
        <p:nvPicPr>
          <p:cNvPr id="10" name="Picture 9">
            <a:extLst>
              <a:ext uri="{FF2B5EF4-FFF2-40B4-BE49-F238E27FC236}">
                <a16:creationId xmlns:a16="http://schemas.microsoft.com/office/drawing/2014/main" xmlns="" id="{D14B55CF-0AC8-F44B-B653-F150FF1790B5}"/>
              </a:ext>
            </a:extLst>
          </p:cNvPr>
          <p:cNvPicPr>
            <a:picLocks noChangeAspect="1"/>
          </p:cNvPicPr>
          <p:nvPr userDrawn="1"/>
        </p:nvPicPr>
        <p:blipFill>
          <a:blip r:embed="rId2"/>
          <a:stretch>
            <a:fillRect/>
          </a:stretch>
        </p:blipFill>
        <p:spPr>
          <a:xfrm>
            <a:off x="4863886" y="4650751"/>
            <a:ext cx="4280114" cy="2234750"/>
          </a:xfrm>
          <a:prstGeom prst="rect">
            <a:avLst/>
          </a:prstGeom>
        </p:spPr>
      </p:pic>
      <p:sp>
        <p:nvSpPr>
          <p:cNvPr id="11" name="TextBox 10">
            <a:extLst>
              <a:ext uri="{FF2B5EF4-FFF2-40B4-BE49-F238E27FC236}">
                <a16:creationId xmlns:a16="http://schemas.microsoft.com/office/drawing/2014/main" xmlns="" id="{40A7918C-164F-B149-AB86-72DB69D2A3B2}"/>
              </a:ext>
            </a:extLst>
          </p:cNvPr>
          <p:cNvSpPr txBox="1"/>
          <p:nvPr userDrawn="1"/>
        </p:nvSpPr>
        <p:spPr>
          <a:xfrm>
            <a:off x="341925" y="291741"/>
            <a:ext cx="7883768" cy="461665"/>
          </a:xfrm>
          <a:prstGeom prst="rect">
            <a:avLst/>
          </a:prstGeom>
          <a:noFill/>
        </p:spPr>
        <p:txBody>
          <a:bodyPr wrap="square" rtlCol="0">
            <a:spAutoFit/>
          </a:bodyPr>
          <a:lstStyle/>
          <a:p>
            <a:pPr defTabSz="457200" eaLnBrk="1" fontAlgn="auto" hangingPunct="1">
              <a:spcBef>
                <a:spcPts val="0"/>
              </a:spcBef>
              <a:spcAft>
                <a:spcPts val="0"/>
              </a:spcAft>
              <a:defRPr/>
            </a:pPr>
            <a:r>
              <a:rPr lang="en-US" sz="2400" dirty="0">
                <a:solidFill>
                  <a:srgbClr val="ED1C24"/>
                </a:solidFill>
                <a:latin typeface="Myriad Pro"/>
              </a:rPr>
              <a:t>Reflective Questions</a:t>
            </a:r>
          </a:p>
        </p:txBody>
      </p:sp>
      <p:sp>
        <p:nvSpPr>
          <p:cNvPr id="12" name="Slide Number Placeholder 5">
            <a:extLst>
              <a:ext uri="{FF2B5EF4-FFF2-40B4-BE49-F238E27FC236}">
                <a16:creationId xmlns:a16="http://schemas.microsoft.com/office/drawing/2014/main" xmlns="" id="{1586F2E5-0334-354B-B89D-4AB002DEDE7D}"/>
              </a:ext>
            </a:extLst>
          </p:cNvPr>
          <p:cNvSpPr txBox="1">
            <a:spLocks/>
          </p:cNvSpPr>
          <p:nvPr userDrawn="1"/>
        </p:nvSpPr>
        <p:spPr>
          <a:xfrm>
            <a:off x="-142773"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dirty="0"/>
              <a:t>Copyright (c) 2018 CompTIA Properties, LLC. All Rights Reserved.  |  CompTIA.org</a:t>
            </a:r>
          </a:p>
        </p:txBody>
      </p:sp>
      <p:pic>
        <p:nvPicPr>
          <p:cNvPr id="13" name="Picture 12" descr="CompTIA_logo.wmf">
            <a:extLst>
              <a:ext uri="{FF2B5EF4-FFF2-40B4-BE49-F238E27FC236}">
                <a16:creationId xmlns:a16="http://schemas.microsoft.com/office/drawing/2014/main" xmlns="" id="{4C229D86-E06B-944F-9146-3ECC4F861C7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74545873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4115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Slide Number Placeholder 5">
            <a:extLst>
              <a:ext uri="{FF2B5EF4-FFF2-40B4-BE49-F238E27FC236}">
                <a16:creationId xmlns:a16="http://schemas.microsoft.com/office/drawing/2014/main" xmlns="" id="{0E3403EC-28B3-2848-96B2-0EB19ACC0D43}"/>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7D192D95-7954-EB43-B134-73EFED82A9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5E00F74-DFB6-5747-A443-5C8043C0D0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D2C8619B-ABA7-9E4F-B58C-FB93FBBAE26E}"/>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85A1ECAF-E67B-BD40-8347-938E4A265B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80812794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2"/>
          <p:cNvSpPr>
            <a:spLocks noGrp="1"/>
          </p:cNvSpPr>
          <p:nvPr>
            <p:ph sz="half" idx="1"/>
          </p:nvPr>
        </p:nvSpPr>
        <p:spPr>
          <a:xfrm>
            <a:off x="457200" y="1600200"/>
            <a:ext cx="4038600" cy="4525963"/>
          </a:xfrm>
        </p:spPr>
        <p:txBody>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48200" y="1600200"/>
            <a:ext cx="4038600" cy="4525963"/>
          </a:xfrm>
        </p:spPr>
        <p:txBody>
          <a:bodyPr>
            <a:noAutofit/>
          </a:bodyPr>
          <a:lstStyle>
            <a:lvl1pPr>
              <a:defRPr sz="1800"/>
            </a:lvl1pPr>
            <a:lvl2pPr>
              <a:defRPr sz="1600"/>
            </a:lvl2pPr>
            <a:lvl3pPr>
              <a:defRPr sz="14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xmlns="" id="{F5D94452-C962-A343-85AC-E3B4874697F0}"/>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AB226F9D-6293-B945-9CB4-7274CE8670A6}"/>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5BC35EB9-AE3D-F844-B567-C30181A259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4B562509-8DD4-B040-BAA1-847388CA5A29}"/>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CA492B9C-AD18-BE4F-B657-8D0B016CCA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3853465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lgn="l">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noAutofit/>
          </a:bodyPr>
          <a:lstStyle>
            <a:lvl1pPr>
              <a:defRPr sz="1800"/>
            </a:lvl1pPr>
            <a:lvl2pPr>
              <a:defRPr sz="1600"/>
            </a:lvl2pPr>
            <a:lvl3pPr>
              <a:defRPr sz="14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p:txBody>
      </p:sp>
      <p:sp>
        <p:nvSpPr>
          <p:cNvPr id="7" name="Slide Number Placeholder 5">
            <a:extLst>
              <a:ext uri="{FF2B5EF4-FFF2-40B4-BE49-F238E27FC236}">
                <a16:creationId xmlns:a16="http://schemas.microsoft.com/office/drawing/2014/main" xmlns="" id="{465A5C3B-129C-D748-B860-AFF7226C86E0}"/>
              </a:ext>
            </a:extLst>
          </p:cNvPr>
          <p:cNvSpPr>
            <a:spLocks noGrp="1"/>
          </p:cNvSpPr>
          <p:nvPr>
            <p:ph type="sldNum" sz="quarter" idx="10"/>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8" name="Slide Number Placeholder 5">
            <a:extLst>
              <a:ext uri="{FF2B5EF4-FFF2-40B4-BE49-F238E27FC236}">
                <a16:creationId xmlns:a16="http://schemas.microsoft.com/office/drawing/2014/main" xmlns="" id="{F1D68FB8-E621-1848-9493-C38F1D7EBE2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8A26767D-02C0-DB4B-B626-CC393489FDB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10" name="Slide Number Placeholder 5">
            <a:extLst>
              <a:ext uri="{FF2B5EF4-FFF2-40B4-BE49-F238E27FC236}">
                <a16:creationId xmlns:a16="http://schemas.microsoft.com/office/drawing/2014/main" xmlns="" id="{1BF3E0B5-A574-134C-87FB-6E5173F1C281}"/>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11" name="Picture 10" descr="CompTIA_logo.wmf">
            <a:extLst>
              <a:ext uri="{FF2B5EF4-FFF2-40B4-BE49-F238E27FC236}">
                <a16:creationId xmlns:a16="http://schemas.microsoft.com/office/drawing/2014/main" xmlns="" id="{7095C11E-CE69-C54D-8CF7-EF632990CF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211138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9972" y="107462"/>
            <a:ext cx="7797800" cy="820616"/>
          </a:xfrm>
        </p:spPr>
        <p:txBody>
          <a:bodyPr anchor="ctr" anchorCtr="0">
            <a:noAutofit/>
          </a:bodyPr>
          <a:lstStyle>
            <a:lvl1pPr algn="l">
              <a:defRPr sz="2400" b="0"/>
            </a:lvl1pPr>
          </a:lstStyle>
          <a:p>
            <a:r>
              <a:rPr lang="en-US" dirty="0"/>
              <a:t>Click to add title</a:t>
            </a:r>
          </a:p>
        </p:txBody>
      </p:sp>
      <p:sp>
        <p:nvSpPr>
          <p:cNvPr id="3" name="Content Placeholder 2"/>
          <p:cNvSpPr>
            <a:spLocks noGrp="1"/>
          </p:cNvSpPr>
          <p:nvPr>
            <p:ph idx="1"/>
          </p:nvPr>
        </p:nvSpPr>
        <p:spPr>
          <a:xfrm>
            <a:off x="3575050" y="1435100"/>
            <a:ext cx="5111750" cy="4691063"/>
          </a:xfrm>
        </p:spPr>
        <p:txBody>
          <a:bodyPr>
            <a:noAutofit/>
          </a:bodyPr>
          <a:lstStyle>
            <a:lvl1pPr>
              <a:defRPr sz="1800"/>
            </a:lvl1pPr>
            <a:lvl2pPr>
              <a:defRPr sz="1600"/>
            </a:lvl2pPr>
            <a:lvl3pPr>
              <a:defRPr sz="1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1C1949C1-B925-B544-AA5E-2B852777C1B7}"/>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5C377139-E7E4-3D4D-86BD-7F66AB95747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6287B5D2-F50B-4B4A-97B7-4366895CE3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01AFCA2-7B2C-D04D-B92F-7ABDB260D66B}"/>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3EB5ADD5-9DAD-A245-9BC3-F55EB59A5F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99520422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956904"/>
            <a:ext cx="54864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1113691"/>
            <a:ext cx="5486400" cy="3770187"/>
          </a:xfrm>
        </p:spPr>
        <p:txBody>
          <a:bodyPr>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523642"/>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Slide Number Placeholder 5">
            <a:extLst>
              <a:ext uri="{FF2B5EF4-FFF2-40B4-BE49-F238E27FC236}">
                <a16:creationId xmlns:a16="http://schemas.microsoft.com/office/drawing/2014/main" xmlns="" id="{A43D6327-F44D-AF41-80D9-C8F881FE6F2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6" name="Slide Number Placeholder 5">
            <a:extLst>
              <a:ext uri="{FF2B5EF4-FFF2-40B4-BE49-F238E27FC236}">
                <a16:creationId xmlns:a16="http://schemas.microsoft.com/office/drawing/2014/main" xmlns="" id="{1AF11E4D-3647-2042-8AA9-4ADEF03A889D}"/>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7" name="Picture 6" descr="CompTIA_logo.wmf">
            <a:extLst>
              <a:ext uri="{FF2B5EF4-FFF2-40B4-BE49-F238E27FC236}">
                <a16:creationId xmlns:a16="http://schemas.microsoft.com/office/drawing/2014/main" xmlns="" id="{185A290C-FEA7-DD4D-B023-03EEE45323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8" name="Slide Number Placeholder 5">
            <a:extLst>
              <a:ext uri="{FF2B5EF4-FFF2-40B4-BE49-F238E27FC236}">
                <a16:creationId xmlns:a16="http://schemas.microsoft.com/office/drawing/2014/main" xmlns="" id="{B9A9F206-B24D-B24A-B13B-F28A201E4302}"/>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9" name="Picture 8" descr="CompTIA_logo.wmf">
            <a:extLst>
              <a:ext uri="{FF2B5EF4-FFF2-40B4-BE49-F238E27FC236}">
                <a16:creationId xmlns:a16="http://schemas.microsoft.com/office/drawing/2014/main" xmlns="" id="{EDB0EF6B-D89E-8D4F-91E5-376B84DAB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345496694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DB01C9F3-3BDB-EE4F-8A30-9A2C41287F92}"/>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BFBB5713-2AA6-6A44-B019-28FDF5A1CE78}"/>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A20740D6-9582-A64B-91EA-D7869CA842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831D636-F5EF-3D4E-B641-BA6E8152F5B0}"/>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CFA164C6-E479-F546-952C-4778C3367F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412576438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211385"/>
            <a:ext cx="2057400" cy="4914778"/>
          </a:xfrm>
        </p:spPr>
        <p:txBody>
          <a:bodyPr vert="eaVert"/>
          <a:lstStyle>
            <a:lvl1pPr>
              <a:defRPr>
                <a:solidFill>
                  <a:srgbClr val="000000"/>
                </a:solidFill>
              </a:defRPr>
            </a:lvl1pPr>
          </a:lstStyle>
          <a:p>
            <a:r>
              <a:rPr lang="en-US" dirty="0"/>
              <a:t>Click to add title</a:t>
            </a:r>
          </a:p>
        </p:txBody>
      </p:sp>
      <p:sp>
        <p:nvSpPr>
          <p:cNvPr id="3" name="Vertical Text Placeholder 2"/>
          <p:cNvSpPr>
            <a:spLocks noGrp="1"/>
          </p:cNvSpPr>
          <p:nvPr>
            <p:ph type="body" orient="vert" idx="1"/>
          </p:nvPr>
        </p:nvSpPr>
        <p:spPr>
          <a:xfrm>
            <a:off x="457200" y="1211385"/>
            <a:ext cx="6019800" cy="4914778"/>
          </a:xfrm>
        </p:spPr>
        <p:txBody>
          <a:bodyPr vert="eaVert"/>
          <a:lstStyle/>
          <a:p>
            <a:pPr lvl="0"/>
            <a:r>
              <a:rPr lang="en-US"/>
              <a:t>Edit Master text styles</a:t>
            </a:r>
          </a:p>
          <a:p>
            <a:pPr lvl="1"/>
            <a:r>
              <a:rPr lang="en-US"/>
              <a:t>Second level</a:t>
            </a:r>
          </a:p>
          <a:p>
            <a:pPr lvl="2"/>
            <a:r>
              <a:rPr lang="en-US"/>
              <a:t>Third level</a:t>
            </a:r>
          </a:p>
        </p:txBody>
      </p:sp>
      <p:sp>
        <p:nvSpPr>
          <p:cNvPr id="4" name="Slide Number Placeholder 5">
            <a:extLst>
              <a:ext uri="{FF2B5EF4-FFF2-40B4-BE49-F238E27FC236}">
                <a16:creationId xmlns:a16="http://schemas.microsoft.com/office/drawing/2014/main" xmlns="" id="{43BDB5AB-F661-7543-882F-AF797D8A21C6}"/>
              </a:ext>
            </a:extLst>
          </p:cNvPr>
          <p:cNvSpPr>
            <a:spLocks noGrp="1"/>
          </p:cNvSpPr>
          <p:nvPr>
            <p:ph type="sldNum" sz="quarter" idx="4"/>
          </p:nvPr>
        </p:nvSpPr>
        <p:spPr>
          <a:xfrm>
            <a:off x="8577263" y="6506678"/>
            <a:ext cx="261937" cy="273844"/>
          </a:xfrm>
          <a:prstGeom prst="rect">
            <a:avLst/>
          </a:prstGeom>
        </p:spPr>
        <p:txBody>
          <a:bodyPr vert="horz" lIns="91440" tIns="45720" rIns="0" bIns="45720" rtlCol="0" anchor="ctr"/>
          <a:lstStyle>
            <a:lvl1pPr algn="r">
              <a:defRPr sz="900">
                <a:solidFill>
                  <a:srgbClr val="69727B"/>
                </a:solidFill>
              </a:defRPr>
            </a:lvl1pPr>
          </a:lstStyle>
          <a:p>
            <a:pPr defTabSz="457200" eaLnBrk="1" fontAlgn="auto" hangingPunct="1">
              <a:spcBef>
                <a:spcPts val="0"/>
              </a:spcBef>
              <a:spcAft>
                <a:spcPts val="0"/>
              </a:spcAft>
            </a:pPr>
            <a:fld id="{2066355A-084C-D24E-9AD2-7E4FC41EA627}" type="slidenum">
              <a:rPr lang="en-US" smtClean="0">
                <a:latin typeface="Calibri"/>
              </a:rPr>
              <a:pPr defTabSz="457200" eaLnBrk="1" fontAlgn="auto" hangingPunct="1">
                <a:spcBef>
                  <a:spcPts val="0"/>
                </a:spcBef>
                <a:spcAft>
                  <a:spcPts val="0"/>
                </a:spcAft>
              </a:pPr>
              <a:t>‹#›</a:t>
            </a:fld>
            <a:endParaRPr lang="en-US" dirty="0">
              <a:latin typeface="Calibri"/>
            </a:endParaRPr>
          </a:p>
        </p:txBody>
      </p:sp>
      <p:sp>
        <p:nvSpPr>
          <p:cNvPr id="5" name="Slide Number Placeholder 5">
            <a:extLst>
              <a:ext uri="{FF2B5EF4-FFF2-40B4-BE49-F238E27FC236}">
                <a16:creationId xmlns:a16="http://schemas.microsoft.com/office/drawing/2014/main" xmlns="" id="{A8B1C3BD-5CFC-B54B-B06A-247C2168BA59}"/>
              </a:ext>
            </a:extLst>
          </p:cNvPr>
          <p:cNvSpPr txBox="1">
            <a:spLocks/>
          </p:cNvSpPr>
          <p:nvPr/>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6" name="Picture 5" descr="CompTIA_logo.wmf">
            <a:extLst>
              <a:ext uri="{FF2B5EF4-FFF2-40B4-BE49-F238E27FC236}">
                <a16:creationId xmlns:a16="http://schemas.microsoft.com/office/drawing/2014/main" xmlns="" id="{B573120E-642E-0643-A38B-2986D9C3FE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
        <p:nvSpPr>
          <p:cNvPr id="7" name="Slide Number Placeholder 5">
            <a:extLst>
              <a:ext uri="{FF2B5EF4-FFF2-40B4-BE49-F238E27FC236}">
                <a16:creationId xmlns:a16="http://schemas.microsoft.com/office/drawing/2014/main" xmlns="" id="{33435D30-2493-AD4A-852F-CD16F90B7ECD}"/>
              </a:ext>
            </a:extLst>
          </p:cNvPr>
          <p:cNvSpPr txBox="1">
            <a:spLocks/>
          </p:cNvSpPr>
          <p:nvPr userDrawn="1"/>
        </p:nvSpPr>
        <p:spPr>
          <a:xfrm>
            <a:off x="3543702" y="6507956"/>
            <a:ext cx="4999948" cy="273844"/>
          </a:xfrm>
          <a:prstGeom prst="rect">
            <a:avLst/>
          </a:prstGeom>
        </p:spPr>
        <p:txBody>
          <a:bodyPr vert="horz" lIns="0" tIns="45720" rIns="0" bIns="45720" rtlCol="0" anchor="ctr">
            <a:noAutofit/>
          </a:bodyPr>
          <a:lstStyle>
            <a:defPPr>
              <a:defRPr lang="en-US"/>
            </a:defPPr>
            <a:lvl1pPr marL="0" algn="r" defTabSz="457200" rtl="0" eaLnBrk="1" latinLnBrk="0" hangingPunct="1">
              <a:defRPr sz="1050" kern="1200">
                <a:solidFill>
                  <a:srgbClr val="69727B"/>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US" sz="900" dirty="0"/>
              <a:t>Copyright (c) 2018 CompTIA Properties, LLC. All Rights Reserved.  |  CompTIA.org</a:t>
            </a:r>
          </a:p>
        </p:txBody>
      </p:sp>
      <p:pic>
        <p:nvPicPr>
          <p:cNvPr id="8" name="Picture 7" descr="CompTIA_logo.wmf">
            <a:extLst>
              <a:ext uri="{FF2B5EF4-FFF2-40B4-BE49-F238E27FC236}">
                <a16:creationId xmlns:a16="http://schemas.microsoft.com/office/drawing/2014/main" xmlns="" id="{2A3D09E6-28D2-C949-8CA1-E65C24F10A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04800" y="6586242"/>
            <a:ext cx="612648" cy="131064"/>
          </a:xfrm>
          <a:prstGeom prst="rect">
            <a:avLst/>
          </a:prstGeom>
        </p:spPr>
      </p:pic>
    </p:spTree>
    <p:extLst>
      <p:ext uri="{BB962C8B-B14F-4D97-AF65-F5344CB8AC3E}">
        <p14:creationId xmlns:p14="http://schemas.microsoft.com/office/powerpoint/2010/main" val="114004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theme" Target="../theme/theme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18" Type="http://schemas.openxmlformats.org/officeDocument/2006/relationships/slideLayout" Target="../slideLayouts/slideLayout96.xml"/><Relationship Id="rId3" Type="http://schemas.openxmlformats.org/officeDocument/2006/relationships/slideLayout" Target="../slideLayouts/slideLayout81.xml"/><Relationship Id="rId21" Type="http://schemas.openxmlformats.org/officeDocument/2006/relationships/slideLayout" Target="../slideLayouts/slideLayout99.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17" Type="http://schemas.openxmlformats.org/officeDocument/2006/relationships/slideLayout" Target="../slideLayouts/slideLayout95.xml"/><Relationship Id="rId2" Type="http://schemas.openxmlformats.org/officeDocument/2006/relationships/slideLayout" Target="../slideLayouts/slideLayout80.xml"/><Relationship Id="rId16" Type="http://schemas.openxmlformats.org/officeDocument/2006/relationships/slideLayout" Target="../slideLayouts/slideLayout94.xml"/><Relationship Id="rId20" Type="http://schemas.openxmlformats.org/officeDocument/2006/relationships/slideLayout" Target="../slideLayouts/slideLayout98.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slideLayout" Target="../slideLayouts/slideLayout93.xml"/><Relationship Id="rId23" Type="http://schemas.openxmlformats.org/officeDocument/2006/relationships/theme" Target="../theme/theme5.xml"/><Relationship Id="rId10" Type="http://schemas.openxmlformats.org/officeDocument/2006/relationships/slideLayout" Target="../slideLayouts/slideLayout88.xml"/><Relationship Id="rId19" Type="http://schemas.openxmlformats.org/officeDocument/2006/relationships/slideLayout" Target="../slideLayouts/slideLayout97.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slideLayout" Target="../slideLayouts/slideLayout92.xml"/><Relationship Id="rId22" Type="http://schemas.openxmlformats.org/officeDocument/2006/relationships/slideLayout" Target="../slideLayouts/slideLayout10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18" Type="http://schemas.openxmlformats.org/officeDocument/2006/relationships/slideLayout" Target="../slideLayouts/slideLayout118.xml"/><Relationship Id="rId3" Type="http://schemas.openxmlformats.org/officeDocument/2006/relationships/slideLayout" Target="../slideLayouts/slideLayout103.xml"/><Relationship Id="rId21" Type="http://schemas.openxmlformats.org/officeDocument/2006/relationships/slideLayout" Target="../slideLayouts/slideLayout121.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17" Type="http://schemas.openxmlformats.org/officeDocument/2006/relationships/slideLayout" Target="../slideLayouts/slideLayout117.xml"/><Relationship Id="rId25" Type="http://schemas.openxmlformats.org/officeDocument/2006/relationships/image" Target="../media/image11.jpeg"/><Relationship Id="rId2" Type="http://schemas.openxmlformats.org/officeDocument/2006/relationships/slideLayout" Target="../slideLayouts/slideLayout102.xml"/><Relationship Id="rId16" Type="http://schemas.openxmlformats.org/officeDocument/2006/relationships/slideLayout" Target="../slideLayouts/slideLayout116.xml"/><Relationship Id="rId20" Type="http://schemas.openxmlformats.org/officeDocument/2006/relationships/slideLayout" Target="../slideLayouts/slideLayout120.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24" Type="http://schemas.openxmlformats.org/officeDocument/2006/relationships/theme" Target="../theme/theme6.xml"/><Relationship Id="rId5" Type="http://schemas.openxmlformats.org/officeDocument/2006/relationships/slideLayout" Target="../slideLayouts/slideLayout105.xml"/><Relationship Id="rId15" Type="http://schemas.openxmlformats.org/officeDocument/2006/relationships/slideLayout" Target="../slideLayouts/slideLayout115.xml"/><Relationship Id="rId23" Type="http://schemas.openxmlformats.org/officeDocument/2006/relationships/slideLayout" Target="../slideLayouts/slideLayout123.xml"/><Relationship Id="rId10" Type="http://schemas.openxmlformats.org/officeDocument/2006/relationships/slideLayout" Target="../slideLayouts/slideLayout110.xml"/><Relationship Id="rId19" Type="http://schemas.openxmlformats.org/officeDocument/2006/relationships/slideLayout" Target="../slideLayouts/slideLayout119.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slideLayout" Target="../slideLayouts/slideLayout114.xml"/><Relationship Id="rId22" Type="http://schemas.openxmlformats.org/officeDocument/2006/relationships/slideLayout" Target="../slideLayouts/slideLayout12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3" Type="http://schemas.openxmlformats.org/officeDocument/2006/relationships/slideLayout" Target="../slideLayouts/slideLayout126.xml"/><Relationship Id="rId21" Type="http://schemas.openxmlformats.org/officeDocument/2006/relationships/slideLayout" Target="../slideLayouts/slideLayout144.xml"/><Relationship Id="rId7" Type="http://schemas.openxmlformats.org/officeDocument/2006/relationships/slideLayout" Target="../slideLayouts/slideLayout130.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image" Target="../media/image11.jpeg"/><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0" Type="http://schemas.openxmlformats.org/officeDocument/2006/relationships/slideLayout" Target="../slideLayouts/slideLayout143.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theme" Target="../theme/theme7.xml"/><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title"/>
          </p:nvPr>
        </p:nvSpPr>
        <p:spPr bwMode="auto">
          <a:xfrm>
            <a:off x="193675" y="179388"/>
            <a:ext cx="6575425"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AU" altLang="en-US" smtClean="0"/>
              <a:t>Click to edit Master title style</a:t>
            </a:r>
          </a:p>
        </p:txBody>
      </p:sp>
      <p:sp>
        <p:nvSpPr>
          <p:cNvPr id="2051" name="Rectangle 7"/>
          <p:cNvSpPr>
            <a:spLocks noGrp="1" noChangeArrowheads="1"/>
          </p:cNvSpPr>
          <p:nvPr>
            <p:ph type="body" idx="1"/>
          </p:nvPr>
        </p:nvSpPr>
        <p:spPr bwMode="auto">
          <a:xfrm>
            <a:off x="228600" y="1447800"/>
            <a:ext cx="8001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2052"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smtClean="0">
                <a:solidFill>
                  <a:srgbClr val="000000"/>
                </a:solidFill>
              </a:rPr>
              <a:t>System &amp; Network Administration</a:t>
            </a:r>
          </a:p>
        </p:txBody>
      </p:sp>
      <p:sp>
        <p:nvSpPr>
          <p:cNvPr id="2053" name="Line 8"/>
          <p:cNvSpPr>
            <a:spLocks noChangeShapeType="1"/>
          </p:cNvSpPr>
          <p:nvPr userDrawn="1"/>
        </p:nvSpPr>
        <p:spPr bwMode="auto">
          <a:xfrm>
            <a:off x="179388" y="1341438"/>
            <a:ext cx="878363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 name="Picture 10" descr="APU Logo Final-medium.jp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21" r:id="rId1"/>
    <p:sldLayoutId id="2147484622" r:id="rId2"/>
    <p:sldLayoutId id="2147484623" r:id="rId3"/>
    <p:sldLayoutId id="2147484624" r:id="rId4"/>
    <p:sldLayoutId id="2147484625" r:id="rId5"/>
    <p:sldLayoutId id="2147484626" r:id="rId6"/>
    <p:sldLayoutId id="2147484627" r:id="rId7"/>
    <p:sldLayoutId id="2147484628" r:id="rId8"/>
    <p:sldLayoutId id="2147484629" r:id="rId9"/>
    <p:sldLayoutId id="2147484630" r:id="rId10"/>
    <p:sldLayoutId id="2147484631" r:id="rId11"/>
    <p:sldLayoutId id="2147484632" r:id="rId12"/>
    <p:sldLayoutId id="2147484636" r:id="rId13"/>
  </p:sldLayoutIdLst>
  <p:hf hdr="0" ftr="0" dt="0"/>
  <p:txStyles>
    <p:titleStyle>
      <a:lvl1pPr marL="80963" indent="-80963" algn="l" rtl="0" eaLnBrk="0" fontAlgn="base" hangingPunct="0">
        <a:spcBef>
          <a:spcPct val="0"/>
        </a:spcBef>
        <a:spcAft>
          <a:spcPct val="0"/>
        </a:spcAft>
        <a:defRPr sz="3200">
          <a:solidFill>
            <a:schemeClr val="tx2"/>
          </a:solidFill>
          <a:latin typeface="+mj-lt"/>
          <a:ea typeface="+mj-ea"/>
          <a:cs typeface="+mj-cs"/>
        </a:defRPr>
      </a:lvl1pPr>
      <a:lvl2pPr marL="80963" indent="-80963" algn="l" rtl="0" eaLnBrk="0" fontAlgn="base" hangingPunct="0">
        <a:spcBef>
          <a:spcPct val="0"/>
        </a:spcBef>
        <a:spcAft>
          <a:spcPct val="0"/>
        </a:spcAft>
        <a:defRPr sz="3200">
          <a:solidFill>
            <a:schemeClr val="tx2"/>
          </a:solidFill>
          <a:latin typeface="Arial" charset="0"/>
        </a:defRPr>
      </a:lvl2pPr>
      <a:lvl3pPr marL="80963" indent="-80963" algn="l" rtl="0" eaLnBrk="0" fontAlgn="base" hangingPunct="0">
        <a:spcBef>
          <a:spcPct val="0"/>
        </a:spcBef>
        <a:spcAft>
          <a:spcPct val="0"/>
        </a:spcAft>
        <a:defRPr sz="3200">
          <a:solidFill>
            <a:schemeClr val="tx2"/>
          </a:solidFill>
          <a:latin typeface="Arial" charset="0"/>
        </a:defRPr>
      </a:lvl3pPr>
      <a:lvl4pPr marL="80963" indent="-80963" algn="l" rtl="0" eaLnBrk="0" fontAlgn="base" hangingPunct="0">
        <a:spcBef>
          <a:spcPct val="0"/>
        </a:spcBef>
        <a:spcAft>
          <a:spcPct val="0"/>
        </a:spcAft>
        <a:defRPr sz="3200">
          <a:solidFill>
            <a:schemeClr val="tx2"/>
          </a:solidFill>
          <a:latin typeface="Arial" charset="0"/>
        </a:defRPr>
      </a:lvl4pPr>
      <a:lvl5pPr marL="80963" indent="-80963" algn="l" rtl="0" eaLnBrk="0" fontAlgn="base" hangingPunct="0">
        <a:spcBef>
          <a:spcPct val="0"/>
        </a:spcBef>
        <a:spcAft>
          <a:spcPct val="0"/>
        </a:spcAft>
        <a:defRPr sz="3200">
          <a:solidFill>
            <a:schemeClr val="tx2"/>
          </a:solidFill>
          <a:latin typeface="Arial" charset="0"/>
        </a:defRPr>
      </a:lvl5pPr>
      <a:lvl6pPr marL="538163" algn="l" rtl="0" fontAlgn="base">
        <a:spcBef>
          <a:spcPct val="0"/>
        </a:spcBef>
        <a:spcAft>
          <a:spcPct val="0"/>
        </a:spcAft>
        <a:defRPr sz="3200">
          <a:solidFill>
            <a:schemeClr val="tx2"/>
          </a:solidFill>
          <a:latin typeface="Arial" charset="0"/>
        </a:defRPr>
      </a:lvl6pPr>
      <a:lvl7pPr marL="995363" algn="l" rtl="0" fontAlgn="base">
        <a:spcBef>
          <a:spcPct val="0"/>
        </a:spcBef>
        <a:spcAft>
          <a:spcPct val="0"/>
        </a:spcAft>
        <a:defRPr sz="3200">
          <a:solidFill>
            <a:schemeClr val="tx2"/>
          </a:solidFill>
          <a:latin typeface="Arial" charset="0"/>
        </a:defRPr>
      </a:lvl7pPr>
      <a:lvl8pPr marL="1452563" algn="l" rtl="0" fontAlgn="base">
        <a:spcBef>
          <a:spcPct val="0"/>
        </a:spcBef>
        <a:spcAft>
          <a:spcPct val="0"/>
        </a:spcAft>
        <a:defRPr sz="3200">
          <a:solidFill>
            <a:schemeClr val="tx2"/>
          </a:solidFill>
          <a:latin typeface="Arial" charset="0"/>
        </a:defRPr>
      </a:lvl8pPr>
      <a:lvl9pPr marL="1909763" algn="l" rtl="0" fontAlgn="base">
        <a:spcBef>
          <a:spcPct val="0"/>
        </a:spcBef>
        <a:spcAft>
          <a:spcPct val="0"/>
        </a:spcAft>
        <a:defRPr sz="3200">
          <a:solidFill>
            <a:schemeClr val="tx2"/>
          </a:solidFill>
          <a:latin typeface="Arial" charset="0"/>
        </a:defRPr>
      </a:lvl9pPr>
    </p:titleStyle>
    <p:body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380628316"/>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 id="2147484648" r:id="rId10"/>
    <p:sldLayoutId id="2147484649" r:id="rId11"/>
    <p:sldLayoutId id="2147484650" r:id="rId12"/>
    <p:sldLayoutId id="2147484651" r:id="rId13"/>
    <p:sldLayoutId id="2147484652" r:id="rId14"/>
    <p:sldLayoutId id="2147484653" r:id="rId15"/>
    <p:sldLayoutId id="2147484654" r:id="rId16"/>
    <p:sldLayoutId id="2147484655" r:id="rId17"/>
    <p:sldLayoutId id="2147484656" r:id="rId18"/>
    <p:sldLayoutId id="2147484657" r:id="rId19"/>
    <p:sldLayoutId id="2147484658" r:id="rId20"/>
    <p:sldLayoutId id="2147484659" r:id="rId21"/>
    <p:sldLayoutId id="2147484660"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46162717"/>
      </p:ext>
    </p:extLst>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 id="2147484673" r:id="rId12"/>
    <p:sldLayoutId id="2147484674" r:id="rId13"/>
    <p:sldLayoutId id="2147484675" r:id="rId14"/>
    <p:sldLayoutId id="2147484676" r:id="rId15"/>
    <p:sldLayoutId id="2147484677" r:id="rId16"/>
    <p:sldLayoutId id="2147484678" r:id="rId17"/>
    <p:sldLayoutId id="2147484679" r:id="rId18"/>
    <p:sldLayoutId id="2147484680" r:id="rId19"/>
    <p:sldLayoutId id="2147484681" r:id="rId20"/>
    <p:sldLayoutId id="2147484682" r:id="rId21"/>
    <p:sldLayoutId id="2147484683"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790515918"/>
      </p:ext>
    </p:extLst>
  </p:cSld>
  <p:clrMap bg1="lt1" tx1="dk1" bg2="lt2" tx2="dk2" accent1="accent1" accent2="accent2" accent3="accent3" accent4="accent4" accent5="accent5" accent6="accent6" hlink="hlink" folHlink="folHlink"/>
  <p:sldLayoutIdLst>
    <p:sldLayoutId id="2147484685" r:id="rId1"/>
    <p:sldLayoutId id="2147484686" r:id="rId2"/>
    <p:sldLayoutId id="2147484687" r:id="rId3"/>
    <p:sldLayoutId id="2147484688" r:id="rId4"/>
    <p:sldLayoutId id="2147484689" r:id="rId5"/>
    <p:sldLayoutId id="2147484690" r:id="rId6"/>
    <p:sldLayoutId id="2147484691" r:id="rId7"/>
    <p:sldLayoutId id="2147484692" r:id="rId8"/>
    <p:sldLayoutId id="2147484693" r:id="rId9"/>
    <p:sldLayoutId id="2147484694" r:id="rId10"/>
    <p:sldLayoutId id="2147484695" r:id="rId11"/>
    <p:sldLayoutId id="2147484696" r:id="rId12"/>
    <p:sldLayoutId id="2147484697" r:id="rId13"/>
    <p:sldLayoutId id="2147484698" r:id="rId14"/>
    <p:sldLayoutId id="2147484699" r:id="rId15"/>
    <p:sldLayoutId id="2147484700" r:id="rId16"/>
    <p:sldLayoutId id="2147484701" r:id="rId17"/>
    <p:sldLayoutId id="2147484702" r:id="rId18"/>
    <p:sldLayoutId id="2147484703" r:id="rId19"/>
    <p:sldLayoutId id="2147484704" r:id="rId20"/>
    <p:sldLayoutId id="2147484705" r:id="rId21"/>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28585172"/>
      </p:ext>
    </p:extLst>
  </p:cSld>
  <p:clrMap bg1="lt1" tx1="dk1" bg2="lt2" tx2="dk2" accent1="accent1" accent2="accent2" accent3="accent3" accent4="accent4" accent5="accent5" accent6="accent6" hlink="hlink" folHlink="folHlink"/>
  <p:sldLayoutIdLst>
    <p:sldLayoutId id="2147484707" r:id="rId1"/>
    <p:sldLayoutId id="2147484708" r:id="rId2"/>
    <p:sldLayoutId id="2147484709" r:id="rId3"/>
    <p:sldLayoutId id="2147484710" r:id="rId4"/>
    <p:sldLayoutId id="2147484711" r:id="rId5"/>
    <p:sldLayoutId id="2147484712" r:id="rId6"/>
    <p:sldLayoutId id="2147484713" r:id="rId7"/>
    <p:sldLayoutId id="2147484714" r:id="rId8"/>
    <p:sldLayoutId id="2147484715" r:id="rId9"/>
    <p:sldLayoutId id="2147484716" r:id="rId10"/>
    <p:sldLayoutId id="2147484717" r:id="rId11"/>
    <p:sldLayoutId id="2147484718" r:id="rId12"/>
    <p:sldLayoutId id="2147484719" r:id="rId13"/>
    <p:sldLayoutId id="2147484720" r:id="rId14"/>
    <p:sldLayoutId id="2147484721" r:id="rId15"/>
    <p:sldLayoutId id="2147484722" r:id="rId16"/>
    <p:sldLayoutId id="2147484723" r:id="rId17"/>
    <p:sldLayoutId id="2147484724" r:id="rId18"/>
    <p:sldLayoutId id="2147484725" r:id="rId19"/>
    <p:sldLayoutId id="2147484726" r:id="rId20"/>
    <p:sldLayoutId id="2147484727" r:id="rId21"/>
    <p:sldLayoutId id="2147484728" r:id="rId22"/>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smtClean="0">
                <a:solidFill>
                  <a:srgbClr val="000000"/>
                </a:solidFill>
              </a:rPr>
              <a:t>System &amp; Network Administration</a:t>
            </a:r>
          </a:p>
        </p:txBody>
      </p:sp>
    </p:spTree>
    <p:extLst>
      <p:ext uri="{BB962C8B-B14F-4D97-AF65-F5344CB8AC3E}">
        <p14:creationId xmlns:p14="http://schemas.microsoft.com/office/powerpoint/2010/main" val="1557425323"/>
      </p:ext>
    </p:extLst>
  </p:cSld>
  <p:clrMap bg1="lt1" tx1="dk1" bg2="lt2" tx2="dk2" accent1="accent1" accent2="accent2" accent3="accent3" accent4="accent4" accent5="accent5" accent6="accent6" hlink="hlink" folHlink="folHlink"/>
  <p:sldLayoutIdLst>
    <p:sldLayoutId id="2147484730" r:id="rId1"/>
    <p:sldLayoutId id="2147484731" r:id="rId2"/>
    <p:sldLayoutId id="2147484732" r:id="rId3"/>
    <p:sldLayoutId id="2147484733" r:id="rId4"/>
    <p:sldLayoutId id="2147484734" r:id="rId5"/>
    <p:sldLayoutId id="2147484735" r:id="rId6"/>
    <p:sldLayoutId id="2147484736" r:id="rId7"/>
    <p:sldLayoutId id="2147484737" r:id="rId8"/>
    <p:sldLayoutId id="2147484738" r:id="rId9"/>
    <p:sldLayoutId id="2147484739" r:id="rId10"/>
    <p:sldLayoutId id="2147484740" r:id="rId11"/>
    <p:sldLayoutId id="2147484741" r:id="rId12"/>
    <p:sldLayoutId id="2147484742" r:id="rId13"/>
    <p:sldLayoutId id="2147484743" r:id="rId14"/>
    <p:sldLayoutId id="2147484744" r:id="rId15"/>
    <p:sldLayoutId id="2147484745" r:id="rId16"/>
    <p:sldLayoutId id="2147484746" r:id="rId17"/>
    <p:sldLayoutId id="2147484747" r:id="rId18"/>
    <p:sldLayoutId id="2147484748" r:id="rId19"/>
    <p:sldLayoutId id="2147484749" r:id="rId20"/>
    <p:sldLayoutId id="2147484750" r:id="rId21"/>
    <p:sldLayoutId id="2147484751" r:id="rId22"/>
    <p:sldLayoutId id="2147484752"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1924" y="100269"/>
            <a:ext cx="8455567" cy="844611"/>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41924" y="1307130"/>
            <a:ext cx="8460152" cy="493540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p:txBody>
      </p:sp>
      <p:pic>
        <p:nvPicPr>
          <p:cNvPr id="4" name="Picture 10" descr="APU Logo Final-medium.jpg"/>
          <p:cNvPicPr>
            <a:picLocks noChangeAspect="1"/>
          </p:cNvPicPr>
          <p:nvPr userDrawn="1"/>
        </p:nvPicPr>
        <p:blipFill>
          <a:blip r:embed="rId25" cstate="print">
            <a:extLst>
              <a:ext uri="{28A0092B-C50C-407E-A947-70E740481C1C}">
                <a14:useLocalDpi xmlns:a14="http://schemas.microsoft.com/office/drawing/2010/main" val="0"/>
              </a:ext>
            </a:extLst>
          </a:blip>
          <a:srcRect/>
          <a:stretch>
            <a:fillRect/>
          </a:stretch>
        </p:blipFill>
        <p:spPr bwMode="auto">
          <a:xfrm>
            <a:off x="7848600" y="1"/>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userDrawn="1"/>
        </p:nvSpPr>
        <p:spPr bwMode="auto">
          <a:xfrm>
            <a:off x="0" y="6705600"/>
            <a:ext cx="9144000" cy="152400"/>
          </a:xfrm>
          <a:prstGeom prst="rect">
            <a:avLst/>
          </a:prstGeom>
          <a:solidFill>
            <a:srgbClr val="A2C1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GB" altLang="en-US" sz="1100" smtClean="0">
                <a:solidFill>
                  <a:srgbClr val="000000"/>
                </a:solidFill>
              </a:rPr>
              <a:t>System &amp; Network Administration</a:t>
            </a:r>
          </a:p>
        </p:txBody>
      </p:sp>
    </p:spTree>
    <p:extLst>
      <p:ext uri="{BB962C8B-B14F-4D97-AF65-F5344CB8AC3E}">
        <p14:creationId xmlns:p14="http://schemas.microsoft.com/office/powerpoint/2010/main" val="1710290194"/>
      </p:ext>
    </p:extLst>
  </p:cSld>
  <p:clrMap bg1="lt1" tx1="dk1" bg2="lt2" tx2="dk2" accent1="accent1" accent2="accent2" accent3="accent3" accent4="accent4" accent5="accent5" accent6="accent6" hlink="hlink" folHlink="folHlink"/>
  <p:sldLayoutIdLst>
    <p:sldLayoutId id="2147484754" r:id="rId1"/>
    <p:sldLayoutId id="2147484755" r:id="rId2"/>
    <p:sldLayoutId id="2147484756" r:id="rId3"/>
    <p:sldLayoutId id="2147484757" r:id="rId4"/>
    <p:sldLayoutId id="2147484758" r:id="rId5"/>
    <p:sldLayoutId id="2147484759" r:id="rId6"/>
    <p:sldLayoutId id="2147484760" r:id="rId7"/>
    <p:sldLayoutId id="2147484761" r:id="rId8"/>
    <p:sldLayoutId id="2147484762" r:id="rId9"/>
    <p:sldLayoutId id="2147484763" r:id="rId10"/>
    <p:sldLayoutId id="2147484764" r:id="rId11"/>
    <p:sldLayoutId id="2147484765" r:id="rId12"/>
    <p:sldLayoutId id="2147484766" r:id="rId13"/>
    <p:sldLayoutId id="2147484767" r:id="rId14"/>
    <p:sldLayoutId id="2147484768" r:id="rId15"/>
    <p:sldLayoutId id="2147484769" r:id="rId16"/>
    <p:sldLayoutId id="2147484770" r:id="rId17"/>
    <p:sldLayoutId id="2147484771" r:id="rId18"/>
    <p:sldLayoutId id="2147484772" r:id="rId19"/>
    <p:sldLayoutId id="2147484773" r:id="rId20"/>
    <p:sldLayoutId id="2147484774" r:id="rId21"/>
    <p:sldLayoutId id="2147484775" r:id="rId22"/>
    <p:sldLayoutId id="2147484776" r:id="rId23"/>
  </p:sldLayoutIdLst>
  <p:hf hdr="0" ftr="0" dt="0"/>
  <p:txStyles>
    <p:titleStyle>
      <a:lvl1pPr algn="l" defTabSz="457200" rtl="0" eaLnBrk="1" latinLnBrk="0" hangingPunct="1">
        <a:spcBef>
          <a:spcPct val="0"/>
        </a:spcBef>
        <a:buNone/>
        <a:defRPr sz="2400" kern="1200">
          <a:solidFill>
            <a:srgbClr val="ED1C24"/>
          </a:solidFill>
          <a:latin typeface="Myriad Pro"/>
          <a:ea typeface="+mj-ea"/>
          <a:cs typeface="Myriad Pro"/>
        </a:defRPr>
      </a:lvl1pPr>
    </p:titleStyle>
    <p:body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10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12.png"/><Relationship Id="rId1" Type="http://schemas.openxmlformats.org/officeDocument/2006/relationships/slideLayout" Target="../slideLayouts/slideLayout102.xml"/><Relationship Id="rId6" Type="http://schemas.openxmlformats.org/officeDocument/2006/relationships/image" Target="../media/image35.png"/><Relationship Id="rId11" Type="http://schemas.openxmlformats.org/officeDocument/2006/relationships/image" Target="../media/image39.png"/><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5.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2.xml"/><Relationship Id="rId6" Type="http://schemas.openxmlformats.org/officeDocument/2006/relationships/image" Target="../media/image13.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14.xml"/><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684213" y="1952625"/>
            <a:ext cx="7632700" cy="1470025"/>
          </a:xfrm>
        </p:spPr>
        <p:txBody>
          <a:bodyPr/>
          <a:lstStyle/>
          <a:p>
            <a:pPr marL="0" indent="0"/>
            <a:r>
              <a:rPr lang="en-GB" altLang="en-US" smtClean="0">
                <a:solidFill>
                  <a:schemeClr val="tx1"/>
                </a:solidFill>
              </a:rPr>
              <a:t>System and Network Administration</a:t>
            </a:r>
          </a:p>
        </p:txBody>
      </p:sp>
      <p:sp>
        <p:nvSpPr>
          <p:cNvPr id="8195" name="Rectangle 3"/>
          <p:cNvSpPr>
            <a:spLocks noGrp="1" noChangeArrowheads="1"/>
          </p:cNvSpPr>
          <p:nvPr>
            <p:ph type="subTitle" idx="1"/>
          </p:nvPr>
        </p:nvSpPr>
        <p:spPr>
          <a:xfrm>
            <a:off x="2411413" y="3886200"/>
            <a:ext cx="4608512" cy="1558925"/>
          </a:xfrm>
        </p:spPr>
        <p:txBody>
          <a:bodyPr/>
          <a:lstStyle/>
          <a:p>
            <a:r>
              <a:rPr lang="en-US" altLang="en-US" dirty="0" smtClean="0"/>
              <a:t>Cryptography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Symmetric Encryption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10</a:t>
            </a:fld>
            <a:endParaRPr lang="en-US" dirty="0"/>
          </a:p>
        </p:txBody>
      </p:sp>
      <p:sp>
        <p:nvSpPr>
          <p:cNvPr id="5" name="Content Placeholder 2"/>
          <p:cNvSpPr txBox="1">
            <a:spLocks/>
          </p:cNvSpPr>
          <p:nvPr/>
        </p:nvSpPr>
        <p:spPr>
          <a:xfrm>
            <a:off x="457201" y="956899"/>
            <a:ext cx="7255018" cy="132910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smtClean="0">
                <a:solidFill>
                  <a:srgbClr val="C00000"/>
                </a:solidFill>
              </a:rPr>
              <a:t>A two-way encryption scheme in which encryption and decryption are both performed using the same key (shared key encryption).</a:t>
            </a:r>
            <a:endParaRPr lang="en-US" sz="2400" dirty="0">
              <a:solidFill>
                <a:srgbClr val="C00000"/>
              </a:solidFill>
            </a:endParaRPr>
          </a:p>
        </p:txBody>
      </p:sp>
      <p:sp>
        <p:nvSpPr>
          <p:cNvPr id="25" name="Content Placeholder 2"/>
          <p:cNvSpPr txBox="1">
            <a:spLocks/>
          </p:cNvSpPr>
          <p:nvPr/>
        </p:nvSpPr>
        <p:spPr>
          <a:xfrm>
            <a:off x="609600" y="2438399"/>
            <a:ext cx="7772400" cy="2458003"/>
          </a:xfrm>
          <a:prstGeom prst="rect">
            <a:avLst/>
          </a:prstGeom>
        </p:spPr>
        <p:txBody>
          <a:bodyPr vert="horz" lIns="91440" tIns="45720" rIns="91440" bIns="45720" rtlCol="0">
            <a:normAutofit lnSpcReduction="10000"/>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000" dirty="0" smtClean="0">
                <a:solidFill>
                  <a:srgbClr val="000000"/>
                </a:solidFill>
              </a:rPr>
              <a:t>Before encrypted communications begin, the key must be securely shared.</a:t>
            </a:r>
          </a:p>
          <a:p>
            <a:pPr>
              <a:buClr>
                <a:srgbClr val="ED1C24"/>
              </a:buClr>
            </a:pPr>
            <a:r>
              <a:rPr lang="en-US" sz="2000" dirty="0" smtClean="0">
                <a:solidFill>
                  <a:srgbClr val="000000"/>
                </a:solidFill>
              </a:rPr>
              <a:t>Fast</a:t>
            </a:r>
            <a:r>
              <a:rPr lang="en-US" sz="2000" dirty="0">
                <a:solidFill>
                  <a:srgbClr val="000000"/>
                </a:solidFill>
              </a:rPr>
              <a:t>, but vulnerable if the key is lost or compromised.</a:t>
            </a:r>
          </a:p>
          <a:p>
            <a:pPr>
              <a:buClr>
                <a:srgbClr val="ED1C24"/>
              </a:buClr>
            </a:pPr>
            <a:r>
              <a:rPr lang="en-US" sz="2000" dirty="0">
                <a:solidFill>
                  <a:srgbClr val="000000"/>
                </a:solidFill>
              </a:rPr>
              <a:t>Common alternate names</a:t>
            </a:r>
          </a:p>
          <a:p>
            <a:pPr marL="742950" lvl="2" indent="-342900">
              <a:buClr>
                <a:srgbClr val="ED1C24"/>
              </a:buClr>
            </a:pPr>
            <a:r>
              <a:rPr lang="en-US" sz="2000" dirty="0">
                <a:solidFill>
                  <a:srgbClr val="000000"/>
                </a:solidFill>
              </a:rPr>
              <a:t>Secret key</a:t>
            </a:r>
          </a:p>
          <a:p>
            <a:pPr marL="742950" lvl="2" indent="-342900">
              <a:buClr>
                <a:srgbClr val="ED1C24"/>
              </a:buClr>
            </a:pPr>
            <a:r>
              <a:rPr lang="en-US" sz="2000" dirty="0">
                <a:solidFill>
                  <a:srgbClr val="000000"/>
                </a:solidFill>
              </a:rPr>
              <a:t>Shared key</a:t>
            </a:r>
          </a:p>
          <a:p>
            <a:pPr marL="742950" lvl="2" indent="-342900">
              <a:buClr>
                <a:srgbClr val="ED1C24"/>
              </a:buClr>
            </a:pPr>
            <a:r>
              <a:rPr lang="en-US" sz="2000" dirty="0">
                <a:solidFill>
                  <a:srgbClr val="000000"/>
                </a:solidFill>
              </a:rPr>
              <a:t>Private key</a:t>
            </a:r>
          </a:p>
          <a:p>
            <a:pPr marL="0" indent="0">
              <a:buFont typeface="Arial"/>
              <a:buNone/>
            </a:pPr>
            <a:endParaRPr lang="en-US" dirty="0">
              <a:solidFill>
                <a:srgbClr val="000000"/>
              </a:solidFill>
            </a:endParaRPr>
          </a:p>
        </p:txBody>
      </p:sp>
      <p:grpSp>
        <p:nvGrpSpPr>
          <p:cNvPr id="31" name="Group 30"/>
          <p:cNvGrpSpPr/>
          <p:nvPr/>
        </p:nvGrpSpPr>
        <p:grpSpPr>
          <a:xfrm>
            <a:off x="3360838" y="3756332"/>
            <a:ext cx="4351380" cy="2501484"/>
            <a:chOff x="2220340" y="4038094"/>
            <a:chExt cx="4351380" cy="2501484"/>
          </a:xfrm>
        </p:grpSpPr>
        <p:cxnSp>
          <p:nvCxnSpPr>
            <p:cNvPr id="20" name="Straight Connector 19"/>
            <p:cNvCxnSpPr/>
            <p:nvPr/>
          </p:nvCxnSpPr>
          <p:spPr>
            <a:xfrm>
              <a:off x="2689410" y="6418728"/>
              <a:ext cx="854411"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2306463" y="4953000"/>
              <a:ext cx="1000421" cy="848013"/>
            </a:xfrm>
            <a:prstGeom prst="rect">
              <a:avLst/>
            </a:prstGeom>
          </p:spPr>
        </p:pic>
        <p:pic>
          <p:nvPicPr>
            <p:cNvPr id="10" name="Picture 9"/>
            <p:cNvPicPr>
              <a:picLocks noChangeAspect="1"/>
            </p:cNvPicPr>
            <p:nvPr/>
          </p:nvPicPr>
          <p:blipFill>
            <a:blip r:embed="rId2"/>
            <a:stretch>
              <a:fillRect/>
            </a:stretch>
          </p:blipFill>
          <p:spPr>
            <a:xfrm>
              <a:off x="5298502" y="4953000"/>
              <a:ext cx="1000421" cy="848013"/>
            </a:xfrm>
            <a:prstGeom prst="rect">
              <a:avLst/>
            </a:prstGeom>
          </p:spPr>
        </p:pic>
        <p:pic>
          <p:nvPicPr>
            <p:cNvPr id="9" name="Picture 8"/>
            <p:cNvPicPr>
              <a:picLocks noChangeAspect="1"/>
            </p:cNvPicPr>
            <p:nvPr/>
          </p:nvPicPr>
          <p:blipFill>
            <a:blip r:embed="rId3"/>
            <a:stretch>
              <a:fillRect/>
            </a:stretch>
          </p:blipFill>
          <p:spPr>
            <a:xfrm>
              <a:off x="3306884" y="5178165"/>
              <a:ext cx="272797" cy="612650"/>
            </a:xfrm>
            <a:prstGeom prst="rect">
              <a:avLst/>
            </a:prstGeom>
          </p:spPr>
        </p:pic>
        <p:pic>
          <p:nvPicPr>
            <p:cNvPr id="12" name="Picture 11"/>
            <p:cNvPicPr>
              <a:picLocks noChangeAspect="1"/>
            </p:cNvPicPr>
            <p:nvPr/>
          </p:nvPicPr>
          <p:blipFill>
            <a:blip r:embed="rId4"/>
            <a:stretch>
              <a:fillRect/>
            </a:stretch>
          </p:blipFill>
          <p:spPr>
            <a:xfrm>
              <a:off x="4014695" y="4038094"/>
              <a:ext cx="583693" cy="760478"/>
            </a:xfrm>
            <a:prstGeom prst="rect">
              <a:avLst/>
            </a:prstGeom>
          </p:spPr>
        </p:pic>
        <p:pic>
          <p:nvPicPr>
            <p:cNvPr id="15" name="Picture 14"/>
            <p:cNvPicPr>
              <a:picLocks noChangeAspect="1"/>
            </p:cNvPicPr>
            <p:nvPr/>
          </p:nvPicPr>
          <p:blipFill>
            <a:blip r:embed="rId3"/>
            <a:stretch>
              <a:fillRect/>
            </a:stretch>
          </p:blipFill>
          <p:spPr>
            <a:xfrm>
              <a:off x="6298923" y="5188363"/>
              <a:ext cx="272797" cy="612650"/>
            </a:xfrm>
            <a:prstGeom prst="rect">
              <a:avLst/>
            </a:prstGeom>
          </p:spPr>
        </p:pic>
        <p:cxnSp>
          <p:nvCxnSpPr>
            <p:cNvPr id="14" name="Straight Arrow Connector 13"/>
            <p:cNvCxnSpPr/>
            <p:nvPr/>
          </p:nvCxnSpPr>
          <p:spPr>
            <a:xfrm flipV="1">
              <a:off x="3597611" y="5377007"/>
              <a:ext cx="1718821"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689410" y="6037728"/>
              <a:ext cx="0" cy="381000"/>
            </a:xfrm>
            <a:prstGeom prst="line">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021928" y="6044452"/>
              <a:ext cx="0" cy="381000"/>
            </a:xfrm>
            <a:prstGeom prst="line">
              <a:avLst/>
            </a:prstGeom>
            <a:ln w="19050">
              <a:solidFill>
                <a:schemeClr val="tx1"/>
              </a:solidFill>
              <a:headEnd type="triangle"/>
            </a:ln>
            <a:effectLst/>
          </p:spPr>
          <p:style>
            <a:lnRef idx="2">
              <a:schemeClr val="accent1"/>
            </a:lnRef>
            <a:fillRef idx="0">
              <a:schemeClr val="accent1"/>
            </a:fillRef>
            <a:effectRef idx="1">
              <a:schemeClr val="accent1"/>
            </a:effectRef>
            <a:fontRef idx="minor">
              <a:schemeClr val="tx1"/>
            </a:fontRef>
          </p:style>
        </p:cxnSp>
        <p:sp>
          <p:nvSpPr>
            <p:cNvPr id="26" name="Text Box 307"/>
            <p:cNvSpPr txBox="1">
              <a:spLocks noChangeArrowheads="1"/>
            </p:cNvSpPr>
            <p:nvPr/>
          </p:nvSpPr>
          <p:spPr bwMode="auto">
            <a:xfrm>
              <a:off x="3389492" y="6262579"/>
              <a:ext cx="19481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B0F0"/>
                  </a:solidFill>
                  <a:latin typeface="Calibri"/>
                  <a:cs typeface="Calibri"/>
                </a:rPr>
                <a:t>Same Key on Both Sides</a:t>
              </a:r>
            </a:p>
          </p:txBody>
        </p:sp>
        <p:cxnSp>
          <p:nvCxnSpPr>
            <p:cNvPr id="28" name="Straight Connector 27"/>
            <p:cNvCxnSpPr/>
            <p:nvPr/>
          </p:nvCxnSpPr>
          <p:spPr>
            <a:xfrm>
              <a:off x="5176482" y="6418728"/>
              <a:ext cx="854411"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 Box 307"/>
            <p:cNvSpPr txBox="1">
              <a:spLocks noChangeArrowheads="1"/>
            </p:cNvSpPr>
            <p:nvPr/>
          </p:nvSpPr>
          <p:spPr bwMode="auto">
            <a:xfrm>
              <a:off x="2220340" y="5780516"/>
              <a:ext cx="1194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Encrypts Data</a:t>
              </a:r>
            </a:p>
          </p:txBody>
        </p:sp>
        <p:sp>
          <p:nvSpPr>
            <p:cNvPr id="30" name="Text Box 307"/>
            <p:cNvSpPr txBox="1">
              <a:spLocks noChangeArrowheads="1"/>
            </p:cNvSpPr>
            <p:nvPr/>
          </p:nvSpPr>
          <p:spPr bwMode="auto">
            <a:xfrm>
              <a:off x="5230272" y="5780515"/>
              <a:ext cx="1194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Decrypts Data</a:t>
              </a:r>
            </a:p>
          </p:txBody>
        </p:sp>
      </p:grpSp>
    </p:spTree>
    <p:extLst>
      <p:ext uri="{BB962C8B-B14F-4D97-AF65-F5344CB8AC3E}">
        <p14:creationId xmlns:p14="http://schemas.microsoft.com/office/powerpoint/2010/main" val="20454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Asymmetric Encryption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11</a:t>
            </a:fld>
            <a:endParaRPr lang="en-US" dirty="0"/>
          </a:p>
        </p:txBody>
      </p:sp>
      <p:sp>
        <p:nvSpPr>
          <p:cNvPr id="18" name="Content Placeholder 2"/>
          <p:cNvSpPr txBox="1">
            <a:spLocks/>
          </p:cNvSpPr>
          <p:nvPr/>
        </p:nvSpPr>
        <p:spPr>
          <a:xfrm>
            <a:off x="533401" y="1295400"/>
            <a:ext cx="7924800" cy="510540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Bef>
                <a:spcPts val="1800"/>
              </a:spcBef>
              <a:spcAft>
                <a:spcPts val="0"/>
              </a:spcAft>
              <a:buClr>
                <a:srgbClr val="ED1C24"/>
              </a:buClr>
              <a:buFont typeface="Arial"/>
              <a:buNone/>
            </a:pPr>
            <a:r>
              <a:rPr lang="en-US" sz="2400" b="1" dirty="0">
                <a:solidFill>
                  <a:srgbClr val="ED1C24"/>
                </a:solidFill>
              </a:rPr>
              <a:t>Asymmetric encryption</a:t>
            </a:r>
            <a:r>
              <a:rPr lang="en-US" sz="2400" dirty="0">
                <a:solidFill>
                  <a:srgbClr val="ED1C24"/>
                </a:solidFill>
              </a:rPr>
              <a:t>: </a:t>
            </a:r>
            <a:r>
              <a:rPr lang="en-US" sz="2400" dirty="0">
                <a:solidFill>
                  <a:srgbClr val="C00000"/>
                </a:solidFill>
              </a:rPr>
              <a:t>A two-way encryption scheme that uses paired public and private keys.</a:t>
            </a:r>
          </a:p>
          <a:p>
            <a:pPr marL="0" indent="0" fontAlgn="auto">
              <a:spcBef>
                <a:spcPts val="1800"/>
              </a:spcBef>
              <a:spcAft>
                <a:spcPts val="0"/>
              </a:spcAft>
              <a:buClr>
                <a:srgbClr val="ED1C24"/>
              </a:buClr>
              <a:buFont typeface="Arial"/>
              <a:buNone/>
            </a:pPr>
            <a:r>
              <a:rPr lang="en-US" sz="2400" b="1" dirty="0">
                <a:solidFill>
                  <a:srgbClr val="ED1C24"/>
                </a:solidFill>
              </a:rPr>
              <a:t>Private key</a:t>
            </a:r>
            <a:r>
              <a:rPr lang="en-US" sz="2400" dirty="0">
                <a:solidFill>
                  <a:srgbClr val="ED1C24"/>
                </a:solidFill>
              </a:rPr>
              <a:t>: </a:t>
            </a:r>
            <a:r>
              <a:rPr lang="en-US" sz="2400" dirty="0">
                <a:solidFill>
                  <a:srgbClr val="C00000"/>
                </a:solidFill>
              </a:rPr>
              <a:t>The component of asymmetric encryption that is kept secret by one party during two-way encryption</a:t>
            </a:r>
            <a:r>
              <a:rPr lang="en-US" sz="2400" dirty="0">
                <a:solidFill>
                  <a:srgbClr val="ED1C24"/>
                </a:solidFill>
              </a:rPr>
              <a:t>.</a:t>
            </a:r>
            <a:endParaRPr lang="en-US" sz="2400" b="1" dirty="0">
              <a:solidFill>
                <a:srgbClr val="ED1C24"/>
              </a:solidFill>
            </a:endParaRPr>
          </a:p>
          <a:p>
            <a:pPr marL="0" indent="0" fontAlgn="auto">
              <a:spcBef>
                <a:spcPts val="1800"/>
              </a:spcBef>
              <a:spcAft>
                <a:spcPts val="0"/>
              </a:spcAft>
              <a:buClr>
                <a:srgbClr val="ED1C24"/>
              </a:buClr>
              <a:buFont typeface="Arial"/>
              <a:buNone/>
            </a:pPr>
            <a:r>
              <a:rPr lang="en-US" sz="2400" b="1" dirty="0">
                <a:solidFill>
                  <a:srgbClr val="ED1C24"/>
                </a:solidFill>
              </a:rPr>
              <a:t>Public key</a:t>
            </a:r>
            <a:r>
              <a:rPr lang="en-US" sz="2400" dirty="0">
                <a:solidFill>
                  <a:srgbClr val="ED1C24"/>
                </a:solidFill>
              </a:rPr>
              <a:t>: </a:t>
            </a:r>
            <a:r>
              <a:rPr lang="en-US" sz="2400" dirty="0">
                <a:solidFill>
                  <a:srgbClr val="C00000"/>
                </a:solidFill>
              </a:rPr>
              <a:t>The component of asymmetric encryption that can be accessed by anyone.</a:t>
            </a:r>
            <a:endParaRPr lang="en-US" sz="2400" b="1" dirty="0">
              <a:solidFill>
                <a:srgbClr val="C00000"/>
              </a:solidFill>
            </a:endParaRPr>
          </a:p>
          <a:p>
            <a:pPr marL="0" indent="0" fontAlgn="auto">
              <a:spcBef>
                <a:spcPts val="1800"/>
              </a:spcBef>
              <a:spcAft>
                <a:spcPts val="0"/>
              </a:spcAft>
              <a:buClr>
                <a:srgbClr val="ED1C24"/>
              </a:buClr>
              <a:buFont typeface="Arial"/>
              <a:buNone/>
            </a:pPr>
            <a:r>
              <a:rPr lang="en-US" sz="2400" b="1" dirty="0">
                <a:solidFill>
                  <a:srgbClr val="ED1C24"/>
                </a:solidFill>
              </a:rPr>
              <a:t>Key generation</a:t>
            </a:r>
            <a:r>
              <a:rPr lang="en-US" sz="2400" dirty="0">
                <a:solidFill>
                  <a:srgbClr val="ED1C24"/>
                </a:solidFill>
              </a:rPr>
              <a:t>: </a:t>
            </a:r>
            <a:r>
              <a:rPr lang="en-US" sz="2400" dirty="0">
                <a:solidFill>
                  <a:srgbClr val="C00000"/>
                </a:solidFill>
              </a:rPr>
              <a:t>The process of producing a public and private key pair by using a specific application.</a:t>
            </a:r>
            <a:endParaRPr lang="en-US" sz="2400" b="1" dirty="0">
              <a:solidFill>
                <a:srgbClr val="C00000"/>
              </a:solidFill>
            </a:endParaRPr>
          </a:p>
          <a:p>
            <a:pPr marL="0" indent="0" fontAlgn="auto">
              <a:spcAft>
                <a:spcPts val="0"/>
              </a:spcAft>
              <a:buClr>
                <a:srgbClr val="ED1C24"/>
              </a:buClr>
              <a:buFont typeface="Arial"/>
              <a:buNone/>
            </a:pPr>
            <a:endParaRPr lang="en-US" b="1" dirty="0">
              <a:solidFill>
                <a:srgbClr val="ED1C24"/>
              </a:solidFill>
            </a:endParaRPr>
          </a:p>
        </p:txBody>
      </p:sp>
      <p:sp>
        <p:nvSpPr>
          <p:cNvPr id="20" name="Content Placeholder 2"/>
          <p:cNvSpPr txBox="1">
            <a:spLocks/>
          </p:cNvSpPr>
          <p:nvPr/>
        </p:nvSpPr>
        <p:spPr>
          <a:xfrm>
            <a:off x="1752600" y="24384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endParaRPr lang="en-US" b="1" dirty="0">
              <a:solidFill>
                <a:srgbClr val="0070C0"/>
              </a:solidFill>
            </a:endParaRPr>
          </a:p>
        </p:txBody>
      </p:sp>
      <p:sp>
        <p:nvSpPr>
          <p:cNvPr id="22" name="Content Placeholder 2"/>
          <p:cNvSpPr txBox="1">
            <a:spLocks/>
          </p:cNvSpPr>
          <p:nvPr/>
        </p:nvSpPr>
        <p:spPr>
          <a:xfrm>
            <a:off x="1752600" y="32004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endParaRPr lang="en-US" b="1" dirty="0">
              <a:solidFill>
                <a:srgbClr val="0070C0"/>
              </a:solidFill>
            </a:endParaRPr>
          </a:p>
        </p:txBody>
      </p:sp>
      <p:sp>
        <p:nvSpPr>
          <p:cNvPr id="24" name="Content Placeholder 2"/>
          <p:cNvSpPr txBox="1">
            <a:spLocks/>
          </p:cNvSpPr>
          <p:nvPr/>
        </p:nvSpPr>
        <p:spPr>
          <a:xfrm>
            <a:off x="1752600" y="38862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endParaRPr lang="en-US" b="1" dirty="0">
              <a:solidFill>
                <a:srgbClr val="0070C0"/>
              </a:solidFill>
            </a:endParaRPr>
          </a:p>
        </p:txBody>
      </p:sp>
    </p:spTree>
    <p:extLst>
      <p:ext uri="{BB962C8B-B14F-4D97-AF65-F5344CB8AC3E}">
        <p14:creationId xmlns:p14="http://schemas.microsoft.com/office/powerpoint/2010/main" val="133534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Asymmetric Encryption (Cont.)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12</a:t>
            </a:fld>
            <a:endParaRPr lang="en-US" dirty="0"/>
          </a:p>
        </p:txBody>
      </p:sp>
      <p:sp>
        <p:nvSpPr>
          <p:cNvPr id="3" name="TextBox 2"/>
          <p:cNvSpPr txBox="1"/>
          <p:nvPr/>
        </p:nvSpPr>
        <p:spPr>
          <a:xfrm>
            <a:off x="2276745" y="4801969"/>
            <a:ext cx="4810676" cy="707886"/>
          </a:xfrm>
          <a:prstGeom prst="rect">
            <a:avLst/>
          </a:prstGeom>
          <a:noFill/>
        </p:spPr>
        <p:txBody>
          <a:bodyPr wrap="none" rtlCol="0">
            <a:spAutoFit/>
          </a:bodyPr>
          <a:lstStyle/>
          <a:p>
            <a:pPr defTabSz="457200" eaLnBrk="1" fontAlgn="auto" hangingPunct="1">
              <a:spcBef>
                <a:spcPts val="0"/>
              </a:spcBef>
              <a:spcAft>
                <a:spcPts val="0"/>
              </a:spcAft>
            </a:pPr>
            <a:r>
              <a:rPr lang="en-US" sz="2000" b="1" dirty="0" smtClean="0">
                <a:solidFill>
                  <a:srgbClr val="FF0000"/>
                </a:solidFill>
                <a:latin typeface="Calibri"/>
              </a:rPr>
              <a:t>What one key does, the other key will undo</a:t>
            </a:r>
          </a:p>
          <a:p>
            <a:pPr defTabSz="457200" eaLnBrk="1" fontAlgn="auto" hangingPunct="1">
              <a:spcBef>
                <a:spcPts val="0"/>
              </a:spcBef>
              <a:spcAft>
                <a:spcPts val="0"/>
              </a:spcAft>
            </a:pPr>
            <a:r>
              <a:rPr lang="en-US" sz="2000" b="1" dirty="0">
                <a:solidFill>
                  <a:srgbClr val="FF0000"/>
                </a:solidFill>
                <a:latin typeface="Calibri"/>
              </a:rPr>
              <a:t>	</a:t>
            </a:r>
            <a:r>
              <a:rPr lang="en-US" sz="2000" b="1" dirty="0" smtClean="0">
                <a:solidFill>
                  <a:srgbClr val="FF0000"/>
                </a:solidFill>
                <a:latin typeface="Calibri"/>
              </a:rPr>
              <a:t>Can use either key to encrypt</a:t>
            </a:r>
            <a:endParaRPr lang="en-US" sz="2000" b="1" dirty="0">
              <a:solidFill>
                <a:srgbClr val="FF0000"/>
              </a:solidFill>
              <a:latin typeface="Calibri"/>
            </a:endParaRPr>
          </a:p>
        </p:txBody>
      </p:sp>
      <p:sp>
        <p:nvSpPr>
          <p:cNvPr id="20" name="Rectangle 3"/>
          <p:cNvSpPr>
            <a:spLocks noGrp="1" noChangeArrowheads="1"/>
          </p:cNvSpPr>
          <p:nvPr>
            <p:ph idx="1"/>
          </p:nvPr>
        </p:nvSpPr>
        <p:spPr>
          <a:xfrm>
            <a:off x="596900" y="1887538"/>
            <a:ext cx="7607300" cy="4176713"/>
          </a:xfrm>
        </p:spPr>
        <p:txBody>
          <a:bodyPr/>
          <a:lstStyle/>
          <a:p>
            <a:pPr eaLnBrk="1" hangingPunct="1">
              <a:buFontTx/>
              <a:buNone/>
            </a:pPr>
            <a:r>
              <a:rPr lang="en-US" altLang="en-US" sz="2000" b="1" dirty="0" smtClean="0"/>
              <a:t>Uses a key pair (</a:t>
            </a:r>
            <a:r>
              <a:rPr lang="en-US" altLang="en-US" sz="2000" b="1" i="1" dirty="0" err="1" smtClean="0"/>
              <a:t>a,b</a:t>
            </a:r>
            <a:r>
              <a:rPr lang="en-US" altLang="en-US" sz="2000" b="1" dirty="0" smtClean="0"/>
              <a:t>)</a:t>
            </a:r>
          </a:p>
          <a:p>
            <a:pPr eaLnBrk="1" hangingPunct="1"/>
            <a:r>
              <a:rPr lang="en-US" altLang="en-US" sz="2000" dirty="0" smtClean="0"/>
              <a:t>What one key does, the other can undo</a:t>
            </a:r>
          </a:p>
          <a:p>
            <a:pPr lvl="1" eaLnBrk="1" hangingPunct="1"/>
            <a:r>
              <a:rPr lang="en-US" altLang="en-US" sz="2000" dirty="0" smtClean="0"/>
              <a:t>Either key can be used to encrypt a message - the other key is then used to decrypt it</a:t>
            </a:r>
          </a:p>
          <a:p>
            <a:pPr lvl="1" eaLnBrk="1" hangingPunct="1"/>
            <a:r>
              <a:rPr lang="en-US" altLang="en-US" sz="2000" dirty="0" smtClean="0"/>
              <a:t>The message cannot be decoded with the key that encoded it</a:t>
            </a:r>
          </a:p>
          <a:p>
            <a:pPr lvl="1" eaLnBrk="1" hangingPunct="1"/>
            <a:r>
              <a:rPr lang="en-US" altLang="en-US" sz="2000" dirty="0" smtClean="0"/>
              <a:t>The message can only be decoded by a matching key</a:t>
            </a:r>
          </a:p>
          <a:p>
            <a:pPr eaLnBrk="1" hangingPunct="1">
              <a:spcBef>
                <a:spcPct val="90000"/>
              </a:spcBef>
            </a:pPr>
            <a:r>
              <a:rPr lang="en-US" altLang="en-US" sz="2000" dirty="0" smtClean="0"/>
              <a:t>Knowledge of one key does not allow the other to be deduced</a:t>
            </a:r>
          </a:p>
        </p:txBody>
      </p:sp>
      <p:grpSp>
        <p:nvGrpSpPr>
          <p:cNvPr id="24" name="Group 6"/>
          <p:cNvGrpSpPr>
            <a:grpSpLocks/>
          </p:cNvGrpSpPr>
          <p:nvPr/>
        </p:nvGrpSpPr>
        <p:grpSpPr bwMode="auto">
          <a:xfrm>
            <a:off x="5245100" y="1582738"/>
            <a:ext cx="1295400" cy="717550"/>
            <a:chOff x="3552" y="1968"/>
            <a:chExt cx="816" cy="452"/>
          </a:xfrm>
        </p:grpSpPr>
        <p:grpSp>
          <p:nvGrpSpPr>
            <p:cNvPr id="25" name="Group 7"/>
            <p:cNvGrpSpPr>
              <a:grpSpLocks/>
            </p:cNvGrpSpPr>
            <p:nvPr/>
          </p:nvGrpSpPr>
          <p:grpSpPr bwMode="auto">
            <a:xfrm>
              <a:off x="3600" y="1968"/>
              <a:ext cx="640" cy="255"/>
              <a:chOff x="2114" y="2783"/>
              <a:chExt cx="640" cy="255"/>
            </a:xfrm>
          </p:grpSpPr>
          <p:sp>
            <p:nvSpPr>
              <p:cNvPr id="27" name="Freeform 8"/>
              <p:cNvSpPr>
                <a:spLocks/>
              </p:cNvSpPr>
              <p:nvPr/>
            </p:nvSpPr>
            <p:spPr bwMode="auto">
              <a:xfrm>
                <a:off x="2118" y="2783"/>
                <a:ext cx="636" cy="248"/>
              </a:xfrm>
              <a:custGeom>
                <a:avLst/>
                <a:gdLst>
                  <a:gd name="T0" fmla="*/ 636 w 636"/>
                  <a:gd name="T1" fmla="*/ 88 h 248"/>
                  <a:gd name="T2" fmla="*/ 636 w 636"/>
                  <a:gd name="T3" fmla="*/ 164 h 248"/>
                  <a:gd name="T4" fmla="*/ 612 w 636"/>
                  <a:gd name="T5" fmla="*/ 149 h 248"/>
                  <a:gd name="T6" fmla="*/ 612 w 636"/>
                  <a:gd name="T7" fmla="*/ 105 h 248"/>
                  <a:gd name="T8" fmla="*/ 572 w 636"/>
                  <a:gd name="T9" fmla="*/ 90 h 248"/>
                  <a:gd name="T10" fmla="*/ 572 w 636"/>
                  <a:gd name="T11" fmla="*/ 165 h 248"/>
                  <a:gd name="T12" fmla="*/ 611 w 636"/>
                  <a:gd name="T13" fmla="*/ 149 h 248"/>
                  <a:gd name="T14" fmla="*/ 636 w 636"/>
                  <a:gd name="T15" fmla="*/ 164 h 248"/>
                  <a:gd name="T16" fmla="*/ 575 w 636"/>
                  <a:gd name="T17" fmla="*/ 190 h 248"/>
                  <a:gd name="T18" fmla="*/ 575 w 636"/>
                  <a:gd name="T19" fmla="*/ 205 h 248"/>
                  <a:gd name="T20" fmla="*/ 554 w 636"/>
                  <a:gd name="T21" fmla="*/ 208 h 248"/>
                  <a:gd name="T22" fmla="*/ 554 w 636"/>
                  <a:gd name="T23" fmla="*/ 231 h 248"/>
                  <a:gd name="T24" fmla="*/ 539 w 636"/>
                  <a:gd name="T25" fmla="*/ 232 h 248"/>
                  <a:gd name="T26" fmla="*/ 539 w 636"/>
                  <a:gd name="T27" fmla="*/ 240 h 248"/>
                  <a:gd name="T28" fmla="*/ 539 w 636"/>
                  <a:gd name="T29" fmla="*/ 248 h 248"/>
                  <a:gd name="T30" fmla="*/ 451 w 636"/>
                  <a:gd name="T31" fmla="*/ 248 h 248"/>
                  <a:gd name="T32" fmla="*/ 451 w 636"/>
                  <a:gd name="T33" fmla="*/ 231 h 248"/>
                  <a:gd name="T34" fmla="*/ 432 w 636"/>
                  <a:gd name="T35" fmla="*/ 231 h 248"/>
                  <a:gd name="T36" fmla="*/ 432 w 636"/>
                  <a:gd name="T37" fmla="*/ 210 h 248"/>
                  <a:gd name="T38" fmla="*/ 410 w 636"/>
                  <a:gd name="T39" fmla="*/ 205 h 248"/>
                  <a:gd name="T40" fmla="*/ 410 w 636"/>
                  <a:gd name="T41" fmla="*/ 193 h 248"/>
                  <a:gd name="T42" fmla="*/ 363 w 636"/>
                  <a:gd name="T43" fmla="*/ 191 h 248"/>
                  <a:gd name="T44" fmla="*/ 363 w 636"/>
                  <a:gd name="T45" fmla="*/ 183 h 248"/>
                  <a:gd name="T46" fmla="*/ 357 w 636"/>
                  <a:gd name="T47" fmla="*/ 181 h 248"/>
                  <a:gd name="T48" fmla="*/ 312 w 636"/>
                  <a:gd name="T49" fmla="*/ 181 h 248"/>
                  <a:gd name="T50" fmla="*/ 312 w 636"/>
                  <a:gd name="T51" fmla="*/ 168 h 248"/>
                  <a:gd name="T52" fmla="*/ 41 w 636"/>
                  <a:gd name="T53" fmla="*/ 168 h 248"/>
                  <a:gd name="T54" fmla="*/ 0 w 636"/>
                  <a:gd name="T55" fmla="*/ 134 h 248"/>
                  <a:gd name="T56" fmla="*/ 48 w 636"/>
                  <a:gd name="T57" fmla="*/ 92 h 248"/>
                  <a:gd name="T58" fmla="*/ 61 w 636"/>
                  <a:gd name="T59" fmla="*/ 108 h 248"/>
                  <a:gd name="T60" fmla="*/ 77 w 636"/>
                  <a:gd name="T61" fmla="*/ 108 h 248"/>
                  <a:gd name="T62" fmla="*/ 90 w 636"/>
                  <a:gd name="T63" fmla="*/ 92 h 248"/>
                  <a:gd name="T64" fmla="*/ 102 w 636"/>
                  <a:gd name="T65" fmla="*/ 108 h 248"/>
                  <a:gd name="T66" fmla="*/ 107 w 636"/>
                  <a:gd name="T67" fmla="*/ 105 h 248"/>
                  <a:gd name="T68" fmla="*/ 119 w 636"/>
                  <a:gd name="T69" fmla="*/ 92 h 248"/>
                  <a:gd name="T70" fmla="*/ 153 w 636"/>
                  <a:gd name="T71" fmla="*/ 90 h 248"/>
                  <a:gd name="T72" fmla="*/ 157 w 636"/>
                  <a:gd name="T73" fmla="*/ 88 h 248"/>
                  <a:gd name="T74" fmla="*/ 177 w 636"/>
                  <a:gd name="T75" fmla="*/ 108 h 248"/>
                  <a:gd name="T76" fmla="*/ 194 w 636"/>
                  <a:gd name="T77" fmla="*/ 108 h 248"/>
                  <a:gd name="T78" fmla="*/ 215 w 636"/>
                  <a:gd name="T79" fmla="*/ 92 h 248"/>
                  <a:gd name="T80" fmla="*/ 234 w 636"/>
                  <a:gd name="T81" fmla="*/ 108 h 248"/>
                  <a:gd name="T82" fmla="*/ 252 w 636"/>
                  <a:gd name="T83" fmla="*/ 108 h 248"/>
                  <a:gd name="T84" fmla="*/ 275 w 636"/>
                  <a:gd name="T85" fmla="*/ 92 h 248"/>
                  <a:gd name="T86" fmla="*/ 315 w 636"/>
                  <a:gd name="T87" fmla="*/ 90 h 248"/>
                  <a:gd name="T88" fmla="*/ 315 w 636"/>
                  <a:gd name="T89" fmla="*/ 71 h 248"/>
                  <a:gd name="T90" fmla="*/ 366 w 636"/>
                  <a:gd name="T91" fmla="*/ 71 h 248"/>
                  <a:gd name="T92" fmla="*/ 366 w 636"/>
                  <a:gd name="T93" fmla="*/ 60 h 248"/>
                  <a:gd name="T94" fmla="*/ 411 w 636"/>
                  <a:gd name="T95" fmla="*/ 60 h 248"/>
                  <a:gd name="T96" fmla="*/ 411 w 636"/>
                  <a:gd name="T97" fmla="*/ 49 h 248"/>
                  <a:gd name="T98" fmla="*/ 434 w 636"/>
                  <a:gd name="T99" fmla="*/ 42 h 248"/>
                  <a:gd name="T100" fmla="*/ 434 w 636"/>
                  <a:gd name="T101" fmla="*/ 18 h 248"/>
                  <a:gd name="T102" fmla="*/ 452 w 636"/>
                  <a:gd name="T103" fmla="*/ 18 h 248"/>
                  <a:gd name="T104" fmla="*/ 452 w 636"/>
                  <a:gd name="T105" fmla="*/ 0 h 248"/>
                  <a:gd name="T106" fmla="*/ 542 w 636"/>
                  <a:gd name="T107" fmla="*/ 0 h 248"/>
                  <a:gd name="T108" fmla="*/ 542 w 636"/>
                  <a:gd name="T109" fmla="*/ 18 h 248"/>
                  <a:gd name="T110" fmla="*/ 555 w 636"/>
                  <a:gd name="T111" fmla="*/ 18 h 248"/>
                  <a:gd name="T112" fmla="*/ 555 w 636"/>
                  <a:gd name="T113" fmla="*/ 38 h 248"/>
                  <a:gd name="T114" fmla="*/ 560 w 636"/>
                  <a:gd name="T115" fmla="*/ 43 h 248"/>
                  <a:gd name="T116" fmla="*/ 575 w 636"/>
                  <a:gd name="T117" fmla="*/ 49 h 248"/>
                  <a:gd name="T118" fmla="*/ 575 w 636"/>
                  <a:gd name="T119" fmla="*/ 60 h 248"/>
                  <a:gd name="T120" fmla="*/ 636 w 636"/>
                  <a:gd name="T121" fmla="*/ 88 h 2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248"/>
                  <a:gd name="T185" fmla="*/ 636 w 636"/>
                  <a:gd name="T186" fmla="*/ 248 h 2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248">
                    <a:moveTo>
                      <a:pt x="636" y="88"/>
                    </a:moveTo>
                    <a:lnTo>
                      <a:pt x="636" y="164"/>
                    </a:lnTo>
                    <a:lnTo>
                      <a:pt x="612" y="149"/>
                    </a:lnTo>
                    <a:lnTo>
                      <a:pt x="612" y="105"/>
                    </a:lnTo>
                    <a:lnTo>
                      <a:pt x="572" y="90"/>
                    </a:lnTo>
                    <a:lnTo>
                      <a:pt x="572" y="165"/>
                    </a:lnTo>
                    <a:lnTo>
                      <a:pt x="611" y="149"/>
                    </a:lnTo>
                    <a:lnTo>
                      <a:pt x="636" y="164"/>
                    </a:lnTo>
                    <a:lnTo>
                      <a:pt x="575" y="190"/>
                    </a:lnTo>
                    <a:lnTo>
                      <a:pt x="575" y="205"/>
                    </a:lnTo>
                    <a:lnTo>
                      <a:pt x="554" y="208"/>
                    </a:lnTo>
                    <a:lnTo>
                      <a:pt x="554" y="231"/>
                    </a:lnTo>
                    <a:lnTo>
                      <a:pt x="539" y="232"/>
                    </a:lnTo>
                    <a:lnTo>
                      <a:pt x="539" y="240"/>
                    </a:lnTo>
                    <a:lnTo>
                      <a:pt x="539" y="248"/>
                    </a:lnTo>
                    <a:lnTo>
                      <a:pt x="451" y="248"/>
                    </a:lnTo>
                    <a:lnTo>
                      <a:pt x="451" y="231"/>
                    </a:lnTo>
                    <a:lnTo>
                      <a:pt x="432" y="231"/>
                    </a:lnTo>
                    <a:lnTo>
                      <a:pt x="432" y="210"/>
                    </a:lnTo>
                    <a:lnTo>
                      <a:pt x="410" y="205"/>
                    </a:lnTo>
                    <a:lnTo>
                      <a:pt x="410" y="193"/>
                    </a:lnTo>
                    <a:lnTo>
                      <a:pt x="363" y="191"/>
                    </a:lnTo>
                    <a:lnTo>
                      <a:pt x="363" y="183"/>
                    </a:lnTo>
                    <a:lnTo>
                      <a:pt x="357" y="181"/>
                    </a:lnTo>
                    <a:lnTo>
                      <a:pt x="312" y="181"/>
                    </a:lnTo>
                    <a:lnTo>
                      <a:pt x="312" y="168"/>
                    </a:lnTo>
                    <a:lnTo>
                      <a:pt x="41" y="168"/>
                    </a:lnTo>
                    <a:lnTo>
                      <a:pt x="0" y="134"/>
                    </a:lnTo>
                    <a:lnTo>
                      <a:pt x="48" y="92"/>
                    </a:lnTo>
                    <a:lnTo>
                      <a:pt x="61" y="108"/>
                    </a:lnTo>
                    <a:lnTo>
                      <a:pt x="77" y="108"/>
                    </a:lnTo>
                    <a:lnTo>
                      <a:pt x="90" y="92"/>
                    </a:lnTo>
                    <a:lnTo>
                      <a:pt x="102" y="108"/>
                    </a:lnTo>
                    <a:lnTo>
                      <a:pt x="107" y="105"/>
                    </a:lnTo>
                    <a:lnTo>
                      <a:pt x="119" y="92"/>
                    </a:lnTo>
                    <a:lnTo>
                      <a:pt x="153" y="90"/>
                    </a:lnTo>
                    <a:lnTo>
                      <a:pt x="157" y="88"/>
                    </a:lnTo>
                    <a:lnTo>
                      <a:pt x="177" y="108"/>
                    </a:lnTo>
                    <a:lnTo>
                      <a:pt x="194" y="108"/>
                    </a:lnTo>
                    <a:lnTo>
                      <a:pt x="215" y="92"/>
                    </a:lnTo>
                    <a:lnTo>
                      <a:pt x="234" y="108"/>
                    </a:lnTo>
                    <a:lnTo>
                      <a:pt x="252" y="108"/>
                    </a:lnTo>
                    <a:lnTo>
                      <a:pt x="275" y="92"/>
                    </a:lnTo>
                    <a:lnTo>
                      <a:pt x="315" y="90"/>
                    </a:lnTo>
                    <a:lnTo>
                      <a:pt x="315" y="71"/>
                    </a:lnTo>
                    <a:lnTo>
                      <a:pt x="366" y="71"/>
                    </a:lnTo>
                    <a:lnTo>
                      <a:pt x="366" y="60"/>
                    </a:lnTo>
                    <a:lnTo>
                      <a:pt x="411" y="60"/>
                    </a:lnTo>
                    <a:lnTo>
                      <a:pt x="411" y="49"/>
                    </a:lnTo>
                    <a:lnTo>
                      <a:pt x="434" y="42"/>
                    </a:lnTo>
                    <a:lnTo>
                      <a:pt x="434" y="18"/>
                    </a:lnTo>
                    <a:lnTo>
                      <a:pt x="452" y="18"/>
                    </a:lnTo>
                    <a:lnTo>
                      <a:pt x="452" y="0"/>
                    </a:lnTo>
                    <a:lnTo>
                      <a:pt x="542" y="0"/>
                    </a:lnTo>
                    <a:lnTo>
                      <a:pt x="542" y="18"/>
                    </a:lnTo>
                    <a:lnTo>
                      <a:pt x="555" y="18"/>
                    </a:lnTo>
                    <a:lnTo>
                      <a:pt x="555" y="38"/>
                    </a:lnTo>
                    <a:lnTo>
                      <a:pt x="560" y="43"/>
                    </a:lnTo>
                    <a:lnTo>
                      <a:pt x="575" y="49"/>
                    </a:lnTo>
                    <a:lnTo>
                      <a:pt x="575" y="60"/>
                    </a:lnTo>
                    <a:lnTo>
                      <a:pt x="636" y="8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28" name="Freeform 9"/>
              <p:cNvSpPr>
                <a:spLocks/>
              </p:cNvSpPr>
              <p:nvPr/>
            </p:nvSpPr>
            <p:spPr bwMode="auto">
              <a:xfrm>
                <a:off x="2114" y="2788"/>
                <a:ext cx="637" cy="250"/>
              </a:xfrm>
              <a:custGeom>
                <a:avLst/>
                <a:gdLst>
                  <a:gd name="T0" fmla="*/ 637 w 637"/>
                  <a:gd name="T1" fmla="*/ 90 h 250"/>
                  <a:gd name="T2" fmla="*/ 637 w 637"/>
                  <a:gd name="T3" fmla="*/ 165 h 250"/>
                  <a:gd name="T4" fmla="*/ 612 w 637"/>
                  <a:gd name="T5" fmla="*/ 151 h 250"/>
                  <a:gd name="T6" fmla="*/ 612 w 637"/>
                  <a:gd name="T7" fmla="*/ 107 h 250"/>
                  <a:gd name="T8" fmla="*/ 574 w 637"/>
                  <a:gd name="T9" fmla="*/ 90 h 250"/>
                  <a:gd name="T10" fmla="*/ 574 w 637"/>
                  <a:gd name="T11" fmla="*/ 165 h 250"/>
                  <a:gd name="T12" fmla="*/ 612 w 637"/>
                  <a:gd name="T13" fmla="*/ 151 h 250"/>
                  <a:gd name="T14" fmla="*/ 636 w 637"/>
                  <a:gd name="T15" fmla="*/ 165 h 250"/>
                  <a:gd name="T16" fmla="*/ 576 w 637"/>
                  <a:gd name="T17" fmla="*/ 192 h 250"/>
                  <a:gd name="T18" fmla="*/ 575 w 637"/>
                  <a:gd name="T19" fmla="*/ 205 h 250"/>
                  <a:gd name="T20" fmla="*/ 555 w 637"/>
                  <a:gd name="T21" fmla="*/ 210 h 250"/>
                  <a:gd name="T22" fmla="*/ 555 w 637"/>
                  <a:gd name="T23" fmla="*/ 233 h 250"/>
                  <a:gd name="T24" fmla="*/ 541 w 637"/>
                  <a:gd name="T25" fmla="*/ 233 h 250"/>
                  <a:gd name="T26" fmla="*/ 541 w 637"/>
                  <a:gd name="T27" fmla="*/ 242 h 250"/>
                  <a:gd name="T28" fmla="*/ 541 w 637"/>
                  <a:gd name="T29" fmla="*/ 250 h 250"/>
                  <a:gd name="T30" fmla="*/ 451 w 637"/>
                  <a:gd name="T31" fmla="*/ 250 h 250"/>
                  <a:gd name="T32" fmla="*/ 451 w 637"/>
                  <a:gd name="T33" fmla="*/ 233 h 250"/>
                  <a:gd name="T34" fmla="*/ 432 w 637"/>
                  <a:gd name="T35" fmla="*/ 233 h 250"/>
                  <a:gd name="T36" fmla="*/ 432 w 637"/>
                  <a:gd name="T37" fmla="*/ 211 h 250"/>
                  <a:gd name="T38" fmla="*/ 410 w 637"/>
                  <a:gd name="T39" fmla="*/ 205 h 250"/>
                  <a:gd name="T40" fmla="*/ 410 w 637"/>
                  <a:gd name="T41" fmla="*/ 193 h 250"/>
                  <a:gd name="T42" fmla="*/ 365 w 637"/>
                  <a:gd name="T43" fmla="*/ 193 h 250"/>
                  <a:gd name="T44" fmla="*/ 365 w 637"/>
                  <a:gd name="T45" fmla="*/ 185 h 250"/>
                  <a:gd name="T46" fmla="*/ 361 w 637"/>
                  <a:gd name="T47" fmla="*/ 182 h 250"/>
                  <a:gd name="T48" fmla="*/ 312 w 637"/>
                  <a:gd name="T49" fmla="*/ 182 h 250"/>
                  <a:gd name="T50" fmla="*/ 312 w 637"/>
                  <a:gd name="T51" fmla="*/ 168 h 250"/>
                  <a:gd name="T52" fmla="*/ 41 w 637"/>
                  <a:gd name="T53" fmla="*/ 169 h 250"/>
                  <a:gd name="T54" fmla="*/ 0 w 637"/>
                  <a:gd name="T55" fmla="*/ 136 h 250"/>
                  <a:gd name="T56" fmla="*/ 48 w 637"/>
                  <a:gd name="T57" fmla="*/ 94 h 250"/>
                  <a:gd name="T58" fmla="*/ 61 w 637"/>
                  <a:gd name="T59" fmla="*/ 108 h 250"/>
                  <a:gd name="T60" fmla="*/ 77 w 637"/>
                  <a:gd name="T61" fmla="*/ 108 h 250"/>
                  <a:gd name="T62" fmla="*/ 91 w 637"/>
                  <a:gd name="T63" fmla="*/ 94 h 250"/>
                  <a:gd name="T64" fmla="*/ 103 w 637"/>
                  <a:gd name="T65" fmla="*/ 108 h 250"/>
                  <a:gd name="T66" fmla="*/ 108 w 637"/>
                  <a:gd name="T67" fmla="*/ 106 h 250"/>
                  <a:gd name="T68" fmla="*/ 119 w 637"/>
                  <a:gd name="T69" fmla="*/ 94 h 250"/>
                  <a:gd name="T70" fmla="*/ 155 w 637"/>
                  <a:gd name="T71" fmla="*/ 91 h 250"/>
                  <a:gd name="T72" fmla="*/ 157 w 637"/>
                  <a:gd name="T73" fmla="*/ 90 h 250"/>
                  <a:gd name="T74" fmla="*/ 177 w 637"/>
                  <a:gd name="T75" fmla="*/ 108 h 250"/>
                  <a:gd name="T76" fmla="*/ 196 w 637"/>
                  <a:gd name="T77" fmla="*/ 108 h 250"/>
                  <a:gd name="T78" fmla="*/ 215 w 637"/>
                  <a:gd name="T79" fmla="*/ 94 h 250"/>
                  <a:gd name="T80" fmla="*/ 234 w 637"/>
                  <a:gd name="T81" fmla="*/ 108 h 250"/>
                  <a:gd name="T82" fmla="*/ 252 w 637"/>
                  <a:gd name="T83" fmla="*/ 108 h 250"/>
                  <a:gd name="T84" fmla="*/ 276 w 637"/>
                  <a:gd name="T85" fmla="*/ 94 h 250"/>
                  <a:gd name="T86" fmla="*/ 315 w 637"/>
                  <a:gd name="T87" fmla="*/ 91 h 250"/>
                  <a:gd name="T88" fmla="*/ 315 w 637"/>
                  <a:gd name="T89" fmla="*/ 73 h 250"/>
                  <a:gd name="T90" fmla="*/ 366 w 637"/>
                  <a:gd name="T91" fmla="*/ 73 h 250"/>
                  <a:gd name="T92" fmla="*/ 366 w 637"/>
                  <a:gd name="T93" fmla="*/ 62 h 250"/>
                  <a:gd name="T94" fmla="*/ 412 w 637"/>
                  <a:gd name="T95" fmla="*/ 62 h 250"/>
                  <a:gd name="T96" fmla="*/ 412 w 637"/>
                  <a:gd name="T97" fmla="*/ 49 h 250"/>
                  <a:gd name="T98" fmla="*/ 434 w 637"/>
                  <a:gd name="T99" fmla="*/ 44 h 250"/>
                  <a:gd name="T100" fmla="*/ 434 w 637"/>
                  <a:gd name="T101" fmla="*/ 18 h 250"/>
                  <a:gd name="T102" fmla="*/ 453 w 637"/>
                  <a:gd name="T103" fmla="*/ 18 h 250"/>
                  <a:gd name="T104" fmla="*/ 453 w 637"/>
                  <a:gd name="T105" fmla="*/ 0 h 250"/>
                  <a:gd name="T106" fmla="*/ 542 w 637"/>
                  <a:gd name="T107" fmla="*/ 0 h 250"/>
                  <a:gd name="T108" fmla="*/ 542 w 637"/>
                  <a:gd name="T109" fmla="*/ 18 h 250"/>
                  <a:gd name="T110" fmla="*/ 555 w 637"/>
                  <a:gd name="T111" fmla="*/ 18 h 250"/>
                  <a:gd name="T112" fmla="*/ 555 w 637"/>
                  <a:gd name="T113" fmla="*/ 40 h 250"/>
                  <a:gd name="T114" fmla="*/ 560 w 637"/>
                  <a:gd name="T115" fmla="*/ 45 h 250"/>
                  <a:gd name="T116" fmla="*/ 575 w 637"/>
                  <a:gd name="T117" fmla="*/ 49 h 250"/>
                  <a:gd name="T118" fmla="*/ 575 w 637"/>
                  <a:gd name="T119" fmla="*/ 62 h 250"/>
                  <a:gd name="T120" fmla="*/ 637 w 637"/>
                  <a:gd name="T121" fmla="*/ 90 h 2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7"/>
                  <a:gd name="T184" fmla="*/ 0 h 250"/>
                  <a:gd name="T185" fmla="*/ 637 w 637"/>
                  <a:gd name="T186" fmla="*/ 250 h 2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7" h="250">
                    <a:moveTo>
                      <a:pt x="637" y="90"/>
                    </a:moveTo>
                    <a:lnTo>
                      <a:pt x="637" y="165"/>
                    </a:lnTo>
                    <a:lnTo>
                      <a:pt x="612" y="151"/>
                    </a:lnTo>
                    <a:lnTo>
                      <a:pt x="612" y="107"/>
                    </a:lnTo>
                    <a:lnTo>
                      <a:pt x="574" y="90"/>
                    </a:lnTo>
                    <a:lnTo>
                      <a:pt x="574" y="165"/>
                    </a:lnTo>
                    <a:lnTo>
                      <a:pt x="612" y="151"/>
                    </a:lnTo>
                    <a:lnTo>
                      <a:pt x="636" y="165"/>
                    </a:lnTo>
                    <a:lnTo>
                      <a:pt x="576" y="192"/>
                    </a:lnTo>
                    <a:lnTo>
                      <a:pt x="575" y="205"/>
                    </a:lnTo>
                    <a:lnTo>
                      <a:pt x="555" y="210"/>
                    </a:lnTo>
                    <a:lnTo>
                      <a:pt x="555" y="233"/>
                    </a:lnTo>
                    <a:lnTo>
                      <a:pt x="541" y="233"/>
                    </a:lnTo>
                    <a:lnTo>
                      <a:pt x="541" y="242"/>
                    </a:lnTo>
                    <a:lnTo>
                      <a:pt x="541" y="250"/>
                    </a:lnTo>
                    <a:lnTo>
                      <a:pt x="451" y="250"/>
                    </a:lnTo>
                    <a:lnTo>
                      <a:pt x="451" y="233"/>
                    </a:lnTo>
                    <a:lnTo>
                      <a:pt x="432" y="233"/>
                    </a:lnTo>
                    <a:lnTo>
                      <a:pt x="432" y="211"/>
                    </a:lnTo>
                    <a:lnTo>
                      <a:pt x="410" y="205"/>
                    </a:lnTo>
                    <a:lnTo>
                      <a:pt x="410" y="193"/>
                    </a:lnTo>
                    <a:lnTo>
                      <a:pt x="365" y="193"/>
                    </a:lnTo>
                    <a:lnTo>
                      <a:pt x="365" y="185"/>
                    </a:lnTo>
                    <a:lnTo>
                      <a:pt x="361" y="182"/>
                    </a:lnTo>
                    <a:lnTo>
                      <a:pt x="312" y="182"/>
                    </a:lnTo>
                    <a:lnTo>
                      <a:pt x="312" y="168"/>
                    </a:lnTo>
                    <a:lnTo>
                      <a:pt x="41" y="169"/>
                    </a:lnTo>
                    <a:lnTo>
                      <a:pt x="0" y="136"/>
                    </a:lnTo>
                    <a:lnTo>
                      <a:pt x="48" y="94"/>
                    </a:lnTo>
                    <a:lnTo>
                      <a:pt x="61" y="108"/>
                    </a:lnTo>
                    <a:lnTo>
                      <a:pt x="77" y="108"/>
                    </a:lnTo>
                    <a:lnTo>
                      <a:pt x="91" y="94"/>
                    </a:lnTo>
                    <a:lnTo>
                      <a:pt x="103" y="108"/>
                    </a:lnTo>
                    <a:lnTo>
                      <a:pt x="108" y="106"/>
                    </a:lnTo>
                    <a:lnTo>
                      <a:pt x="119" y="94"/>
                    </a:lnTo>
                    <a:lnTo>
                      <a:pt x="155" y="91"/>
                    </a:lnTo>
                    <a:lnTo>
                      <a:pt x="157" y="90"/>
                    </a:lnTo>
                    <a:lnTo>
                      <a:pt x="177" y="108"/>
                    </a:lnTo>
                    <a:lnTo>
                      <a:pt x="196" y="108"/>
                    </a:lnTo>
                    <a:lnTo>
                      <a:pt x="215" y="94"/>
                    </a:lnTo>
                    <a:lnTo>
                      <a:pt x="234" y="108"/>
                    </a:lnTo>
                    <a:lnTo>
                      <a:pt x="252" y="108"/>
                    </a:lnTo>
                    <a:lnTo>
                      <a:pt x="276" y="94"/>
                    </a:lnTo>
                    <a:lnTo>
                      <a:pt x="315" y="91"/>
                    </a:lnTo>
                    <a:lnTo>
                      <a:pt x="315" y="73"/>
                    </a:lnTo>
                    <a:lnTo>
                      <a:pt x="366" y="73"/>
                    </a:lnTo>
                    <a:lnTo>
                      <a:pt x="366" y="62"/>
                    </a:lnTo>
                    <a:lnTo>
                      <a:pt x="412" y="62"/>
                    </a:lnTo>
                    <a:lnTo>
                      <a:pt x="412" y="49"/>
                    </a:lnTo>
                    <a:lnTo>
                      <a:pt x="434" y="44"/>
                    </a:lnTo>
                    <a:lnTo>
                      <a:pt x="434" y="18"/>
                    </a:lnTo>
                    <a:lnTo>
                      <a:pt x="453" y="18"/>
                    </a:lnTo>
                    <a:lnTo>
                      <a:pt x="453" y="0"/>
                    </a:lnTo>
                    <a:lnTo>
                      <a:pt x="542" y="0"/>
                    </a:lnTo>
                    <a:lnTo>
                      <a:pt x="542" y="18"/>
                    </a:lnTo>
                    <a:lnTo>
                      <a:pt x="555" y="18"/>
                    </a:lnTo>
                    <a:lnTo>
                      <a:pt x="555" y="40"/>
                    </a:lnTo>
                    <a:lnTo>
                      <a:pt x="560" y="45"/>
                    </a:lnTo>
                    <a:lnTo>
                      <a:pt x="575" y="49"/>
                    </a:lnTo>
                    <a:lnTo>
                      <a:pt x="575" y="62"/>
                    </a:lnTo>
                    <a:lnTo>
                      <a:pt x="637" y="9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29" name="Group 10"/>
              <p:cNvGrpSpPr>
                <a:grpSpLocks/>
              </p:cNvGrpSpPr>
              <p:nvPr/>
            </p:nvGrpSpPr>
            <p:grpSpPr bwMode="auto">
              <a:xfrm>
                <a:off x="2575" y="2822"/>
                <a:ext cx="74" cy="191"/>
                <a:chOff x="2575" y="2822"/>
                <a:chExt cx="74" cy="191"/>
              </a:xfrm>
            </p:grpSpPr>
            <p:sp>
              <p:nvSpPr>
                <p:cNvPr id="41" name="Freeform 11"/>
                <p:cNvSpPr>
                  <a:spLocks/>
                </p:cNvSpPr>
                <p:nvPr/>
              </p:nvSpPr>
              <p:spPr bwMode="auto">
                <a:xfrm>
                  <a:off x="2575" y="2822"/>
                  <a:ext cx="73" cy="177"/>
                </a:xfrm>
                <a:custGeom>
                  <a:avLst/>
                  <a:gdLst>
                    <a:gd name="T0" fmla="*/ 36 w 73"/>
                    <a:gd name="T1" fmla="*/ 0 h 177"/>
                    <a:gd name="T2" fmla="*/ 73 w 73"/>
                    <a:gd name="T3" fmla="*/ 16 h 177"/>
                    <a:gd name="T4" fmla="*/ 73 w 73"/>
                    <a:gd name="T5" fmla="*/ 177 h 177"/>
                    <a:gd name="T6" fmla="*/ 70 w 73"/>
                    <a:gd name="T7" fmla="*/ 176 h 177"/>
                    <a:gd name="T8" fmla="*/ 70 w 73"/>
                    <a:gd name="T9" fmla="*/ 18 h 177"/>
                    <a:gd name="T10" fmla="*/ 36 w 73"/>
                    <a:gd name="T11" fmla="*/ 4 h 177"/>
                    <a:gd name="T12" fmla="*/ 3 w 73"/>
                    <a:gd name="T13" fmla="*/ 18 h 177"/>
                    <a:gd name="T14" fmla="*/ 0 w 73"/>
                    <a:gd name="T15" fmla="*/ 15 h 177"/>
                    <a:gd name="T16" fmla="*/ 36 w 73"/>
                    <a:gd name="T17" fmla="*/ 0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77"/>
                    <a:gd name="T29" fmla="*/ 73 w 73"/>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77">
                      <a:moveTo>
                        <a:pt x="36" y="0"/>
                      </a:moveTo>
                      <a:lnTo>
                        <a:pt x="73" y="16"/>
                      </a:lnTo>
                      <a:lnTo>
                        <a:pt x="73" y="177"/>
                      </a:lnTo>
                      <a:lnTo>
                        <a:pt x="70" y="176"/>
                      </a:lnTo>
                      <a:lnTo>
                        <a:pt x="70" y="18"/>
                      </a:lnTo>
                      <a:lnTo>
                        <a:pt x="36" y="4"/>
                      </a:lnTo>
                      <a:lnTo>
                        <a:pt x="3" y="18"/>
                      </a:lnTo>
                      <a:lnTo>
                        <a:pt x="0" y="15"/>
                      </a:lnTo>
                      <a:lnTo>
                        <a:pt x="36"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42" name="Freeform 12"/>
                <p:cNvSpPr>
                  <a:spLocks/>
                </p:cNvSpPr>
                <p:nvPr/>
              </p:nvSpPr>
              <p:spPr bwMode="auto">
                <a:xfrm>
                  <a:off x="2575" y="2837"/>
                  <a:ext cx="74" cy="176"/>
                </a:xfrm>
                <a:custGeom>
                  <a:avLst/>
                  <a:gdLst>
                    <a:gd name="T0" fmla="*/ 39 w 74"/>
                    <a:gd name="T1" fmla="*/ 176 h 176"/>
                    <a:gd name="T2" fmla="*/ 0 w 74"/>
                    <a:gd name="T3" fmla="*/ 161 h 176"/>
                    <a:gd name="T4" fmla="*/ 0 w 74"/>
                    <a:gd name="T5" fmla="*/ 0 h 176"/>
                    <a:gd name="T6" fmla="*/ 3 w 74"/>
                    <a:gd name="T7" fmla="*/ 1 h 176"/>
                    <a:gd name="T8" fmla="*/ 3 w 74"/>
                    <a:gd name="T9" fmla="*/ 158 h 176"/>
                    <a:gd name="T10" fmla="*/ 39 w 74"/>
                    <a:gd name="T11" fmla="*/ 173 h 176"/>
                    <a:gd name="T12" fmla="*/ 72 w 74"/>
                    <a:gd name="T13" fmla="*/ 160 h 176"/>
                    <a:gd name="T14" fmla="*/ 74 w 74"/>
                    <a:gd name="T15" fmla="*/ 162 h 176"/>
                    <a:gd name="T16" fmla="*/ 39 w 74"/>
                    <a:gd name="T17" fmla="*/ 176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176"/>
                    <a:gd name="T29" fmla="*/ 74 w 74"/>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176">
                      <a:moveTo>
                        <a:pt x="39" y="176"/>
                      </a:moveTo>
                      <a:lnTo>
                        <a:pt x="0" y="161"/>
                      </a:lnTo>
                      <a:lnTo>
                        <a:pt x="0" y="0"/>
                      </a:lnTo>
                      <a:lnTo>
                        <a:pt x="3" y="1"/>
                      </a:lnTo>
                      <a:lnTo>
                        <a:pt x="3" y="158"/>
                      </a:lnTo>
                      <a:lnTo>
                        <a:pt x="39" y="173"/>
                      </a:lnTo>
                      <a:lnTo>
                        <a:pt x="72" y="160"/>
                      </a:lnTo>
                      <a:lnTo>
                        <a:pt x="74" y="162"/>
                      </a:lnTo>
                      <a:lnTo>
                        <a:pt x="39" y="17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sp>
            <p:nvSpPr>
              <p:cNvPr id="30" name="Rectangle 13"/>
              <p:cNvSpPr>
                <a:spLocks noChangeArrowheads="1"/>
              </p:cNvSpPr>
              <p:nvPr/>
            </p:nvSpPr>
            <p:spPr bwMode="auto">
              <a:xfrm>
                <a:off x="2656" y="2808"/>
                <a:ext cx="4" cy="21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31" name="Rectangle 14"/>
              <p:cNvSpPr>
                <a:spLocks noChangeArrowheads="1"/>
              </p:cNvSpPr>
              <p:nvPr/>
            </p:nvSpPr>
            <p:spPr bwMode="auto">
              <a:xfrm>
                <a:off x="2670" y="2829"/>
                <a:ext cx="4" cy="16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grpSp>
            <p:nvGrpSpPr>
              <p:cNvPr id="32" name="Group 15"/>
              <p:cNvGrpSpPr>
                <a:grpSpLocks/>
              </p:cNvGrpSpPr>
              <p:nvPr/>
            </p:nvGrpSpPr>
            <p:grpSpPr bwMode="auto">
              <a:xfrm>
                <a:off x="2115" y="2808"/>
                <a:ext cx="451" cy="213"/>
                <a:chOff x="2115" y="2808"/>
                <a:chExt cx="451" cy="213"/>
              </a:xfrm>
            </p:grpSpPr>
            <p:sp>
              <p:nvSpPr>
                <p:cNvPr id="33" name="Freeform 16"/>
                <p:cNvSpPr>
                  <a:spLocks/>
                </p:cNvSpPr>
                <p:nvPr/>
              </p:nvSpPr>
              <p:spPr bwMode="auto">
                <a:xfrm>
                  <a:off x="2130" y="2904"/>
                  <a:ext cx="347" cy="6"/>
                </a:xfrm>
                <a:custGeom>
                  <a:avLst/>
                  <a:gdLst>
                    <a:gd name="T0" fmla="*/ 347 w 347"/>
                    <a:gd name="T1" fmla="*/ 6 h 6"/>
                    <a:gd name="T2" fmla="*/ 0 w 347"/>
                    <a:gd name="T3" fmla="*/ 6 h 6"/>
                    <a:gd name="T4" fmla="*/ 5 w 347"/>
                    <a:gd name="T5" fmla="*/ 2 h 6"/>
                    <a:gd name="T6" fmla="*/ 337 w 347"/>
                    <a:gd name="T7" fmla="*/ 0 h 6"/>
                    <a:gd name="T8" fmla="*/ 347 w 347"/>
                    <a:gd name="T9" fmla="*/ 6 h 6"/>
                    <a:gd name="T10" fmla="*/ 0 60000 65536"/>
                    <a:gd name="T11" fmla="*/ 0 60000 65536"/>
                    <a:gd name="T12" fmla="*/ 0 60000 65536"/>
                    <a:gd name="T13" fmla="*/ 0 60000 65536"/>
                    <a:gd name="T14" fmla="*/ 0 60000 65536"/>
                    <a:gd name="T15" fmla="*/ 0 w 347"/>
                    <a:gd name="T16" fmla="*/ 0 h 6"/>
                    <a:gd name="T17" fmla="*/ 347 w 347"/>
                    <a:gd name="T18" fmla="*/ 6 h 6"/>
                  </a:gdLst>
                  <a:ahLst/>
                  <a:cxnLst>
                    <a:cxn ang="T10">
                      <a:pos x="T0" y="T1"/>
                    </a:cxn>
                    <a:cxn ang="T11">
                      <a:pos x="T2" y="T3"/>
                    </a:cxn>
                    <a:cxn ang="T12">
                      <a:pos x="T4" y="T5"/>
                    </a:cxn>
                    <a:cxn ang="T13">
                      <a:pos x="T6" y="T7"/>
                    </a:cxn>
                    <a:cxn ang="T14">
                      <a:pos x="T8" y="T9"/>
                    </a:cxn>
                  </a:cxnLst>
                  <a:rect l="T15" t="T16" r="T17" b="T18"/>
                  <a:pathLst>
                    <a:path w="347" h="6">
                      <a:moveTo>
                        <a:pt x="347" y="6"/>
                      </a:moveTo>
                      <a:lnTo>
                        <a:pt x="0" y="6"/>
                      </a:lnTo>
                      <a:lnTo>
                        <a:pt x="5" y="2"/>
                      </a:lnTo>
                      <a:lnTo>
                        <a:pt x="337" y="0"/>
                      </a:lnTo>
                      <a:lnTo>
                        <a:pt x="347" y="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34" name="Freeform 17"/>
                <p:cNvSpPr>
                  <a:spLocks/>
                </p:cNvSpPr>
                <p:nvPr/>
              </p:nvSpPr>
              <p:spPr bwMode="auto">
                <a:xfrm>
                  <a:off x="2130" y="2935"/>
                  <a:ext cx="338" cy="5"/>
                </a:xfrm>
                <a:custGeom>
                  <a:avLst/>
                  <a:gdLst>
                    <a:gd name="T0" fmla="*/ 338 w 338"/>
                    <a:gd name="T1" fmla="*/ 4 h 5"/>
                    <a:gd name="T2" fmla="*/ 5 w 338"/>
                    <a:gd name="T3" fmla="*/ 5 h 5"/>
                    <a:gd name="T4" fmla="*/ 0 w 338"/>
                    <a:gd name="T5" fmla="*/ 1 h 5"/>
                    <a:gd name="T6" fmla="*/ 312 w 338"/>
                    <a:gd name="T7" fmla="*/ 0 h 5"/>
                    <a:gd name="T8" fmla="*/ 338 w 338"/>
                    <a:gd name="T9" fmla="*/ 4 h 5"/>
                    <a:gd name="T10" fmla="*/ 0 60000 65536"/>
                    <a:gd name="T11" fmla="*/ 0 60000 65536"/>
                    <a:gd name="T12" fmla="*/ 0 60000 65536"/>
                    <a:gd name="T13" fmla="*/ 0 60000 65536"/>
                    <a:gd name="T14" fmla="*/ 0 60000 65536"/>
                    <a:gd name="T15" fmla="*/ 0 w 338"/>
                    <a:gd name="T16" fmla="*/ 0 h 5"/>
                    <a:gd name="T17" fmla="*/ 338 w 338"/>
                    <a:gd name="T18" fmla="*/ 5 h 5"/>
                  </a:gdLst>
                  <a:ahLst/>
                  <a:cxnLst>
                    <a:cxn ang="T10">
                      <a:pos x="T0" y="T1"/>
                    </a:cxn>
                    <a:cxn ang="T11">
                      <a:pos x="T2" y="T3"/>
                    </a:cxn>
                    <a:cxn ang="T12">
                      <a:pos x="T4" y="T5"/>
                    </a:cxn>
                    <a:cxn ang="T13">
                      <a:pos x="T6" y="T7"/>
                    </a:cxn>
                    <a:cxn ang="T14">
                      <a:pos x="T8" y="T9"/>
                    </a:cxn>
                  </a:cxnLst>
                  <a:rect l="T15" t="T16" r="T17" b="T18"/>
                  <a:pathLst>
                    <a:path w="338" h="5">
                      <a:moveTo>
                        <a:pt x="338" y="4"/>
                      </a:moveTo>
                      <a:lnTo>
                        <a:pt x="5" y="5"/>
                      </a:lnTo>
                      <a:lnTo>
                        <a:pt x="0" y="1"/>
                      </a:lnTo>
                      <a:lnTo>
                        <a:pt x="312" y="0"/>
                      </a:lnTo>
                      <a:lnTo>
                        <a:pt x="338" y="4"/>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35" name="Group 18"/>
                <p:cNvGrpSpPr>
                  <a:grpSpLocks/>
                </p:cNvGrpSpPr>
                <p:nvPr/>
              </p:nvGrpSpPr>
              <p:grpSpPr bwMode="auto">
                <a:xfrm>
                  <a:off x="2115" y="2808"/>
                  <a:ext cx="451" cy="213"/>
                  <a:chOff x="2115" y="2808"/>
                  <a:chExt cx="451" cy="213"/>
                </a:xfrm>
              </p:grpSpPr>
              <p:sp>
                <p:nvSpPr>
                  <p:cNvPr id="36" name="Rectangle 19"/>
                  <p:cNvSpPr>
                    <a:spLocks noChangeArrowheads="1"/>
                  </p:cNvSpPr>
                  <p:nvPr/>
                </p:nvSpPr>
                <p:spPr bwMode="auto">
                  <a:xfrm>
                    <a:off x="2558" y="2808"/>
                    <a:ext cx="8" cy="213"/>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37" name="Rectangle 20"/>
                  <p:cNvSpPr>
                    <a:spLocks noChangeArrowheads="1"/>
                  </p:cNvSpPr>
                  <p:nvPr/>
                </p:nvSpPr>
                <p:spPr bwMode="auto">
                  <a:xfrm>
                    <a:off x="2517" y="2851"/>
                    <a:ext cx="7" cy="13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38" name="Freeform 21"/>
                  <p:cNvSpPr>
                    <a:spLocks/>
                  </p:cNvSpPr>
                  <p:nvPr/>
                </p:nvSpPr>
                <p:spPr bwMode="auto">
                  <a:xfrm>
                    <a:off x="2115" y="2923"/>
                    <a:ext cx="353" cy="16"/>
                  </a:xfrm>
                  <a:custGeom>
                    <a:avLst/>
                    <a:gdLst>
                      <a:gd name="T0" fmla="*/ 353 w 353"/>
                      <a:gd name="T1" fmla="*/ 16 h 16"/>
                      <a:gd name="T2" fmla="*/ 329 w 353"/>
                      <a:gd name="T3" fmla="*/ 12 h 16"/>
                      <a:gd name="T4" fmla="*/ 310 w 353"/>
                      <a:gd name="T5" fmla="*/ 6 h 16"/>
                      <a:gd name="T6" fmla="*/ 7 w 353"/>
                      <a:gd name="T7" fmla="*/ 6 h 16"/>
                      <a:gd name="T8" fmla="*/ 0 w 353"/>
                      <a:gd name="T9" fmla="*/ 1 h 16"/>
                      <a:gd name="T10" fmla="*/ 316 w 353"/>
                      <a:gd name="T11" fmla="*/ 0 h 16"/>
                      <a:gd name="T12" fmla="*/ 353 w 353"/>
                      <a:gd name="T13" fmla="*/ 16 h 16"/>
                      <a:gd name="T14" fmla="*/ 0 60000 65536"/>
                      <a:gd name="T15" fmla="*/ 0 60000 65536"/>
                      <a:gd name="T16" fmla="*/ 0 60000 65536"/>
                      <a:gd name="T17" fmla="*/ 0 60000 65536"/>
                      <a:gd name="T18" fmla="*/ 0 60000 65536"/>
                      <a:gd name="T19" fmla="*/ 0 60000 65536"/>
                      <a:gd name="T20" fmla="*/ 0 60000 65536"/>
                      <a:gd name="T21" fmla="*/ 0 w 353"/>
                      <a:gd name="T22" fmla="*/ 0 h 16"/>
                      <a:gd name="T23" fmla="*/ 353 w 353"/>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3" h="16">
                        <a:moveTo>
                          <a:pt x="353" y="16"/>
                        </a:moveTo>
                        <a:lnTo>
                          <a:pt x="329" y="12"/>
                        </a:lnTo>
                        <a:lnTo>
                          <a:pt x="310" y="6"/>
                        </a:lnTo>
                        <a:lnTo>
                          <a:pt x="7" y="6"/>
                        </a:lnTo>
                        <a:lnTo>
                          <a:pt x="0" y="1"/>
                        </a:lnTo>
                        <a:lnTo>
                          <a:pt x="316" y="0"/>
                        </a:lnTo>
                        <a:lnTo>
                          <a:pt x="353" y="16"/>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39" name="Freeform 22"/>
                  <p:cNvSpPr>
                    <a:spLocks/>
                  </p:cNvSpPr>
                  <p:nvPr/>
                </p:nvSpPr>
                <p:spPr bwMode="auto">
                  <a:xfrm>
                    <a:off x="2427" y="2861"/>
                    <a:ext cx="54" cy="113"/>
                  </a:xfrm>
                  <a:custGeom>
                    <a:avLst/>
                    <a:gdLst>
                      <a:gd name="T0" fmla="*/ 0 w 54"/>
                      <a:gd name="T1" fmla="*/ 18 h 113"/>
                      <a:gd name="T2" fmla="*/ 12 w 54"/>
                      <a:gd name="T3" fmla="*/ 12 h 113"/>
                      <a:gd name="T4" fmla="*/ 48 w 54"/>
                      <a:gd name="T5" fmla="*/ 12 h 113"/>
                      <a:gd name="T6" fmla="*/ 48 w 54"/>
                      <a:gd name="T7" fmla="*/ 0 h 113"/>
                      <a:gd name="T8" fmla="*/ 54 w 54"/>
                      <a:gd name="T9" fmla="*/ 0 h 113"/>
                      <a:gd name="T10" fmla="*/ 54 w 54"/>
                      <a:gd name="T11" fmla="*/ 113 h 113"/>
                      <a:gd name="T12" fmla="*/ 48 w 54"/>
                      <a:gd name="T13" fmla="*/ 109 h 113"/>
                      <a:gd name="T14" fmla="*/ 48 w 54"/>
                      <a:gd name="T15" fmla="*/ 49 h 113"/>
                      <a:gd name="T16" fmla="*/ 37 w 54"/>
                      <a:gd name="T17" fmla="*/ 43 h 113"/>
                      <a:gd name="T18" fmla="*/ 37 w 54"/>
                      <a:gd name="T19" fmla="*/ 21 h 113"/>
                      <a:gd name="T20" fmla="*/ 0 w 54"/>
                      <a:gd name="T21" fmla="*/ 18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13"/>
                      <a:gd name="T35" fmla="*/ 54 w 54"/>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13">
                        <a:moveTo>
                          <a:pt x="0" y="18"/>
                        </a:moveTo>
                        <a:lnTo>
                          <a:pt x="12" y="12"/>
                        </a:lnTo>
                        <a:lnTo>
                          <a:pt x="48" y="12"/>
                        </a:lnTo>
                        <a:lnTo>
                          <a:pt x="48" y="0"/>
                        </a:lnTo>
                        <a:lnTo>
                          <a:pt x="54" y="0"/>
                        </a:lnTo>
                        <a:lnTo>
                          <a:pt x="54" y="113"/>
                        </a:lnTo>
                        <a:lnTo>
                          <a:pt x="48" y="109"/>
                        </a:lnTo>
                        <a:lnTo>
                          <a:pt x="48" y="49"/>
                        </a:lnTo>
                        <a:lnTo>
                          <a:pt x="37" y="43"/>
                        </a:lnTo>
                        <a:lnTo>
                          <a:pt x="37" y="21"/>
                        </a:lnTo>
                        <a:lnTo>
                          <a:pt x="0" y="18"/>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40" name="Freeform 23"/>
                  <p:cNvSpPr>
                    <a:spLocks/>
                  </p:cNvSpPr>
                  <p:nvPr/>
                </p:nvSpPr>
                <p:spPr bwMode="auto">
                  <a:xfrm>
                    <a:off x="2541" y="2832"/>
                    <a:ext cx="8" cy="167"/>
                  </a:xfrm>
                  <a:custGeom>
                    <a:avLst/>
                    <a:gdLst>
                      <a:gd name="T0" fmla="*/ 7 w 8"/>
                      <a:gd name="T1" fmla="*/ 0 h 167"/>
                      <a:gd name="T2" fmla="*/ 8 w 8"/>
                      <a:gd name="T3" fmla="*/ 167 h 167"/>
                      <a:gd name="T4" fmla="*/ 0 w 8"/>
                      <a:gd name="T5" fmla="*/ 166 h 167"/>
                      <a:gd name="T6" fmla="*/ 0 w 8"/>
                      <a:gd name="T7" fmla="*/ 1 h 167"/>
                      <a:gd name="T8" fmla="*/ 7 w 8"/>
                      <a:gd name="T9" fmla="*/ 0 h 167"/>
                      <a:gd name="T10" fmla="*/ 0 60000 65536"/>
                      <a:gd name="T11" fmla="*/ 0 60000 65536"/>
                      <a:gd name="T12" fmla="*/ 0 60000 65536"/>
                      <a:gd name="T13" fmla="*/ 0 60000 65536"/>
                      <a:gd name="T14" fmla="*/ 0 60000 65536"/>
                      <a:gd name="T15" fmla="*/ 0 w 8"/>
                      <a:gd name="T16" fmla="*/ 0 h 167"/>
                      <a:gd name="T17" fmla="*/ 8 w 8"/>
                      <a:gd name="T18" fmla="*/ 167 h 167"/>
                    </a:gdLst>
                    <a:ahLst/>
                    <a:cxnLst>
                      <a:cxn ang="T10">
                        <a:pos x="T0" y="T1"/>
                      </a:cxn>
                      <a:cxn ang="T11">
                        <a:pos x="T2" y="T3"/>
                      </a:cxn>
                      <a:cxn ang="T12">
                        <a:pos x="T4" y="T5"/>
                      </a:cxn>
                      <a:cxn ang="T13">
                        <a:pos x="T6" y="T7"/>
                      </a:cxn>
                      <a:cxn ang="T14">
                        <a:pos x="T8" y="T9"/>
                      </a:cxn>
                    </a:cxnLst>
                    <a:rect l="T15" t="T16" r="T17" b="T18"/>
                    <a:pathLst>
                      <a:path w="8" h="167">
                        <a:moveTo>
                          <a:pt x="7" y="0"/>
                        </a:moveTo>
                        <a:lnTo>
                          <a:pt x="8" y="167"/>
                        </a:lnTo>
                        <a:lnTo>
                          <a:pt x="0" y="166"/>
                        </a:lnTo>
                        <a:lnTo>
                          <a:pt x="0" y="1"/>
                        </a:lnTo>
                        <a:lnTo>
                          <a:pt x="7"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grpSp>
        </p:grpSp>
        <p:sp>
          <p:nvSpPr>
            <p:cNvPr id="26" name="Text Box 24"/>
            <p:cNvSpPr txBox="1">
              <a:spLocks noChangeArrowheads="1"/>
            </p:cNvSpPr>
            <p:nvPr/>
          </p:nvSpPr>
          <p:spPr bwMode="auto">
            <a:xfrm>
              <a:off x="3552" y="2208"/>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defTabSz="457200" eaLnBrk="1" fontAlgn="auto" hangingPunct="1">
                <a:spcBef>
                  <a:spcPct val="50000"/>
                </a:spcBef>
                <a:spcAft>
                  <a:spcPts val="0"/>
                </a:spcAft>
              </a:pPr>
              <a:r>
                <a:rPr lang="en-US" altLang="en-US" sz="1600" b="1">
                  <a:solidFill>
                    <a:srgbClr val="AF9300"/>
                  </a:solidFill>
                </a:rPr>
                <a:t>Public key</a:t>
              </a:r>
            </a:p>
          </p:txBody>
        </p:sp>
      </p:grpSp>
      <p:grpSp>
        <p:nvGrpSpPr>
          <p:cNvPr id="43" name="Group 44"/>
          <p:cNvGrpSpPr>
            <a:grpSpLocks/>
          </p:cNvGrpSpPr>
          <p:nvPr/>
        </p:nvGrpSpPr>
        <p:grpSpPr bwMode="auto">
          <a:xfrm>
            <a:off x="6845300" y="1582738"/>
            <a:ext cx="1295400" cy="717550"/>
            <a:chOff x="4176" y="1200"/>
            <a:chExt cx="816" cy="452"/>
          </a:xfrm>
        </p:grpSpPr>
        <p:grpSp>
          <p:nvGrpSpPr>
            <p:cNvPr id="44" name="Group 26"/>
            <p:cNvGrpSpPr>
              <a:grpSpLocks/>
            </p:cNvGrpSpPr>
            <p:nvPr/>
          </p:nvGrpSpPr>
          <p:grpSpPr bwMode="auto">
            <a:xfrm>
              <a:off x="4224" y="1200"/>
              <a:ext cx="640" cy="255"/>
              <a:chOff x="3002" y="2783"/>
              <a:chExt cx="640" cy="255"/>
            </a:xfrm>
          </p:grpSpPr>
          <p:sp>
            <p:nvSpPr>
              <p:cNvPr id="46" name="Freeform 27"/>
              <p:cNvSpPr>
                <a:spLocks/>
              </p:cNvSpPr>
              <p:nvPr/>
            </p:nvSpPr>
            <p:spPr bwMode="auto">
              <a:xfrm>
                <a:off x="3002" y="2783"/>
                <a:ext cx="636" cy="248"/>
              </a:xfrm>
              <a:custGeom>
                <a:avLst/>
                <a:gdLst>
                  <a:gd name="T0" fmla="*/ 0 w 636"/>
                  <a:gd name="T1" fmla="*/ 88 h 248"/>
                  <a:gd name="T2" fmla="*/ 0 w 636"/>
                  <a:gd name="T3" fmla="*/ 164 h 248"/>
                  <a:gd name="T4" fmla="*/ 24 w 636"/>
                  <a:gd name="T5" fmla="*/ 149 h 248"/>
                  <a:gd name="T6" fmla="*/ 24 w 636"/>
                  <a:gd name="T7" fmla="*/ 105 h 248"/>
                  <a:gd name="T8" fmla="*/ 64 w 636"/>
                  <a:gd name="T9" fmla="*/ 90 h 248"/>
                  <a:gd name="T10" fmla="*/ 64 w 636"/>
                  <a:gd name="T11" fmla="*/ 165 h 248"/>
                  <a:gd name="T12" fmla="*/ 25 w 636"/>
                  <a:gd name="T13" fmla="*/ 149 h 248"/>
                  <a:gd name="T14" fmla="*/ 0 w 636"/>
                  <a:gd name="T15" fmla="*/ 164 h 248"/>
                  <a:gd name="T16" fmla="*/ 61 w 636"/>
                  <a:gd name="T17" fmla="*/ 190 h 248"/>
                  <a:gd name="T18" fmla="*/ 61 w 636"/>
                  <a:gd name="T19" fmla="*/ 205 h 248"/>
                  <a:gd name="T20" fmla="*/ 82 w 636"/>
                  <a:gd name="T21" fmla="*/ 208 h 248"/>
                  <a:gd name="T22" fmla="*/ 82 w 636"/>
                  <a:gd name="T23" fmla="*/ 231 h 248"/>
                  <a:gd name="T24" fmla="*/ 97 w 636"/>
                  <a:gd name="T25" fmla="*/ 232 h 248"/>
                  <a:gd name="T26" fmla="*/ 97 w 636"/>
                  <a:gd name="T27" fmla="*/ 240 h 248"/>
                  <a:gd name="T28" fmla="*/ 97 w 636"/>
                  <a:gd name="T29" fmla="*/ 248 h 248"/>
                  <a:gd name="T30" fmla="*/ 185 w 636"/>
                  <a:gd name="T31" fmla="*/ 248 h 248"/>
                  <a:gd name="T32" fmla="*/ 185 w 636"/>
                  <a:gd name="T33" fmla="*/ 231 h 248"/>
                  <a:gd name="T34" fmla="*/ 204 w 636"/>
                  <a:gd name="T35" fmla="*/ 231 h 248"/>
                  <a:gd name="T36" fmla="*/ 204 w 636"/>
                  <a:gd name="T37" fmla="*/ 210 h 248"/>
                  <a:gd name="T38" fmla="*/ 226 w 636"/>
                  <a:gd name="T39" fmla="*/ 205 h 248"/>
                  <a:gd name="T40" fmla="*/ 226 w 636"/>
                  <a:gd name="T41" fmla="*/ 193 h 248"/>
                  <a:gd name="T42" fmla="*/ 273 w 636"/>
                  <a:gd name="T43" fmla="*/ 191 h 248"/>
                  <a:gd name="T44" fmla="*/ 273 w 636"/>
                  <a:gd name="T45" fmla="*/ 183 h 248"/>
                  <a:gd name="T46" fmla="*/ 279 w 636"/>
                  <a:gd name="T47" fmla="*/ 181 h 248"/>
                  <a:gd name="T48" fmla="*/ 324 w 636"/>
                  <a:gd name="T49" fmla="*/ 181 h 248"/>
                  <a:gd name="T50" fmla="*/ 324 w 636"/>
                  <a:gd name="T51" fmla="*/ 168 h 248"/>
                  <a:gd name="T52" fmla="*/ 595 w 636"/>
                  <a:gd name="T53" fmla="*/ 168 h 248"/>
                  <a:gd name="T54" fmla="*/ 636 w 636"/>
                  <a:gd name="T55" fmla="*/ 134 h 248"/>
                  <a:gd name="T56" fmla="*/ 588 w 636"/>
                  <a:gd name="T57" fmla="*/ 92 h 248"/>
                  <a:gd name="T58" fmla="*/ 575 w 636"/>
                  <a:gd name="T59" fmla="*/ 108 h 248"/>
                  <a:gd name="T60" fmla="*/ 559 w 636"/>
                  <a:gd name="T61" fmla="*/ 108 h 248"/>
                  <a:gd name="T62" fmla="*/ 546 w 636"/>
                  <a:gd name="T63" fmla="*/ 92 h 248"/>
                  <a:gd name="T64" fmla="*/ 534 w 636"/>
                  <a:gd name="T65" fmla="*/ 108 h 248"/>
                  <a:gd name="T66" fmla="*/ 529 w 636"/>
                  <a:gd name="T67" fmla="*/ 105 h 248"/>
                  <a:gd name="T68" fmla="*/ 517 w 636"/>
                  <a:gd name="T69" fmla="*/ 92 h 248"/>
                  <a:gd name="T70" fmla="*/ 483 w 636"/>
                  <a:gd name="T71" fmla="*/ 90 h 248"/>
                  <a:gd name="T72" fmla="*/ 479 w 636"/>
                  <a:gd name="T73" fmla="*/ 88 h 248"/>
                  <a:gd name="T74" fmla="*/ 459 w 636"/>
                  <a:gd name="T75" fmla="*/ 108 h 248"/>
                  <a:gd name="T76" fmla="*/ 442 w 636"/>
                  <a:gd name="T77" fmla="*/ 108 h 248"/>
                  <a:gd name="T78" fmla="*/ 421 w 636"/>
                  <a:gd name="T79" fmla="*/ 92 h 248"/>
                  <a:gd name="T80" fmla="*/ 402 w 636"/>
                  <a:gd name="T81" fmla="*/ 108 h 248"/>
                  <a:gd name="T82" fmla="*/ 384 w 636"/>
                  <a:gd name="T83" fmla="*/ 108 h 248"/>
                  <a:gd name="T84" fmla="*/ 361 w 636"/>
                  <a:gd name="T85" fmla="*/ 92 h 248"/>
                  <a:gd name="T86" fmla="*/ 321 w 636"/>
                  <a:gd name="T87" fmla="*/ 90 h 248"/>
                  <a:gd name="T88" fmla="*/ 321 w 636"/>
                  <a:gd name="T89" fmla="*/ 71 h 248"/>
                  <a:gd name="T90" fmla="*/ 270 w 636"/>
                  <a:gd name="T91" fmla="*/ 71 h 248"/>
                  <a:gd name="T92" fmla="*/ 270 w 636"/>
                  <a:gd name="T93" fmla="*/ 60 h 248"/>
                  <a:gd name="T94" fmla="*/ 225 w 636"/>
                  <a:gd name="T95" fmla="*/ 60 h 248"/>
                  <a:gd name="T96" fmla="*/ 225 w 636"/>
                  <a:gd name="T97" fmla="*/ 49 h 248"/>
                  <a:gd name="T98" fmla="*/ 202 w 636"/>
                  <a:gd name="T99" fmla="*/ 42 h 248"/>
                  <a:gd name="T100" fmla="*/ 202 w 636"/>
                  <a:gd name="T101" fmla="*/ 18 h 248"/>
                  <a:gd name="T102" fmla="*/ 184 w 636"/>
                  <a:gd name="T103" fmla="*/ 18 h 248"/>
                  <a:gd name="T104" fmla="*/ 184 w 636"/>
                  <a:gd name="T105" fmla="*/ 0 h 248"/>
                  <a:gd name="T106" fmla="*/ 94 w 636"/>
                  <a:gd name="T107" fmla="*/ 0 h 248"/>
                  <a:gd name="T108" fmla="*/ 94 w 636"/>
                  <a:gd name="T109" fmla="*/ 18 h 248"/>
                  <a:gd name="T110" fmla="*/ 81 w 636"/>
                  <a:gd name="T111" fmla="*/ 18 h 248"/>
                  <a:gd name="T112" fmla="*/ 81 w 636"/>
                  <a:gd name="T113" fmla="*/ 38 h 248"/>
                  <a:gd name="T114" fmla="*/ 76 w 636"/>
                  <a:gd name="T115" fmla="*/ 43 h 248"/>
                  <a:gd name="T116" fmla="*/ 61 w 636"/>
                  <a:gd name="T117" fmla="*/ 49 h 248"/>
                  <a:gd name="T118" fmla="*/ 61 w 636"/>
                  <a:gd name="T119" fmla="*/ 60 h 248"/>
                  <a:gd name="T120" fmla="*/ 0 w 636"/>
                  <a:gd name="T121" fmla="*/ 88 h 24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6"/>
                  <a:gd name="T184" fmla="*/ 0 h 248"/>
                  <a:gd name="T185" fmla="*/ 636 w 636"/>
                  <a:gd name="T186" fmla="*/ 248 h 24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6" h="248">
                    <a:moveTo>
                      <a:pt x="0" y="88"/>
                    </a:moveTo>
                    <a:lnTo>
                      <a:pt x="0" y="164"/>
                    </a:lnTo>
                    <a:lnTo>
                      <a:pt x="24" y="149"/>
                    </a:lnTo>
                    <a:lnTo>
                      <a:pt x="24" y="105"/>
                    </a:lnTo>
                    <a:lnTo>
                      <a:pt x="64" y="90"/>
                    </a:lnTo>
                    <a:lnTo>
                      <a:pt x="64" y="165"/>
                    </a:lnTo>
                    <a:lnTo>
                      <a:pt x="25" y="149"/>
                    </a:lnTo>
                    <a:lnTo>
                      <a:pt x="0" y="164"/>
                    </a:lnTo>
                    <a:lnTo>
                      <a:pt x="61" y="190"/>
                    </a:lnTo>
                    <a:lnTo>
                      <a:pt x="61" y="205"/>
                    </a:lnTo>
                    <a:lnTo>
                      <a:pt x="82" y="208"/>
                    </a:lnTo>
                    <a:lnTo>
                      <a:pt x="82" y="231"/>
                    </a:lnTo>
                    <a:lnTo>
                      <a:pt x="97" y="232"/>
                    </a:lnTo>
                    <a:lnTo>
                      <a:pt x="97" y="240"/>
                    </a:lnTo>
                    <a:lnTo>
                      <a:pt x="97" y="248"/>
                    </a:lnTo>
                    <a:lnTo>
                      <a:pt x="185" y="248"/>
                    </a:lnTo>
                    <a:lnTo>
                      <a:pt x="185" y="231"/>
                    </a:lnTo>
                    <a:lnTo>
                      <a:pt x="204" y="231"/>
                    </a:lnTo>
                    <a:lnTo>
                      <a:pt x="204" y="210"/>
                    </a:lnTo>
                    <a:lnTo>
                      <a:pt x="226" y="205"/>
                    </a:lnTo>
                    <a:lnTo>
                      <a:pt x="226" y="193"/>
                    </a:lnTo>
                    <a:lnTo>
                      <a:pt x="273" y="191"/>
                    </a:lnTo>
                    <a:lnTo>
                      <a:pt x="273" y="183"/>
                    </a:lnTo>
                    <a:lnTo>
                      <a:pt x="279" y="181"/>
                    </a:lnTo>
                    <a:lnTo>
                      <a:pt x="324" y="181"/>
                    </a:lnTo>
                    <a:lnTo>
                      <a:pt x="324" y="168"/>
                    </a:lnTo>
                    <a:lnTo>
                      <a:pt x="595" y="168"/>
                    </a:lnTo>
                    <a:lnTo>
                      <a:pt x="636" y="134"/>
                    </a:lnTo>
                    <a:lnTo>
                      <a:pt x="588" y="92"/>
                    </a:lnTo>
                    <a:lnTo>
                      <a:pt x="575" y="108"/>
                    </a:lnTo>
                    <a:lnTo>
                      <a:pt x="559" y="108"/>
                    </a:lnTo>
                    <a:lnTo>
                      <a:pt x="546" y="92"/>
                    </a:lnTo>
                    <a:lnTo>
                      <a:pt x="534" y="108"/>
                    </a:lnTo>
                    <a:lnTo>
                      <a:pt x="529" y="105"/>
                    </a:lnTo>
                    <a:lnTo>
                      <a:pt x="517" y="92"/>
                    </a:lnTo>
                    <a:lnTo>
                      <a:pt x="483" y="90"/>
                    </a:lnTo>
                    <a:lnTo>
                      <a:pt x="479" y="88"/>
                    </a:lnTo>
                    <a:lnTo>
                      <a:pt x="459" y="108"/>
                    </a:lnTo>
                    <a:lnTo>
                      <a:pt x="442" y="108"/>
                    </a:lnTo>
                    <a:lnTo>
                      <a:pt x="421" y="92"/>
                    </a:lnTo>
                    <a:lnTo>
                      <a:pt x="402" y="108"/>
                    </a:lnTo>
                    <a:lnTo>
                      <a:pt x="384" y="108"/>
                    </a:lnTo>
                    <a:lnTo>
                      <a:pt x="361" y="92"/>
                    </a:lnTo>
                    <a:lnTo>
                      <a:pt x="321" y="90"/>
                    </a:lnTo>
                    <a:lnTo>
                      <a:pt x="321" y="71"/>
                    </a:lnTo>
                    <a:lnTo>
                      <a:pt x="270" y="71"/>
                    </a:lnTo>
                    <a:lnTo>
                      <a:pt x="270" y="60"/>
                    </a:lnTo>
                    <a:lnTo>
                      <a:pt x="225" y="60"/>
                    </a:lnTo>
                    <a:lnTo>
                      <a:pt x="225" y="49"/>
                    </a:lnTo>
                    <a:lnTo>
                      <a:pt x="202" y="42"/>
                    </a:lnTo>
                    <a:lnTo>
                      <a:pt x="202" y="18"/>
                    </a:lnTo>
                    <a:lnTo>
                      <a:pt x="184" y="18"/>
                    </a:lnTo>
                    <a:lnTo>
                      <a:pt x="184" y="0"/>
                    </a:lnTo>
                    <a:lnTo>
                      <a:pt x="94" y="0"/>
                    </a:lnTo>
                    <a:lnTo>
                      <a:pt x="94" y="18"/>
                    </a:lnTo>
                    <a:lnTo>
                      <a:pt x="81" y="18"/>
                    </a:lnTo>
                    <a:lnTo>
                      <a:pt x="81" y="38"/>
                    </a:lnTo>
                    <a:lnTo>
                      <a:pt x="76" y="43"/>
                    </a:lnTo>
                    <a:lnTo>
                      <a:pt x="61" y="49"/>
                    </a:lnTo>
                    <a:lnTo>
                      <a:pt x="61" y="60"/>
                    </a:lnTo>
                    <a:lnTo>
                      <a:pt x="0" y="88"/>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47" name="Freeform 28"/>
              <p:cNvSpPr>
                <a:spLocks/>
              </p:cNvSpPr>
              <p:nvPr/>
            </p:nvSpPr>
            <p:spPr bwMode="auto">
              <a:xfrm>
                <a:off x="3005" y="2788"/>
                <a:ext cx="637" cy="250"/>
              </a:xfrm>
              <a:custGeom>
                <a:avLst/>
                <a:gdLst>
                  <a:gd name="T0" fmla="*/ 0 w 637"/>
                  <a:gd name="T1" fmla="*/ 90 h 250"/>
                  <a:gd name="T2" fmla="*/ 0 w 637"/>
                  <a:gd name="T3" fmla="*/ 165 h 250"/>
                  <a:gd name="T4" fmla="*/ 25 w 637"/>
                  <a:gd name="T5" fmla="*/ 151 h 250"/>
                  <a:gd name="T6" fmla="*/ 25 w 637"/>
                  <a:gd name="T7" fmla="*/ 107 h 250"/>
                  <a:gd name="T8" fmla="*/ 63 w 637"/>
                  <a:gd name="T9" fmla="*/ 90 h 250"/>
                  <a:gd name="T10" fmla="*/ 63 w 637"/>
                  <a:gd name="T11" fmla="*/ 165 h 250"/>
                  <a:gd name="T12" fmla="*/ 25 w 637"/>
                  <a:gd name="T13" fmla="*/ 151 h 250"/>
                  <a:gd name="T14" fmla="*/ 1 w 637"/>
                  <a:gd name="T15" fmla="*/ 165 h 250"/>
                  <a:gd name="T16" fmla="*/ 61 w 637"/>
                  <a:gd name="T17" fmla="*/ 192 h 250"/>
                  <a:gd name="T18" fmla="*/ 62 w 637"/>
                  <a:gd name="T19" fmla="*/ 205 h 250"/>
                  <a:gd name="T20" fmla="*/ 82 w 637"/>
                  <a:gd name="T21" fmla="*/ 210 h 250"/>
                  <a:gd name="T22" fmla="*/ 82 w 637"/>
                  <a:gd name="T23" fmla="*/ 233 h 250"/>
                  <a:gd name="T24" fmla="*/ 96 w 637"/>
                  <a:gd name="T25" fmla="*/ 233 h 250"/>
                  <a:gd name="T26" fmla="*/ 96 w 637"/>
                  <a:gd name="T27" fmla="*/ 242 h 250"/>
                  <a:gd name="T28" fmla="*/ 96 w 637"/>
                  <a:gd name="T29" fmla="*/ 250 h 250"/>
                  <a:gd name="T30" fmla="*/ 186 w 637"/>
                  <a:gd name="T31" fmla="*/ 250 h 250"/>
                  <a:gd name="T32" fmla="*/ 186 w 637"/>
                  <a:gd name="T33" fmla="*/ 233 h 250"/>
                  <a:gd name="T34" fmla="*/ 205 w 637"/>
                  <a:gd name="T35" fmla="*/ 233 h 250"/>
                  <a:gd name="T36" fmla="*/ 205 w 637"/>
                  <a:gd name="T37" fmla="*/ 211 h 250"/>
                  <a:gd name="T38" fmla="*/ 227 w 637"/>
                  <a:gd name="T39" fmla="*/ 205 h 250"/>
                  <a:gd name="T40" fmla="*/ 227 w 637"/>
                  <a:gd name="T41" fmla="*/ 193 h 250"/>
                  <a:gd name="T42" fmla="*/ 272 w 637"/>
                  <a:gd name="T43" fmla="*/ 193 h 250"/>
                  <a:gd name="T44" fmla="*/ 272 w 637"/>
                  <a:gd name="T45" fmla="*/ 185 h 250"/>
                  <a:gd name="T46" fmla="*/ 276 w 637"/>
                  <a:gd name="T47" fmla="*/ 182 h 250"/>
                  <a:gd name="T48" fmla="*/ 325 w 637"/>
                  <a:gd name="T49" fmla="*/ 182 h 250"/>
                  <a:gd name="T50" fmla="*/ 325 w 637"/>
                  <a:gd name="T51" fmla="*/ 168 h 250"/>
                  <a:gd name="T52" fmla="*/ 596 w 637"/>
                  <a:gd name="T53" fmla="*/ 169 h 250"/>
                  <a:gd name="T54" fmla="*/ 637 w 637"/>
                  <a:gd name="T55" fmla="*/ 136 h 250"/>
                  <a:gd name="T56" fmla="*/ 589 w 637"/>
                  <a:gd name="T57" fmla="*/ 94 h 250"/>
                  <a:gd name="T58" fmla="*/ 576 w 637"/>
                  <a:gd name="T59" fmla="*/ 108 h 250"/>
                  <a:gd name="T60" fmla="*/ 560 w 637"/>
                  <a:gd name="T61" fmla="*/ 108 h 250"/>
                  <a:gd name="T62" fmla="*/ 546 w 637"/>
                  <a:gd name="T63" fmla="*/ 94 h 250"/>
                  <a:gd name="T64" fmla="*/ 534 w 637"/>
                  <a:gd name="T65" fmla="*/ 108 h 250"/>
                  <a:gd name="T66" fmla="*/ 529 w 637"/>
                  <a:gd name="T67" fmla="*/ 106 h 250"/>
                  <a:gd name="T68" fmla="*/ 518 w 637"/>
                  <a:gd name="T69" fmla="*/ 94 h 250"/>
                  <a:gd name="T70" fmla="*/ 482 w 637"/>
                  <a:gd name="T71" fmla="*/ 91 h 250"/>
                  <a:gd name="T72" fmla="*/ 480 w 637"/>
                  <a:gd name="T73" fmla="*/ 90 h 250"/>
                  <a:gd name="T74" fmla="*/ 460 w 637"/>
                  <a:gd name="T75" fmla="*/ 108 h 250"/>
                  <a:gd name="T76" fmla="*/ 441 w 637"/>
                  <a:gd name="T77" fmla="*/ 108 h 250"/>
                  <a:gd name="T78" fmla="*/ 422 w 637"/>
                  <a:gd name="T79" fmla="*/ 94 h 250"/>
                  <a:gd name="T80" fmla="*/ 403 w 637"/>
                  <a:gd name="T81" fmla="*/ 108 h 250"/>
                  <a:gd name="T82" fmla="*/ 385 w 637"/>
                  <a:gd name="T83" fmla="*/ 108 h 250"/>
                  <a:gd name="T84" fmla="*/ 361 w 637"/>
                  <a:gd name="T85" fmla="*/ 94 h 250"/>
                  <a:gd name="T86" fmla="*/ 322 w 637"/>
                  <a:gd name="T87" fmla="*/ 91 h 250"/>
                  <a:gd name="T88" fmla="*/ 322 w 637"/>
                  <a:gd name="T89" fmla="*/ 73 h 250"/>
                  <a:gd name="T90" fmla="*/ 271 w 637"/>
                  <a:gd name="T91" fmla="*/ 73 h 250"/>
                  <a:gd name="T92" fmla="*/ 271 w 637"/>
                  <a:gd name="T93" fmla="*/ 62 h 250"/>
                  <a:gd name="T94" fmla="*/ 225 w 637"/>
                  <a:gd name="T95" fmla="*/ 62 h 250"/>
                  <a:gd name="T96" fmla="*/ 225 w 637"/>
                  <a:gd name="T97" fmla="*/ 49 h 250"/>
                  <a:gd name="T98" fmla="*/ 203 w 637"/>
                  <a:gd name="T99" fmla="*/ 44 h 250"/>
                  <a:gd name="T100" fmla="*/ 203 w 637"/>
                  <a:gd name="T101" fmla="*/ 18 h 250"/>
                  <a:gd name="T102" fmla="*/ 184 w 637"/>
                  <a:gd name="T103" fmla="*/ 18 h 250"/>
                  <a:gd name="T104" fmla="*/ 184 w 637"/>
                  <a:gd name="T105" fmla="*/ 0 h 250"/>
                  <a:gd name="T106" fmla="*/ 95 w 637"/>
                  <a:gd name="T107" fmla="*/ 0 h 250"/>
                  <a:gd name="T108" fmla="*/ 95 w 637"/>
                  <a:gd name="T109" fmla="*/ 18 h 250"/>
                  <a:gd name="T110" fmla="*/ 82 w 637"/>
                  <a:gd name="T111" fmla="*/ 18 h 250"/>
                  <a:gd name="T112" fmla="*/ 82 w 637"/>
                  <a:gd name="T113" fmla="*/ 40 h 250"/>
                  <a:gd name="T114" fmla="*/ 77 w 637"/>
                  <a:gd name="T115" fmla="*/ 45 h 250"/>
                  <a:gd name="T116" fmla="*/ 62 w 637"/>
                  <a:gd name="T117" fmla="*/ 49 h 250"/>
                  <a:gd name="T118" fmla="*/ 62 w 637"/>
                  <a:gd name="T119" fmla="*/ 62 h 250"/>
                  <a:gd name="T120" fmla="*/ 0 w 637"/>
                  <a:gd name="T121" fmla="*/ 90 h 2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637"/>
                  <a:gd name="T184" fmla="*/ 0 h 250"/>
                  <a:gd name="T185" fmla="*/ 637 w 637"/>
                  <a:gd name="T186" fmla="*/ 250 h 2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637" h="250">
                    <a:moveTo>
                      <a:pt x="0" y="90"/>
                    </a:moveTo>
                    <a:lnTo>
                      <a:pt x="0" y="165"/>
                    </a:lnTo>
                    <a:lnTo>
                      <a:pt x="25" y="151"/>
                    </a:lnTo>
                    <a:lnTo>
                      <a:pt x="25" y="107"/>
                    </a:lnTo>
                    <a:lnTo>
                      <a:pt x="63" y="90"/>
                    </a:lnTo>
                    <a:lnTo>
                      <a:pt x="63" y="165"/>
                    </a:lnTo>
                    <a:lnTo>
                      <a:pt x="25" y="151"/>
                    </a:lnTo>
                    <a:lnTo>
                      <a:pt x="1" y="165"/>
                    </a:lnTo>
                    <a:lnTo>
                      <a:pt x="61" y="192"/>
                    </a:lnTo>
                    <a:lnTo>
                      <a:pt x="62" y="205"/>
                    </a:lnTo>
                    <a:lnTo>
                      <a:pt x="82" y="210"/>
                    </a:lnTo>
                    <a:lnTo>
                      <a:pt x="82" y="233"/>
                    </a:lnTo>
                    <a:lnTo>
                      <a:pt x="96" y="233"/>
                    </a:lnTo>
                    <a:lnTo>
                      <a:pt x="96" y="242"/>
                    </a:lnTo>
                    <a:lnTo>
                      <a:pt x="96" y="250"/>
                    </a:lnTo>
                    <a:lnTo>
                      <a:pt x="186" y="250"/>
                    </a:lnTo>
                    <a:lnTo>
                      <a:pt x="186" y="233"/>
                    </a:lnTo>
                    <a:lnTo>
                      <a:pt x="205" y="233"/>
                    </a:lnTo>
                    <a:lnTo>
                      <a:pt x="205" y="211"/>
                    </a:lnTo>
                    <a:lnTo>
                      <a:pt x="227" y="205"/>
                    </a:lnTo>
                    <a:lnTo>
                      <a:pt x="227" y="193"/>
                    </a:lnTo>
                    <a:lnTo>
                      <a:pt x="272" y="193"/>
                    </a:lnTo>
                    <a:lnTo>
                      <a:pt x="272" y="185"/>
                    </a:lnTo>
                    <a:lnTo>
                      <a:pt x="276" y="182"/>
                    </a:lnTo>
                    <a:lnTo>
                      <a:pt x="325" y="182"/>
                    </a:lnTo>
                    <a:lnTo>
                      <a:pt x="325" y="168"/>
                    </a:lnTo>
                    <a:lnTo>
                      <a:pt x="596" y="169"/>
                    </a:lnTo>
                    <a:lnTo>
                      <a:pt x="637" y="136"/>
                    </a:lnTo>
                    <a:lnTo>
                      <a:pt x="589" y="94"/>
                    </a:lnTo>
                    <a:lnTo>
                      <a:pt x="576" y="108"/>
                    </a:lnTo>
                    <a:lnTo>
                      <a:pt x="560" y="108"/>
                    </a:lnTo>
                    <a:lnTo>
                      <a:pt x="546" y="94"/>
                    </a:lnTo>
                    <a:lnTo>
                      <a:pt x="534" y="108"/>
                    </a:lnTo>
                    <a:lnTo>
                      <a:pt x="529" y="106"/>
                    </a:lnTo>
                    <a:lnTo>
                      <a:pt x="518" y="94"/>
                    </a:lnTo>
                    <a:lnTo>
                      <a:pt x="482" y="91"/>
                    </a:lnTo>
                    <a:lnTo>
                      <a:pt x="480" y="90"/>
                    </a:lnTo>
                    <a:lnTo>
                      <a:pt x="460" y="108"/>
                    </a:lnTo>
                    <a:lnTo>
                      <a:pt x="441" y="108"/>
                    </a:lnTo>
                    <a:lnTo>
                      <a:pt x="422" y="94"/>
                    </a:lnTo>
                    <a:lnTo>
                      <a:pt x="403" y="108"/>
                    </a:lnTo>
                    <a:lnTo>
                      <a:pt x="385" y="108"/>
                    </a:lnTo>
                    <a:lnTo>
                      <a:pt x="361" y="94"/>
                    </a:lnTo>
                    <a:lnTo>
                      <a:pt x="322" y="91"/>
                    </a:lnTo>
                    <a:lnTo>
                      <a:pt x="322" y="73"/>
                    </a:lnTo>
                    <a:lnTo>
                      <a:pt x="271" y="73"/>
                    </a:lnTo>
                    <a:lnTo>
                      <a:pt x="271" y="62"/>
                    </a:lnTo>
                    <a:lnTo>
                      <a:pt x="225" y="62"/>
                    </a:lnTo>
                    <a:lnTo>
                      <a:pt x="225" y="49"/>
                    </a:lnTo>
                    <a:lnTo>
                      <a:pt x="203" y="44"/>
                    </a:lnTo>
                    <a:lnTo>
                      <a:pt x="203" y="18"/>
                    </a:lnTo>
                    <a:lnTo>
                      <a:pt x="184" y="18"/>
                    </a:lnTo>
                    <a:lnTo>
                      <a:pt x="184" y="0"/>
                    </a:lnTo>
                    <a:lnTo>
                      <a:pt x="95" y="0"/>
                    </a:lnTo>
                    <a:lnTo>
                      <a:pt x="95" y="18"/>
                    </a:lnTo>
                    <a:lnTo>
                      <a:pt x="82" y="18"/>
                    </a:lnTo>
                    <a:lnTo>
                      <a:pt x="82" y="40"/>
                    </a:lnTo>
                    <a:lnTo>
                      <a:pt x="77" y="45"/>
                    </a:lnTo>
                    <a:lnTo>
                      <a:pt x="62" y="49"/>
                    </a:lnTo>
                    <a:lnTo>
                      <a:pt x="62" y="62"/>
                    </a:lnTo>
                    <a:lnTo>
                      <a:pt x="0" y="90"/>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48" name="Group 29"/>
              <p:cNvGrpSpPr>
                <a:grpSpLocks/>
              </p:cNvGrpSpPr>
              <p:nvPr/>
            </p:nvGrpSpPr>
            <p:grpSpPr bwMode="auto">
              <a:xfrm>
                <a:off x="3107" y="2822"/>
                <a:ext cx="74" cy="191"/>
                <a:chOff x="3107" y="2822"/>
                <a:chExt cx="74" cy="191"/>
              </a:xfrm>
            </p:grpSpPr>
            <p:sp>
              <p:nvSpPr>
                <p:cNvPr id="60" name="Freeform 30"/>
                <p:cNvSpPr>
                  <a:spLocks/>
                </p:cNvSpPr>
                <p:nvPr/>
              </p:nvSpPr>
              <p:spPr bwMode="auto">
                <a:xfrm>
                  <a:off x="3108" y="2822"/>
                  <a:ext cx="73" cy="177"/>
                </a:xfrm>
                <a:custGeom>
                  <a:avLst/>
                  <a:gdLst>
                    <a:gd name="T0" fmla="*/ 37 w 73"/>
                    <a:gd name="T1" fmla="*/ 0 h 177"/>
                    <a:gd name="T2" fmla="*/ 0 w 73"/>
                    <a:gd name="T3" fmla="*/ 16 h 177"/>
                    <a:gd name="T4" fmla="*/ 0 w 73"/>
                    <a:gd name="T5" fmla="*/ 177 h 177"/>
                    <a:gd name="T6" fmla="*/ 3 w 73"/>
                    <a:gd name="T7" fmla="*/ 176 h 177"/>
                    <a:gd name="T8" fmla="*/ 3 w 73"/>
                    <a:gd name="T9" fmla="*/ 18 h 177"/>
                    <a:gd name="T10" fmla="*/ 37 w 73"/>
                    <a:gd name="T11" fmla="*/ 4 h 177"/>
                    <a:gd name="T12" fmla="*/ 70 w 73"/>
                    <a:gd name="T13" fmla="*/ 18 h 177"/>
                    <a:gd name="T14" fmla="*/ 73 w 73"/>
                    <a:gd name="T15" fmla="*/ 15 h 177"/>
                    <a:gd name="T16" fmla="*/ 37 w 73"/>
                    <a:gd name="T17" fmla="*/ 0 h 17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177"/>
                    <a:gd name="T29" fmla="*/ 73 w 73"/>
                    <a:gd name="T30" fmla="*/ 177 h 17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177">
                      <a:moveTo>
                        <a:pt x="37" y="0"/>
                      </a:moveTo>
                      <a:lnTo>
                        <a:pt x="0" y="16"/>
                      </a:lnTo>
                      <a:lnTo>
                        <a:pt x="0" y="177"/>
                      </a:lnTo>
                      <a:lnTo>
                        <a:pt x="3" y="176"/>
                      </a:lnTo>
                      <a:lnTo>
                        <a:pt x="3" y="18"/>
                      </a:lnTo>
                      <a:lnTo>
                        <a:pt x="37" y="4"/>
                      </a:lnTo>
                      <a:lnTo>
                        <a:pt x="70" y="18"/>
                      </a:lnTo>
                      <a:lnTo>
                        <a:pt x="73" y="15"/>
                      </a:lnTo>
                      <a:lnTo>
                        <a:pt x="37" y="0"/>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61" name="Freeform 31"/>
                <p:cNvSpPr>
                  <a:spLocks/>
                </p:cNvSpPr>
                <p:nvPr/>
              </p:nvSpPr>
              <p:spPr bwMode="auto">
                <a:xfrm>
                  <a:off x="3107" y="2837"/>
                  <a:ext cx="74" cy="176"/>
                </a:xfrm>
                <a:custGeom>
                  <a:avLst/>
                  <a:gdLst>
                    <a:gd name="T0" fmla="*/ 35 w 74"/>
                    <a:gd name="T1" fmla="*/ 176 h 176"/>
                    <a:gd name="T2" fmla="*/ 74 w 74"/>
                    <a:gd name="T3" fmla="*/ 161 h 176"/>
                    <a:gd name="T4" fmla="*/ 74 w 74"/>
                    <a:gd name="T5" fmla="*/ 0 h 176"/>
                    <a:gd name="T6" fmla="*/ 71 w 74"/>
                    <a:gd name="T7" fmla="*/ 1 h 176"/>
                    <a:gd name="T8" fmla="*/ 71 w 74"/>
                    <a:gd name="T9" fmla="*/ 158 h 176"/>
                    <a:gd name="T10" fmla="*/ 35 w 74"/>
                    <a:gd name="T11" fmla="*/ 173 h 176"/>
                    <a:gd name="T12" fmla="*/ 2 w 74"/>
                    <a:gd name="T13" fmla="*/ 160 h 176"/>
                    <a:gd name="T14" fmla="*/ 0 w 74"/>
                    <a:gd name="T15" fmla="*/ 162 h 176"/>
                    <a:gd name="T16" fmla="*/ 35 w 74"/>
                    <a:gd name="T17" fmla="*/ 176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
                    <a:gd name="T28" fmla="*/ 0 h 176"/>
                    <a:gd name="T29" fmla="*/ 74 w 74"/>
                    <a:gd name="T30" fmla="*/ 176 h 1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 h="176">
                      <a:moveTo>
                        <a:pt x="35" y="176"/>
                      </a:moveTo>
                      <a:lnTo>
                        <a:pt x="74" y="161"/>
                      </a:lnTo>
                      <a:lnTo>
                        <a:pt x="74" y="0"/>
                      </a:lnTo>
                      <a:lnTo>
                        <a:pt x="71" y="1"/>
                      </a:lnTo>
                      <a:lnTo>
                        <a:pt x="71" y="158"/>
                      </a:lnTo>
                      <a:lnTo>
                        <a:pt x="35" y="173"/>
                      </a:lnTo>
                      <a:lnTo>
                        <a:pt x="2" y="160"/>
                      </a:lnTo>
                      <a:lnTo>
                        <a:pt x="0" y="162"/>
                      </a:lnTo>
                      <a:lnTo>
                        <a:pt x="35" y="17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sp>
            <p:nvSpPr>
              <p:cNvPr id="49" name="Rectangle 32"/>
              <p:cNvSpPr>
                <a:spLocks noChangeArrowheads="1"/>
              </p:cNvSpPr>
              <p:nvPr/>
            </p:nvSpPr>
            <p:spPr bwMode="auto">
              <a:xfrm>
                <a:off x="3096" y="2808"/>
                <a:ext cx="4" cy="211"/>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50" name="Rectangle 33"/>
              <p:cNvSpPr>
                <a:spLocks noChangeArrowheads="1"/>
              </p:cNvSpPr>
              <p:nvPr/>
            </p:nvSpPr>
            <p:spPr bwMode="auto">
              <a:xfrm>
                <a:off x="3082" y="2829"/>
                <a:ext cx="4" cy="165"/>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grpSp>
            <p:nvGrpSpPr>
              <p:cNvPr id="51" name="Group 34"/>
              <p:cNvGrpSpPr>
                <a:grpSpLocks/>
              </p:cNvGrpSpPr>
              <p:nvPr/>
            </p:nvGrpSpPr>
            <p:grpSpPr bwMode="auto">
              <a:xfrm>
                <a:off x="3190" y="2808"/>
                <a:ext cx="451" cy="213"/>
                <a:chOff x="3190" y="2808"/>
                <a:chExt cx="451" cy="213"/>
              </a:xfrm>
            </p:grpSpPr>
            <p:sp>
              <p:nvSpPr>
                <p:cNvPr id="52" name="Freeform 35"/>
                <p:cNvSpPr>
                  <a:spLocks/>
                </p:cNvSpPr>
                <p:nvPr/>
              </p:nvSpPr>
              <p:spPr bwMode="auto">
                <a:xfrm>
                  <a:off x="3279" y="2904"/>
                  <a:ext cx="347" cy="6"/>
                </a:xfrm>
                <a:custGeom>
                  <a:avLst/>
                  <a:gdLst>
                    <a:gd name="T0" fmla="*/ 0 w 347"/>
                    <a:gd name="T1" fmla="*/ 6 h 6"/>
                    <a:gd name="T2" fmla="*/ 347 w 347"/>
                    <a:gd name="T3" fmla="*/ 6 h 6"/>
                    <a:gd name="T4" fmla="*/ 342 w 347"/>
                    <a:gd name="T5" fmla="*/ 2 h 6"/>
                    <a:gd name="T6" fmla="*/ 10 w 347"/>
                    <a:gd name="T7" fmla="*/ 0 h 6"/>
                    <a:gd name="T8" fmla="*/ 0 w 347"/>
                    <a:gd name="T9" fmla="*/ 6 h 6"/>
                    <a:gd name="T10" fmla="*/ 0 60000 65536"/>
                    <a:gd name="T11" fmla="*/ 0 60000 65536"/>
                    <a:gd name="T12" fmla="*/ 0 60000 65536"/>
                    <a:gd name="T13" fmla="*/ 0 60000 65536"/>
                    <a:gd name="T14" fmla="*/ 0 60000 65536"/>
                    <a:gd name="T15" fmla="*/ 0 w 347"/>
                    <a:gd name="T16" fmla="*/ 0 h 6"/>
                    <a:gd name="T17" fmla="*/ 347 w 347"/>
                    <a:gd name="T18" fmla="*/ 6 h 6"/>
                  </a:gdLst>
                  <a:ahLst/>
                  <a:cxnLst>
                    <a:cxn ang="T10">
                      <a:pos x="T0" y="T1"/>
                    </a:cxn>
                    <a:cxn ang="T11">
                      <a:pos x="T2" y="T3"/>
                    </a:cxn>
                    <a:cxn ang="T12">
                      <a:pos x="T4" y="T5"/>
                    </a:cxn>
                    <a:cxn ang="T13">
                      <a:pos x="T6" y="T7"/>
                    </a:cxn>
                    <a:cxn ang="T14">
                      <a:pos x="T8" y="T9"/>
                    </a:cxn>
                  </a:cxnLst>
                  <a:rect l="T15" t="T16" r="T17" b="T18"/>
                  <a:pathLst>
                    <a:path w="347" h="6">
                      <a:moveTo>
                        <a:pt x="0" y="6"/>
                      </a:moveTo>
                      <a:lnTo>
                        <a:pt x="347" y="6"/>
                      </a:lnTo>
                      <a:lnTo>
                        <a:pt x="342" y="2"/>
                      </a:lnTo>
                      <a:lnTo>
                        <a:pt x="10" y="0"/>
                      </a:lnTo>
                      <a:lnTo>
                        <a:pt x="0" y="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53" name="Freeform 36"/>
                <p:cNvSpPr>
                  <a:spLocks/>
                </p:cNvSpPr>
                <p:nvPr/>
              </p:nvSpPr>
              <p:spPr bwMode="auto">
                <a:xfrm>
                  <a:off x="3288" y="2935"/>
                  <a:ext cx="338" cy="5"/>
                </a:xfrm>
                <a:custGeom>
                  <a:avLst/>
                  <a:gdLst>
                    <a:gd name="T0" fmla="*/ 0 w 338"/>
                    <a:gd name="T1" fmla="*/ 4 h 5"/>
                    <a:gd name="T2" fmla="*/ 333 w 338"/>
                    <a:gd name="T3" fmla="*/ 5 h 5"/>
                    <a:gd name="T4" fmla="*/ 338 w 338"/>
                    <a:gd name="T5" fmla="*/ 1 h 5"/>
                    <a:gd name="T6" fmla="*/ 26 w 338"/>
                    <a:gd name="T7" fmla="*/ 0 h 5"/>
                    <a:gd name="T8" fmla="*/ 0 w 338"/>
                    <a:gd name="T9" fmla="*/ 4 h 5"/>
                    <a:gd name="T10" fmla="*/ 0 60000 65536"/>
                    <a:gd name="T11" fmla="*/ 0 60000 65536"/>
                    <a:gd name="T12" fmla="*/ 0 60000 65536"/>
                    <a:gd name="T13" fmla="*/ 0 60000 65536"/>
                    <a:gd name="T14" fmla="*/ 0 60000 65536"/>
                    <a:gd name="T15" fmla="*/ 0 w 338"/>
                    <a:gd name="T16" fmla="*/ 0 h 5"/>
                    <a:gd name="T17" fmla="*/ 338 w 338"/>
                    <a:gd name="T18" fmla="*/ 5 h 5"/>
                  </a:gdLst>
                  <a:ahLst/>
                  <a:cxnLst>
                    <a:cxn ang="T10">
                      <a:pos x="T0" y="T1"/>
                    </a:cxn>
                    <a:cxn ang="T11">
                      <a:pos x="T2" y="T3"/>
                    </a:cxn>
                    <a:cxn ang="T12">
                      <a:pos x="T4" y="T5"/>
                    </a:cxn>
                    <a:cxn ang="T13">
                      <a:pos x="T6" y="T7"/>
                    </a:cxn>
                    <a:cxn ang="T14">
                      <a:pos x="T8" y="T9"/>
                    </a:cxn>
                  </a:cxnLst>
                  <a:rect l="T15" t="T16" r="T17" b="T18"/>
                  <a:pathLst>
                    <a:path w="338" h="5">
                      <a:moveTo>
                        <a:pt x="0" y="4"/>
                      </a:moveTo>
                      <a:lnTo>
                        <a:pt x="333" y="5"/>
                      </a:lnTo>
                      <a:lnTo>
                        <a:pt x="338" y="1"/>
                      </a:lnTo>
                      <a:lnTo>
                        <a:pt x="26" y="0"/>
                      </a:lnTo>
                      <a:lnTo>
                        <a:pt x="0" y="4"/>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nvGrpSpPr>
                <p:cNvPr id="54" name="Group 37"/>
                <p:cNvGrpSpPr>
                  <a:grpSpLocks/>
                </p:cNvGrpSpPr>
                <p:nvPr/>
              </p:nvGrpSpPr>
              <p:grpSpPr bwMode="auto">
                <a:xfrm>
                  <a:off x="3190" y="2808"/>
                  <a:ext cx="451" cy="213"/>
                  <a:chOff x="3190" y="2808"/>
                  <a:chExt cx="451" cy="213"/>
                </a:xfrm>
              </p:grpSpPr>
              <p:sp>
                <p:nvSpPr>
                  <p:cNvPr id="55" name="Rectangle 38"/>
                  <p:cNvSpPr>
                    <a:spLocks noChangeArrowheads="1"/>
                  </p:cNvSpPr>
                  <p:nvPr/>
                </p:nvSpPr>
                <p:spPr bwMode="auto">
                  <a:xfrm>
                    <a:off x="3190" y="2808"/>
                    <a:ext cx="8" cy="213"/>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56" name="Rectangle 39"/>
                  <p:cNvSpPr>
                    <a:spLocks noChangeArrowheads="1"/>
                  </p:cNvSpPr>
                  <p:nvPr/>
                </p:nvSpPr>
                <p:spPr bwMode="auto">
                  <a:xfrm>
                    <a:off x="3232" y="2851"/>
                    <a:ext cx="7" cy="130"/>
                  </a:xfrm>
                  <a:prstGeom prst="rect">
                    <a:avLst/>
                  </a:prstGeom>
                  <a:solidFill>
                    <a:srgbClr val="FF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ts val="0"/>
                      </a:spcBef>
                      <a:spcAft>
                        <a:spcPts val="0"/>
                      </a:spcAft>
                    </a:pPr>
                    <a:endParaRPr lang="en-SG" altLang="en-US">
                      <a:solidFill>
                        <a:srgbClr val="000000"/>
                      </a:solidFill>
                      <a:latin typeface="Calibri"/>
                    </a:endParaRPr>
                  </a:p>
                </p:txBody>
              </p:sp>
              <p:sp>
                <p:nvSpPr>
                  <p:cNvPr id="57" name="Freeform 40"/>
                  <p:cNvSpPr>
                    <a:spLocks/>
                  </p:cNvSpPr>
                  <p:nvPr/>
                </p:nvSpPr>
                <p:spPr bwMode="auto">
                  <a:xfrm>
                    <a:off x="3288" y="2923"/>
                    <a:ext cx="353" cy="16"/>
                  </a:xfrm>
                  <a:custGeom>
                    <a:avLst/>
                    <a:gdLst>
                      <a:gd name="T0" fmla="*/ 0 w 353"/>
                      <a:gd name="T1" fmla="*/ 16 h 16"/>
                      <a:gd name="T2" fmla="*/ 24 w 353"/>
                      <a:gd name="T3" fmla="*/ 12 h 16"/>
                      <a:gd name="T4" fmla="*/ 43 w 353"/>
                      <a:gd name="T5" fmla="*/ 6 h 16"/>
                      <a:gd name="T6" fmla="*/ 346 w 353"/>
                      <a:gd name="T7" fmla="*/ 6 h 16"/>
                      <a:gd name="T8" fmla="*/ 353 w 353"/>
                      <a:gd name="T9" fmla="*/ 1 h 16"/>
                      <a:gd name="T10" fmla="*/ 37 w 353"/>
                      <a:gd name="T11" fmla="*/ 0 h 16"/>
                      <a:gd name="T12" fmla="*/ 0 w 353"/>
                      <a:gd name="T13" fmla="*/ 16 h 16"/>
                      <a:gd name="T14" fmla="*/ 0 60000 65536"/>
                      <a:gd name="T15" fmla="*/ 0 60000 65536"/>
                      <a:gd name="T16" fmla="*/ 0 60000 65536"/>
                      <a:gd name="T17" fmla="*/ 0 60000 65536"/>
                      <a:gd name="T18" fmla="*/ 0 60000 65536"/>
                      <a:gd name="T19" fmla="*/ 0 60000 65536"/>
                      <a:gd name="T20" fmla="*/ 0 60000 65536"/>
                      <a:gd name="T21" fmla="*/ 0 w 353"/>
                      <a:gd name="T22" fmla="*/ 0 h 16"/>
                      <a:gd name="T23" fmla="*/ 353 w 353"/>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3" h="16">
                        <a:moveTo>
                          <a:pt x="0" y="16"/>
                        </a:moveTo>
                        <a:lnTo>
                          <a:pt x="24" y="12"/>
                        </a:lnTo>
                        <a:lnTo>
                          <a:pt x="43" y="6"/>
                        </a:lnTo>
                        <a:lnTo>
                          <a:pt x="346" y="6"/>
                        </a:lnTo>
                        <a:lnTo>
                          <a:pt x="353" y="1"/>
                        </a:lnTo>
                        <a:lnTo>
                          <a:pt x="37" y="0"/>
                        </a:lnTo>
                        <a:lnTo>
                          <a:pt x="0" y="16"/>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58" name="Freeform 41"/>
                  <p:cNvSpPr>
                    <a:spLocks/>
                  </p:cNvSpPr>
                  <p:nvPr/>
                </p:nvSpPr>
                <p:spPr bwMode="auto">
                  <a:xfrm>
                    <a:off x="3275" y="2861"/>
                    <a:ext cx="54" cy="113"/>
                  </a:xfrm>
                  <a:custGeom>
                    <a:avLst/>
                    <a:gdLst>
                      <a:gd name="T0" fmla="*/ 54 w 54"/>
                      <a:gd name="T1" fmla="*/ 18 h 113"/>
                      <a:gd name="T2" fmla="*/ 42 w 54"/>
                      <a:gd name="T3" fmla="*/ 12 h 113"/>
                      <a:gd name="T4" fmla="*/ 6 w 54"/>
                      <a:gd name="T5" fmla="*/ 12 h 113"/>
                      <a:gd name="T6" fmla="*/ 6 w 54"/>
                      <a:gd name="T7" fmla="*/ 0 h 113"/>
                      <a:gd name="T8" fmla="*/ 0 w 54"/>
                      <a:gd name="T9" fmla="*/ 0 h 113"/>
                      <a:gd name="T10" fmla="*/ 0 w 54"/>
                      <a:gd name="T11" fmla="*/ 113 h 113"/>
                      <a:gd name="T12" fmla="*/ 6 w 54"/>
                      <a:gd name="T13" fmla="*/ 109 h 113"/>
                      <a:gd name="T14" fmla="*/ 6 w 54"/>
                      <a:gd name="T15" fmla="*/ 49 h 113"/>
                      <a:gd name="T16" fmla="*/ 17 w 54"/>
                      <a:gd name="T17" fmla="*/ 43 h 113"/>
                      <a:gd name="T18" fmla="*/ 17 w 54"/>
                      <a:gd name="T19" fmla="*/ 21 h 113"/>
                      <a:gd name="T20" fmla="*/ 54 w 54"/>
                      <a:gd name="T21" fmla="*/ 18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4"/>
                      <a:gd name="T34" fmla="*/ 0 h 113"/>
                      <a:gd name="T35" fmla="*/ 54 w 54"/>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4" h="113">
                        <a:moveTo>
                          <a:pt x="54" y="18"/>
                        </a:moveTo>
                        <a:lnTo>
                          <a:pt x="42" y="12"/>
                        </a:lnTo>
                        <a:lnTo>
                          <a:pt x="6" y="12"/>
                        </a:lnTo>
                        <a:lnTo>
                          <a:pt x="6" y="0"/>
                        </a:lnTo>
                        <a:lnTo>
                          <a:pt x="0" y="0"/>
                        </a:lnTo>
                        <a:lnTo>
                          <a:pt x="0" y="113"/>
                        </a:lnTo>
                        <a:lnTo>
                          <a:pt x="6" y="109"/>
                        </a:lnTo>
                        <a:lnTo>
                          <a:pt x="6" y="49"/>
                        </a:lnTo>
                        <a:lnTo>
                          <a:pt x="17" y="43"/>
                        </a:lnTo>
                        <a:lnTo>
                          <a:pt x="17" y="21"/>
                        </a:lnTo>
                        <a:lnTo>
                          <a:pt x="54" y="18"/>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sp>
                <p:nvSpPr>
                  <p:cNvPr id="59" name="Freeform 42"/>
                  <p:cNvSpPr>
                    <a:spLocks/>
                  </p:cNvSpPr>
                  <p:nvPr/>
                </p:nvSpPr>
                <p:spPr bwMode="auto">
                  <a:xfrm>
                    <a:off x="3207" y="2832"/>
                    <a:ext cx="8" cy="167"/>
                  </a:xfrm>
                  <a:custGeom>
                    <a:avLst/>
                    <a:gdLst>
                      <a:gd name="T0" fmla="*/ 1 w 8"/>
                      <a:gd name="T1" fmla="*/ 0 h 167"/>
                      <a:gd name="T2" fmla="*/ 0 w 8"/>
                      <a:gd name="T3" fmla="*/ 167 h 167"/>
                      <a:gd name="T4" fmla="*/ 8 w 8"/>
                      <a:gd name="T5" fmla="*/ 166 h 167"/>
                      <a:gd name="T6" fmla="*/ 8 w 8"/>
                      <a:gd name="T7" fmla="*/ 1 h 167"/>
                      <a:gd name="T8" fmla="*/ 1 w 8"/>
                      <a:gd name="T9" fmla="*/ 0 h 167"/>
                      <a:gd name="T10" fmla="*/ 0 60000 65536"/>
                      <a:gd name="T11" fmla="*/ 0 60000 65536"/>
                      <a:gd name="T12" fmla="*/ 0 60000 65536"/>
                      <a:gd name="T13" fmla="*/ 0 60000 65536"/>
                      <a:gd name="T14" fmla="*/ 0 60000 65536"/>
                      <a:gd name="T15" fmla="*/ 0 w 8"/>
                      <a:gd name="T16" fmla="*/ 0 h 167"/>
                      <a:gd name="T17" fmla="*/ 8 w 8"/>
                      <a:gd name="T18" fmla="*/ 167 h 167"/>
                    </a:gdLst>
                    <a:ahLst/>
                    <a:cxnLst>
                      <a:cxn ang="T10">
                        <a:pos x="T0" y="T1"/>
                      </a:cxn>
                      <a:cxn ang="T11">
                        <a:pos x="T2" y="T3"/>
                      </a:cxn>
                      <a:cxn ang="T12">
                        <a:pos x="T4" y="T5"/>
                      </a:cxn>
                      <a:cxn ang="T13">
                        <a:pos x="T6" y="T7"/>
                      </a:cxn>
                      <a:cxn ang="T14">
                        <a:pos x="T8" y="T9"/>
                      </a:cxn>
                    </a:cxnLst>
                    <a:rect l="T15" t="T16" r="T17" b="T18"/>
                    <a:pathLst>
                      <a:path w="8" h="167">
                        <a:moveTo>
                          <a:pt x="1" y="0"/>
                        </a:moveTo>
                        <a:lnTo>
                          <a:pt x="0" y="167"/>
                        </a:lnTo>
                        <a:lnTo>
                          <a:pt x="8" y="166"/>
                        </a:lnTo>
                        <a:lnTo>
                          <a:pt x="8" y="1"/>
                        </a:lnTo>
                        <a:lnTo>
                          <a:pt x="1" y="0"/>
                        </a:lnTo>
                        <a:close/>
                      </a:path>
                    </a:pathLst>
                  </a:custGeom>
                  <a:solidFill>
                    <a:srgbClr val="FF00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eaLnBrk="1" fontAlgn="auto" hangingPunct="1">
                      <a:spcBef>
                        <a:spcPts val="0"/>
                      </a:spcBef>
                      <a:spcAft>
                        <a:spcPts val="0"/>
                      </a:spcAft>
                    </a:pPr>
                    <a:endParaRPr lang="en-US">
                      <a:solidFill>
                        <a:srgbClr val="000000"/>
                      </a:solidFill>
                      <a:latin typeface="Calibri"/>
                    </a:endParaRPr>
                  </a:p>
                </p:txBody>
              </p:sp>
            </p:grpSp>
          </p:grpSp>
        </p:grpSp>
        <p:sp>
          <p:nvSpPr>
            <p:cNvPr id="45" name="Text Box 43"/>
            <p:cNvSpPr txBox="1">
              <a:spLocks noChangeArrowheads="1"/>
            </p:cNvSpPr>
            <p:nvPr/>
          </p:nvSpPr>
          <p:spPr bwMode="auto">
            <a:xfrm>
              <a:off x="4176" y="1440"/>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defTabSz="457200" eaLnBrk="1" fontAlgn="auto" hangingPunct="1">
                <a:spcBef>
                  <a:spcPct val="50000"/>
                </a:spcBef>
                <a:spcAft>
                  <a:spcPts val="0"/>
                </a:spcAft>
              </a:pPr>
              <a:r>
                <a:rPr lang="en-US" altLang="en-US" sz="1600" b="1">
                  <a:solidFill>
                    <a:srgbClr val="FF0066"/>
                  </a:solidFill>
                </a:rPr>
                <a:t>Private key</a:t>
              </a:r>
            </a:p>
          </p:txBody>
        </p:sp>
      </p:grpSp>
      <p:sp>
        <p:nvSpPr>
          <p:cNvPr id="62" name="Text Box 45"/>
          <p:cNvSpPr txBox="1">
            <a:spLocks noChangeArrowheads="1"/>
          </p:cNvSpPr>
          <p:nvPr/>
        </p:nvSpPr>
        <p:spPr bwMode="auto">
          <a:xfrm>
            <a:off x="666750" y="5680075"/>
            <a:ext cx="746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indent="-342900" defTabSz="457200" eaLnBrk="1" fontAlgn="auto" hangingPunct="1">
              <a:spcBef>
                <a:spcPct val="20000"/>
              </a:spcBef>
              <a:spcAft>
                <a:spcPts val="0"/>
              </a:spcAft>
            </a:pPr>
            <a:r>
              <a:rPr lang="en-US" altLang="en-US" sz="2000" b="1" dirty="0">
                <a:solidFill>
                  <a:srgbClr val="3BA1E3"/>
                </a:solidFill>
                <a:latin typeface="Times New Roman" pitchFamily="18" charset="0"/>
              </a:rPr>
              <a:t>One key can be published while the other is kept secret and secure</a:t>
            </a:r>
            <a:endParaRPr lang="en-GB" altLang="en-US" sz="2000" b="1" dirty="0">
              <a:solidFill>
                <a:srgbClr val="3BA1E3"/>
              </a:solidFill>
              <a:latin typeface="Times New Roman" pitchFamily="18" charset="0"/>
            </a:endParaRPr>
          </a:p>
        </p:txBody>
      </p:sp>
    </p:spTree>
    <p:extLst>
      <p:ext uri="{BB962C8B-B14F-4D97-AF65-F5344CB8AC3E}">
        <p14:creationId xmlns:p14="http://schemas.microsoft.com/office/powerpoint/2010/main" val="115377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 calcmode="lin" valueType="num">
                                      <p:cBhvr additive="base">
                                        <p:cTn id="17" dur="500" fill="hold"/>
                                        <p:tgtEl>
                                          <p:spTgt spid="2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anim calcmode="lin" valueType="num">
                                      <p:cBhvr additive="base">
                                        <p:cTn id="21" dur="500" fill="hold"/>
                                        <p:tgtEl>
                                          <p:spTgt spid="20">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0">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anim calcmode="lin" valueType="num">
                                      <p:cBhvr additive="base">
                                        <p:cTn id="25" dur="500" fill="hold"/>
                                        <p:tgtEl>
                                          <p:spTgt spid="2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
                                            <p:txEl>
                                              <p:pRg st="5" end="5"/>
                                            </p:txEl>
                                          </p:spTgt>
                                        </p:tgtEl>
                                        <p:attrNameLst>
                                          <p:attrName>style.visibility</p:attrName>
                                        </p:attrNameLst>
                                      </p:cBhvr>
                                      <p:to>
                                        <p:strVal val="visible"/>
                                      </p:to>
                                    </p:set>
                                    <p:anim calcmode="lin" valueType="num">
                                      <p:cBhvr additive="base">
                                        <p:cTn id="31" dur="500" fill="hold"/>
                                        <p:tgtEl>
                                          <p:spTgt spid="20">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5"/>
          <p:cNvSpPr txBox="1">
            <a:spLocks noChangeArrowheads="1"/>
          </p:cNvSpPr>
          <p:nvPr/>
        </p:nvSpPr>
        <p:spPr bwMode="auto">
          <a:xfrm>
            <a:off x="692150" y="1478280"/>
            <a:ext cx="7467600" cy="45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spAutoFit/>
          </a:bodyPr>
          <a:lstStyle>
            <a:lvl1pPr>
              <a:defRPr sz="2400">
                <a:solidFill>
                  <a:srgbClr val="00528B"/>
                </a:solidFill>
                <a:latin typeface="Arial" charset="0"/>
              </a:defRPr>
            </a:lvl1pPr>
            <a:lvl2pPr marL="742950">
              <a:defRPr sz="2000">
                <a:solidFill>
                  <a:srgbClr val="00528B"/>
                </a:solidFill>
                <a:latin typeface="Arial" charset="0"/>
              </a:defRPr>
            </a:lvl2pPr>
            <a:lvl3pPr marL="1143000">
              <a:defRPr>
                <a:solidFill>
                  <a:srgbClr val="00528B"/>
                </a:solidFill>
                <a:latin typeface="Arial" charset="0"/>
              </a:defRPr>
            </a:lvl3pPr>
            <a:lvl4pPr marL="1600200">
              <a:defRPr sz="1600">
                <a:solidFill>
                  <a:srgbClr val="00528B"/>
                </a:solidFill>
                <a:latin typeface="Arial" charset="0"/>
              </a:defRPr>
            </a:lvl4pPr>
            <a:lvl5pPr marL="2057400">
              <a:defRPr sz="1600">
                <a:solidFill>
                  <a:srgbClr val="00528B"/>
                </a:solidFill>
                <a:latin typeface="Arial" charset="0"/>
              </a:defRPr>
            </a:lvl5pPr>
            <a:lvl6pPr marL="2514600" eaLnBrk="0" hangingPunct="0">
              <a:defRPr sz="1600">
                <a:solidFill>
                  <a:srgbClr val="00528B"/>
                </a:solidFill>
                <a:latin typeface="Arial" charset="0"/>
              </a:defRPr>
            </a:lvl6pPr>
            <a:lvl7pPr marL="2971800" eaLnBrk="0" hangingPunct="0">
              <a:defRPr sz="1600">
                <a:solidFill>
                  <a:srgbClr val="00528B"/>
                </a:solidFill>
                <a:latin typeface="Arial" charset="0"/>
              </a:defRPr>
            </a:lvl7pPr>
            <a:lvl8pPr marL="3429000" eaLnBrk="0" hangingPunct="0">
              <a:defRPr sz="1600">
                <a:solidFill>
                  <a:srgbClr val="00528B"/>
                </a:solidFill>
                <a:latin typeface="Arial" charset="0"/>
              </a:defRPr>
            </a:lvl8pPr>
            <a:lvl9pPr marL="3886200" eaLnBrk="0" hangingPunct="0">
              <a:defRPr sz="1600">
                <a:solidFill>
                  <a:srgbClr val="00528B"/>
                </a:solidFill>
                <a:latin typeface="Arial" charset="0"/>
              </a:defRPr>
            </a:lvl9pPr>
          </a:lstStyle>
          <a:p>
            <a:pPr marL="441325" indent="-342900" defTabSz="457200" eaLnBrk="1" fontAlgn="auto" hangingPunct="1">
              <a:spcBef>
                <a:spcPct val="50000"/>
              </a:spcBef>
              <a:spcAft>
                <a:spcPts val="0"/>
              </a:spcAft>
              <a:buFontTx/>
              <a:buChar char="-"/>
            </a:pPr>
            <a:r>
              <a:rPr lang="en-AU" altLang="en-US" b="1" dirty="0">
                <a:solidFill>
                  <a:srgbClr val="2F57FF"/>
                </a:solidFill>
                <a:latin typeface="Calibri" pitchFamily="34" charset="0"/>
              </a:rPr>
              <a:t>Private Message</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All devices can use a station’s </a:t>
            </a:r>
            <a:r>
              <a:rPr lang="en-AU" altLang="en-US" sz="2400" dirty="0">
                <a:solidFill>
                  <a:srgbClr val="000000"/>
                </a:solidFill>
                <a:latin typeface="Calibri" pitchFamily="34" charset="0"/>
              </a:rPr>
              <a:t>public</a:t>
            </a:r>
            <a:r>
              <a:rPr lang="en-AU" altLang="en-US" sz="2400" dirty="0">
                <a:solidFill>
                  <a:srgbClr val="2F57FF"/>
                </a:solidFill>
                <a:latin typeface="Calibri" pitchFamily="34" charset="0"/>
              </a:rPr>
              <a:t> key to encrypt data to send to the station.</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The receiving station decrypts the data using its own </a:t>
            </a:r>
            <a:r>
              <a:rPr lang="en-AU" altLang="en-US" sz="2400" dirty="0">
                <a:solidFill>
                  <a:srgbClr val="000000"/>
                </a:solidFill>
                <a:latin typeface="Calibri" pitchFamily="34" charset="0"/>
              </a:rPr>
              <a:t>private</a:t>
            </a:r>
            <a:r>
              <a:rPr lang="en-AU" altLang="en-US" sz="2400" dirty="0">
                <a:solidFill>
                  <a:srgbClr val="2F57FF"/>
                </a:solidFill>
                <a:latin typeface="Calibri" pitchFamily="34" charset="0"/>
              </a:rPr>
              <a:t> key.</a:t>
            </a:r>
          </a:p>
          <a:p>
            <a:pPr marL="441325" indent="-342900" defTabSz="457200" eaLnBrk="1" fontAlgn="auto" hangingPunct="1">
              <a:spcBef>
                <a:spcPct val="50000"/>
              </a:spcBef>
              <a:spcAft>
                <a:spcPts val="0"/>
              </a:spcAft>
              <a:buFontTx/>
              <a:buChar char="-"/>
            </a:pPr>
            <a:r>
              <a:rPr lang="en-AU" altLang="en-US" b="1" dirty="0">
                <a:solidFill>
                  <a:srgbClr val="2F57FF"/>
                </a:solidFill>
                <a:latin typeface="Calibri" pitchFamily="34" charset="0"/>
              </a:rPr>
              <a:t>Assured Message</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Sender uses </a:t>
            </a:r>
            <a:r>
              <a:rPr lang="en-AU" altLang="en-US" sz="2400" dirty="0">
                <a:solidFill>
                  <a:srgbClr val="000000"/>
                </a:solidFill>
                <a:latin typeface="Calibri" pitchFamily="34" charset="0"/>
              </a:rPr>
              <a:t>private</a:t>
            </a:r>
            <a:r>
              <a:rPr lang="en-AU" altLang="en-US" sz="2400" dirty="0">
                <a:solidFill>
                  <a:srgbClr val="2F57FF"/>
                </a:solidFill>
                <a:latin typeface="Calibri" pitchFamily="34" charset="0"/>
              </a:rPr>
              <a:t> key to encrypt data </a:t>
            </a:r>
          </a:p>
          <a:p>
            <a:pPr lvl="1" indent="-285750" defTabSz="457200" eaLnBrk="1" fontAlgn="auto" hangingPunct="1">
              <a:spcBef>
                <a:spcPts val="0"/>
              </a:spcBef>
              <a:spcAft>
                <a:spcPts val="0"/>
              </a:spcAft>
              <a:buFontTx/>
              <a:buChar char="-"/>
            </a:pPr>
            <a:r>
              <a:rPr lang="en-AU" altLang="en-US" sz="2400" dirty="0">
                <a:solidFill>
                  <a:srgbClr val="2F57FF"/>
                </a:solidFill>
                <a:latin typeface="Calibri" pitchFamily="34" charset="0"/>
              </a:rPr>
              <a:t>The receiving station decrypts the data using the sender’s </a:t>
            </a:r>
            <a:r>
              <a:rPr lang="en-AU" altLang="en-US" sz="2400" dirty="0">
                <a:solidFill>
                  <a:srgbClr val="000000"/>
                </a:solidFill>
                <a:latin typeface="Calibri" pitchFamily="34" charset="0"/>
              </a:rPr>
              <a:t>public</a:t>
            </a:r>
            <a:r>
              <a:rPr lang="en-AU" altLang="en-US" sz="2400" dirty="0">
                <a:solidFill>
                  <a:srgbClr val="2F57FF"/>
                </a:solidFill>
                <a:latin typeface="Calibri" pitchFamily="34" charset="0"/>
              </a:rPr>
              <a:t> key.</a:t>
            </a:r>
          </a:p>
          <a:p>
            <a:pPr lvl="1" indent="-285750" defTabSz="457200" eaLnBrk="1" fontAlgn="auto" hangingPunct="1">
              <a:spcBef>
                <a:spcPct val="50000"/>
              </a:spcBef>
              <a:spcAft>
                <a:spcPts val="0"/>
              </a:spcAft>
              <a:buFontTx/>
              <a:buChar char="-"/>
            </a:pPr>
            <a:r>
              <a:rPr lang="en-AU" altLang="en-US" sz="2400" dirty="0">
                <a:solidFill>
                  <a:srgbClr val="2F57FF"/>
                </a:solidFill>
                <a:latin typeface="Calibri" pitchFamily="34" charset="0"/>
              </a:rPr>
              <a:t>If the private key is kept secure, cannot deny sending the message (</a:t>
            </a:r>
            <a:r>
              <a:rPr lang="en-AU" altLang="en-US" sz="2400" b="1" dirty="0">
                <a:solidFill>
                  <a:srgbClr val="FF0000"/>
                </a:solidFill>
                <a:latin typeface="Calibri" pitchFamily="34" charset="0"/>
              </a:rPr>
              <a:t>non-repudiation</a:t>
            </a:r>
            <a:r>
              <a:rPr lang="en-AU" altLang="en-US" sz="2400" dirty="0">
                <a:solidFill>
                  <a:srgbClr val="2F57FF"/>
                </a:solidFill>
                <a:latin typeface="Calibri" pitchFamily="34" charset="0"/>
              </a:rPr>
              <a:t>)</a:t>
            </a:r>
          </a:p>
        </p:txBody>
      </p:sp>
      <p:sp>
        <p:nvSpPr>
          <p:cNvPr id="20483" name="AutoShape 8" descr="getfile?item=cDVhcmEyZDVnbXQvOGMvZWlzMTdwNDE1L2hpZzByMDAvYzFnOGZzaS5maWc-"/>
          <p:cNvSpPr>
            <a:spLocks noChangeAspect="1" noChangeArrowheads="1"/>
          </p:cNvSpPr>
          <p:nvPr/>
        </p:nvSpPr>
        <p:spPr bwMode="auto">
          <a:xfrm>
            <a:off x="520700" y="12223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4" name="AutoShape 10" descr="getfile?item=cDVhcmEyZDVnbXQvOGMvZWlzMTdwNDE1L2hpZzByMDAvYzFnOGZzaS5maWc-"/>
          <p:cNvSpPr>
            <a:spLocks noChangeAspect="1" noChangeArrowheads="1"/>
          </p:cNvSpPr>
          <p:nvPr/>
        </p:nvSpPr>
        <p:spPr bwMode="auto">
          <a:xfrm>
            <a:off x="38100" y="12223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5" name="AutoShape 14"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6" name="AutoShape 16"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7" name="AutoShape 18"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8" name="AutoShape 20"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89" name="AutoShape 22" descr="getfile?item=cDVhcmEyZDVnbXQvOGMvZWlzMTdwNDE1L2hpZzByMDAvYzFnOGZzaS5maWc-"/>
          <p:cNvSpPr>
            <a:spLocks noChangeAspect="1" noChangeArrowheads="1"/>
          </p:cNvSpPr>
          <p:nvPr/>
        </p:nvSpPr>
        <p:spPr bwMode="auto">
          <a:xfrm>
            <a:off x="2619375" y="268128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90" name="AutoShape 24" descr="getfile?item=cDVhcmEyZDVnbXQvOGMvZWlzMTdwNDE1L2hpZzByMDAvYzJnOGZzaS5maWc-"/>
          <p:cNvSpPr>
            <a:spLocks noChangeAspect="1" noChangeArrowheads="1"/>
          </p:cNvSpPr>
          <p:nvPr/>
        </p:nvSpPr>
        <p:spPr bwMode="auto">
          <a:xfrm>
            <a:off x="520700" y="2636838"/>
            <a:ext cx="390525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fontAlgn="auto" hangingPunct="1">
              <a:spcBef>
                <a:spcPct val="20000"/>
              </a:spcBef>
              <a:spcAft>
                <a:spcPts val="0"/>
              </a:spcAft>
              <a:buFontTx/>
              <a:buChar char="•"/>
            </a:pPr>
            <a:endParaRPr lang="en-AU" altLang="en-US" sz="2000" b="1">
              <a:solidFill>
                <a:srgbClr val="00528B"/>
              </a:solidFill>
              <a:latin typeface="Calibri" pitchFamily="34" charset="0"/>
            </a:endParaRPr>
          </a:p>
        </p:txBody>
      </p:sp>
      <p:sp>
        <p:nvSpPr>
          <p:cNvPr id="20491" name="Rectangle 12"/>
          <p:cNvSpPr>
            <a:spLocks noChangeArrowheads="1"/>
          </p:cNvSpPr>
          <p:nvPr/>
        </p:nvSpPr>
        <p:spPr bwMode="auto">
          <a:xfrm>
            <a:off x="505460" y="428625"/>
            <a:ext cx="680974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80963" defTabSz="457200" eaLnBrk="1" fontAlgn="auto" hangingPunct="1">
              <a:spcBef>
                <a:spcPts val="0"/>
              </a:spcBef>
              <a:spcAft>
                <a:spcPts val="0"/>
              </a:spcAft>
            </a:pPr>
            <a:r>
              <a:rPr lang="en-US" altLang="en-US" sz="2800" b="1" dirty="0">
                <a:solidFill>
                  <a:srgbClr val="5B1868"/>
                </a:solidFill>
                <a:latin typeface="Calibri"/>
              </a:rPr>
              <a:t>Asymmetric, Reversible (Public Key)</a:t>
            </a:r>
          </a:p>
        </p:txBody>
      </p:sp>
    </p:spTree>
    <p:extLst>
      <p:ext uri="{BB962C8B-B14F-4D97-AF65-F5344CB8AC3E}">
        <p14:creationId xmlns:p14="http://schemas.microsoft.com/office/powerpoint/2010/main" val="1542666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Non-repudiation</a:t>
            </a:r>
          </a:p>
        </p:txBody>
      </p:sp>
      <p:sp>
        <p:nvSpPr>
          <p:cNvPr id="2" name="Slide Number Placeholder 1"/>
          <p:cNvSpPr>
            <a:spLocks noGrp="1"/>
          </p:cNvSpPr>
          <p:nvPr>
            <p:ph type="sldNum" sz="quarter" idx="4"/>
          </p:nvPr>
        </p:nvSpPr>
        <p:spPr/>
        <p:txBody>
          <a:bodyPr/>
          <a:lstStyle/>
          <a:p>
            <a:fld id="{A8160BDD-7155-D744-B749-9730458604AD}" type="slidenum">
              <a:rPr lang="en-US" smtClean="0"/>
              <a:pPr/>
              <a:t>14</a:t>
            </a:fld>
            <a:endParaRPr lang="en-US" dirty="0"/>
          </a:p>
        </p:txBody>
      </p:sp>
      <p:sp>
        <p:nvSpPr>
          <p:cNvPr id="9" name="Content Placeholder 2"/>
          <p:cNvSpPr txBox="1">
            <a:spLocks/>
          </p:cNvSpPr>
          <p:nvPr/>
        </p:nvSpPr>
        <p:spPr>
          <a:xfrm>
            <a:off x="409473" y="990600"/>
            <a:ext cx="7306512" cy="120444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smtClean="0">
                <a:solidFill>
                  <a:srgbClr val="C00000"/>
                </a:solidFill>
              </a:rPr>
              <a:t>Ensuring </a:t>
            </a:r>
            <a:r>
              <a:rPr lang="en-US" sz="2400" dirty="0">
                <a:solidFill>
                  <a:srgbClr val="C00000"/>
                </a:solidFill>
              </a:rPr>
              <a:t>that the party that sent a transmission or created data remains associated with the data and cannot deny sending or creating the data.</a:t>
            </a:r>
          </a:p>
        </p:txBody>
      </p:sp>
      <p:grpSp>
        <p:nvGrpSpPr>
          <p:cNvPr id="3" name="Group 2"/>
          <p:cNvGrpSpPr/>
          <p:nvPr/>
        </p:nvGrpSpPr>
        <p:grpSpPr>
          <a:xfrm>
            <a:off x="1002065" y="3249586"/>
            <a:ext cx="6284305" cy="1675157"/>
            <a:chOff x="1149524" y="2896843"/>
            <a:chExt cx="6284305" cy="1675157"/>
          </a:xfrm>
        </p:grpSpPr>
        <p:grpSp>
          <p:nvGrpSpPr>
            <p:cNvPr id="21" name="Group 20"/>
            <p:cNvGrpSpPr/>
            <p:nvPr/>
          </p:nvGrpSpPr>
          <p:grpSpPr>
            <a:xfrm>
              <a:off x="1710171" y="2896843"/>
              <a:ext cx="5723658" cy="1675157"/>
              <a:chOff x="692028" y="2896843"/>
              <a:chExt cx="5723658" cy="1675157"/>
            </a:xfrm>
          </p:grpSpPr>
          <p:cxnSp>
            <p:nvCxnSpPr>
              <p:cNvPr id="5" name="Straight Arrow Connector 18"/>
              <p:cNvCxnSpPr>
                <a:cxnSpLocks noChangeShapeType="1"/>
              </p:cNvCxnSpPr>
              <p:nvPr/>
            </p:nvCxnSpPr>
            <p:spPr bwMode="auto">
              <a:xfrm>
                <a:off x="1660870" y="3753098"/>
                <a:ext cx="3958798"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 name="Group 19"/>
              <p:cNvGrpSpPr/>
              <p:nvPr/>
            </p:nvGrpSpPr>
            <p:grpSpPr>
              <a:xfrm>
                <a:off x="2796191" y="3864642"/>
                <a:ext cx="595378" cy="707358"/>
                <a:chOff x="2554546" y="3896144"/>
                <a:chExt cx="595378" cy="707358"/>
              </a:xfrm>
            </p:grpSpPr>
            <p:pic>
              <p:nvPicPr>
                <p:cNvPr id="6" name="Picture 4" descr="D:\content\093022\d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4546" y="3896144"/>
                  <a:ext cx="466954" cy="60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D:\content\093022\accou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2338" y="4184520"/>
                  <a:ext cx="307586" cy="41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8"/>
              <p:cNvGrpSpPr/>
              <p:nvPr/>
            </p:nvGrpSpPr>
            <p:grpSpPr>
              <a:xfrm>
                <a:off x="4362106" y="2896843"/>
                <a:ext cx="559057" cy="739260"/>
                <a:chOff x="2247596" y="4120306"/>
                <a:chExt cx="559057" cy="739260"/>
              </a:xfrm>
            </p:grpSpPr>
            <p:pic>
              <p:nvPicPr>
                <p:cNvPr id="15" name="Picture 4" descr="D:\content\093022\d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47596" y="4120306"/>
                  <a:ext cx="466954" cy="608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descr="D:\content\093022\accou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9067" y="4440584"/>
                  <a:ext cx="307586" cy="41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6"/>
              <p:cNvPicPr>
                <a:picLocks noChangeAspect="1"/>
              </p:cNvPicPr>
              <p:nvPr/>
            </p:nvPicPr>
            <p:blipFill>
              <a:blip r:embed="rId4"/>
              <a:stretch>
                <a:fillRect/>
              </a:stretch>
            </p:blipFill>
            <p:spPr>
              <a:xfrm>
                <a:off x="692028" y="3140825"/>
                <a:ext cx="1249290" cy="1249290"/>
              </a:xfrm>
              <a:prstGeom prst="rect">
                <a:avLst/>
              </a:prstGeom>
            </p:spPr>
          </p:pic>
          <p:pic>
            <p:nvPicPr>
              <p:cNvPr id="17" name="Picture 16"/>
              <p:cNvPicPr>
                <a:picLocks noChangeAspect="1"/>
              </p:cNvPicPr>
              <p:nvPr/>
            </p:nvPicPr>
            <p:blipFill>
              <a:blip r:embed="rId5"/>
              <a:stretch>
                <a:fillRect/>
              </a:stretch>
            </p:blipFill>
            <p:spPr>
              <a:xfrm>
                <a:off x="5648243" y="3201034"/>
                <a:ext cx="767443" cy="1104127"/>
              </a:xfrm>
              <a:prstGeom prst="rect">
                <a:avLst/>
              </a:prstGeom>
            </p:spPr>
          </p:pic>
        </p:grpSp>
        <p:pic>
          <p:nvPicPr>
            <p:cNvPr id="26" name="Picture 4" descr="D:\content\093022\do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1674" y="3504652"/>
              <a:ext cx="321731" cy="4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5" descr="D:\content\093022\accoun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9524" y="3504845"/>
              <a:ext cx="307586" cy="41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11128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3675" y="404813"/>
            <a:ext cx="6575425" cy="798512"/>
          </a:xfrm>
        </p:spPr>
        <p:txBody>
          <a:bodyPr/>
          <a:lstStyle/>
          <a:p>
            <a:r>
              <a:rPr lang="en-US" altLang="en-US" smtClean="0"/>
              <a:t>Reversible Encryption</a:t>
            </a:r>
          </a:p>
        </p:txBody>
      </p:sp>
      <p:grpSp>
        <p:nvGrpSpPr>
          <p:cNvPr id="16388" name="Group 1"/>
          <p:cNvGrpSpPr>
            <a:grpSpLocks/>
          </p:cNvGrpSpPr>
          <p:nvPr/>
        </p:nvGrpSpPr>
        <p:grpSpPr bwMode="auto">
          <a:xfrm>
            <a:off x="3159124" y="1333562"/>
            <a:ext cx="5656263" cy="2411413"/>
            <a:chOff x="1431925" y="3262313"/>
            <a:chExt cx="5795963" cy="2647950"/>
          </a:xfrm>
        </p:grpSpPr>
        <p:sp>
          <p:nvSpPr>
            <p:cNvPr id="16407" name="Text Box 4"/>
            <p:cNvSpPr txBox="1">
              <a:spLocks noChangeArrowheads="1"/>
            </p:cNvSpPr>
            <p:nvPr/>
          </p:nvSpPr>
          <p:spPr bwMode="auto">
            <a:xfrm>
              <a:off x="1643063" y="4046538"/>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408" name="Text Box 5"/>
            <p:cNvSpPr txBox="1">
              <a:spLocks noChangeArrowheads="1"/>
            </p:cNvSpPr>
            <p:nvPr/>
          </p:nvSpPr>
          <p:spPr bwMode="auto">
            <a:xfrm>
              <a:off x="6062663" y="4046538"/>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409" name="Rectangle 6"/>
            <p:cNvSpPr>
              <a:spLocks noChangeArrowheads="1"/>
            </p:cNvSpPr>
            <p:nvPr/>
          </p:nvSpPr>
          <p:spPr bwMode="auto">
            <a:xfrm>
              <a:off x="3563938" y="40052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Encrypt</a:t>
              </a:r>
            </a:p>
          </p:txBody>
        </p:sp>
        <p:sp>
          <p:nvSpPr>
            <p:cNvPr id="16410" name="Text Box 9"/>
            <p:cNvSpPr txBox="1">
              <a:spLocks noChangeArrowheads="1"/>
            </p:cNvSpPr>
            <p:nvPr/>
          </p:nvSpPr>
          <p:spPr bwMode="auto">
            <a:xfrm>
              <a:off x="1681163" y="5434013"/>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411" name="Text Box 10"/>
            <p:cNvSpPr txBox="1">
              <a:spLocks noChangeArrowheads="1"/>
            </p:cNvSpPr>
            <p:nvPr/>
          </p:nvSpPr>
          <p:spPr bwMode="auto">
            <a:xfrm>
              <a:off x="5948363" y="5434013"/>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412" name="Rectangle 11"/>
            <p:cNvSpPr>
              <a:spLocks noChangeArrowheads="1"/>
            </p:cNvSpPr>
            <p:nvPr/>
          </p:nvSpPr>
          <p:spPr bwMode="auto">
            <a:xfrm>
              <a:off x="3563938" y="53768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Decrypt</a:t>
              </a:r>
            </a:p>
          </p:txBody>
        </p:sp>
        <p:sp>
          <p:nvSpPr>
            <p:cNvPr id="16413" name="Text Box 12"/>
            <p:cNvSpPr txBox="1">
              <a:spLocks noChangeArrowheads="1"/>
            </p:cNvSpPr>
            <p:nvPr/>
          </p:nvSpPr>
          <p:spPr bwMode="auto">
            <a:xfrm>
              <a:off x="1431925" y="3262313"/>
              <a:ext cx="1518086" cy="439357"/>
            </a:xfrm>
            <a:prstGeom prst="rect">
              <a:avLst/>
            </a:prstGeom>
            <a:solidFill>
              <a:srgbClr val="FF9933"/>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smtClean="0">
                  <a:solidFill>
                    <a:srgbClr val="000000"/>
                  </a:solidFill>
                </a:rPr>
                <a:t>Shared </a:t>
              </a:r>
              <a:r>
                <a:rPr lang="en-US" altLang="en-US" sz="2000" dirty="0">
                  <a:solidFill>
                    <a:srgbClr val="000000"/>
                  </a:solidFill>
                </a:rPr>
                <a:t>key</a:t>
              </a:r>
            </a:p>
          </p:txBody>
        </p:sp>
        <p:cxnSp>
          <p:nvCxnSpPr>
            <p:cNvPr id="16414" name="AutoShape 13"/>
            <p:cNvCxnSpPr>
              <a:cxnSpLocks noChangeShapeType="1"/>
              <a:stCxn id="16413" idx="3"/>
            </p:cNvCxnSpPr>
            <p:nvPr/>
          </p:nvCxnSpPr>
          <p:spPr bwMode="auto">
            <a:xfrm>
              <a:off x="2950011" y="3481992"/>
              <a:ext cx="1621989" cy="508984"/>
            </a:xfrm>
            <a:prstGeom prst="bentConnector3">
              <a:avLst>
                <a:gd name="adj1" fmla="val 50000"/>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15" name="Line 14"/>
            <p:cNvSpPr>
              <a:spLocks noChangeShapeType="1"/>
            </p:cNvSpPr>
            <p:nvPr/>
          </p:nvSpPr>
          <p:spPr bwMode="auto">
            <a:xfrm>
              <a:off x="2938463" y="4275138"/>
              <a:ext cx="609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16" name="Line 15"/>
            <p:cNvSpPr>
              <a:spLocks noChangeShapeType="1"/>
            </p:cNvSpPr>
            <p:nvPr/>
          </p:nvSpPr>
          <p:spPr bwMode="auto">
            <a:xfrm flipH="1">
              <a:off x="5414963" y="5662613"/>
              <a:ext cx="53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17" name="Line 16"/>
            <p:cNvSpPr>
              <a:spLocks noChangeShapeType="1"/>
            </p:cNvSpPr>
            <p:nvPr/>
          </p:nvSpPr>
          <p:spPr bwMode="auto">
            <a:xfrm>
              <a:off x="5376863" y="4275138"/>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18" name="Line 17"/>
            <p:cNvSpPr>
              <a:spLocks noChangeShapeType="1"/>
            </p:cNvSpPr>
            <p:nvPr/>
          </p:nvSpPr>
          <p:spPr bwMode="auto">
            <a:xfrm flipH="1">
              <a:off x="2862263" y="5662613"/>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cxnSp>
          <p:nvCxnSpPr>
            <p:cNvPr id="16419" name="AutoShape 13"/>
            <p:cNvCxnSpPr>
              <a:cxnSpLocks noChangeShapeType="1"/>
            </p:cNvCxnSpPr>
            <p:nvPr/>
          </p:nvCxnSpPr>
          <p:spPr bwMode="auto">
            <a:xfrm>
              <a:off x="2921000" y="4906963"/>
              <a:ext cx="1557338" cy="4699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20" name="Text Box 12"/>
            <p:cNvSpPr txBox="1">
              <a:spLocks noChangeArrowheads="1"/>
            </p:cNvSpPr>
            <p:nvPr/>
          </p:nvSpPr>
          <p:spPr bwMode="auto">
            <a:xfrm>
              <a:off x="1431925" y="4695825"/>
              <a:ext cx="1518086" cy="439357"/>
            </a:xfrm>
            <a:prstGeom prst="rect">
              <a:avLst/>
            </a:prstGeom>
            <a:solidFill>
              <a:srgbClr val="FF9933"/>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smtClean="0">
                  <a:solidFill>
                    <a:srgbClr val="000000"/>
                  </a:solidFill>
                </a:rPr>
                <a:t>Shared key</a:t>
              </a:r>
              <a:endParaRPr lang="en-US" altLang="en-US" sz="2000" dirty="0">
                <a:solidFill>
                  <a:srgbClr val="000000"/>
                </a:solidFill>
              </a:endParaRPr>
            </a:p>
          </p:txBody>
        </p:sp>
      </p:grpSp>
      <p:grpSp>
        <p:nvGrpSpPr>
          <p:cNvPr id="16389" name="Group 18"/>
          <p:cNvGrpSpPr>
            <a:grpSpLocks/>
          </p:cNvGrpSpPr>
          <p:nvPr/>
        </p:nvGrpSpPr>
        <p:grpSpPr bwMode="auto">
          <a:xfrm>
            <a:off x="381793" y="4218626"/>
            <a:ext cx="5605463" cy="2179637"/>
            <a:chOff x="1414463" y="3336925"/>
            <a:chExt cx="5813425" cy="2573338"/>
          </a:xfrm>
        </p:grpSpPr>
        <p:sp>
          <p:nvSpPr>
            <p:cNvPr id="16393" name="Text Box 4"/>
            <p:cNvSpPr txBox="1">
              <a:spLocks noChangeArrowheads="1"/>
            </p:cNvSpPr>
            <p:nvPr/>
          </p:nvSpPr>
          <p:spPr bwMode="auto">
            <a:xfrm>
              <a:off x="1643063" y="4046538"/>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394" name="Text Box 5"/>
            <p:cNvSpPr txBox="1">
              <a:spLocks noChangeArrowheads="1"/>
            </p:cNvSpPr>
            <p:nvPr/>
          </p:nvSpPr>
          <p:spPr bwMode="auto">
            <a:xfrm>
              <a:off x="6062663" y="4046538"/>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395" name="Rectangle 6"/>
            <p:cNvSpPr>
              <a:spLocks noChangeArrowheads="1"/>
            </p:cNvSpPr>
            <p:nvPr/>
          </p:nvSpPr>
          <p:spPr bwMode="auto">
            <a:xfrm>
              <a:off x="3563938" y="40052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Encrypt</a:t>
              </a:r>
            </a:p>
          </p:txBody>
        </p:sp>
        <p:sp>
          <p:nvSpPr>
            <p:cNvPr id="16396" name="Text Box 7"/>
            <p:cNvSpPr txBox="1">
              <a:spLocks noChangeArrowheads="1"/>
            </p:cNvSpPr>
            <p:nvPr/>
          </p:nvSpPr>
          <p:spPr bwMode="auto">
            <a:xfrm>
              <a:off x="1414463" y="3336925"/>
              <a:ext cx="1354137" cy="396875"/>
            </a:xfrm>
            <a:prstGeom prst="rect">
              <a:avLst/>
            </a:prstGeom>
            <a:solidFill>
              <a:srgbClr val="00FF99"/>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a:solidFill>
                    <a:srgbClr val="000000"/>
                  </a:solidFill>
                </a:rPr>
                <a:t>Public key</a:t>
              </a:r>
            </a:p>
          </p:txBody>
        </p:sp>
        <p:cxnSp>
          <p:nvCxnSpPr>
            <p:cNvPr id="16397" name="AutoShape 8"/>
            <p:cNvCxnSpPr>
              <a:cxnSpLocks noChangeShapeType="1"/>
              <a:stCxn id="16396" idx="3"/>
              <a:endCxn id="16395" idx="0"/>
            </p:cNvCxnSpPr>
            <p:nvPr/>
          </p:nvCxnSpPr>
          <p:spPr bwMode="auto">
            <a:xfrm>
              <a:off x="2768600" y="3535363"/>
              <a:ext cx="1709738" cy="4699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398" name="Text Box 9"/>
            <p:cNvSpPr txBox="1">
              <a:spLocks noChangeArrowheads="1"/>
            </p:cNvSpPr>
            <p:nvPr/>
          </p:nvSpPr>
          <p:spPr bwMode="auto">
            <a:xfrm>
              <a:off x="1681163" y="5434013"/>
              <a:ext cx="1200150"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rPr>
                <a:t>Message</a:t>
              </a:r>
            </a:p>
          </p:txBody>
        </p:sp>
        <p:sp>
          <p:nvSpPr>
            <p:cNvPr id="16399" name="Text Box 10"/>
            <p:cNvSpPr txBox="1">
              <a:spLocks noChangeArrowheads="1"/>
            </p:cNvSpPr>
            <p:nvPr/>
          </p:nvSpPr>
          <p:spPr bwMode="auto">
            <a:xfrm>
              <a:off x="5948363" y="5434013"/>
              <a:ext cx="1165225" cy="3968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a:solidFill>
                    <a:srgbClr val="000000"/>
                  </a:solidFill>
                  <a:latin typeface="Symbol" pitchFamily="18" charset="2"/>
                </a:rPr>
                <a:t>rfwekfs</a:t>
              </a:r>
            </a:p>
          </p:txBody>
        </p:sp>
        <p:sp>
          <p:nvSpPr>
            <p:cNvPr id="16400" name="Rectangle 11"/>
            <p:cNvSpPr>
              <a:spLocks noChangeArrowheads="1"/>
            </p:cNvSpPr>
            <p:nvPr/>
          </p:nvSpPr>
          <p:spPr bwMode="auto">
            <a:xfrm>
              <a:off x="3563938" y="5376863"/>
              <a:ext cx="1828800" cy="5334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defTabSz="457200" eaLnBrk="1" fontAlgn="auto" hangingPunct="1">
                <a:spcBef>
                  <a:spcPts val="0"/>
                </a:spcBef>
                <a:spcAft>
                  <a:spcPts val="0"/>
                </a:spcAft>
              </a:pPr>
              <a:r>
                <a:rPr lang="en-US" altLang="en-US" sz="2000">
                  <a:solidFill>
                    <a:srgbClr val="000000"/>
                  </a:solidFill>
                  <a:latin typeface="Calibri"/>
                </a:rPr>
                <a:t>Decrypt</a:t>
              </a:r>
            </a:p>
          </p:txBody>
        </p:sp>
        <p:sp>
          <p:nvSpPr>
            <p:cNvPr id="16401" name="Text Box 12"/>
            <p:cNvSpPr txBox="1">
              <a:spLocks noChangeArrowheads="1"/>
            </p:cNvSpPr>
            <p:nvPr/>
          </p:nvSpPr>
          <p:spPr bwMode="auto">
            <a:xfrm>
              <a:off x="1414463" y="4708525"/>
              <a:ext cx="1506537" cy="396875"/>
            </a:xfrm>
            <a:prstGeom prst="rect">
              <a:avLst/>
            </a:prstGeom>
            <a:solidFill>
              <a:schemeClr val="accent5">
                <a:lumMod val="20000"/>
                <a:lumOff val="80000"/>
              </a:schemeClr>
            </a:solidFill>
            <a:ln w="19050">
              <a:solidFill>
                <a:schemeClr val="tx1"/>
              </a:solidFill>
              <a:miter lim="800000"/>
              <a:headEnd/>
              <a:tailEnd/>
            </a:ln>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defTabSz="457200" eaLnBrk="1" fontAlgn="auto" hangingPunct="1">
                <a:spcBef>
                  <a:spcPts val="0"/>
                </a:spcBef>
                <a:spcAft>
                  <a:spcPts val="0"/>
                </a:spcAft>
              </a:pPr>
              <a:r>
                <a:rPr lang="en-US" altLang="en-US" sz="2000" dirty="0">
                  <a:solidFill>
                    <a:srgbClr val="000000"/>
                  </a:solidFill>
                </a:rPr>
                <a:t>Private key</a:t>
              </a:r>
            </a:p>
          </p:txBody>
        </p:sp>
        <p:cxnSp>
          <p:nvCxnSpPr>
            <p:cNvPr id="16402" name="AutoShape 13"/>
            <p:cNvCxnSpPr>
              <a:cxnSpLocks noChangeShapeType="1"/>
              <a:stCxn id="16401" idx="3"/>
              <a:endCxn id="16400" idx="0"/>
            </p:cNvCxnSpPr>
            <p:nvPr/>
          </p:nvCxnSpPr>
          <p:spPr bwMode="auto">
            <a:xfrm>
              <a:off x="2921000" y="4906963"/>
              <a:ext cx="1557338" cy="469900"/>
            </a:xfrm>
            <a:prstGeom prst="bentConnector2">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403" name="Line 14"/>
            <p:cNvSpPr>
              <a:spLocks noChangeShapeType="1"/>
            </p:cNvSpPr>
            <p:nvPr/>
          </p:nvSpPr>
          <p:spPr bwMode="auto">
            <a:xfrm>
              <a:off x="2938463" y="4275138"/>
              <a:ext cx="609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04" name="Line 15"/>
            <p:cNvSpPr>
              <a:spLocks noChangeShapeType="1"/>
            </p:cNvSpPr>
            <p:nvPr/>
          </p:nvSpPr>
          <p:spPr bwMode="auto">
            <a:xfrm flipH="1">
              <a:off x="5414963" y="5662613"/>
              <a:ext cx="533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05" name="Line 16"/>
            <p:cNvSpPr>
              <a:spLocks noChangeShapeType="1"/>
            </p:cNvSpPr>
            <p:nvPr/>
          </p:nvSpPr>
          <p:spPr bwMode="auto">
            <a:xfrm>
              <a:off x="5376863" y="4275138"/>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sp>
          <p:nvSpPr>
            <p:cNvPr id="16406" name="Line 17"/>
            <p:cNvSpPr>
              <a:spLocks noChangeShapeType="1"/>
            </p:cNvSpPr>
            <p:nvPr/>
          </p:nvSpPr>
          <p:spPr bwMode="auto">
            <a:xfrm flipH="1">
              <a:off x="2862263" y="5662613"/>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pPr defTabSz="457200" eaLnBrk="1" fontAlgn="auto" hangingPunct="1">
                <a:spcBef>
                  <a:spcPts val="0"/>
                </a:spcBef>
                <a:spcAft>
                  <a:spcPts val="0"/>
                </a:spcAft>
              </a:pPr>
              <a:endParaRPr lang="en-US">
                <a:solidFill>
                  <a:srgbClr val="000000"/>
                </a:solidFill>
                <a:latin typeface="Calibri"/>
              </a:endParaRPr>
            </a:p>
          </p:txBody>
        </p:sp>
      </p:grpSp>
      <p:cxnSp>
        <p:nvCxnSpPr>
          <p:cNvPr id="16390" name="Straight Connector 3"/>
          <p:cNvCxnSpPr>
            <a:cxnSpLocks noChangeShapeType="1"/>
          </p:cNvCxnSpPr>
          <p:nvPr/>
        </p:nvCxnSpPr>
        <p:spPr bwMode="auto">
          <a:xfrm>
            <a:off x="312738" y="4038600"/>
            <a:ext cx="8459787" cy="0"/>
          </a:xfrm>
          <a:prstGeom prst="line">
            <a:avLst/>
          </a:prstGeom>
          <a:noFill/>
          <a:ln w="38100" algn="ctr">
            <a:solidFill>
              <a:srgbClr val="C0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Content Placeholder 2"/>
          <p:cNvSpPr txBox="1">
            <a:spLocks/>
          </p:cNvSpPr>
          <p:nvPr/>
        </p:nvSpPr>
        <p:spPr bwMode="auto">
          <a:xfrm>
            <a:off x="3960706" y="5380382"/>
            <a:ext cx="4306887"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defTabSz="457200">
              <a:defRPr/>
            </a:pPr>
            <a:r>
              <a:rPr lang="en-US" altLang="en-US" sz="2000" kern="0" dirty="0" smtClean="0"/>
              <a:t>Private Key – secret key</a:t>
            </a:r>
          </a:p>
          <a:p>
            <a:pPr defTabSz="457200">
              <a:defRPr/>
            </a:pPr>
            <a:endParaRPr lang="en-US" altLang="en-US" kern="0" dirty="0" smtClean="0"/>
          </a:p>
        </p:txBody>
      </p:sp>
      <p:sp>
        <p:nvSpPr>
          <p:cNvPr id="37" name="Content Placeholder 2"/>
          <p:cNvSpPr txBox="1">
            <a:spLocks/>
          </p:cNvSpPr>
          <p:nvPr/>
        </p:nvSpPr>
        <p:spPr bwMode="auto">
          <a:xfrm>
            <a:off x="3891852" y="4192194"/>
            <a:ext cx="4951413"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1325" indent="-342900" algn="l" rtl="0" eaLnBrk="0" fontAlgn="base" hangingPunct="0">
              <a:spcBef>
                <a:spcPct val="20000"/>
              </a:spcBef>
              <a:spcAft>
                <a:spcPct val="0"/>
              </a:spcAft>
              <a:buChar char="•"/>
              <a:defRPr sz="2400">
                <a:solidFill>
                  <a:srgbClr val="00528B"/>
                </a:solidFill>
                <a:latin typeface="+mn-lt"/>
                <a:ea typeface="+mn-ea"/>
                <a:cs typeface="+mn-cs"/>
              </a:defRPr>
            </a:lvl1pPr>
            <a:lvl2pPr marL="906463" indent="-285750" algn="l" rtl="0" eaLnBrk="0" fontAlgn="base" hangingPunct="0">
              <a:spcBef>
                <a:spcPct val="20000"/>
              </a:spcBef>
              <a:spcAft>
                <a:spcPct val="0"/>
              </a:spcAft>
              <a:buChar char="–"/>
              <a:defRPr sz="2000">
                <a:solidFill>
                  <a:srgbClr val="00528B"/>
                </a:solidFill>
                <a:latin typeface="+mn-lt"/>
              </a:defRPr>
            </a:lvl2pPr>
            <a:lvl3pPr marL="1314450" indent="-228600" algn="l" rtl="0" eaLnBrk="0" fontAlgn="base" hangingPunct="0">
              <a:spcBef>
                <a:spcPct val="20000"/>
              </a:spcBef>
              <a:spcAft>
                <a:spcPct val="0"/>
              </a:spcAft>
              <a:buFont typeface="Times" pitchFamily="18" charset="0"/>
              <a:buChar char="•"/>
              <a:defRPr>
                <a:solidFill>
                  <a:srgbClr val="00528B"/>
                </a:solidFill>
                <a:latin typeface="+mn-lt"/>
              </a:defRPr>
            </a:lvl3pPr>
            <a:lvl4pPr marL="1722438" indent="-228600" algn="l" rtl="0" eaLnBrk="0" fontAlgn="base" hangingPunct="0">
              <a:spcBef>
                <a:spcPct val="20000"/>
              </a:spcBef>
              <a:spcAft>
                <a:spcPct val="0"/>
              </a:spcAft>
              <a:buChar char="-"/>
              <a:defRPr sz="1600">
                <a:solidFill>
                  <a:srgbClr val="00528B"/>
                </a:solidFill>
                <a:latin typeface="+mn-lt"/>
              </a:defRPr>
            </a:lvl4pPr>
            <a:lvl5pPr marL="2130425" indent="-228600" algn="l" rtl="0" eaLnBrk="0" fontAlgn="base" hangingPunct="0">
              <a:spcBef>
                <a:spcPct val="20000"/>
              </a:spcBef>
              <a:spcAft>
                <a:spcPct val="0"/>
              </a:spcAft>
              <a:buFont typeface="Times" pitchFamily="18" charset="0"/>
              <a:buChar char="•"/>
              <a:defRPr sz="1600">
                <a:solidFill>
                  <a:srgbClr val="00528B"/>
                </a:solidFill>
                <a:latin typeface="+mn-lt"/>
              </a:defRPr>
            </a:lvl5pPr>
            <a:lvl6pPr marL="2587625" indent="-228600" algn="l" rtl="0" fontAlgn="base">
              <a:spcBef>
                <a:spcPct val="20000"/>
              </a:spcBef>
              <a:spcAft>
                <a:spcPct val="0"/>
              </a:spcAft>
              <a:buFont typeface="Times" pitchFamily="18" charset="0"/>
              <a:buChar char="•"/>
              <a:defRPr sz="1600">
                <a:solidFill>
                  <a:srgbClr val="00528B"/>
                </a:solidFill>
                <a:latin typeface="+mn-lt"/>
              </a:defRPr>
            </a:lvl6pPr>
            <a:lvl7pPr marL="3044825" indent="-228600" algn="l" rtl="0" fontAlgn="base">
              <a:spcBef>
                <a:spcPct val="20000"/>
              </a:spcBef>
              <a:spcAft>
                <a:spcPct val="0"/>
              </a:spcAft>
              <a:buFont typeface="Times" pitchFamily="18" charset="0"/>
              <a:buChar char="•"/>
              <a:defRPr sz="1600">
                <a:solidFill>
                  <a:srgbClr val="00528B"/>
                </a:solidFill>
                <a:latin typeface="+mn-lt"/>
              </a:defRPr>
            </a:lvl7pPr>
            <a:lvl8pPr marL="3502025" indent="-228600" algn="l" rtl="0" fontAlgn="base">
              <a:spcBef>
                <a:spcPct val="20000"/>
              </a:spcBef>
              <a:spcAft>
                <a:spcPct val="0"/>
              </a:spcAft>
              <a:buFont typeface="Times" pitchFamily="18" charset="0"/>
              <a:buChar char="•"/>
              <a:defRPr sz="1600">
                <a:solidFill>
                  <a:srgbClr val="00528B"/>
                </a:solidFill>
                <a:latin typeface="+mn-lt"/>
              </a:defRPr>
            </a:lvl8pPr>
            <a:lvl9pPr marL="3959225" indent="-228600" algn="l" rtl="0" fontAlgn="base">
              <a:spcBef>
                <a:spcPct val="20000"/>
              </a:spcBef>
              <a:spcAft>
                <a:spcPct val="0"/>
              </a:spcAft>
              <a:buFont typeface="Times" pitchFamily="18" charset="0"/>
              <a:buChar char="•"/>
              <a:defRPr sz="1600">
                <a:solidFill>
                  <a:srgbClr val="00528B"/>
                </a:solidFill>
                <a:latin typeface="+mn-lt"/>
              </a:defRPr>
            </a:lvl9pPr>
          </a:lstStyle>
          <a:p>
            <a:pPr defTabSz="457200">
              <a:defRPr/>
            </a:pPr>
            <a:r>
              <a:rPr lang="en-US" altLang="en-US" sz="2000" kern="0" dirty="0" smtClean="0"/>
              <a:t>Public Key – the key is publicly known</a:t>
            </a:r>
          </a:p>
        </p:txBody>
      </p:sp>
      <p:sp>
        <p:nvSpPr>
          <p:cNvPr id="38" name="Content Placeholder 2"/>
          <p:cNvSpPr txBox="1">
            <a:spLocks/>
          </p:cNvSpPr>
          <p:nvPr/>
        </p:nvSpPr>
        <p:spPr>
          <a:xfrm>
            <a:off x="6659045" y="4733269"/>
            <a:ext cx="2156342" cy="5032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smtClean="0">
                <a:solidFill>
                  <a:srgbClr val="7030A0"/>
                </a:solidFill>
              </a:rPr>
              <a:t>Asymmetric</a:t>
            </a:r>
          </a:p>
        </p:txBody>
      </p:sp>
      <p:sp>
        <p:nvSpPr>
          <p:cNvPr id="39" name="Content Placeholder 2"/>
          <p:cNvSpPr txBox="1">
            <a:spLocks/>
          </p:cNvSpPr>
          <p:nvPr/>
        </p:nvSpPr>
        <p:spPr>
          <a:xfrm>
            <a:off x="250825" y="1412875"/>
            <a:ext cx="2016919" cy="50323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sz="2400" b="1" dirty="0" smtClean="0">
                <a:solidFill>
                  <a:srgbClr val="7030A0"/>
                </a:solidFill>
              </a:rPr>
              <a:t>Symmetric</a:t>
            </a:r>
          </a:p>
        </p:txBody>
      </p:sp>
    </p:spTree>
    <p:extLst>
      <p:ext uri="{BB962C8B-B14F-4D97-AF65-F5344CB8AC3E}">
        <p14:creationId xmlns:p14="http://schemas.microsoft.com/office/powerpoint/2010/main" val="1602616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Hashing</a:t>
            </a:r>
          </a:p>
        </p:txBody>
      </p:sp>
      <p:sp>
        <p:nvSpPr>
          <p:cNvPr id="2" name="Slide Number Placeholder 1"/>
          <p:cNvSpPr>
            <a:spLocks noGrp="1"/>
          </p:cNvSpPr>
          <p:nvPr>
            <p:ph type="sldNum" sz="quarter" idx="4"/>
          </p:nvPr>
        </p:nvSpPr>
        <p:spPr/>
        <p:txBody>
          <a:bodyPr/>
          <a:lstStyle/>
          <a:p>
            <a:fld id="{A8160BDD-7155-D744-B749-9730458604AD}" type="slidenum">
              <a:rPr lang="en-US" smtClean="0"/>
              <a:pPr/>
              <a:t>16</a:t>
            </a:fld>
            <a:endParaRPr lang="en-US" dirty="0"/>
          </a:p>
        </p:txBody>
      </p:sp>
      <p:sp>
        <p:nvSpPr>
          <p:cNvPr id="5" name="Content Placeholder 2"/>
          <p:cNvSpPr txBox="1">
            <a:spLocks/>
          </p:cNvSpPr>
          <p:nvPr/>
        </p:nvSpPr>
        <p:spPr>
          <a:xfrm>
            <a:off x="457201" y="838200"/>
            <a:ext cx="7299960" cy="164592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b="1" dirty="0">
                <a:solidFill>
                  <a:srgbClr val="ED1C24"/>
                </a:solidFill>
              </a:rPr>
              <a:t>Hashing</a:t>
            </a:r>
            <a:r>
              <a:rPr lang="en-US" sz="2400" dirty="0">
                <a:solidFill>
                  <a:srgbClr val="ED1C24"/>
                </a:solidFill>
              </a:rPr>
              <a:t>: </a:t>
            </a:r>
            <a:r>
              <a:rPr lang="en-US" sz="2400" dirty="0">
                <a:solidFill>
                  <a:srgbClr val="C00000"/>
                </a:solidFill>
              </a:rPr>
              <a:t>A process or function that transforms plaintext to ciphertext that cannot be directly decrypted.</a:t>
            </a:r>
          </a:p>
          <a:p>
            <a:pPr marL="0" indent="0" fontAlgn="auto">
              <a:spcAft>
                <a:spcPts val="0"/>
              </a:spcAft>
              <a:buClr>
                <a:srgbClr val="ED1C24"/>
              </a:buClr>
              <a:buFont typeface="Arial"/>
              <a:buNone/>
            </a:pPr>
            <a:r>
              <a:rPr lang="en-US" sz="2400" b="1" dirty="0">
                <a:solidFill>
                  <a:srgbClr val="ED1C24"/>
                </a:solidFill>
              </a:rPr>
              <a:t>Hash, hash value, </a:t>
            </a:r>
            <a:r>
              <a:rPr lang="en-US" sz="2400" dirty="0">
                <a:solidFill>
                  <a:srgbClr val="ED1C24"/>
                </a:solidFill>
              </a:rPr>
              <a:t>or </a:t>
            </a:r>
            <a:r>
              <a:rPr lang="en-US" sz="2400" b="1" dirty="0">
                <a:solidFill>
                  <a:srgbClr val="ED1C24"/>
                </a:solidFill>
              </a:rPr>
              <a:t>message digest</a:t>
            </a:r>
            <a:r>
              <a:rPr lang="en-US" sz="2400" dirty="0">
                <a:solidFill>
                  <a:srgbClr val="ED1C24"/>
                </a:solidFill>
              </a:rPr>
              <a:t>: </a:t>
            </a:r>
            <a:r>
              <a:rPr lang="en-US" sz="2400" dirty="0">
                <a:solidFill>
                  <a:srgbClr val="C00000"/>
                </a:solidFill>
              </a:rPr>
              <a:t>The value that results from hashing encryption.</a:t>
            </a:r>
            <a:endParaRPr lang="en-US" sz="2400" b="1" dirty="0">
              <a:solidFill>
                <a:srgbClr val="C00000"/>
              </a:solidFill>
            </a:endParaRPr>
          </a:p>
          <a:p>
            <a:pPr marL="0" indent="0" fontAlgn="auto">
              <a:spcAft>
                <a:spcPts val="0"/>
              </a:spcAft>
              <a:buClr>
                <a:srgbClr val="ED1C24"/>
              </a:buClr>
              <a:buFont typeface="Arial"/>
              <a:buNone/>
            </a:pPr>
            <a:endParaRPr lang="en-US" b="1" dirty="0">
              <a:solidFill>
                <a:srgbClr val="ED1C24"/>
              </a:solidFill>
            </a:endParaRPr>
          </a:p>
        </p:txBody>
      </p:sp>
      <p:sp>
        <p:nvSpPr>
          <p:cNvPr id="10" name="Content Placeholder 2"/>
          <p:cNvSpPr txBox="1">
            <a:spLocks/>
          </p:cNvSpPr>
          <p:nvPr/>
        </p:nvSpPr>
        <p:spPr>
          <a:xfrm>
            <a:off x="609600" y="2514600"/>
            <a:ext cx="7772400" cy="213360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000" dirty="0">
                <a:solidFill>
                  <a:srgbClr val="000000"/>
                </a:solidFill>
              </a:rPr>
              <a:t>Used in </a:t>
            </a:r>
            <a:r>
              <a:rPr lang="en-US" sz="2000" dirty="0" smtClean="0">
                <a:solidFill>
                  <a:srgbClr val="000000"/>
                </a:solidFill>
              </a:rPr>
              <a:t>standard password </a:t>
            </a:r>
            <a:r>
              <a:rPr lang="en-US" sz="2000" dirty="0">
                <a:solidFill>
                  <a:srgbClr val="000000"/>
                </a:solidFill>
              </a:rPr>
              <a:t>authentication schemes.</a:t>
            </a:r>
          </a:p>
          <a:p>
            <a:pPr>
              <a:buClr>
                <a:srgbClr val="ED1C24"/>
              </a:buClr>
            </a:pPr>
            <a:r>
              <a:rPr lang="en-US" sz="2000" dirty="0">
                <a:solidFill>
                  <a:srgbClr val="000000"/>
                </a:solidFill>
              </a:rPr>
              <a:t>Used in digital signatures.</a:t>
            </a:r>
          </a:p>
          <a:p>
            <a:pPr>
              <a:buClr>
                <a:srgbClr val="ED1C24"/>
              </a:buClr>
            </a:pPr>
            <a:r>
              <a:rPr lang="en-US" sz="2000" dirty="0">
                <a:solidFill>
                  <a:srgbClr val="000000"/>
                </a:solidFill>
              </a:rPr>
              <a:t>Used for verifying file integrity.</a:t>
            </a:r>
          </a:p>
          <a:p>
            <a:pPr marL="0" indent="0">
              <a:buFont typeface="Arial"/>
              <a:buNone/>
            </a:pPr>
            <a:endParaRPr lang="en-US" dirty="0">
              <a:solidFill>
                <a:srgbClr val="000000"/>
              </a:solidFill>
            </a:endParaRPr>
          </a:p>
        </p:txBody>
      </p:sp>
      <p:grpSp>
        <p:nvGrpSpPr>
          <p:cNvPr id="28" name="Group 27"/>
          <p:cNvGrpSpPr/>
          <p:nvPr/>
        </p:nvGrpSpPr>
        <p:grpSpPr>
          <a:xfrm>
            <a:off x="1127562" y="3802927"/>
            <a:ext cx="6888876" cy="2542454"/>
            <a:chOff x="1055873" y="3802927"/>
            <a:chExt cx="6888876" cy="2542454"/>
          </a:xfrm>
        </p:grpSpPr>
        <p:sp>
          <p:nvSpPr>
            <p:cNvPr id="3" name="Rectangle 2"/>
            <p:cNvSpPr/>
            <p:nvPr/>
          </p:nvSpPr>
          <p:spPr>
            <a:xfrm>
              <a:off x="1246094" y="4251435"/>
              <a:ext cx="1371600" cy="914400"/>
            </a:xfrm>
            <a:prstGeom prst="rect">
              <a:avLst/>
            </a:prstGeom>
            <a:solidFill>
              <a:srgbClr val="BBE0E3"/>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1" name="Rectangle 10"/>
            <p:cNvSpPr/>
            <p:nvPr/>
          </p:nvSpPr>
          <p:spPr>
            <a:xfrm>
              <a:off x="1241612" y="5430981"/>
              <a:ext cx="1371600" cy="914400"/>
            </a:xfrm>
            <a:prstGeom prst="rect">
              <a:avLst/>
            </a:prstGeom>
            <a:solidFill>
              <a:srgbClr val="BBE0E3"/>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2" name="Rectangle 11"/>
            <p:cNvSpPr/>
            <p:nvPr/>
          </p:nvSpPr>
          <p:spPr>
            <a:xfrm>
              <a:off x="3258670" y="4251435"/>
              <a:ext cx="1371600" cy="914400"/>
            </a:xfrm>
            <a:prstGeom prst="rect">
              <a:avLst/>
            </a:prstGeom>
            <a:solidFill>
              <a:srgbClr val="FFC00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3" name="Rectangle 12"/>
            <p:cNvSpPr/>
            <p:nvPr/>
          </p:nvSpPr>
          <p:spPr>
            <a:xfrm>
              <a:off x="3263152" y="5430981"/>
              <a:ext cx="1371600" cy="914400"/>
            </a:xfrm>
            <a:prstGeom prst="rect">
              <a:avLst/>
            </a:prstGeom>
            <a:solidFill>
              <a:srgbClr val="FFC00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8" name="Rectangle 7"/>
            <p:cNvSpPr/>
            <p:nvPr/>
          </p:nvSpPr>
          <p:spPr>
            <a:xfrm>
              <a:off x="5280210" y="4251435"/>
              <a:ext cx="2664539" cy="914400"/>
            </a:xfrm>
            <a:prstGeom prst="rect">
              <a:avLst/>
            </a:prstGeom>
            <a:solidFill>
              <a:srgbClr val="00206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4" name="Rectangle 13"/>
            <p:cNvSpPr/>
            <p:nvPr/>
          </p:nvSpPr>
          <p:spPr>
            <a:xfrm>
              <a:off x="5280210" y="5430981"/>
              <a:ext cx="2664539" cy="914400"/>
            </a:xfrm>
            <a:prstGeom prst="rect">
              <a:avLst/>
            </a:prstGeom>
            <a:solidFill>
              <a:srgbClr val="002060"/>
            </a:solidFill>
            <a:ln w="28575" cap="flat" cmpd="sng" algn="ctr">
              <a:solidFill>
                <a:schemeClr val="tx1"/>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15" name="Text Box 307"/>
            <p:cNvSpPr txBox="1">
              <a:spLocks noChangeArrowheads="1"/>
            </p:cNvSpPr>
            <p:nvPr/>
          </p:nvSpPr>
          <p:spPr bwMode="auto">
            <a:xfrm>
              <a:off x="1055874" y="4539358"/>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"Secret"</a:t>
              </a:r>
            </a:p>
          </p:txBody>
        </p:sp>
        <p:sp>
          <p:nvSpPr>
            <p:cNvPr id="16" name="Text Box 307"/>
            <p:cNvSpPr txBox="1">
              <a:spLocks noChangeArrowheads="1"/>
            </p:cNvSpPr>
            <p:nvPr/>
          </p:nvSpPr>
          <p:spPr bwMode="auto">
            <a:xfrm>
              <a:off x="1148742" y="5595793"/>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"Keep this secret"</a:t>
              </a:r>
            </a:p>
          </p:txBody>
        </p:sp>
        <p:sp>
          <p:nvSpPr>
            <p:cNvPr id="17" name="Text Box 307"/>
            <p:cNvSpPr txBox="1">
              <a:spLocks noChangeArrowheads="1"/>
            </p:cNvSpPr>
            <p:nvPr/>
          </p:nvSpPr>
          <p:spPr bwMode="auto">
            <a:xfrm>
              <a:off x="3165801" y="4421246"/>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HASH FUNCTION</a:t>
              </a:r>
            </a:p>
          </p:txBody>
        </p:sp>
        <p:sp>
          <p:nvSpPr>
            <p:cNvPr id="18" name="Text Box 307"/>
            <p:cNvSpPr txBox="1">
              <a:spLocks noChangeArrowheads="1"/>
            </p:cNvSpPr>
            <p:nvPr/>
          </p:nvSpPr>
          <p:spPr bwMode="auto">
            <a:xfrm>
              <a:off x="3165801" y="5590795"/>
              <a:ext cx="15573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HASH FUNCTION</a:t>
              </a:r>
            </a:p>
          </p:txBody>
        </p:sp>
        <p:sp>
          <p:nvSpPr>
            <p:cNvPr id="19" name="Text Box 307"/>
            <p:cNvSpPr txBox="1">
              <a:spLocks noChangeArrowheads="1"/>
            </p:cNvSpPr>
            <p:nvPr/>
          </p:nvSpPr>
          <p:spPr bwMode="auto">
            <a:xfrm>
              <a:off x="5280209" y="4284963"/>
              <a:ext cx="266453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6TE3 13LO P429 HJL7 AVGN</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08JN D1UL 4Y89 MM20 CSN7</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10B7 552F Q8LW 80VT VX4Y</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ea typeface="Cambria Math" panose="02040503050406030204" pitchFamily="18" charset="0"/>
                  <a:cs typeface="Courier New" panose="02070309020205020404" pitchFamily="49" charset="0"/>
                </a:rPr>
                <a:t>PLBZ FR3X TX53 LL01 5320</a:t>
              </a:r>
            </a:p>
          </p:txBody>
        </p:sp>
        <p:sp>
          <p:nvSpPr>
            <p:cNvPr id="20" name="Text Box 307"/>
            <p:cNvSpPr txBox="1">
              <a:spLocks noChangeArrowheads="1"/>
            </p:cNvSpPr>
            <p:nvPr/>
          </p:nvSpPr>
          <p:spPr bwMode="auto">
            <a:xfrm>
              <a:off x="5280209" y="5470140"/>
              <a:ext cx="2664539"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0" bIns="0">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VV30 542A 77VX X2TY UL34</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JJLD 72WE R2E4 JOP7 N421</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HJP4 EWQ1 HG8X LA91 00B1</a:t>
              </a:r>
            </a:p>
            <a:p>
              <a:pPr algn="ctr" defTabSz="457200" eaLnBrk="1" fontAlgn="auto" hangingPunct="1">
                <a:spcBef>
                  <a:spcPts val="0"/>
                </a:spcBef>
                <a:spcAft>
                  <a:spcPts val="0"/>
                </a:spcAft>
                <a:buClrTx/>
                <a:buFontTx/>
                <a:buNone/>
              </a:pPr>
              <a:r>
                <a:rPr lang="en-US" altLang="en-US" sz="1400" b="0" dirty="0">
                  <a:solidFill>
                    <a:srgbClr val="FFFFFF"/>
                  </a:solidFill>
                  <a:latin typeface="Consolas" panose="020B0609020204030204" pitchFamily="49" charset="0"/>
                  <a:cs typeface="Courier New" panose="02070309020205020404" pitchFamily="49" charset="0"/>
                </a:rPr>
                <a:t>SS75 5YFC M72A 9LQE 762A</a:t>
              </a:r>
            </a:p>
          </p:txBody>
        </p:sp>
        <p:cxnSp>
          <p:nvCxnSpPr>
            <p:cNvPr id="22" name="Straight Arrow Connector 21"/>
            <p:cNvCxnSpPr/>
            <p:nvPr/>
          </p:nvCxnSpPr>
          <p:spPr>
            <a:xfrm>
              <a:off x="2613212" y="4703002"/>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2613212" y="5888678"/>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4630270" y="4690569"/>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4630270" y="5885210"/>
              <a:ext cx="645458"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 Box 307"/>
            <p:cNvSpPr txBox="1">
              <a:spLocks noChangeArrowheads="1"/>
            </p:cNvSpPr>
            <p:nvPr/>
          </p:nvSpPr>
          <p:spPr bwMode="auto">
            <a:xfrm>
              <a:off x="1055873" y="3802927"/>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Message</a:t>
              </a:r>
            </a:p>
          </p:txBody>
        </p:sp>
        <p:sp>
          <p:nvSpPr>
            <p:cNvPr id="27" name="Text Box 307"/>
            <p:cNvSpPr txBox="1">
              <a:spLocks noChangeArrowheads="1"/>
            </p:cNvSpPr>
            <p:nvPr/>
          </p:nvSpPr>
          <p:spPr bwMode="auto">
            <a:xfrm>
              <a:off x="5740940" y="3802927"/>
              <a:ext cx="17430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50000"/>
                </a:spcBef>
                <a:spcAft>
                  <a:spcPts val="0"/>
                </a:spcAft>
                <a:buClrTx/>
                <a:buFontTx/>
                <a:buNone/>
              </a:pPr>
              <a:r>
                <a:rPr lang="en-US" altLang="en-US" dirty="0">
                  <a:solidFill>
                    <a:srgbClr val="000000"/>
                  </a:solidFill>
                  <a:latin typeface="Calibri"/>
                </a:rPr>
                <a:t>Digest</a:t>
              </a:r>
            </a:p>
          </p:txBody>
        </p:sp>
      </p:grpSp>
    </p:spTree>
    <p:extLst>
      <p:ext uri="{BB962C8B-B14F-4D97-AF65-F5344CB8AC3E}">
        <p14:creationId xmlns:p14="http://schemas.microsoft.com/office/powerpoint/2010/main" val="217883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193675" y="179388"/>
            <a:ext cx="6575425" cy="1023937"/>
          </a:xfrm>
        </p:spPr>
        <p:txBody>
          <a:bodyPr/>
          <a:lstStyle/>
          <a:p>
            <a:pPr eaLnBrk="1" hangingPunct="1"/>
            <a:r>
              <a:rPr lang="en-US" altLang="en-US" smtClean="0"/>
              <a:t>/etc/shadow</a:t>
            </a:r>
          </a:p>
        </p:txBody>
      </p:sp>
      <p:sp>
        <p:nvSpPr>
          <p:cNvPr id="24579" name="Rectangle 1027"/>
          <p:cNvSpPr>
            <a:spLocks noGrp="1" noChangeArrowheads="1"/>
          </p:cNvSpPr>
          <p:nvPr>
            <p:ph idx="1"/>
          </p:nvPr>
        </p:nvSpPr>
        <p:spPr>
          <a:xfrm>
            <a:off x="250825" y="1412875"/>
            <a:ext cx="8382000" cy="685800"/>
          </a:xfrm>
        </p:spPr>
        <p:txBody>
          <a:bodyPr/>
          <a:lstStyle/>
          <a:p>
            <a:pPr marL="92075" indent="-92075" eaLnBrk="1" hangingPunct="1">
              <a:buFontTx/>
              <a:buNone/>
            </a:pPr>
            <a:r>
              <a:rPr lang="en-US" altLang="en-US" sz="2000" smtClean="0"/>
              <a:t> </a:t>
            </a:r>
            <a:r>
              <a:rPr lang="en-US" altLang="en-US" sz="1800" smtClean="0"/>
              <a:t>When the system administrator sets up an account, the password is typed in for the first time. The system stores the encrypted password in a secure database.</a:t>
            </a:r>
          </a:p>
        </p:txBody>
      </p:sp>
      <p:sp>
        <p:nvSpPr>
          <p:cNvPr id="24580" name="Rectangle 1028"/>
          <p:cNvSpPr>
            <a:spLocks noChangeArrowheads="1"/>
          </p:cNvSpPr>
          <p:nvPr/>
        </p:nvSpPr>
        <p:spPr bwMode="auto">
          <a:xfrm>
            <a:off x="315913" y="5157788"/>
            <a:ext cx="845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2075" indent="-92075" defTabSz="457200" eaLnBrk="1" fontAlgn="auto" hangingPunct="1">
              <a:spcBef>
                <a:spcPct val="50000"/>
              </a:spcBef>
              <a:spcAft>
                <a:spcPts val="0"/>
              </a:spcAft>
            </a:pPr>
            <a:r>
              <a:rPr lang="en-US" altLang="en-US">
                <a:solidFill>
                  <a:srgbClr val="000000"/>
                </a:solidFill>
                <a:latin typeface="Calibri"/>
              </a:rPr>
              <a:t>Each time the user logs in after that, the system encrypts the password that has been typed in and compares it to the cyphertext stored in the database.</a:t>
            </a:r>
          </a:p>
        </p:txBody>
      </p:sp>
      <p:sp>
        <p:nvSpPr>
          <p:cNvPr id="24581" name="Rectangle 1029"/>
          <p:cNvSpPr>
            <a:spLocks noChangeArrowheads="1"/>
          </p:cNvSpPr>
          <p:nvPr/>
        </p:nvSpPr>
        <p:spPr bwMode="auto">
          <a:xfrm>
            <a:off x="354013" y="2349500"/>
            <a:ext cx="83820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2075" indent="-92075" algn="ctr" defTabSz="457200" eaLnBrk="1" fontAlgn="auto" hangingPunct="1">
              <a:spcBef>
                <a:spcPts val="0"/>
              </a:spcBef>
              <a:spcAft>
                <a:spcPts val="0"/>
              </a:spcAft>
            </a:pPr>
            <a:r>
              <a:rPr lang="en-US" altLang="en-US" sz="1600" b="1">
                <a:solidFill>
                  <a:srgbClr val="653579"/>
                </a:solidFill>
                <a:latin typeface="Lucida Console" pitchFamily="49" charset="0"/>
              </a:rPr>
              <a:t>User : Password : UID : GID : GCOS : Home : Shell</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root:</a:t>
            </a:r>
            <a:r>
              <a:rPr lang="en-US" altLang="en-US" sz="1600">
                <a:solidFill>
                  <a:srgbClr val="FF0000"/>
                </a:solidFill>
                <a:latin typeface="Lucida Console" pitchFamily="49" charset="0"/>
              </a:rPr>
              <a:t>KnR8gQb3hDYg6</a:t>
            </a:r>
            <a:r>
              <a:rPr lang="en-US" altLang="en-US" sz="1600">
                <a:solidFill>
                  <a:srgbClr val="000000"/>
                </a:solidFill>
                <a:latin typeface="Lucida Console" pitchFamily="49" charset="0"/>
              </a:rPr>
              <a:t>:0:0:root:/root:/bin/bash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httpd:</a:t>
            </a:r>
            <a:r>
              <a:rPr lang="en-US" altLang="en-US" sz="1600">
                <a:solidFill>
                  <a:srgbClr val="FF0000"/>
                </a:solidFill>
                <a:latin typeface="Lucida Console" pitchFamily="49" charset="0"/>
              </a:rPr>
              <a:t>zYFuFaKw6ZovI</a:t>
            </a:r>
            <a:r>
              <a:rPr lang="en-US" altLang="en-US" sz="1600">
                <a:solidFill>
                  <a:srgbClr val="000000"/>
                </a:solidFill>
                <a:latin typeface="Lucida Console" pitchFamily="49" charset="0"/>
              </a:rPr>
              <a:t>:15:60:Apache_1.2.4:/home/httpd:/bin/bash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tomas:</a:t>
            </a:r>
            <a:r>
              <a:rPr lang="en-US" altLang="en-US" sz="1600">
                <a:solidFill>
                  <a:srgbClr val="FF0000"/>
                </a:solidFill>
                <a:latin typeface="Lucida Console" pitchFamily="49" charset="0"/>
              </a:rPr>
              <a:t>k6x5IqJcB1C.Q</a:t>
            </a:r>
            <a:r>
              <a:rPr lang="en-US" altLang="en-US" sz="1600">
                <a:solidFill>
                  <a:srgbClr val="000000"/>
                </a:solidFill>
                <a:latin typeface="Lucida Console" pitchFamily="49" charset="0"/>
              </a:rPr>
              <a:t>:500:500:TommyGun:/home/tomas:/bin/bash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guest:</a:t>
            </a:r>
            <a:r>
              <a:rPr lang="en-US" altLang="en-US" sz="1600">
                <a:solidFill>
                  <a:srgbClr val="FF0000"/>
                </a:solidFill>
                <a:latin typeface="Lucida Console" pitchFamily="49" charset="0"/>
              </a:rPr>
              <a:t>qfRc424I3/QGI</a:t>
            </a:r>
            <a:r>
              <a:rPr lang="en-US" altLang="en-US" sz="1600">
                <a:solidFill>
                  <a:srgbClr val="000000"/>
                </a:solidFill>
                <a:latin typeface="Lucida Console" pitchFamily="49" charset="0"/>
              </a:rPr>
              <a:t>:502:502:Guest User:/home/guest:/bin/pdmsh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jacob:</a:t>
            </a:r>
            <a:r>
              <a:rPr lang="en-US" altLang="en-US" sz="1600">
                <a:solidFill>
                  <a:srgbClr val="FF0000"/>
                </a:solidFill>
                <a:latin typeface="Lucida Console" pitchFamily="49" charset="0"/>
              </a:rPr>
              <a:t>dbBOzTSdCX5HU</a:t>
            </a:r>
            <a:r>
              <a:rPr lang="en-US" altLang="en-US" sz="1600">
                <a:solidFill>
                  <a:srgbClr val="000000"/>
                </a:solidFill>
                <a:latin typeface="Lucida Console" pitchFamily="49" charset="0"/>
              </a:rPr>
              <a:t>:503:503:Linux User:/home/jacob:/bin/bash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peterlai:</a:t>
            </a:r>
            <a:r>
              <a:rPr lang="en-US" altLang="en-US" sz="1600">
                <a:solidFill>
                  <a:srgbClr val="FF0000"/>
                </a:solidFill>
                <a:latin typeface="Lucida Console" pitchFamily="49" charset="0"/>
              </a:rPr>
              <a:t>T5RlEJUib7wOk</a:t>
            </a:r>
            <a:r>
              <a:rPr lang="en-US" altLang="en-US" sz="1600">
                <a:solidFill>
                  <a:srgbClr val="000000"/>
                </a:solidFill>
                <a:latin typeface="Lucida Console" pitchFamily="49" charset="0"/>
              </a:rPr>
              <a:t>:504:504:Linux User:/home/peterlai:/bin/bash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toshiba:</a:t>
            </a:r>
            <a:r>
              <a:rPr lang="en-US" altLang="en-US" sz="1600">
                <a:solidFill>
                  <a:srgbClr val="FF0000"/>
                </a:solidFill>
                <a:latin typeface="Lucida Console" pitchFamily="49" charset="0"/>
              </a:rPr>
              <a:t>DPz8cCRkIQc1Q</a:t>
            </a:r>
            <a:r>
              <a:rPr lang="en-US" altLang="en-US" sz="1600">
                <a:solidFill>
                  <a:srgbClr val="000000"/>
                </a:solidFill>
                <a:latin typeface="Lucida Console" pitchFamily="49" charset="0"/>
              </a:rPr>
              <a:t>:505:502:SLIP User:/home/rest:/usr/sbin/dip -i</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victor:</a:t>
            </a:r>
            <a:r>
              <a:rPr lang="en-US" altLang="en-US" sz="1600">
                <a:solidFill>
                  <a:srgbClr val="FF0000"/>
                </a:solidFill>
                <a:latin typeface="Lucida Console" pitchFamily="49" charset="0"/>
              </a:rPr>
              <a:t>wiSml8WiVwJt2</a:t>
            </a:r>
            <a:r>
              <a:rPr lang="en-US" altLang="en-US" sz="1600">
                <a:solidFill>
                  <a:srgbClr val="000000"/>
                </a:solidFill>
                <a:latin typeface="Lucida Console" pitchFamily="49" charset="0"/>
              </a:rPr>
              <a:t>:506:506:Linux User:/home/victor:/bin/bash</a:t>
            </a:r>
          </a:p>
          <a:p>
            <a:pPr marL="92075" indent="-92075" defTabSz="457200" eaLnBrk="1" fontAlgn="auto" hangingPunct="1">
              <a:spcBef>
                <a:spcPts val="0"/>
              </a:spcBef>
              <a:spcAft>
                <a:spcPts val="0"/>
              </a:spcAft>
            </a:pPr>
            <a:r>
              <a:rPr lang="en-US" altLang="en-US" sz="1600">
                <a:solidFill>
                  <a:srgbClr val="000000"/>
                </a:solidFill>
                <a:latin typeface="Lucida Console" pitchFamily="49" charset="0"/>
              </a:rPr>
              <a:t>dolphin:</a:t>
            </a:r>
            <a:r>
              <a:rPr lang="en-US" altLang="en-US" sz="1600">
                <a:solidFill>
                  <a:srgbClr val="FF0000"/>
                </a:solidFill>
                <a:latin typeface="Lucida Console" pitchFamily="49" charset="0"/>
              </a:rPr>
              <a:t>5JaZ7KmR7hEzM</a:t>
            </a:r>
            <a:r>
              <a:rPr lang="en-US" altLang="en-US" sz="1600">
                <a:solidFill>
                  <a:srgbClr val="000000"/>
                </a:solidFill>
                <a:latin typeface="Lucida Console" pitchFamily="49" charset="0"/>
              </a:rPr>
              <a:t>:508:507:Mail User:/home/dolphin:/usr/bin/pine</a:t>
            </a:r>
          </a:p>
        </p:txBody>
      </p:sp>
    </p:spTree>
    <p:extLst>
      <p:ext uri="{BB962C8B-B14F-4D97-AF65-F5344CB8AC3E}">
        <p14:creationId xmlns:p14="http://schemas.microsoft.com/office/powerpoint/2010/main" val="3302770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Encryption and Security Goals</a:t>
            </a:r>
          </a:p>
        </p:txBody>
      </p:sp>
      <p:sp>
        <p:nvSpPr>
          <p:cNvPr id="2" name="Slide Number Placeholder 1"/>
          <p:cNvSpPr>
            <a:spLocks noGrp="1"/>
          </p:cNvSpPr>
          <p:nvPr>
            <p:ph type="sldNum" sz="quarter" idx="4"/>
          </p:nvPr>
        </p:nvSpPr>
        <p:spPr/>
        <p:txBody>
          <a:bodyPr/>
          <a:lstStyle/>
          <a:p>
            <a:fld id="{A8160BDD-7155-D744-B749-9730458604AD}" type="slidenum">
              <a:rPr lang="en-US" smtClean="0"/>
              <a:pPr/>
              <a:t>18</a:t>
            </a:fld>
            <a:endParaRPr lang="en-US" dirty="0"/>
          </a:p>
        </p:txBody>
      </p:sp>
      <p:sp>
        <p:nvSpPr>
          <p:cNvPr id="25" name="Text Box 12"/>
          <p:cNvSpPr txBox="1">
            <a:spLocks noChangeArrowheads="1"/>
          </p:cNvSpPr>
          <p:nvPr/>
        </p:nvSpPr>
        <p:spPr bwMode="auto">
          <a:xfrm>
            <a:off x="6030913" y="4543753"/>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0"/>
              </a:spcBef>
              <a:spcAft>
                <a:spcPts val="0"/>
              </a:spcAft>
              <a:buClrTx/>
              <a:buFontTx/>
              <a:buNone/>
            </a:pPr>
            <a:r>
              <a:rPr lang="en-US" altLang="en-US" sz="1400" b="0" dirty="0">
                <a:solidFill>
                  <a:srgbClr val="FFFFFF"/>
                </a:solidFill>
              </a:rPr>
              <a:t>Plaintext</a:t>
            </a:r>
          </a:p>
        </p:txBody>
      </p:sp>
      <p:grpSp>
        <p:nvGrpSpPr>
          <p:cNvPr id="6" name="Group 5"/>
          <p:cNvGrpSpPr/>
          <p:nvPr/>
        </p:nvGrpSpPr>
        <p:grpSpPr>
          <a:xfrm>
            <a:off x="1884530" y="3662984"/>
            <a:ext cx="5381792" cy="2734337"/>
            <a:chOff x="1884530" y="3662984"/>
            <a:chExt cx="5381792" cy="2734337"/>
          </a:xfrm>
        </p:grpSpPr>
        <p:sp>
          <p:nvSpPr>
            <p:cNvPr id="9" name="Line 9"/>
            <p:cNvSpPr>
              <a:spLocks noChangeShapeType="1"/>
            </p:cNvSpPr>
            <p:nvPr/>
          </p:nvSpPr>
          <p:spPr bwMode="auto">
            <a:xfrm>
              <a:off x="4834272" y="4078909"/>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eaLnBrk="1" fontAlgn="auto" hangingPunct="1">
                <a:spcBef>
                  <a:spcPts val="0"/>
                </a:spcBef>
                <a:spcAft>
                  <a:spcPts val="0"/>
                </a:spcAft>
              </a:pPr>
              <a:endParaRPr lang="en-US" dirty="0">
                <a:solidFill>
                  <a:srgbClr val="000000"/>
                </a:solidFill>
                <a:latin typeface="Calibri"/>
              </a:endParaRPr>
            </a:p>
          </p:txBody>
        </p:sp>
        <p:sp>
          <p:nvSpPr>
            <p:cNvPr id="10" name="Line 9"/>
            <p:cNvSpPr>
              <a:spLocks noChangeShapeType="1"/>
            </p:cNvSpPr>
            <p:nvPr/>
          </p:nvSpPr>
          <p:spPr bwMode="auto">
            <a:xfrm>
              <a:off x="2799097" y="4064435"/>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eaLnBrk="1" fontAlgn="auto" hangingPunct="1">
                <a:spcBef>
                  <a:spcPts val="0"/>
                </a:spcBef>
                <a:spcAft>
                  <a:spcPts val="0"/>
                </a:spcAft>
              </a:pPr>
              <a:endParaRPr lang="en-US" dirty="0">
                <a:solidFill>
                  <a:srgbClr val="000000"/>
                </a:solidFill>
                <a:latin typeface="Calibri"/>
              </a:endParaRPr>
            </a:p>
          </p:txBody>
        </p:sp>
        <p:grpSp>
          <p:nvGrpSpPr>
            <p:cNvPr id="3" name="Group 2"/>
            <p:cNvGrpSpPr/>
            <p:nvPr/>
          </p:nvGrpSpPr>
          <p:grpSpPr>
            <a:xfrm>
              <a:off x="1884530" y="3662984"/>
              <a:ext cx="5381792" cy="2734337"/>
              <a:chOff x="1889125" y="2390441"/>
              <a:chExt cx="5381792" cy="2734337"/>
            </a:xfrm>
          </p:grpSpPr>
          <p:pic>
            <p:nvPicPr>
              <p:cNvPr id="11" name="Picture 13" descr="D:\content\093022\abstract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342" y="2487279"/>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D:\content\093022\abstraction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630" y="2472991"/>
                <a:ext cx="14335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9467" y="2390441"/>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1"/>
              <p:cNvSpPr txBox="1">
                <a:spLocks noChangeArrowheads="1"/>
              </p:cNvSpPr>
              <p:nvPr/>
            </p:nvSpPr>
            <p:spPr bwMode="auto">
              <a:xfrm>
                <a:off x="4005430" y="2634916"/>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0"/>
                  </a:spcBef>
                  <a:spcAft>
                    <a:spcPts val="0"/>
                  </a:spcAft>
                  <a:buClrTx/>
                  <a:buFontTx/>
                  <a:buNone/>
                </a:pPr>
                <a:r>
                  <a:rPr lang="en-US" altLang="en-US" sz="1400" b="0" dirty="0">
                    <a:solidFill>
                      <a:srgbClr val="FFFFFF"/>
                    </a:solidFill>
                  </a:rPr>
                  <a:t>Encryption</a:t>
                </a:r>
              </a:p>
            </p:txBody>
          </p:sp>
          <p:sp>
            <p:nvSpPr>
              <p:cNvPr id="15" name="Text Box 12"/>
              <p:cNvSpPr txBox="1">
                <a:spLocks noChangeArrowheads="1"/>
              </p:cNvSpPr>
              <p:nvPr/>
            </p:nvSpPr>
            <p:spPr bwMode="auto">
              <a:xfrm>
                <a:off x="6012030" y="2653966"/>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0"/>
                  </a:spcBef>
                  <a:spcAft>
                    <a:spcPts val="0"/>
                  </a:spcAft>
                  <a:buClrTx/>
                  <a:buFontTx/>
                  <a:buNone/>
                </a:pPr>
                <a:r>
                  <a:rPr lang="en-US" altLang="en-US" sz="1400" b="0" dirty="0">
                    <a:solidFill>
                      <a:srgbClr val="FFFFFF"/>
                    </a:solidFill>
                  </a:rPr>
                  <a:t>Ciphertext</a:t>
                </a:r>
              </a:p>
            </p:txBody>
          </p:sp>
          <p:sp>
            <p:nvSpPr>
              <p:cNvPr id="16" name="Text Box 13"/>
              <p:cNvSpPr txBox="1">
                <a:spLocks noChangeArrowheads="1"/>
              </p:cNvSpPr>
              <p:nvPr/>
            </p:nvSpPr>
            <p:spPr bwMode="auto">
              <a:xfrm>
                <a:off x="2065505" y="2625391"/>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0"/>
                  </a:spcBef>
                  <a:spcAft>
                    <a:spcPts val="0"/>
                  </a:spcAft>
                  <a:buClrTx/>
                  <a:buFontTx/>
                  <a:buNone/>
                </a:pPr>
                <a:r>
                  <a:rPr lang="en-US" altLang="en-US" sz="1400" b="0" dirty="0">
                    <a:solidFill>
                      <a:srgbClr val="FFFFFF"/>
                    </a:solidFill>
                  </a:rPr>
                  <a:t>Plaintext</a:t>
                </a:r>
              </a:p>
            </p:txBody>
          </p:sp>
          <p:sp>
            <p:nvSpPr>
              <p:cNvPr id="17" name="Line 9"/>
              <p:cNvSpPr>
                <a:spLocks noChangeShapeType="1"/>
              </p:cNvSpPr>
              <p:nvPr/>
            </p:nvSpPr>
            <p:spPr bwMode="auto">
              <a:xfrm>
                <a:off x="4559300" y="3110603"/>
                <a:ext cx="0" cy="125789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defTabSz="457200" eaLnBrk="1" fontAlgn="auto" hangingPunct="1">
                  <a:spcBef>
                    <a:spcPts val="0"/>
                  </a:spcBef>
                  <a:spcAft>
                    <a:spcPts val="0"/>
                  </a:spcAft>
                </a:pPr>
                <a:endParaRPr lang="en-US" dirty="0">
                  <a:solidFill>
                    <a:srgbClr val="000000"/>
                  </a:solidFill>
                  <a:latin typeface="Calibri"/>
                </a:endParaRPr>
              </a:p>
            </p:txBody>
          </p:sp>
          <p:pic>
            <p:nvPicPr>
              <p:cNvPr id="18" name="Picture 12" descr="D:\content\093022\acces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1983" y="3444714"/>
                <a:ext cx="474633" cy="61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9"/>
              <p:cNvSpPr>
                <a:spLocks noChangeShapeType="1"/>
              </p:cNvSpPr>
              <p:nvPr/>
            </p:nvSpPr>
            <p:spPr bwMode="auto">
              <a:xfrm>
                <a:off x="4826000" y="471520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eaLnBrk="1" fontAlgn="auto" hangingPunct="1">
                  <a:spcBef>
                    <a:spcPts val="0"/>
                  </a:spcBef>
                  <a:spcAft>
                    <a:spcPts val="0"/>
                  </a:spcAft>
                </a:pPr>
                <a:endParaRPr lang="en-US" dirty="0">
                  <a:solidFill>
                    <a:srgbClr val="000000"/>
                  </a:solidFill>
                  <a:latin typeface="Calibri"/>
                </a:endParaRPr>
              </a:p>
            </p:txBody>
          </p:sp>
          <p:sp>
            <p:nvSpPr>
              <p:cNvPr id="20" name="Line 9"/>
              <p:cNvSpPr>
                <a:spLocks noChangeShapeType="1"/>
              </p:cNvSpPr>
              <p:nvPr/>
            </p:nvSpPr>
            <p:spPr bwMode="auto">
              <a:xfrm>
                <a:off x="2835275" y="4696153"/>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457200" eaLnBrk="1" fontAlgn="auto" hangingPunct="1">
                  <a:spcBef>
                    <a:spcPts val="0"/>
                  </a:spcBef>
                  <a:spcAft>
                    <a:spcPts val="0"/>
                  </a:spcAft>
                </a:pPr>
                <a:endParaRPr lang="en-US" dirty="0">
                  <a:solidFill>
                    <a:srgbClr val="000000"/>
                  </a:solidFill>
                  <a:latin typeface="Calibri"/>
                </a:endParaRPr>
              </a:p>
            </p:txBody>
          </p:sp>
          <p:pic>
            <p:nvPicPr>
              <p:cNvPr id="21" name="Picture 14" descr="D:\content\093022\abstraction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638" y="4372303"/>
                <a:ext cx="1433512"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descr="D:\content\093022\abstraction_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125" y="4270703"/>
                <a:ext cx="14414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2"/>
              <p:cNvSpPr txBox="1">
                <a:spLocks noChangeArrowheads="1"/>
              </p:cNvSpPr>
              <p:nvPr/>
            </p:nvSpPr>
            <p:spPr bwMode="auto">
              <a:xfrm>
                <a:off x="2071688" y="4534228"/>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0"/>
                  </a:spcBef>
                  <a:spcAft>
                    <a:spcPts val="0"/>
                  </a:spcAft>
                  <a:buClrTx/>
                  <a:buFontTx/>
                  <a:buNone/>
                </a:pPr>
                <a:r>
                  <a:rPr lang="en-US" altLang="en-US" sz="1400" b="0" dirty="0">
                    <a:solidFill>
                      <a:srgbClr val="FFFFFF"/>
                    </a:solidFill>
                  </a:rPr>
                  <a:t>Ciphertext</a:t>
                </a:r>
              </a:p>
            </p:txBody>
          </p:sp>
          <p:sp>
            <p:nvSpPr>
              <p:cNvPr id="24" name="Text Box 11"/>
              <p:cNvSpPr txBox="1">
                <a:spLocks noChangeArrowheads="1"/>
              </p:cNvSpPr>
              <p:nvPr/>
            </p:nvSpPr>
            <p:spPr bwMode="auto">
              <a:xfrm>
                <a:off x="3989388" y="4524703"/>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0"/>
                  </a:spcBef>
                  <a:spcAft>
                    <a:spcPts val="0"/>
                  </a:spcAft>
                  <a:buClrTx/>
                  <a:buFontTx/>
                  <a:buNone/>
                </a:pPr>
                <a:r>
                  <a:rPr lang="en-US" altLang="en-US" sz="1400" b="0" dirty="0">
                    <a:solidFill>
                      <a:srgbClr val="FFFFFF"/>
                    </a:solidFill>
                  </a:rPr>
                  <a:t>Decryption</a:t>
                </a:r>
              </a:p>
            </p:txBody>
          </p:sp>
          <p:pic>
            <p:nvPicPr>
              <p:cNvPr id="26" name="Picture 13" descr="D:\content\093022\abstract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950" y="4411991"/>
                <a:ext cx="13906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 Box 13"/>
              <p:cNvSpPr txBox="1">
                <a:spLocks noChangeArrowheads="1"/>
              </p:cNvSpPr>
              <p:nvPr/>
            </p:nvSpPr>
            <p:spPr bwMode="auto">
              <a:xfrm>
                <a:off x="5980113" y="4550103"/>
                <a:ext cx="1077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rgbClr val="009DDC"/>
                  </a:buClr>
                  <a:buFont typeface="Wingdings" pitchFamily="2" charset="2"/>
                  <a:buChar char="§"/>
                  <a:defRPr sz="1600" b="1">
                    <a:solidFill>
                      <a:schemeClr val="tx1"/>
                    </a:solidFill>
                    <a:latin typeface="Arial" charset="0"/>
                  </a:defRPr>
                </a:lvl1pPr>
                <a:lvl2pPr marL="742950" indent="-285750">
                  <a:spcBef>
                    <a:spcPct val="20000"/>
                  </a:spcBef>
                  <a:buClr>
                    <a:srgbClr val="009DDC"/>
                  </a:buClr>
                  <a:buFont typeface="Wingdings" pitchFamily="2" charset="2"/>
                  <a:buChar char="§"/>
                  <a:defRPr sz="1400">
                    <a:solidFill>
                      <a:schemeClr val="tx1"/>
                    </a:solidFill>
                    <a:latin typeface="Arial" charset="0"/>
                  </a:defRPr>
                </a:lvl2pPr>
                <a:lvl3pPr marL="1143000" indent="-228600">
                  <a:spcBef>
                    <a:spcPct val="20000"/>
                  </a:spcBef>
                  <a:buClr>
                    <a:srgbClr val="009DDC"/>
                  </a:buClr>
                  <a:buFont typeface="Wingdings" pitchFamily="2" charset="2"/>
                  <a:buChar char="§"/>
                  <a:defRPr sz="1100">
                    <a:solidFill>
                      <a:schemeClr val="tx1"/>
                    </a:solidFill>
                    <a:latin typeface="Arial" charset="0"/>
                  </a:defRPr>
                </a:lvl3pPr>
                <a:lvl4pPr marL="1600200" indent="-228600">
                  <a:spcBef>
                    <a:spcPct val="20000"/>
                  </a:spcBef>
                  <a:buClr>
                    <a:srgbClr val="009DDC"/>
                  </a:buClr>
                  <a:buFont typeface="Wingdings" pitchFamily="2" charset="2"/>
                  <a:buChar char="§"/>
                  <a:defRPr sz="1100">
                    <a:solidFill>
                      <a:schemeClr val="tx1"/>
                    </a:solidFill>
                    <a:latin typeface="Arial" charset="0"/>
                  </a:defRPr>
                </a:lvl4pPr>
                <a:lvl5pPr marL="2057400" indent="-228600">
                  <a:spcBef>
                    <a:spcPct val="20000"/>
                  </a:spcBef>
                  <a:buClr>
                    <a:srgbClr val="009DDC"/>
                  </a:buClr>
                  <a:buFont typeface="Wingdings" pitchFamily="2" charset="2"/>
                  <a:buChar char="§"/>
                  <a:defRPr sz="1100">
                    <a:solidFill>
                      <a:schemeClr val="tx1"/>
                    </a:solidFill>
                    <a:latin typeface="Arial" charset="0"/>
                  </a:defRPr>
                </a:lvl5pPr>
                <a:lvl6pPr marL="25146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6pPr>
                <a:lvl7pPr marL="29718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7pPr>
                <a:lvl8pPr marL="34290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8pPr>
                <a:lvl9pPr marL="3886200" indent="-228600" eaLnBrk="0" fontAlgn="base" hangingPunct="0">
                  <a:spcBef>
                    <a:spcPct val="20000"/>
                  </a:spcBef>
                  <a:spcAft>
                    <a:spcPct val="0"/>
                  </a:spcAft>
                  <a:buClr>
                    <a:srgbClr val="009DDC"/>
                  </a:buClr>
                  <a:buFont typeface="Wingdings" pitchFamily="2" charset="2"/>
                  <a:buChar char="§"/>
                  <a:defRPr sz="1100">
                    <a:solidFill>
                      <a:schemeClr val="tx1"/>
                    </a:solidFill>
                    <a:latin typeface="Arial" charset="0"/>
                  </a:defRPr>
                </a:lvl9pPr>
              </a:lstStyle>
              <a:p>
                <a:pPr algn="ctr" defTabSz="457200" eaLnBrk="1" fontAlgn="auto" hangingPunct="1">
                  <a:spcBef>
                    <a:spcPct val="0"/>
                  </a:spcBef>
                  <a:spcAft>
                    <a:spcPts val="0"/>
                  </a:spcAft>
                  <a:buClrTx/>
                  <a:buFontTx/>
                  <a:buNone/>
                </a:pPr>
                <a:r>
                  <a:rPr lang="en-US" altLang="en-US" sz="1400" b="0" dirty="0">
                    <a:solidFill>
                      <a:srgbClr val="FFFFFF"/>
                    </a:solidFill>
                  </a:rPr>
                  <a:t>Plaintext</a:t>
                </a:r>
              </a:p>
            </p:txBody>
          </p:sp>
        </p:grpSp>
      </p:grpSp>
      <p:sp>
        <p:nvSpPr>
          <p:cNvPr id="28" name="Content Placeholder 2"/>
          <p:cNvSpPr>
            <a:spLocks noGrp="1"/>
          </p:cNvSpPr>
          <p:nvPr>
            <p:ph idx="1"/>
          </p:nvPr>
        </p:nvSpPr>
        <p:spPr>
          <a:xfrm>
            <a:off x="381000" y="914400"/>
            <a:ext cx="5181601" cy="2126960"/>
          </a:xfrm>
        </p:spPr>
        <p:txBody>
          <a:bodyPr/>
          <a:lstStyle/>
          <a:p>
            <a:r>
              <a:rPr lang="en-US" sz="2400" b="1" dirty="0">
                <a:solidFill>
                  <a:srgbClr val="0070C0"/>
                </a:solidFill>
              </a:rPr>
              <a:t>Confidentiality</a:t>
            </a:r>
          </a:p>
          <a:p>
            <a:r>
              <a:rPr lang="en-US" sz="2400" b="1" dirty="0" smtClean="0">
                <a:solidFill>
                  <a:srgbClr val="0070C0"/>
                </a:solidFill>
              </a:rPr>
              <a:t>Integrity</a:t>
            </a:r>
          </a:p>
          <a:p>
            <a:r>
              <a:rPr lang="en-US" sz="2400" b="1" dirty="0">
                <a:solidFill>
                  <a:srgbClr val="00B0F0"/>
                </a:solidFill>
              </a:rPr>
              <a:t>Access control</a:t>
            </a:r>
          </a:p>
          <a:p>
            <a:r>
              <a:rPr lang="en-US" sz="2400" b="1" dirty="0" smtClean="0">
                <a:solidFill>
                  <a:srgbClr val="00B0F0"/>
                </a:solidFill>
              </a:rPr>
              <a:t>Authentication</a:t>
            </a:r>
            <a:endParaRPr lang="en-US" sz="2400" b="1" dirty="0">
              <a:solidFill>
                <a:srgbClr val="00B0F0"/>
              </a:solidFill>
            </a:endParaRPr>
          </a:p>
          <a:p>
            <a:r>
              <a:rPr lang="en-US" sz="2400" dirty="0" smtClean="0"/>
              <a:t>Non-repudiation</a:t>
            </a:r>
            <a:endParaRPr lang="en-US" sz="2400" dirty="0"/>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78660" y="1219200"/>
            <a:ext cx="3593715" cy="1752600"/>
          </a:xfrm>
          <a:prstGeom prst="rect">
            <a:avLst/>
          </a:prstGeom>
        </p:spPr>
      </p:pic>
    </p:spTree>
    <p:extLst>
      <p:ext uri="{BB962C8B-B14F-4D97-AF65-F5344CB8AC3E}">
        <p14:creationId xmlns:p14="http://schemas.microsoft.com/office/powerpoint/2010/main" val="4091439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t>
            </a:r>
            <a:r>
              <a:rPr lang="en-US" dirty="0"/>
              <a:t>CIA </a:t>
            </a:r>
            <a:r>
              <a:rPr lang="en-US" dirty="0" smtClean="0"/>
              <a:t>Triad”</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19</a:t>
            </a:fld>
            <a:endParaRPr lang="en-US" dirty="0"/>
          </a:p>
        </p:txBody>
      </p:sp>
      <p:graphicFrame>
        <p:nvGraphicFramePr>
          <p:cNvPr id="11" name="Group 23"/>
          <p:cNvGraphicFramePr>
            <a:graphicFrameLocks noGrp="1"/>
          </p:cNvGraphicFramePr>
          <p:nvPr>
            <p:extLst>
              <p:ext uri="{D42A27DB-BD31-4B8C-83A1-F6EECF244321}">
                <p14:modId xmlns:p14="http://schemas.microsoft.com/office/powerpoint/2010/main" val="2102652628"/>
              </p:ext>
            </p:extLst>
          </p:nvPr>
        </p:nvGraphicFramePr>
        <p:xfrm>
          <a:off x="381000" y="1447800"/>
          <a:ext cx="8534400" cy="4626864"/>
        </p:xfrm>
        <a:graphic>
          <a:graphicData uri="http://schemas.openxmlformats.org/drawingml/2006/table">
            <a:tbl>
              <a:tblPr/>
              <a:tblGrid>
                <a:gridCol w="1752600">
                  <a:extLst>
                    <a:ext uri="{9D8B030D-6E8A-4147-A177-3AD203B41FA5}">
                      <a16:colId xmlns="" xmlns:a16="http://schemas.microsoft.com/office/drawing/2014/main" val="20000"/>
                    </a:ext>
                  </a:extLst>
                </a:gridCol>
                <a:gridCol w="6781800">
                  <a:extLst>
                    <a:ext uri="{9D8B030D-6E8A-4147-A177-3AD203B41FA5}">
                      <a16:colId xmlns=""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Principle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cap="none" normalizeH="0" baseline="0" dirty="0">
                          <a:ln>
                            <a:noFill/>
                          </a:ln>
                          <a:solidFill>
                            <a:schemeClr val="tx1"/>
                          </a:solidFill>
                          <a:effectLst/>
                          <a:latin typeface="Calibri"/>
                          <a:cs typeface="Calibri"/>
                        </a:rPr>
                        <a:t>Confidentiality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lang="en-US" sz="1800" dirty="0" smtClean="0">
                          <a:solidFill>
                            <a:schemeClr val="accent1"/>
                          </a:solidFill>
                          <a:latin typeface="+mn-lt"/>
                        </a:rPr>
                        <a:t>Keeping </a:t>
                      </a:r>
                      <a:r>
                        <a:rPr lang="en-US" sz="1800" dirty="0">
                          <a:solidFill>
                            <a:schemeClr val="accent1"/>
                          </a:solidFill>
                          <a:latin typeface="+mn-lt"/>
                        </a:rPr>
                        <a:t>information and communications private and protected from unauthorized access.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smtClean="0">
                          <a:ln>
                            <a:noFill/>
                          </a:ln>
                          <a:solidFill>
                            <a:schemeClr val="tx1"/>
                          </a:solidFill>
                          <a:effectLst/>
                          <a:latin typeface="Calibri"/>
                          <a:ea typeface="+mn-ea"/>
                          <a:cs typeface="Calibri"/>
                        </a:rPr>
                        <a:t>trade </a:t>
                      </a:r>
                      <a:r>
                        <a:rPr kumimoji="0" lang="en-US" sz="1800" b="0" i="0" u="none" strike="noStrike" kern="1200" cap="none" normalizeH="0" baseline="0" dirty="0">
                          <a:ln>
                            <a:noFill/>
                          </a:ln>
                          <a:solidFill>
                            <a:schemeClr val="tx1"/>
                          </a:solidFill>
                          <a:effectLst/>
                          <a:latin typeface="Calibri"/>
                          <a:ea typeface="+mn-ea"/>
                          <a:cs typeface="Calibri"/>
                        </a:rPr>
                        <a:t>and military </a:t>
                      </a:r>
                      <a:r>
                        <a:rPr kumimoji="0" lang="en-US" sz="1800" b="0" i="0" u="none" strike="noStrike" kern="1200" cap="none" normalizeH="0" baseline="0" dirty="0" smtClean="0">
                          <a:ln>
                            <a:noFill/>
                          </a:ln>
                          <a:solidFill>
                            <a:schemeClr val="tx1"/>
                          </a:solidFill>
                          <a:effectLst/>
                          <a:latin typeface="Calibri"/>
                          <a:ea typeface="+mn-ea"/>
                          <a:cs typeface="Calibri"/>
                        </a:rPr>
                        <a:t>secrets; </a:t>
                      </a:r>
                      <a:r>
                        <a:rPr kumimoji="0" lang="en-US" sz="1800" b="0" i="0" u="none" strike="noStrike" kern="1200" cap="none" normalizeH="0" baseline="0" dirty="0">
                          <a:ln>
                            <a:noFill/>
                          </a:ln>
                          <a:solidFill>
                            <a:schemeClr val="tx1"/>
                          </a:solidFill>
                          <a:effectLst/>
                          <a:latin typeface="Calibri"/>
                          <a:ea typeface="+mn-ea"/>
                          <a:cs typeface="Calibri"/>
                        </a:rPr>
                        <a:t>personnel, health, and tax records.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Controlled via encryption, access control, and steganography.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Integrity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45720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lang="en-US" sz="1800" dirty="0">
                          <a:solidFill>
                            <a:schemeClr val="accent1"/>
                          </a:solidFill>
                          <a:latin typeface="+mn-lt"/>
                        </a:rPr>
                        <a:t>Keeping organizational information accurate, free of errors, and free from unauthorized modification.</a:t>
                      </a:r>
                      <a:endParaRPr kumimoji="0" lang="en-US" sz="1800" b="0" i="0" u="none" strike="noStrike" kern="1200" cap="none" normalizeH="0" baseline="0" dirty="0">
                        <a:ln>
                          <a:noFill/>
                        </a:ln>
                        <a:solidFill>
                          <a:schemeClr val="accent1"/>
                        </a:solidFill>
                        <a:effectLst/>
                        <a:latin typeface="+mn-lt"/>
                        <a:ea typeface="+mn-ea"/>
                        <a:cs typeface="Calibri"/>
                      </a:endParaRP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Includes modification </a:t>
                      </a:r>
                      <a:r>
                        <a:rPr kumimoji="0" lang="en-US" sz="1800" b="0" i="0" u="none" strike="noStrike" kern="1200" cap="none" normalizeH="0" baseline="0" dirty="0" smtClean="0">
                          <a:ln>
                            <a:noFill/>
                          </a:ln>
                          <a:solidFill>
                            <a:schemeClr val="tx1"/>
                          </a:solidFill>
                          <a:effectLst/>
                          <a:latin typeface="Calibri"/>
                          <a:ea typeface="+mn-ea"/>
                          <a:cs typeface="Calibri"/>
                        </a:rPr>
                        <a:t>information </a:t>
                      </a:r>
                      <a:r>
                        <a:rPr kumimoji="0" lang="en-US" sz="1800" b="0" i="0" u="none" strike="noStrike" kern="1200" cap="none" normalizeH="0" baseline="0" dirty="0">
                          <a:ln>
                            <a:noFill/>
                          </a:ln>
                          <a:solidFill>
                            <a:schemeClr val="tx1"/>
                          </a:solidFill>
                          <a:effectLst/>
                          <a:latin typeface="Calibri"/>
                          <a:ea typeface="+mn-ea"/>
                          <a:cs typeface="Calibri"/>
                        </a:rPr>
                        <a:t>stored on network servers.</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1800" b="0" i="0" u="none" strike="noStrike" kern="1200" cap="none" normalizeH="0" baseline="0" dirty="0">
                          <a:ln>
                            <a:noFill/>
                          </a:ln>
                          <a:solidFill>
                            <a:schemeClr val="tx1"/>
                          </a:solidFill>
                          <a:effectLst/>
                          <a:latin typeface="Calibri"/>
                          <a:ea typeface="+mn-ea"/>
                          <a:cs typeface="Calibri"/>
                        </a:rPr>
                        <a:t>Controlled via hashing, digital signatures, certificates, and change control.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800" b="1" i="0" u="none" strike="noStrike" kern="1200" cap="none" normalizeH="0" baseline="0" dirty="0">
                          <a:ln>
                            <a:noFill/>
                          </a:ln>
                          <a:solidFill>
                            <a:schemeClr val="tx1"/>
                          </a:solidFill>
                          <a:effectLst/>
                          <a:latin typeface="Calibri"/>
                          <a:ea typeface="+mn-ea"/>
                          <a:cs typeface="Calibri"/>
                        </a:rPr>
                        <a:t>Availability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lang="en-US" sz="1800" kern="1200" dirty="0" smtClean="0">
                          <a:solidFill>
                            <a:schemeClr val="accent1"/>
                          </a:solidFill>
                          <a:latin typeface="+mn-lt"/>
                          <a:ea typeface="+mn-ea"/>
                          <a:cs typeface="+mn-cs"/>
                        </a:rPr>
                        <a:t>Ensuring </a:t>
                      </a:r>
                      <a:r>
                        <a:rPr lang="en-US" sz="1800" kern="1200" dirty="0">
                          <a:solidFill>
                            <a:schemeClr val="accent1"/>
                          </a:solidFill>
                          <a:latin typeface="+mn-lt"/>
                          <a:ea typeface="+mn-ea"/>
                          <a:cs typeface="+mn-cs"/>
                        </a:rPr>
                        <a:t>that computer systems</a:t>
                      </a:r>
                      <a:r>
                        <a:rPr lang="en-US" sz="1800" kern="1200" baseline="0" dirty="0">
                          <a:solidFill>
                            <a:schemeClr val="accent1"/>
                          </a:solidFill>
                          <a:latin typeface="+mn-lt"/>
                          <a:ea typeface="+mn-ea"/>
                          <a:cs typeface="+mn-cs"/>
                        </a:rPr>
                        <a:t> operate continuously and that authorized persons can access the data they need</a:t>
                      </a:r>
                      <a:r>
                        <a:rPr lang="en-US" sz="1800" kern="1200" dirty="0">
                          <a:solidFill>
                            <a:schemeClr val="accent1"/>
                          </a:solidFill>
                          <a:latin typeface="+mn-lt"/>
                          <a:ea typeface="+mn-ea"/>
                          <a:cs typeface="+mn-cs"/>
                        </a:rPr>
                        <a: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defRPr/>
                      </a:pPr>
                      <a:r>
                        <a:rPr kumimoji="0" lang="en-US" sz="1800" b="0" i="0" u="none" strike="noStrike" kern="1200" cap="none" normalizeH="0" baseline="0" dirty="0">
                          <a:ln>
                            <a:noFill/>
                          </a:ln>
                          <a:solidFill>
                            <a:schemeClr val="tx1"/>
                          </a:solidFill>
                          <a:effectLst/>
                          <a:latin typeface="Calibri"/>
                          <a:ea typeface="+mn-ea"/>
                          <a:cs typeface="Calibri"/>
                        </a:rPr>
                        <a:t>Includes ensuring that vital data </a:t>
                      </a:r>
                      <a:r>
                        <a:rPr kumimoji="0" lang="en-US" sz="1800" b="0" i="0" u="none" strike="noStrike" kern="1200" cap="none" normalizeH="0" baseline="0" dirty="0" smtClean="0">
                          <a:ln>
                            <a:noFill/>
                          </a:ln>
                          <a:solidFill>
                            <a:schemeClr val="tx1"/>
                          </a:solidFill>
                          <a:effectLst/>
                          <a:latin typeface="Calibri"/>
                          <a:ea typeface="+mn-ea"/>
                          <a:cs typeface="Calibri"/>
                        </a:rPr>
                        <a:t>are </a:t>
                      </a:r>
                      <a:r>
                        <a:rPr kumimoji="0" lang="en-US" sz="1800" b="0" i="0" u="none" strike="noStrike" kern="1200" cap="none" normalizeH="0" baseline="0" dirty="0">
                          <a:ln>
                            <a:noFill/>
                          </a:ln>
                          <a:solidFill>
                            <a:schemeClr val="tx1"/>
                          </a:solidFill>
                          <a:effectLst/>
                          <a:latin typeface="Calibri"/>
                          <a:ea typeface="+mn-ea"/>
                          <a:cs typeface="Calibri"/>
                        </a:rPr>
                        <a:t>both captured and distributed </a:t>
                      </a:r>
                      <a:endParaRPr kumimoji="0" lang="en-US" sz="1800" b="0" i="0" u="none" strike="noStrike" kern="1200" cap="none" normalizeH="0" baseline="0" dirty="0" smtClean="0">
                        <a:ln>
                          <a:noFill/>
                        </a:ln>
                        <a:solidFill>
                          <a:schemeClr val="tx1"/>
                        </a:solidFill>
                        <a:effectLst/>
                        <a:latin typeface="Calibri"/>
                        <a:ea typeface="+mn-ea"/>
                        <a:cs typeface="Calibri"/>
                      </a:endParaRP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defRPr/>
                      </a:pPr>
                      <a:r>
                        <a:rPr kumimoji="0" lang="en-US" sz="1800" b="0" i="0" u="none" strike="noStrike" kern="1200" cap="none" normalizeH="0" baseline="0" dirty="0" smtClean="0">
                          <a:ln>
                            <a:noFill/>
                          </a:ln>
                          <a:solidFill>
                            <a:schemeClr val="tx1"/>
                          </a:solidFill>
                          <a:effectLst/>
                          <a:latin typeface="Calibri"/>
                          <a:ea typeface="+mn-ea"/>
                          <a:cs typeface="Calibri"/>
                        </a:rPr>
                        <a:t>Controlled </a:t>
                      </a:r>
                      <a:r>
                        <a:rPr kumimoji="0" lang="en-US" sz="1800" b="0" i="0" u="none" strike="noStrike" kern="1200" cap="none" normalizeH="0" baseline="0" dirty="0">
                          <a:ln>
                            <a:noFill/>
                          </a:ln>
                          <a:solidFill>
                            <a:schemeClr val="tx1"/>
                          </a:solidFill>
                          <a:effectLst/>
                          <a:latin typeface="Calibri"/>
                          <a:ea typeface="+mn-ea"/>
                          <a:cs typeface="Calibri"/>
                        </a:rPr>
                        <a:t>via redundancy, fault tolerance, and patching.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81365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3675" y="179388"/>
            <a:ext cx="6575425" cy="1023937"/>
          </a:xfrm>
        </p:spPr>
        <p:txBody>
          <a:bodyPr/>
          <a:lstStyle/>
          <a:p>
            <a:pPr eaLnBrk="1" hangingPunct="1"/>
            <a:r>
              <a:rPr lang="en-US" altLang="en-US" smtClean="0"/>
              <a:t>Secure Systems</a:t>
            </a:r>
          </a:p>
        </p:txBody>
      </p:sp>
      <p:sp>
        <p:nvSpPr>
          <p:cNvPr id="3075" name="Rectangle 3"/>
          <p:cNvSpPr>
            <a:spLocks noGrp="1" noChangeArrowheads="1"/>
          </p:cNvSpPr>
          <p:nvPr>
            <p:ph idx="1"/>
          </p:nvPr>
        </p:nvSpPr>
        <p:spPr>
          <a:xfrm>
            <a:off x="187325" y="1484313"/>
            <a:ext cx="4608513" cy="1981200"/>
          </a:xfrm>
        </p:spPr>
        <p:txBody>
          <a:bodyPr/>
          <a:lstStyle/>
          <a:p>
            <a:pPr eaLnBrk="1" hangingPunct="1">
              <a:buFontTx/>
              <a:buNone/>
              <a:defRPr/>
            </a:pPr>
            <a:r>
              <a:rPr lang="en-US" dirty="0" smtClean="0">
                <a:solidFill>
                  <a:schemeClr val="tx1"/>
                </a:solidFill>
              </a:rPr>
              <a:t>1.	  Security policy</a:t>
            </a:r>
          </a:p>
          <a:p>
            <a:pPr lvl="1" eaLnBrk="1" hangingPunct="1">
              <a:defRPr/>
            </a:pPr>
            <a:r>
              <a:rPr lang="en-US" b="1" dirty="0" smtClean="0">
                <a:solidFill>
                  <a:schemeClr val="accent2">
                    <a:lumMod val="60000"/>
                    <a:lumOff val="40000"/>
                  </a:schemeClr>
                </a:solidFill>
              </a:rPr>
              <a:t>What needs to be protected</a:t>
            </a:r>
          </a:p>
          <a:p>
            <a:pPr lvl="1" eaLnBrk="1" hangingPunct="1">
              <a:defRPr/>
            </a:pPr>
            <a:r>
              <a:rPr lang="en-US" b="1" dirty="0" smtClean="0">
                <a:solidFill>
                  <a:schemeClr val="accent2">
                    <a:lumMod val="60000"/>
                    <a:lumOff val="40000"/>
                  </a:schemeClr>
                </a:solidFill>
              </a:rPr>
              <a:t>Kinds / level of protection</a:t>
            </a:r>
          </a:p>
          <a:p>
            <a:pPr lvl="1" eaLnBrk="1" hangingPunct="1">
              <a:defRPr/>
            </a:pPr>
            <a:r>
              <a:rPr lang="en-US" b="1" dirty="0" smtClean="0">
                <a:solidFill>
                  <a:schemeClr val="accent2">
                    <a:lumMod val="60000"/>
                    <a:lumOff val="40000"/>
                  </a:schemeClr>
                </a:solidFill>
              </a:rPr>
              <a:t>Responsibilities</a:t>
            </a:r>
          </a:p>
          <a:p>
            <a:pPr lvl="1" eaLnBrk="1" hangingPunct="1">
              <a:defRPr/>
            </a:pPr>
            <a:r>
              <a:rPr lang="en-US" b="1" dirty="0" smtClean="0">
                <a:solidFill>
                  <a:schemeClr val="accent2">
                    <a:lumMod val="60000"/>
                    <a:lumOff val="40000"/>
                  </a:schemeClr>
                </a:solidFill>
              </a:rPr>
              <a:t>Auditing policy</a:t>
            </a:r>
          </a:p>
        </p:txBody>
      </p:sp>
      <p:sp>
        <p:nvSpPr>
          <p:cNvPr id="3076" name="Rectangle 4"/>
          <p:cNvSpPr>
            <a:spLocks noChangeArrowheads="1"/>
          </p:cNvSpPr>
          <p:nvPr/>
        </p:nvSpPr>
        <p:spPr bwMode="auto">
          <a:xfrm>
            <a:off x="160338" y="3727450"/>
            <a:ext cx="4525962"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defRPr/>
            </a:pPr>
            <a:r>
              <a:rPr lang="en-US" sz="2400" dirty="0">
                <a:latin typeface="Arial" pitchFamily="34" charset="0"/>
              </a:rPr>
              <a:t>2.  Security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environment</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Physical security</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Hardware, operating system</a:t>
            </a:r>
          </a:p>
          <a:p>
            <a:pPr marL="906463" lvl="1" indent="-285750">
              <a:spcBef>
                <a:spcPct val="15000"/>
              </a:spcBef>
              <a:buFontTx/>
              <a:buChar char="–"/>
              <a:defRPr/>
            </a:pPr>
            <a:r>
              <a:rPr lang="en-US" sz="2000" b="1" dirty="0">
                <a:solidFill>
                  <a:schemeClr val="accent6">
                    <a:lumMod val="60000"/>
                    <a:lumOff val="40000"/>
                  </a:schemeClr>
                </a:solidFill>
                <a:latin typeface="Arial" pitchFamily="34" charset="0"/>
              </a:rPr>
              <a:t>firewalls, </a:t>
            </a:r>
            <a:r>
              <a:rPr lang="en-US" sz="2000" b="1" dirty="0" err="1">
                <a:solidFill>
                  <a:schemeClr val="accent6">
                    <a:lumMod val="60000"/>
                    <a:lumOff val="40000"/>
                  </a:schemeClr>
                </a:solidFill>
                <a:latin typeface="Arial" pitchFamily="34" charset="0"/>
              </a:rPr>
              <a:t>etc</a:t>
            </a:r>
            <a:r>
              <a:rPr lang="en-US" sz="2000" dirty="0">
                <a:solidFill>
                  <a:srgbClr val="00528B"/>
                </a:solidFill>
                <a:latin typeface="Arial" pitchFamily="34" charset="0"/>
              </a:rPr>
              <a:t>	</a:t>
            </a:r>
          </a:p>
        </p:txBody>
      </p:sp>
      <p:sp>
        <p:nvSpPr>
          <p:cNvPr id="5" name="Rectangle 3"/>
          <p:cNvSpPr txBox="1">
            <a:spLocks noChangeArrowheads="1"/>
          </p:cNvSpPr>
          <p:nvPr/>
        </p:nvSpPr>
        <p:spPr bwMode="auto">
          <a:xfrm>
            <a:off x="4718050" y="2127250"/>
            <a:ext cx="40306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pPr>
            <a:r>
              <a:rPr lang="en-US" altLang="en-US" sz="2400"/>
              <a:t>3.	  Security mechanisms</a:t>
            </a:r>
          </a:p>
          <a:p>
            <a:pPr lvl="1" eaLnBrk="1" hangingPunct="1">
              <a:spcBef>
                <a:spcPct val="20000"/>
              </a:spcBef>
              <a:buFontTx/>
              <a:buChar char="–"/>
            </a:pPr>
            <a:r>
              <a:rPr lang="en-US" altLang="en-US" sz="2000" b="1">
                <a:solidFill>
                  <a:srgbClr val="C00000"/>
                </a:solidFill>
              </a:rPr>
              <a:t>cryptography</a:t>
            </a:r>
          </a:p>
          <a:p>
            <a:pPr lvl="1" eaLnBrk="1" hangingPunct="1">
              <a:spcBef>
                <a:spcPct val="20000"/>
              </a:spcBef>
              <a:buFontTx/>
              <a:buChar char="–"/>
            </a:pPr>
            <a:r>
              <a:rPr lang="en-US" altLang="en-US" sz="2000" b="1">
                <a:solidFill>
                  <a:srgbClr val="C00000"/>
                </a:solidFill>
              </a:rPr>
              <a:t>authentication</a:t>
            </a:r>
          </a:p>
          <a:p>
            <a:pPr lvl="1" eaLnBrk="1" hangingPunct="1">
              <a:spcBef>
                <a:spcPct val="20000"/>
              </a:spcBef>
              <a:buFontTx/>
              <a:buChar char="–"/>
            </a:pPr>
            <a:r>
              <a:rPr lang="en-US" altLang="en-US" sz="2000" b="1">
                <a:solidFill>
                  <a:srgbClr val="C00000"/>
                </a:solidFill>
              </a:rPr>
              <a:t>security protocols</a:t>
            </a:r>
          </a:p>
        </p:txBody>
      </p:sp>
      <p:sp>
        <p:nvSpPr>
          <p:cNvPr id="6" name="Rectangle 4"/>
          <p:cNvSpPr>
            <a:spLocks noChangeArrowheads="1"/>
          </p:cNvSpPr>
          <p:nvPr/>
        </p:nvSpPr>
        <p:spPr bwMode="auto">
          <a:xfrm>
            <a:off x="4678363" y="3860800"/>
            <a:ext cx="4189412"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a:spcBef>
                <a:spcPct val="50000"/>
              </a:spcBef>
              <a:defRPr/>
            </a:pPr>
            <a:r>
              <a:rPr lang="en-US" sz="2400" dirty="0">
                <a:latin typeface="Arial" pitchFamily="34" charset="0"/>
              </a:rPr>
              <a:t>4.  Monitoring and auditing procedures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monitor access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audit trails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feedback on failures, security breaches</a:t>
            </a:r>
          </a:p>
          <a:p>
            <a:pPr marL="906463" lvl="1" indent="-285750">
              <a:spcBef>
                <a:spcPct val="15000"/>
              </a:spcBef>
              <a:buFontTx/>
              <a:buChar char="–"/>
              <a:defRPr/>
            </a:pPr>
            <a:r>
              <a:rPr lang="en-US" sz="2000" b="1" dirty="0">
                <a:solidFill>
                  <a:schemeClr val="accent2">
                    <a:lumMod val="60000"/>
                    <a:lumOff val="40000"/>
                  </a:schemeClr>
                </a:solidFill>
                <a:latin typeface="Arial" pitchFamily="34" charset="0"/>
              </a:rPr>
              <a:t>containment &amp; recovery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 calcmode="lin" valueType="num">
                                      <p:cBhvr additive="base">
                                        <p:cTn id="11" dur="5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5">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anim calcmode="lin" valueType="num">
                                      <p:cBhvr additive="base">
                                        <p:cTn id="15" dur="500" fill="hold"/>
                                        <p:tgtEl>
                                          <p:spTgt spid="307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5">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anim calcmode="lin" valueType="num">
                                      <p:cBhvr additive="base">
                                        <p:cTn id="19" dur="500" fill="hold"/>
                                        <p:tgtEl>
                                          <p:spTgt spid="30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5">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anim calcmode="lin" valueType="num">
                                      <p:cBhvr additive="base">
                                        <p:cTn id="23" dur="500" fill="hold"/>
                                        <p:tgtEl>
                                          <p:spTgt spid="307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5">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076"/>
                                        </p:tgtEl>
                                        <p:attrNameLst>
                                          <p:attrName>style.visibility</p:attrName>
                                        </p:attrNameLst>
                                      </p:cBhvr>
                                      <p:to>
                                        <p:strVal val="visible"/>
                                      </p:to>
                                    </p:set>
                                    <p:anim calcmode="lin" valueType="num">
                                      <p:cBhvr additive="base">
                                        <p:cTn id="29" dur="500" fill="hold"/>
                                        <p:tgtEl>
                                          <p:spTgt spid="3076"/>
                                        </p:tgtEl>
                                        <p:attrNameLst>
                                          <p:attrName>ppt_x</p:attrName>
                                        </p:attrNameLst>
                                      </p:cBhvr>
                                      <p:tavLst>
                                        <p:tav tm="0">
                                          <p:val>
                                            <p:strVal val="0-#ppt_w/2"/>
                                          </p:val>
                                        </p:tav>
                                        <p:tav tm="100000">
                                          <p:val>
                                            <p:strVal val="#ppt_x"/>
                                          </p:val>
                                        </p:tav>
                                      </p:tavLst>
                                    </p:anim>
                                    <p:anim calcmode="lin" valueType="num">
                                      <p:cBhvr additive="base">
                                        <p:cTn id="30" dur="500" fill="hold"/>
                                        <p:tgtEl>
                                          <p:spTgt spid="3076"/>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76"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20</a:t>
            </a:fld>
            <a:endParaRPr lang="en-US" dirty="0">
              <a:latin typeface="Calibri"/>
            </a:endParaRPr>
          </a:p>
        </p:txBody>
      </p:sp>
      <p:sp>
        <p:nvSpPr>
          <p:cNvPr id="4" name="Content Placeholder 3"/>
          <p:cNvSpPr>
            <a:spLocks noGrp="1"/>
          </p:cNvSpPr>
          <p:nvPr>
            <p:ph idx="1"/>
          </p:nvPr>
        </p:nvSpPr>
        <p:spPr/>
        <p:txBody>
          <a:bodyPr/>
          <a:lstStyle/>
          <a:p>
            <a:pPr>
              <a:spcBef>
                <a:spcPts val="1800"/>
              </a:spcBef>
            </a:pPr>
            <a:r>
              <a:rPr lang="en-US" altLang="en-US" sz="2400" dirty="0"/>
              <a:t>The important feature of most cryptographic operations is that they are easy to perform if you have the right information and infeasible to perform if you don't have that information.</a:t>
            </a:r>
          </a:p>
          <a:p>
            <a:pPr>
              <a:spcBef>
                <a:spcPts val="1800"/>
              </a:spcBef>
            </a:pPr>
            <a:r>
              <a:rPr lang="en-US" sz="2400" dirty="0" smtClean="0"/>
              <a:t>Trying </a:t>
            </a:r>
            <a:r>
              <a:rPr lang="en-US" sz="2400" dirty="0"/>
              <a:t>to keep the design of a security system secret as its only method of security is called </a:t>
            </a:r>
            <a:r>
              <a:rPr lang="en-US" sz="2400" i="1" dirty="0"/>
              <a:t>security through obscurity</a:t>
            </a:r>
            <a:r>
              <a:rPr lang="en-US" sz="2400" dirty="0" smtClean="0"/>
              <a:t>. </a:t>
            </a:r>
          </a:p>
          <a:p>
            <a:pPr>
              <a:spcBef>
                <a:spcPts val="1800"/>
              </a:spcBef>
            </a:pPr>
            <a:r>
              <a:rPr lang="en-US" sz="2400" b="1" dirty="0" smtClean="0">
                <a:solidFill>
                  <a:srgbClr val="0070C0"/>
                </a:solidFill>
              </a:rPr>
              <a:t>The </a:t>
            </a:r>
            <a:r>
              <a:rPr lang="en-US" sz="2400" b="1" dirty="0">
                <a:solidFill>
                  <a:srgbClr val="0070C0"/>
                </a:solidFill>
              </a:rPr>
              <a:t>best kind of security exists when the attacker would know everything about the way the system works but still would not be able to gain access to any of the data. </a:t>
            </a:r>
            <a:endParaRPr lang="en-US" sz="2400" b="1" dirty="0" smtClean="0">
              <a:solidFill>
                <a:srgbClr val="0070C0"/>
              </a:solidFill>
            </a:endParaRPr>
          </a:p>
        </p:txBody>
      </p:sp>
    </p:spTree>
    <p:extLst>
      <p:ext uri="{BB962C8B-B14F-4D97-AF65-F5344CB8AC3E}">
        <p14:creationId xmlns:p14="http://schemas.microsoft.com/office/powerpoint/2010/main" val="135477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4"/>
          </p:nvPr>
        </p:nvSpPr>
        <p:spPr/>
        <p:txBody>
          <a:body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21</a:t>
            </a:fld>
            <a:endParaRPr lang="en-US" dirty="0">
              <a:latin typeface="Calibri"/>
            </a:endParaRPr>
          </a:p>
        </p:txBody>
      </p:sp>
      <p:sp>
        <p:nvSpPr>
          <p:cNvPr id="4" name="Content Placeholder 3"/>
          <p:cNvSpPr>
            <a:spLocks noGrp="1"/>
          </p:cNvSpPr>
          <p:nvPr>
            <p:ph idx="1"/>
          </p:nvPr>
        </p:nvSpPr>
        <p:spPr>
          <a:xfrm>
            <a:off x="341924" y="1307130"/>
            <a:ext cx="7758468" cy="4756786"/>
          </a:xfrm>
        </p:spPr>
        <p:txBody>
          <a:bodyPr/>
          <a:lstStyle/>
          <a:p>
            <a:pPr>
              <a:spcBef>
                <a:spcPts val="1800"/>
              </a:spcBef>
            </a:pPr>
            <a:r>
              <a:rPr lang="en-US" sz="2400" dirty="0" smtClean="0"/>
              <a:t>Application </a:t>
            </a:r>
            <a:r>
              <a:rPr lang="en-US" sz="2400" dirty="0"/>
              <a:t>developers </a:t>
            </a:r>
            <a:r>
              <a:rPr lang="en-US" sz="2400" dirty="0" smtClean="0"/>
              <a:t>need not become </a:t>
            </a:r>
            <a:r>
              <a:rPr lang="en-US" sz="2400" dirty="0"/>
              <a:t>experts in cryptography to be able to use cryptography in their applications</a:t>
            </a:r>
            <a:r>
              <a:rPr lang="en-US" sz="2400" dirty="0" smtClean="0"/>
              <a:t>. </a:t>
            </a:r>
          </a:p>
          <a:p>
            <a:pPr lvl="1">
              <a:spcBef>
                <a:spcPts val="1800"/>
              </a:spcBef>
            </a:pPr>
            <a:r>
              <a:rPr lang="en-US" sz="2200" dirty="0" smtClean="0"/>
              <a:t>They </a:t>
            </a:r>
            <a:r>
              <a:rPr lang="en-US" sz="2200" dirty="0"/>
              <a:t>simply use an application programming interface (API) to a cryptography module (library). </a:t>
            </a:r>
            <a:endParaRPr lang="en-US" sz="2200" dirty="0" smtClean="0"/>
          </a:p>
          <a:p>
            <a:pPr>
              <a:spcBef>
                <a:spcPts val="1800"/>
              </a:spcBef>
            </a:pPr>
            <a:r>
              <a:rPr lang="en-US" sz="2400" dirty="0" smtClean="0"/>
              <a:t>Programmers </a:t>
            </a:r>
            <a:r>
              <a:rPr lang="en-US" sz="2400" dirty="0"/>
              <a:t>don’t have to worry what the implementation of the cryptography, they only have to understand how to provide plaintext or </a:t>
            </a:r>
            <a:r>
              <a:rPr lang="en-US" sz="2400" dirty="0" err="1"/>
              <a:t>cyphertext</a:t>
            </a:r>
            <a:r>
              <a:rPr lang="en-US" sz="2400" dirty="0"/>
              <a:t> to the API and get the answer back from the API.</a:t>
            </a:r>
          </a:p>
        </p:txBody>
      </p:sp>
    </p:spTree>
    <p:extLst>
      <p:ext uri="{BB962C8B-B14F-4D97-AF65-F5344CB8AC3E}">
        <p14:creationId xmlns:p14="http://schemas.microsoft.com/office/powerpoint/2010/main" val="3253412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355374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Cryptographic Attacks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23</a:t>
            </a:fld>
            <a:endParaRPr lang="en-US" dirty="0"/>
          </a:p>
        </p:txBody>
      </p:sp>
      <p:sp>
        <p:nvSpPr>
          <p:cNvPr id="5" name="Content Placeholder 2"/>
          <p:cNvSpPr txBox="1">
            <a:spLocks/>
          </p:cNvSpPr>
          <p:nvPr/>
        </p:nvSpPr>
        <p:spPr>
          <a:xfrm>
            <a:off x="1590133" y="959536"/>
            <a:ext cx="5648867" cy="11363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1"/>
                </a:solidFill>
              </a:rPr>
              <a:t>A software attack that exploits weaknesses in cryptographic system elements, such as code, ciphers, protocols, and key-management systems.</a:t>
            </a:r>
          </a:p>
        </p:txBody>
      </p:sp>
      <p:pic>
        <p:nvPicPr>
          <p:cNvPr id="6" name="Picture 100" descr="boo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9547" y="942515"/>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430329" y="2971800"/>
            <a:ext cx="7837442" cy="2501804"/>
            <a:chOff x="741569" y="3746596"/>
            <a:chExt cx="7837442" cy="2501804"/>
          </a:xfrm>
        </p:grpSpPr>
        <p:pic>
          <p:nvPicPr>
            <p:cNvPr id="2050" name="Picture 2" descr="atta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9" y="3746596"/>
              <a:ext cx="1357884" cy="157162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287923" y="4676701"/>
              <a:ext cx="1190625" cy="1176682"/>
              <a:chOff x="2714349" y="2913326"/>
              <a:chExt cx="1190625" cy="1176682"/>
            </a:xfrm>
          </p:grpSpPr>
          <p:pic>
            <p:nvPicPr>
              <p:cNvPr id="2052" name="Picture 4" descr="att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349" y="3242283"/>
                <a:ext cx="11906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2801478" y="2913326"/>
                <a:ext cx="531104" cy="691542"/>
              </a:xfrm>
              <a:prstGeom prst="rect">
                <a:avLst/>
              </a:prstGeom>
            </p:spPr>
          </p:pic>
          <p:pic>
            <p:nvPicPr>
              <p:cNvPr id="2054" name="Picture 6" descr="key_priv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481" y="2913326"/>
                <a:ext cx="531104" cy="69154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6" name="Picture 8" descr="Cryptograph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0847" y="4187017"/>
              <a:ext cx="718603" cy="93568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0792" y="4180707"/>
              <a:ext cx="718219" cy="1018161"/>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304"/>
            <p:cNvSpPr>
              <a:spLocks noChangeArrowheads="1"/>
            </p:cNvSpPr>
            <p:nvPr/>
          </p:nvSpPr>
          <p:spPr bwMode="auto">
            <a:xfrm>
              <a:off x="5975821" y="5343551"/>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Line 311"/>
            <p:cNvSpPr>
              <a:spLocks noChangeShapeType="1"/>
            </p:cNvSpPr>
            <p:nvPr/>
          </p:nvSpPr>
          <p:spPr bwMode="auto">
            <a:xfrm>
              <a:off x="2099451" y="4516447"/>
              <a:ext cx="1123083" cy="489211"/>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3" name="Picture 22"/>
            <p:cNvPicPr>
              <a:picLocks noChangeAspect="1"/>
            </p:cNvPicPr>
            <p:nvPr/>
          </p:nvPicPr>
          <p:blipFill>
            <a:blip r:embed="rId9"/>
            <a:stretch>
              <a:fillRect/>
            </a:stretch>
          </p:blipFill>
          <p:spPr>
            <a:xfrm>
              <a:off x="6887334" y="4973777"/>
              <a:ext cx="885949" cy="1274623"/>
            </a:xfrm>
            <a:prstGeom prst="rect">
              <a:avLst/>
            </a:prstGeom>
          </p:spPr>
        </p:pic>
        <p:pic>
          <p:nvPicPr>
            <p:cNvPr id="2060" name="Picture 12" descr="lo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3859540"/>
              <a:ext cx="568894" cy="81591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nloc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61766" y="3859540"/>
              <a:ext cx="733182" cy="88783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9"/>
            <a:stretch>
              <a:fillRect/>
            </a:stretch>
          </p:blipFill>
          <p:spPr>
            <a:xfrm>
              <a:off x="4815828" y="4973777"/>
              <a:ext cx="885949" cy="1274623"/>
            </a:xfrm>
            <a:prstGeom prst="rect">
              <a:avLst/>
            </a:prstGeom>
          </p:spPr>
        </p:pic>
      </p:grpSp>
    </p:spTree>
    <p:extLst>
      <p:ext uri="{BB962C8B-B14F-4D97-AF65-F5344CB8AC3E}">
        <p14:creationId xmlns:p14="http://schemas.microsoft.com/office/powerpoint/2010/main" val="718554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Cryptographic Attacks</a:t>
            </a:r>
          </a:p>
        </p:txBody>
      </p:sp>
      <p:sp>
        <p:nvSpPr>
          <p:cNvPr id="2" name="Slide Number Placeholder 1"/>
          <p:cNvSpPr>
            <a:spLocks noGrp="1"/>
          </p:cNvSpPr>
          <p:nvPr>
            <p:ph type="sldNum" sz="quarter" idx="4"/>
          </p:nvPr>
        </p:nvSpPr>
        <p:spPr/>
        <p:txBody>
          <a:bodyPr/>
          <a:lstStyle/>
          <a:p>
            <a:fld id="{A8160BDD-7155-D744-B749-9730458604AD}" type="slidenum">
              <a:rPr lang="en-US" smtClean="0"/>
              <a:pPr/>
              <a:t>24</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71188420"/>
              </p:ext>
            </p:extLst>
          </p:nvPr>
        </p:nvGraphicFramePr>
        <p:xfrm>
          <a:off x="152400" y="935182"/>
          <a:ext cx="8839200" cy="5516880"/>
        </p:xfrm>
        <a:graphic>
          <a:graphicData uri="http://schemas.openxmlformats.org/drawingml/2006/table">
            <a:tbl>
              <a:tblPr/>
              <a:tblGrid>
                <a:gridCol w="1600200">
                  <a:extLst>
                    <a:ext uri="{9D8B030D-6E8A-4147-A177-3AD203B41FA5}">
                      <a16:colId xmlns="" xmlns:a16="http://schemas.microsoft.com/office/drawing/2014/main" val="20000"/>
                    </a:ext>
                  </a:extLst>
                </a:gridCol>
                <a:gridCol w="7239000">
                  <a:extLst>
                    <a:ext uri="{9D8B030D-6E8A-4147-A177-3AD203B41FA5}">
                      <a16:colId xmlns=""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Cryptographic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cap="none" normalizeH="0" baseline="0" dirty="0">
                          <a:ln>
                            <a:noFill/>
                          </a:ln>
                          <a:solidFill>
                            <a:schemeClr val="tx1"/>
                          </a:solidFill>
                          <a:effectLst/>
                          <a:latin typeface="Calibri"/>
                          <a:cs typeface="Calibri"/>
                        </a:rPr>
                        <a:t>Known plaintext attack (KPA)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has a plaintext message and its corresponding ciphertext.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tries to derive the correlation between them to determine the encryption key.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Chosen plaintext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encrypts a selected plaintext message.</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analyzes the resulting ciphertext to crack the cipher. </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uses attack results to iteratively repeat the attack for an adaptive chosen plaintext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Ciphertext-only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has access to ciphertext.</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tries to use frequency analysis or other methods to break the cipher.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mn-lt"/>
                          <a:ea typeface="+mn-ea"/>
                          <a:cs typeface="Calibri"/>
                        </a:rPr>
                        <a:t>Chosen ciphertext attack</a:t>
                      </a:r>
                      <a:endParaRPr kumimoji="0" lang="en-US" sz="20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analyzes a selected ciphertext message and tries to find the matching plaintext. </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uses the attack results to iteratively repeat the attack for an </a:t>
                      </a:r>
                      <a:r>
                        <a:rPr kumimoji="0" lang="en-US" sz="2000" b="0" i="0" u="none" strike="noStrike" kern="1200" cap="none" normalizeH="0" baseline="0" dirty="0">
                          <a:ln>
                            <a:noFill/>
                          </a:ln>
                          <a:solidFill>
                            <a:srgbClr val="FF0000"/>
                          </a:solidFill>
                          <a:effectLst/>
                          <a:latin typeface="Calibri"/>
                          <a:ea typeface="+mn-ea"/>
                          <a:cs typeface="Calibri"/>
                        </a:rPr>
                        <a:t>adaptive</a:t>
                      </a:r>
                      <a:r>
                        <a:rPr kumimoji="0" lang="en-US" sz="2000" b="0" i="0" u="none" strike="noStrike" kern="1200" cap="none" normalizeH="0" baseline="0" dirty="0">
                          <a:ln>
                            <a:noFill/>
                          </a:ln>
                          <a:solidFill>
                            <a:schemeClr val="tx1"/>
                          </a:solidFill>
                          <a:effectLst/>
                          <a:latin typeface="Calibri"/>
                          <a:ea typeface="+mn-ea"/>
                          <a:cs typeface="Calibri"/>
                        </a:rPr>
                        <a:t> chosen ciphertext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2927131896"/>
                  </a:ext>
                </a:extLst>
              </a:tr>
            </a:tbl>
          </a:graphicData>
        </a:graphic>
      </p:graphicFrame>
    </p:spTree>
    <p:extLst>
      <p:ext uri="{BB962C8B-B14F-4D97-AF65-F5344CB8AC3E}">
        <p14:creationId xmlns:p14="http://schemas.microsoft.com/office/powerpoint/2010/main" val="3877441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Types of Cryptographic Attacks (Cont.)</a:t>
            </a:r>
          </a:p>
        </p:txBody>
      </p:sp>
      <p:sp>
        <p:nvSpPr>
          <p:cNvPr id="2" name="Slide Number Placeholder 1"/>
          <p:cNvSpPr>
            <a:spLocks noGrp="1"/>
          </p:cNvSpPr>
          <p:nvPr>
            <p:ph type="sldNum" sz="quarter" idx="4"/>
          </p:nvPr>
        </p:nvSpPr>
        <p:spPr/>
        <p:txBody>
          <a:bodyPr/>
          <a:lstStyle/>
          <a:p>
            <a:fld id="{A8160BDD-7155-D744-B749-9730458604AD}" type="slidenum">
              <a:rPr lang="en-US" smtClean="0"/>
              <a:pPr/>
              <a:t>25</a:t>
            </a:fld>
            <a:endParaRPr lang="en-US" dirty="0"/>
          </a:p>
        </p:txBody>
      </p:sp>
      <p:graphicFrame>
        <p:nvGraphicFramePr>
          <p:cNvPr id="5" name="Group 23"/>
          <p:cNvGraphicFramePr>
            <a:graphicFrameLocks noGrp="1"/>
          </p:cNvGraphicFramePr>
          <p:nvPr>
            <p:extLst>
              <p:ext uri="{D42A27DB-BD31-4B8C-83A1-F6EECF244321}">
                <p14:modId xmlns:p14="http://schemas.microsoft.com/office/powerpoint/2010/main" val="1910242915"/>
              </p:ext>
            </p:extLst>
          </p:nvPr>
        </p:nvGraphicFramePr>
        <p:xfrm>
          <a:off x="152400" y="1219200"/>
          <a:ext cx="8762999" cy="3596640"/>
        </p:xfrm>
        <a:graphic>
          <a:graphicData uri="http://schemas.openxmlformats.org/drawingml/2006/table">
            <a:tbl>
              <a:tblPr/>
              <a:tblGrid>
                <a:gridCol w="1905000">
                  <a:extLst>
                    <a:ext uri="{9D8B030D-6E8A-4147-A177-3AD203B41FA5}">
                      <a16:colId xmlns="" xmlns:a16="http://schemas.microsoft.com/office/drawing/2014/main" val="20000"/>
                    </a:ext>
                  </a:extLst>
                </a:gridCol>
                <a:gridCol w="6857999">
                  <a:extLst>
                    <a:ext uri="{9D8B030D-6E8A-4147-A177-3AD203B41FA5}">
                      <a16:colId xmlns=""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cap="none" normalizeH="0" baseline="0" dirty="0">
                          <a:ln>
                            <a:noFill/>
                          </a:ln>
                          <a:solidFill>
                            <a:schemeClr val="bg1"/>
                          </a:solidFill>
                          <a:effectLst/>
                          <a:latin typeface="Calibri"/>
                          <a:cs typeface="Calibri"/>
                        </a:rPr>
                        <a:t>Cryptographic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20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Calibri"/>
                          <a:ea typeface="+mn-ea"/>
                          <a:cs typeface="Calibri"/>
                        </a:rPr>
                        <a:t>Downgrade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exploits the need for backward compatibility.</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forces a computer to abandon the use of encrypted messages in favor of plaintext messages.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mn-lt"/>
                          <a:ea typeface="+mn-ea"/>
                          <a:cs typeface="Calibri"/>
                        </a:rPr>
                        <a:t>Replay attack</a:t>
                      </a:r>
                      <a:endParaRPr kumimoji="0" lang="en-US" sz="20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intercepts session keys or authentication traffic.</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Attacker uses them later to authenticate and gain access.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2927131896"/>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2000" b="1" i="0" u="none" strike="noStrike" kern="1200" cap="none" normalizeH="0" baseline="0" dirty="0">
                          <a:ln>
                            <a:noFill/>
                          </a:ln>
                          <a:solidFill>
                            <a:schemeClr val="tx1"/>
                          </a:solidFill>
                          <a:effectLst/>
                          <a:latin typeface="+mn-lt"/>
                          <a:ea typeface="+mn-ea"/>
                          <a:cs typeface="Calibri"/>
                        </a:rPr>
                        <a:t>Weak implementation attacks</a:t>
                      </a:r>
                      <a:endParaRPr kumimoji="0" lang="en-US" sz="20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Focus on how the cryptographic system is implemented.</a:t>
                      </a:r>
                    </a:p>
                    <a:p>
                      <a:pPr marL="173038" marR="0" lvl="0" indent="-173038" algn="l" defTabSz="914400" rtl="0" eaLnBrk="1" fontAlgn="base" latinLnBrk="0" hangingPunct="1">
                        <a:lnSpc>
                          <a:spcPct val="100000"/>
                        </a:lnSpc>
                        <a:spcBef>
                          <a:spcPct val="20000"/>
                        </a:spcBef>
                        <a:spcAft>
                          <a:spcPct val="0"/>
                        </a:spcAft>
                        <a:buClr>
                          <a:srgbClr val="ED1C24"/>
                        </a:buClr>
                        <a:buSzTx/>
                        <a:buFont typeface="Arial" panose="020B0604020202020204" pitchFamily="34" charset="0"/>
                        <a:buChar char="•"/>
                        <a:tabLst/>
                      </a:pPr>
                      <a:r>
                        <a:rPr kumimoji="0" lang="en-US" sz="2000" b="0" i="0" u="none" strike="noStrike" kern="1200" cap="none" normalizeH="0" baseline="0" dirty="0">
                          <a:ln>
                            <a:noFill/>
                          </a:ln>
                          <a:solidFill>
                            <a:schemeClr val="tx1"/>
                          </a:solidFill>
                          <a:effectLst/>
                          <a:latin typeface="Calibri"/>
                          <a:ea typeface="+mn-ea"/>
                          <a:cs typeface="Calibri"/>
                        </a:rPr>
                        <a:t>(Other cryptographic attacks focus on the algorithm used to encrypt the targeted data.)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 xmlns:a16="http://schemas.microsoft.com/office/drawing/2014/main" val="2356594700"/>
                  </a:ext>
                </a:extLst>
              </a:tr>
            </a:tbl>
          </a:graphicData>
        </a:graphic>
      </p:graphicFrame>
    </p:spTree>
    <p:extLst>
      <p:ext uri="{BB962C8B-B14F-4D97-AF65-F5344CB8AC3E}">
        <p14:creationId xmlns:p14="http://schemas.microsoft.com/office/powerpoint/2010/main" val="23857563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Randomness</a:t>
            </a:r>
            <a:endParaRPr lang="en-US" dirty="0"/>
          </a:p>
        </p:txBody>
      </p:sp>
      <p:sp>
        <p:nvSpPr>
          <p:cNvPr id="3" name="Slide Number Placeholder 2"/>
          <p:cNvSpPr>
            <a:spLocks noGrp="1"/>
          </p:cNvSpPr>
          <p:nvPr>
            <p:ph type="sldNum" sz="quarter" idx="4"/>
          </p:nvPr>
        </p:nvSpPr>
        <p:spPr/>
        <p:txBody>
          <a:bodyPr/>
          <a:lstStyle/>
          <a:p>
            <a:pPr defTabSz="457200" eaLnBrk="1" fontAlgn="auto" hangingPunct="1">
              <a:spcBef>
                <a:spcPts val="0"/>
              </a:spcBef>
              <a:spcAft>
                <a:spcPts val="0"/>
              </a:spcAft>
              <a:defRPr/>
            </a:pPr>
            <a:fld id="{2066355A-084C-D24E-9AD2-7E4FC41EA627}" type="slidenum">
              <a:rPr lang="en-US" smtClean="0">
                <a:latin typeface="Calibri"/>
              </a:rPr>
              <a:pPr defTabSz="457200" eaLnBrk="1" fontAlgn="auto" hangingPunct="1">
                <a:spcBef>
                  <a:spcPts val="0"/>
                </a:spcBef>
                <a:spcAft>
                  <a:spcPts val="0"/>
                </a:spcAft>
                <a:defRPr/>
              </a:pPr>
              <a:t>26</a:t>
            </a:fld>
            <a:endParaRPr lang="en-US" dirty="0">
              <a:latin typeface="Calibri"/>
            </a:endParaRPr>
          </a:p>
        </p:txBody>
      </p:sp>
      <p:sp>
        <p:nvSpPr>
          <p:cNvPr id="4" name="Content Placeholder 3"/>
          <p:cNvSpPr>
            <a:spLocks noGrp="1"/>
          </p:cNvSpPr>
          <p:nvPr>
            <p:ph idx="1"/>
          </p:nvPr>
        </p:nvSpPr>
        <p:spPr>
          <a:xfrm>
            <a:off x="467544" y="1484784"/>
            <a:ext cx="7758468" cy="4579132"/>
          </a:xfrm>
        </p:spPr>
        <p:txBody>
          <a:bodyPr/>
          <a:lstStyle/>
          <a:p>
            <a:pPr>
              <a:spcBef>
                <a:spcPts val="1800"/>
              </a:spcBef>
            </a:pPr>
            <a:r>
              <a:rPr lang="en-US" sz="2400" dirty="0" smtClean="0"/>
              <a:t>Random </a:t>
            </a:r>
            <a:r>
              <a:rPr lang="en-US" sz="2400" dirty="0"/>
              <a:t>numbers are used frequently in cryptography. </a:t>
            </a:r>
            <a:r>
              <a:rPr lang="en-US" sz="2400" dirty="0" smtClean="0"/>
              <a:t> One </a:t>
            </a:r>
            <a:r>
              <a:rPr lang="en-US" sz="2400" dirty="0"/>
              <a:t>of the challenges with creating random numbers with a machine is that they are "pseudo-random", not truly random. </a:t>
            </a:r>
            <a:endParaRPr lang="en-US" sz="2400" dirty="0" smtClean="0"/>
          </a:p>
          <a:p>
            <a:pPr>
              <a:spcBef>
                <a:spcPts val="1800"/>
              </a:spcBef>
            </a:pPr>
            <a:r>
              <a:rPr lang="en-US" sz="2400" dirty="0" smtClean="0"/>
              <a:t>This creates a problem: Confusion </a:t>
            </a:r>
            <a:r>
              <a:rPr lang="en-US" sz="2400" dirty="0"/>
              <a:t>means there shouldn’t be any patterns, and there should be no way to recognize any part of the plaintext by simply looking at the </a:t>
            </a:r>
            <a:r>
              <a:rPr lang="en-US" sz="2400" dirty="0" err="1"/>
              <a:t>ciphertext</a:t>
            </a:r>
            <a:r>
              <a:rPr lang="en-US" sz="2400" dirty="0"/>
              <a:t>. </a:t>
            </a:r>
            <a:endParaRPr lang="en-US" sz="2400" dirty="0" smtClean="0"/>
          </a:p>
          <a:p>
            <a:pPr>
              <a:spcBef>
                <a:spcPts val="1800"/>
              </a:spcBef>
            </a:pPr>
            <a:r>
              <a:rPr lang="en-US" sz="2400" dirty="0" smtClean="0"/>
              <a:t>Truly </a:t>
            </a:r>
            <a:r>
              <a:rPr lang="en-US" sz="2400" dirty="0"/>
              <a:t>random numbers would have no pattern, but machine-generated "pseudo-random" numbers often do have predictable patterns</a:t>
            </a:r>
            <a:r>
              <a:rPr lang="en-US" sz="2400" dirty="0" smtClean="0"/>
              <a:t>.</a:t>
            </a:r>
          </a:p>
        </p:txBody>
      </p:sp>
    </p:spTree>
    <p:extLst>
      <p:ext uri="{BB962C8B-B14F-4D97-AF65-F5344CB8AC3E}">
        <p14:creationId xmlns:p14="http://schemas.microsoft.com/office/powerpoint/2010/main" val="3061221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304801" y="1143000"/>
            <a:ext cx="7467600" cy="5149850"/>
          </a:xfrm>
        </p:spPr>
        <p:txBody>
          <a:bodyPr/>
          <a:lstStyle/>
          <a:p>
            <a:pPr>
              <a:spcBef>
                <a:spcPts val="1200"/>
              </a:spcBef>
            </a:pPr>
            <a:r>
              <a:rPr lang="en-US" altLang="en-US" sz="2400" dirty="0" smtClean="0"/>
              <a:t>Randomness means </a:t>
            </a:r>
            <a:r>
              <a:rPr lang="en-US" altLang="en-US" sz="2400" dirty="0" err="1" smtClean="0"/>
              <a:t>unguessable</a:t>
            </a:r>
            <a:r>
              <a:rPr lang="en-US" altLang="en-US" sz="2400" dirty="0" smtClean="0"/>
              <a:t> input. If the input is guessable, then the output can be easily calculated. </a:t>
            </a:r>
          </a:p>
          <a:p>
            <a:pPr lvl="1">
              <a:spcBef>
                <a:spcPts val="1200"/>
              </a:spcBef>
            </a:pPr>
            <a:r>
              <a:rPr lang="en-US" altLang="en-US" sz="2400" dirty="0" smtClean="0"/>
              <a:t>Suppose we play several rounds of a game with the same deck of cards. </a:t>
            </a:r>
          </a:p>
          <a:p>
            <a:pPr lvl="1">
              <a:spcBef>
                <a:spcPts val="1200"/>
              </a:spcBef>
            </a:pPr>
            <a:r>
              <a:rPr lang="en-US" altLang="en-US" sz="2400" dirty="0" smtClean="0"/>
              <a:t>The shuffling of the deck between rounds is the primary source of randomness. </a:t>
            </a:r>
          </a:p>
          <a:p>
            <a:pPr lvl="1">
              <a:spcBef>
                <a:spcPts val="1200"/>
              </a:spcBef>
            </a:pPr>
            <a:r>
              <a:rPr lang="en-US" altLang="en-US" sz="2400" dirty="0" smtClean="0"/>
              <a:t>If we didn't shuffle properly, you could beat the game by predicting cards.</a:t>
            </a:r>
          </a:p>
          <a:p>
            <a:pPr>
              <a:spcBef>
                <a:spcPts val="1200"/>
              </a:spcBef>
            </a:pPr>
            <a:endParaRPr lang="en-US" altLang="en-US" dirty="0" smtClean="0"/>
          </a:p>
        </p:txBody>
      </p:sp>
      <p:sp>
        <p:nvSpPr>
          <p:cNvPr id="19459" name="Title 2"/>
          <p:cNvSpPr>
            <a:spLocks noGrp="1"/>
          </p:cNvSpPr>
          <p:nvPr>
            <p:ph type="title"/>
          </p:nvPr>
        </p:nvSpPr>
        <p:spPr>
          <a:xfrm>
            <a:off x="193675" y="179388"/>
            <a:ext cx="6575425" cy="1023937"/>
          </a:xfrm>
        </p:spPr>
        <p:txBody>
          <a:bodyPr/>
          <a:lstStyle/>
          <a:p>
            <a:r>
              <a:rPr lang="en-GB" altLang="en-US" smtClean="0"/>
              <a:t>Randomness</a:t>
            </a:r>
          </a:p>
        </p:txBody>
      </p:sp>
    </p:spTree>
    <p:extLst>
      <p:ext uri="{BB962C8B-B14F-4D97-AF65-F5344CB8AC3E}">
        <p14:creationId xmlns:p14="http://schemas.microsoft.com/office/powerpoint/2010/main" val="5348076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5"/>
          <p:cNvSpPr>
            <a:spLocks noGrp="1"/>
          </p:cNvSpPr>
          <p:nvPr>
            <p:ph type="body" idx="1"/>
          </p:nvPr>
        </p:nvSpPr>
        <p:spPr>
          <a:xfrm>
            <a:off x="417513" y="2578100"/>
            <a:ext cx="3867150" cy="525463"/>
          </a:xfrm>
          <a:ln>
            <a:solidFill>
              <a:srgbClr val="FF0000"/>
            </a:solidFill>
            <a:miter lim="800000"/>
            <a:headEnd/>
            <a:tailEnd/>
          </a:ln>
        </p:spPr>
        <p:txBody>
          <a:bodyPr/>
          <a:lstStyle/>
          <a:p>
            <a:pPr>
              <a:spcBef>
                <a:spcPct val="0"/>
              </a:spcBef>
            </a:pPr>
            <a:r>
              <a:rPr lang="en-GB" altLang="en-US" smtClean="0"/>
              <a:t>Encrypt like this</a:t>
            </a:r>
          </a:p>
        </p:txBody>
      </p:sp>
      <p:sp>
        <p:nvSpPr>
          <p:cNvPr id="14339" name="Content Placeholder 6"/>
          <p:cNvSpPr>
            <a:spLocks noGrp="1"/>
          </p:cNvSpPr>
          <p:nvPr>
            <p:ph sz="half" idx="2"/>
          </p:nvPr>
        </p:nvSpPr>
        <p:spPr>
          <a:xfrm>
            <a:off x="417513" y="3217863"/>
            <a:ext cx="3867150" cy="2744787"/>
          </a:xfrm>
          <a:ln>
            <a:solidFill>
              <a:srgbClr val="C00000"/>
            </a:solidFill>
            <a:miter lim="800000"/>
            <a:headEnd/>
            <a:tailEnd/>
          </a:ln>
        </p:spPr>
        <p:txBody>
          <a:bodyPr/>
          <a:lstStyle/>
          <a:p>
            <a:pPr marL="555625" indent="-457200">
              <a:spcBef>
                <a:spcPts val="600"/>
              </a:spcBef>
              <a:buFontTx/>
              <a:buAutoNum type="arabicPeriod"/>
            </a:pPr>
            <a:r>
              <a:rPr lang="en-US" altLang="en-US" sz="2000" smtClean="0"/>
              <a:t>Generate a random key.</a:t>
            </a:r>
          </a:p>
          <a:p>
            <a:pPr marL="555625" indent="-457200">
              <a:spcBef>
                <a:spcPts val="600"/>
              </a:spcBef>
              <a:buFontTx/>
              <a:buAutoNum type="arabicPeriod"/>
            </a:pPr>
            <a:r>
              <a:rPr lang="en-US" altLang="en-US" sz="2000" smtClean="0"/>
              <a:t>Encrypt the data with that random key.</a:t>
            </a:r>
          </a:p>
          <a:p>
            <a:pPr marL="555625" indent="-457200">
              <a:spcBef>
                <a:spcPts val="600"/>
              </a:spcBef>
              <a:buFontTx/>
              <a:buAutoNum type="arabicPeriod"/>
            </a:pPr>
            <a:r>
              <a:rPr lang="en-US" altLang="en-US" sz="2000" smtClean="0"/>
              <a:t>Encrypt the random key with the shared key.</a:t>
            </a:r>
          </a:p>
          <a:p>
            <a:pPr marL="555625" indent="-457200">
              <a:spcBef>
                <a:spcPts val="600"/>
              </a:spcBef>
              <a:buFontTx/>
              <a:buAutoNum type="arabicPeriod"/>
            </a:pPr>
            <a:r>
              <a:rPr lang="en-US" altLang="en-US" sz="2000" smtClean="0"/>
              <a:t>Send the encrypted data from step 2 along with the encrypted key from step 3.</a:t>
            </a:r>
            <a:endParaRPr lang="en-GB" altLang="en-US" sz="2000" smtClean="0"/>
          </a:p>
        </p:txBody>
      </p:sp>
      <p:sp>
        <p:nvSpPr>
          <p:cNvPr id="14340" name="Text Placeholder 7"/>
          <p:cNvSpPr>
            <a:spLocks noGrp="1"/>
          </p:cNvSpPr>
          <p:nvPr>
            <p:ph type="body" sz="quarter" idx="3"/>
          </p:nvPr>
        </p:nvSpPr>
        <p:spPr>
          <a:xfrm>
            <a:off x="4605338" y="2578100"/>
            <a:ext cx="3711575" cy="525463"/>
          </a:xfrm>
          <a:ln>
            <a:solidFill>
              <a:srgbClr val="FF0000"/>
            </a:solidFill>
            <a:miter lim="800000"/>
            <a:headEnd/>
            <a:tailEnd/>
          </a:ln>
        </p:spPr>
        <p:txBody>
          <a:bodyPr/>
          <a:lstStyle/>
          <a:p>
            <a:r>
              <a:rPr lang="en-GB" altLang="en-US" smtClean="0"/>
              <a:t>Decrypt like this</a:t>
            </a:r>
          </a:p>
        </p:txBody>
      </p:sp>
      <p:sp>
        <p:nvSpPr>
          <p:cNvPr id="13317" name="Content Placeholder 8"/>
          <p:cNvSpPr>
            <a:spLocks noGrp="1"/>
          </p:cNvSpPr>
          <p:nvPr>
            <p:ph sz="quarter" idx="4"/>
          </p:nvPr>
        </p:nvSpPr>
        <p:spPr>
          <a:xfrm>
            <a:off x="4605338" y="3217863"/>
            <a:ext cx="3711575" cy="2744787"/>
          </a:xfrm>
          <a:ln>
            <a:solidFill>
              <a:srgbClr val="CC3300"/>
            </a:solidFill>
            <a:miter lim="800000"/>
            <a:headEnd/>
            <a:tailEnd/>
          </a:ln>
        </p:spPr>
        <p:txBody>
          <a:bodyPr/>
          <a:lstStyle/>
          <a:p>
            <a:pPr marL="555625" indent="-457200">
              <a:spcBef>
                <a:spcPts val="600"/>
              </a:spcBef>
              <a:buFontTx/>
              <a:buAutoNum type="arabicPeriod"/>
              <a:defRPr/>
            </a:pPr>
            <a:r>
              <a:rPr lang="en-US" altLang="en-US" sz="2000" dirty="0" smtClean="0"/>
              <a:t>Decrypt the encrypted random key with the shared key.</a:t>
            </a:r>
          </a:p>
          <a:p>
            <a:pPr marL="555625" indent="-457200">
              <a:spcBef>
                <a:spcPts val="600"/>
              </a:spcBef>
              <a:buFontTx/>
              <a:buAutoNum type="arabicPeriod"/>
              <a:defRPr/>
            </a:pPr>
            <a:r>
              <a:rPr lang="en-US" altLang="en-US" sz="2000" dirty="0" smtClean="0"/>
              <a:t>Decrypt the encrypted data with the random key that you just decrypted.</a:t>
            </a:r>
          </a:p>
          <a:p>
            <a:pPr marL="0" indent="0">
              <a:spcBef>
                <a:spcPts val="1200"/>
              </a:spcBef>
              <a:buFontTx/>
              <a:buNone/>
              <a:defRPr/>
            </a:pPr>
            <a:r>
              <a:rPr lang="en-US" altLang="en-US" sz="2000" dirty="0" smtClean="0">
                <a:solidFill>
                  <a:srgbClr val="7030A0"/>
                </a:solidFill>
              </a:rPr>
              <a:t>The shared key is re-used, but only to encrypt random data.</a:t>
            </a:r>
            <a:endParaRPr lang="en-GB" altLang="en-US" sz="2000" dirty="0" smtClean="0">
              <a:solidFill>
                <a:srgbClr val="7030A0"/>
              </a:solidFill>
            </a:endParaRPr>
          </a:p>
        </p:txBody>
      </p:sp>
      <p:sp>
        <p:nvSpPr>
          <p:cNvPr id="14342" name="Title 4"/>
          <p:cNvSpPr>
            <a:spLocks noGrp="1"/>
          </p:cNvSpPr>
          <p:nvPr>
            <p:ph type="title"/>
          </p:nvPr>
        </p:nvSpPr>
        <p:spPr>
          <a:xfrm>
            <a:off x="193675" y="179388"/>
            <a:ext cx="6575425" cy="1023937"/>
          </a:xfrm>
        </p:spPr>
        <p:txBody>
          <a:bodyPr/>
          <a:lstStyle/>
          <a:p>
            <a:r>
              <a:rPr lang="en-GB" altLang="en-US" smtClean="0"/>
              <a:t>Multiple Mechanisms</a:t>
            </a:r>
          </a:p>
        </p:txBody>
      </p:sp>
      <p:sp>
        <p:nvSpPr>
          <p:cNvPr id="14343" name="TextBox 3"/>
          <p:cNvSpPr txBox="1">
            <a:spLocks noChangeArrowheads="1"/>
          </p:cNvSpPr>
          <p:nvPr/>
        </p:nvSpPr>
        <p:spPr bwMode="auto">
          <a:xfrm>
            <a:off x="633600" y="6126816"/>
            <a:ext cx="74342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GB" altLang="en-US" sz="1200" dirty="0"/>
              <a:t>David Schwartz -http://crypto.stackexchange.com/questions/2686/how-can-encryption-involve-randomness</a:t>
            </a:r>
          </a:p>
        </p:txBody>
      </p:sp>
      <p:sp>
        <p:nvSpPr>
          <p:cNvPr id="14344" name="TextBox 9"/>
          <p:cNvSpPr txBox="1">
            <a:spLocks noChangeArrowheads="1"/>
          </p:cNvSpPr>
          <p:nvPr/>
        </p:nvSpPr>
        <p:spPr bwMode="auto">
          <a:xfrm>
            <a:off x="533400" y="1317625"/>
            <a:ext cx="78994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dirty="0"/>
              <a:t>Say you have an algorithm whose security properties are not very good if a lot of fairly predictable data is encrypted with the same key. </a:t>
            </a:r>
          </a:p>
          <a:p>
            <a:r>
              <a:rPr lang="en-US" altLang="en-US" sz="2000" dirty="0"/>
              <a:t>You can fix this by adding randomness to the process.</a:t>
            </a:r>
            <a:endParaRPr lang="en-GB" altLang="en-US" sz="2000" dirty="0"/>
          </a:p>
        </p:txBody>
      </p:sp>
    </p:spTree>
    <p:extLst>
      <p:ext uri="{BB962C8B-B14F-4D97-AF65-F5344CB8AC3E}">
        <p14:creationId xmlns:p14="http://schemas.microsoft.com/office/powerpoint/2010/main" val="837671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47800"/>
            <a:ext cx="7086600" cy="4572000"/>
          </a:xfrm>
        </p:spPr>
        <p:txBody>
          <a:bodyPr/>
          <a:lstStyle/>
          <a:p>
            <a:pPr>
              <a:defRPr/>
            </a:pPr>
            <a:r>
              <a:rPr lang="en-US" sz="2400" dirty="0" smtClean="0"/>
              <a:t>Let’s say the daily message is </a:t>
            </a:r>
          </a:p>
          <a:p>
            <a:pPr marL="98425" indent="0">
              <a:spcBef>
                <a:spcPts val="600"/>
              </a:spcBef>
              <a:buFontTx/>
              <a:buNone/>
              <a:defRPr/>
            </a:pPr>
            <a:r>
              <a:rPr lang="en-US" sz="2400" i="1" dirty="0">
                <a:solidFill>
                  <a:srgbClr val="7030A0"/>
                </a:solidFill>
              </a:rPr>
              <a:t>	N</a:t>
            </a:r>
            <a:r>
              <a:rPr lang="en-US" sz="2400" i="1" dirty="0" smtClean="0">
                <a:solidFill>
                  <a:srgbClr val="7030A0"/>
                </a:solidFill>
              </a:rPr>
              <a:t>othing to report - 10:43PM January 7</a:t>
            </a:r>
          </a:p>
          <a:p>
            <a:pPr>
              <a:defRPr/>
            </a:pPr>
            <a:r>
              <a:rPr lang="en-US" sz="2400" dirty="0" smtClean="0"/>
              <a:t>Without randomness, the first bytes of the encrypted message match the next message if it is </a:t>
            </a:r>
          </a:p>
          <a:p>
            <a:pPr marL="98425" indent="0">
              <a:spcBef>
                <a:spcPts val="600"/>
              </a:spcBef>
              <a:buFontTx/>
              <a:buNone/>
              <a:defRPr/>
            </a:pPr>
            <a:r>
              <a:rPr lang="en-US" sz="2400" dirty="0" smtClean="0"/>
              <a:t>	</a:t>
            </a:r>
            <a:r>
              <a:rPr lang="en-US" sz="2400" i="1" dirty="0">
                <a:solidFill>
                  <a:srgbClr val="7030A0"/>
                </a:solidFill>
              </a:rPr>
              <a:t>N</a:t>
            </a:r>
            <a:r>
              <a:rPr lang="en-US" sz="2400" i="1" dirty="0" smtClean="0">
                <a:solidFill>
                  <a:srgbClr val="7030A0"/>
                </a:solidFill>
              </a:rPr>
              <a:t>othing to report - 10:43PM January 8 </a:t>
            </a:r>
          </a:p>
          <a:p>
            <a:pPr>
              <a:spcBef>
                <a:spcPts val="1200"/>
              </a:spcBef>
              <a:defRPr/>
            </a:pPr>
            <a:r>
              <a:rPr lang="en-US" sz="2400" dirty="0" smtClean="0"/>
              <a:t>Without randomness, an attacker can tell if two encrypted outputs correspond to the same plaintext just by comparing them.</a:t>
            </a:r>
          </a:p>
          <a:p>
            <a:pPr>
              <a:spcBef>
                <a:spcPts val="1200"/>
              </a:spcBef>
              <a:defRPr/>
            </a:pPr>
            <a:r>
              <a:rPr lang="en-US" sz="2400" dirty="0" smtClean="0"/>
              <a:t>Even with some randomness, enough of these messages could be collected for cryptanalysis.</a:t>
            </a:r>
          </a:p>
        </p:txBody>
      </p:sp>
      <p:sp>
        <p:nvSpPr>
          <p:cNvPr id="16387" name="Title 2"/>
          <p:cNvSpPr>
            <a:spLocks noGrp="1"/>
          </p:cNvSpPr>
          <p:nvPr>
            <p:ph type="title"/>
          </p:nvPr>
        </p:nvSpPr>
        <p:spPr>
          <a:xfrm>
            <a:off x="193675" y="179388"/>
            <a:ext cx="6575425" cy="1023937"/>
          </a:xfrm>
        </p:spPr>
        <p:txBody>
          <a:bodyPr/>
          <a:lstStyle/>
          <a:p>
            <a:r>
              <a:rPr lang="en-GB" altLang="en-US" smtClean="0"/>
              <a:t>Repetitive v. Random</a:t>
            </a:r>
          </a:p>
        </p:txBody>
      </p:sp>
    </p:spTree>
    <p:extLst>
      <p:ext uri="{BB962C8B-B14F-4D97-AF65-F5344CB8AC3E}">
        <p14:creationId xmlns:p14="http://schemas.microsoft.com/office/powerpoint/2010/main" val="300431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93675" y="179388"/>
            <a:ext cx="6575425" cy="1023937"/>
          </a:xfrm>
        </p:spPr>
        <p:txBody>
          <a:bodyPr/>
          <a:lstStyle/>
          <a:p>
            <a:pPr eaLnBrk="1" hangingPunct="1"/>
            <a:r>
              <a:rPr lang="en-US" altLang="en-US" smtClean="0"/>
              <a:t>Security Management</a:t>
            </a:r>
            <a:endParaRPr lang="en-GB" altLang="en-US" smtClean="0"/>
          </a:p>
        </p:txBody>
      </p:sp>
      <p:sp>
        <p:nvSpPr>
          <p:cNvPr id="11267" name="Rectangle 3"/>
          <p:cNvSpPr>
            <a:spLocks noGrp="1" noChangeArrowheads="1"/>
          </p:cNvSpPr>
          <p:nvPr>
            <p:ph idx="1"/>
          </p:nvPr>
        </p:nvSpPr>
        <p:spPr>
          <a:xfrm>
            <a:off x="539750" y="1628775"/>
            <a:ext cx="7416800" cy="4679950"/>
          </a:xfrm>
        </p:spPr>
        <p:txBody>
          <a:bodyPr/>
          <a:lstStyle/>
          <a:p>
            <a:pPr eaLnBrk="1" hangingPunct="1">
              <a:spcBef>
                <a:spcPts val="1200"/>
              </a:spcBef>
            </a:pPr>
            <a:r>
              <a:rPr lang="en-US" altLang="en-US" smtClean="0"/>
              <a:t>The </a:t>
            </a:r>
            <a:r>
              <a:rPr lang="en-US" altLang="en-US" b="1" i="1" smtClean="0">
                <a:solidFill>
                  <a:schemeClr val="accent2"/>
                </a:solidFill>
              </a:rPr>
              <a:t>security policy</a:t>
            </a:r>
            <a:r>
              <a:rPr lang="en-US" altLang="en-US" i="1" smtClean="0"/>
              <a:t> </a:t>
            </a:r>
            <a:r>
              <a:rPr lang="en-US" altLang="en-US" smtClean="0"/>
              <a:t>defines what information is to be protected and from whom</a:t>
            </a:r>
          </a:p>
          <a:p>
            <a:pPr eaLnBrk="1" hangingPunct="1">
              <a:spcBef>
                <a:spcPts val="1200"/>
              </a:spcBef>
            </a:pPr>
            <a:r>
              <a:rPr lang="en-US" altLang="en-US" b="1" i="1" smtClean="0">
                <a:solidFill>
                  <a:schemeClr val="accent2"/>
                </a:solidFill>
              </a:rPr>
              <a:t>S</a:t>
            </a:r>
            <a:r>
              <a:rPr lang="en-GB" altLang="en-US" b="1" i="1" smtClean="0">
                <a:solidFill>
                  <a:schemeClr val="accent2"/>
                </a:solidFill>
              </a:rPr>
              <a:t>ecurity </a:t>
            </a:r>
            <a:r>
              <a:rPr lang="en-US" altLang="en-US" b="1" i="1" smtClean="0">
                <a:solidFill>
                  <a:schemeClr val="accent2"/>
                </a:solidFill>
              </a:rPr>
              <a:t>mechanisms</a:t>
            </a:r>
            <a:r>
              <a:rPr lang="en-GB" altLang="en-US" smtClean="0"/>
              <a:t> </a:t>
            </a:r>
            <a:r>
              <a:rPr lang="en-US" altLang="en-US" smtClean="0"/>
              <a:t>implement aspects of the </a:t>
            </a:r>
            <a:r>
              <a:rPr lang="en-US" altLang="en-US" b="1" smtClean="0">
                <a:solidFill>
                  <a:srgbClr val="333399"/>
                </a:solidFill>
              </a:rPr>
              <a:t>security policy</a:t>
            </a:r>
            <a:r>
              <a:rPr lang="en-US" altLang="en-US" smtClean="0"/>
              <a:t>, and their </a:t>
            </a:r>
            <a:r>
              <a:rPr lang="en-US" altLang="en-US" b="1" smtClean="0">
                <a:solidFill>
                  <a:srgbClr val="7030A0"/>
                </a:solidFill>
              </a:rPr>
              <a:t>effectiveness</a:t>
            </a:r>
            <a:r>
              <a:rPr lang="en-US" altLang="en-US" smtClean="0">
                <a:solidFill>
                  <a:srgbClr val="7030A0"/>
                </a:solidFill>
              </a:rPr>
              <a:t> </a:t>
            </a:r>
            <a:r>
              <a:rPr lang="en-GB" altLang="en-US" smtClean="0"/>
              <a:t>m</a:t>
            </a:r>
            <a:r>
              <a:rPr lang="en-US" altLang="en-US" smtClean="0"/>
              <a:t>ust</a:t>
            </a:r>
            <a:r>
              <a:rPr lang="en-GB" altLang="en-US" smtClean="0"/>
              <a:t> be monitored</a:t>
            </a:r>
            <a:endParaRPr lang="en-US" altLang="en-US" smtClean="0"/>
          </a:p>
        </p:txBody>
      </p:sp>
    </p:spTree>
    <p:extLst>
      <p:ext uri="{BB962C8B-B14F-4D97-AF65-F5344CB8AC3E}">
        <p14:creationId xmlns:p14="http://schemas.microsoft.com/office/powerpoint/2010/main" val="4288082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447800"/>
            <a:ext cx="7010400" cy="4572000"/>
          </a:xfrm>
        </p:spPr>
        <p:txBody>
          <a:bodyPr/>
          <a:lstStyle/>
          <a:p>
            <a:pPr>
              <a:defRPr/>
            </a:pPr>
            <a:r>
              <a:rPr lang="en-US" sz="2400" dirty="0" smtClean="0"/>
              <a:t>But if we encrypt the two predictable messages</a:t>
            </a:r>
          </a:p>
          <a:p>
            <a:pPr marL="98425" indent="0">
              <a:spcBef>
                <a:spcPts val="600"/>
              </a:spcBef>
              <a:buFontTx/>
              <a:buNone/>
              <a:defRPr/>
            </a:pPr>
            <a:r>
              <a:rPr lang="en-US" sz="2400" i="1" dirty="0">
                <a:solidFill>
                  <a:srgbClr val="7030A0"/>
                </a:solidFill>
              </a:rPr>
              <a:t>	N</a:t>
            </a:r>
            <a:r>
              <a:rPr lang="en-US" sz="2400" i="1" dirty="0" smtClean="0">
                <a:solidFill>
                  <a:srgbClr val="7030A0"/>
                </a:solidFill>
              </a:rPr>
              <a:t>othing to report - 10:43PM January 7</a:t>
            </a:r>
          </a:p>
          <a:p>
            <a:pPr marL="98425" indent="0">
              <a:spcBef>
                <a:spcPts val="600"/>
              </a:spcBef>
              <a:buFontTx/>
              <a:buNone/>
              <a:defRPr/>
            </a:pPr>
            <a:r>
              <a:rPr lang="en-US" sz="2400" dirty="0" smtClean="0"/>
              <a:t>	</a:t>
            </a:r>
            <a:r>
              <a:rPr lang="en-US" sz="2400" i="1" dirty="0">
                <a:solidFill>
                  <a:srgbClr val="7030A0"/>
                </a:solidFill>
              </a:rPr>
              <a:t>N</a:t>
            </a:r>
            <a:r>
              <a:rPr lang="en-US" sz="2400" i="1" dirty="0" smtClean="0">
                <a:solidFill>
                  <a:srgbClr val="7030A0"/>
                </a:solidFill>
              </a:rPr>
              <a:t>othing to report - 10:43PM January 8 </a:t>
            </a:r>
          </a:p>
          <a:p>
            <a:pPr>
              <a:defRPr/>
            </a:pPr>
            <a:r>
              <a:rPr lang="en-US" sz="2400" dirty="0" smtClean="0"/>
              <a:t>with different random keys that are never reused, the attacker </a:t>
            </a:r>
            <a:r>
              <a:rPr lang="en-US" sz="2400" dirty="0" smtClean="0">
                <a:solidFill>
                  <a:srgbClr val="C00000"/>
                </a:solidFill>
              </a:rPr>
              <a:t>cannot</a:t>
            </a:r>
            <a:r>
              <a:rPr lang="en-US" sz="2400" dirty="0" smtClean="0"/>
              <a:t> tell if two encrypted outputs correspond to the same plaintext just by comparing them.</a:t>
            </a:r>
          </a:p>
          <a:p>
            <a:pPr>
              <a:spcBef>
                <a:spcPts val="1800"/>
              </a:spcBef>
              <a:defRPr/>
            </a:pPr>
            <a:r>
              <a:rPr lang="en-US" sz="2400" dirty="0" smtClean="0"/>
              <a:t>Even an attacker who gets to choose what data you encrypt has no control over what data is encrypted with the persistent key.</a:t>
            </a:r>
          </a:p>
        </p:txBody>
      </p:sp>
      <p:sp>
        <p:nvSpPr>
          <p:cNvPr id="17411" name="Title 2"/>
          <p:cNvSpPr>
            <a:spLocks noGrp="1"/>
          </p:cNvSpPr>
          <p:nvPr>
            <p:ph type="title"/>
          </p:nvPr>
        </p:nvSpPr>
        <p:spPr>
          <a:xfrm>
            <a:off x="193675" y="179388"/>
            <a:ext cx="6575425" cy="1023937"/>
          </a:xfrm>
        </p:spPr>
        <p:txBody>
          <a:bodyPr/>
          <a:lstStyle/>
          <a:p>
            <a:r>
              <a:rPr lang="en-GB" altLang="en-US" smtClean="0"/>
              <a:t>Multiple Mechanisms</a:t>
            </a:r>
          </a:p>
        </p:txBody>
      </p:sp>
    </p:spTree>
    <p:extLst>
      <p:ext uri="{BB962C8B-B14F-4D97-AF65-F5344CB8AC3E}">
        <p14:creationId xmlns:p14="http://schemas.microsoft.com/office/powerpoint/2010/main" val="253001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990600" y="1371600"/>
            <a:ext cx="6781800" cy="4572000"/>
          </a:xfrm>
        </p:spPr>
        <p:txBody>
          <a:bodyPr/>
          <a:lstStyle/>
          <a:p>
            <a:pPr marL="98425" indent="0">
              <a:spcBef>
                <a:spcPts val="1200"/>
              </a:spcBef>
              <a:buFontTx/>
              <a:buNone/>
            </a:pPr>
            <a:r>
              <a:rPr lang="en-US" altLang="en-US" sz="2400" dirty="0" smtClean="0"/>
              <a:t>This is a simple example, but it shows two things. </a:t>
            </a:r>
          </a:p>
          <a:p>
            <a:pPr marL="98425" indent="0">
              <a:spcBef>
                <a:spcPts val="1200"/>
              </a:spcBef>
              <a:buFontTx/>
              <a:buAutoNum type="arabicPeriod"/>
            </a:pPr>
            <a:r>
              <a:rPr lang="en-US" altLang="en-US" sz="2400" dirty="0" smtClean="0"/>
              <a:t> It shows how an encryption process can be perfectly reversible but still involve randomness. </a:t>
            </a:r>
          </a:p>
          <a:p>
            <a:pPr marL="98425" indent="0">
              <a:spcBef>
                <a:spcPts val="1200"/>
              </a:spcBef>
              <a:buFontTx/>
              <a:buAutoNum type="arabicPeriod"/>
            </a:pPr>
            <a:r>
              <a:rPr lang="en-US" altLang="en-US" sz="2400" dirty="0" smtClean="0"/>
              <a:t> It shows how using randomness in an encryption process can improve the security properties.</a:t>
            </a:r>
            <a:endParaRPr lang="en-GB" altLang="en-US" sz="2400" dirty="0" smtClean="0"/>
          </a:p>
        </p:txBody>
      </p:sp>
      <p:sp>
        <p:nvSpPr>
          <p:cNvPr id="18435" name="Title 2"/>
          <p:cNvSpPr>
            <a:spLocks noGrp="1"/>
          </p:cNvSpPr>
          <p:nvPr>
            <p:ph type="title"/>
          </p:nvPr>
        </p:nvSpPr>
        <p:spPr>
          <a:xfrm>
            <a:off x="193675" y="179388"/>
            <a:ext cx="6575425" cy="1023937"/>
          </a:xfrm>
        </p:spPr>
        <p:txBody>
          <a:bodyPr/>
          <a:lstStyle/>
          <a:p>
            <a:endParaRPr lang="en-GB" altLang="en-US" smtClean="0"/>
          </a:p>
        </p:txBody>
      </p:sp>
    </p:spTree>
    <p:extLst>
      <p:ext uri="{BB962C8B-B14F-4D97-AF65-F5344CB8AC3E}">
        <p14:creationId xmlns:p14="http://schemas.microsoft.com/office/powerpoint/2010/main" val="2426566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914400" y="1524000"/>
            <a:ext cx="7086600" cy="4572000"/>
          </a:xfrm>
        </p:spPr>
        <p:txBody>
          <a:bodyPr/>
          <a:lstStyle/>
          <a:p>
            <a:pPr>
              <a:spcBef>
                <a:spcPts val="1800"/>
              </a:spcBef>
            </a:pPr>
            <a:r>
              <a:rPr lang="en-US" altLang="en-US" sz="2400" dirty="0" smtClean="0"/>
              <a:t>You can't safely assume that an eavesdropper doesn't have complete details of any/all encryption and decryption algorithms </a:t>
            </a:r>
          </a:p>
          <a:p>
            <a:pPr>
              <a:spcBef>
                <a:spcPts val="1800"/>
              </a:spcBef>
            </a:pPr>
            <a:r>
              <a:rPr lang="en-US" altLang="en-US" sz="2400" dirty="0" smtClean="0"/>
              <a:t>A security protocol can be considered secure only if someone who knows all of the details of these algorithms is unable to recover a message without trying every possible key. </a:t>
            </a:r>
          </a:p>
          <a:p>
            <a:pPr>
              <a:spcBef>
                <a:spcPts val="1800"/>
              </a:spcBef>
            </a:pPr>
            <a:r>
              <a:rPr lang="en-US" altLang="en-US" sz="2400" dirty="0" smtClean="0"/>
              <a:t>Ultimately, security rests on the infeasibility of trying all possible decryption-key values.</a:t>
            </a:r>
            <a:endParaRPr lang="en-GB" altLang="en-US" sz="2400" dirty="0" smtClean="0"/>
          </a:p>
        </p:txBody>
      </p:sp>
      <p:sp>
        <p:nvSpPr>
          <p:cNvPr id="33795" name="Title 2"/>
          <p:cNvSpPr>
            <a:spLocks noGrp="1"/>
          </p:cNvSpPr>
          <p:nvPr>
            <p:ph type="title"/>
          </p:nvPr>
        </p:nvSpPr>
        <p:spPr>
          <a:xfrm>
            <a:off x="193675" y="179388"/>
            <a:ext cx="6575425" cy="1023937"/>
          </a:xfrm>
        </p:spPr>
        <p:txBody>
          <a:bodyPr/>
          <a:lstStyle/>
          <a:p>
            <a:r>
              <a:rPr lang="en-GB" altLang="en-US" dirty="0" smtClean="0"/>
              <a:t>Security Protocols</a:t>
            </a:r>
          </a:p>
        </p:txBody>
      </p:sp>
    </p:spTree>
    <p:extLst>
      <p:ext uri="{BB962C8B-B14F-4D97-AF65-F5344CB8AC3E}">
        <p14:creationId xmlns:p14="http://schemas.microsoft.com/office/powerpoint/2010/main" val="1336416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3992270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93675" y="179388"/>
            <a:ext cx="6575425" cy="1023937"/>
          </a:xfrm>
        </p:spPr>
        <p:txBody>
          <a:bodyPr/>
          <a:lstStyle/>
          <a:p>
            <a:pPr eaLnBrk="1" hangingPunct="1"/>
            <a:r>
              <a:rPr lang="en-US" altLang="en-US" smtClean="0"/>
              <a:t>Security Protocols</a:t>
            </a:r>
          </a:p>
        </p:txBody>
      </p:sp>
      <p:sp>
        <p:nvSpPr>
          <p:cNvPr id="9219" name="Rectangle 3"/>
          <p:cNvSpPr>
            <a:spLocks noGrp="1" noChangeArrowheads="1"/>
          </p:cNvSpPr>
          <p:nvPr>
            <p:ph idx="1"/>
          </p:nvPr>
        </p:nvSpPr>
        <p:spPr>
          <a:xfrm>
            <a:off x="684213" y="1628775"/>
            <a:ext cx="7239000" cy="3600450"/>
          </a:xfrm>
        </p:spPr>
        <p:txBody>
          <a:bodyPr/>
          <a:lstStyle/>
          <a:p>
            <a:pPr eaLnBrk="1" hangingPunct="1">
              <a:buFontTx/>
              <a:buNone/>
              <a:defRPr/>
            </a:pPr>
            <a:r>
              <a:rPr lang="en-US" altLang="en-US" dirty="0" smtClean="0">
                <a:solidFill>
                  <a:schemeClr val="tx1"/>
                </a:solidFill>
              </a:rPr>
              <a:t>I</a:t>
            </a:r>
            <a:r>
              <a:rPr lang="en-GB" altLang="en-US" dirty="0" smtClean="0">
                <a:solidFill>
                  <a:schemeClr val="tx1"/>
                </a:solidFill>
              </a:rPr>
              <a:t>n practice</a:t>
            </a:r>
            <a:r>
              <a:rPr lang="en-US" altLang="en-US" dirty="0" smtClean="0">
                <a:solidFill>
                  <a:schemeClr val="tx1"/>
                </a:solidFill>
              </a:rPr>
              <a:t>,</a:t>
            </a:r>
            <a:r>
              <a:rPr lang="en-GB" altLang="en-US" dirty="0" smtClean="0">
                <a:solidFill>
                  <a:schemeClr val="tx1"/>
                </a:solidFill>
              </a:rPr>
              <a:t> </a:t>
            </a:r>
            <a:r>
              <a:rPr lang="en-US" altLang="en-US" dirty="0" smtClean="0">
                <a:solidFill>
                  <a:schemeClr val="tx1"/>
                </a:solidFill>
              </a:rPr>
              <a:t>n</a:t>
            </a:r>
            <a:r>
              <a:rPr lang="en-GB" altLang="en-US" dirty="0" smtClean="0">
                <a:solidFill>
                  <a:schemeClr val="tx1"/>
                </a:solidFill>
              </a:rPr>
              <a:t>o single </a:t>
            </a:r>
            <a:r>
              <a:rPr lang="en-GB" altLang="en-US" dirty="0" smtClean="0">
                <a:solidFill>
                  <a:srgbClr val="C00000"/>
                </a:solidFill>
              </a:rPr>
              <a:t>mechanism</a:t>
            </a:r>
            <a:r>
              <a:rPr lang="en-GB" altLang="en-US" dirty="0" smtClean="0">
                <a:solidFill>
                  <a:schemeClr val="tx1"/>
                </a:solidFill>
              </a:rPr>
              <a:t> is adequate to address all goals, so a mix of mechanisms will be required to enforce </a:t>
            </a:r>
            <a:r>
              <a:rPr lang="en-GB" altLang="en-US" dirty="0" smtClean="0">
                <a:solidFill>
                  <a:schemeClr val="accent2">
                    <a:lumMod val="60000"/>
                    <a:lumOff val="40000"/>
                  </a:schemeClr>
                </a:solidFill>
              </a:rPr>
              <a:t>security</a:t>
            </a:r>
            <a:r>
              <a:rPr lang="en-GB" altLang="en-US" dirty="0" smtClean="0">
                <a:solidFill>
                  <a:schemeClr val="tx1"/>
                </a:solidFill>
              </a:rPr>
              <a:t> </a:t>
            </a:r>
            <a:r>
              <a:rPr lang="en-GB" altLang="en-US" dirty="0" smtClean="0">
                <a:solidFill>
                  <a:schemeClr val="accent2">
                    <a:lumMod val="60000"/>
                    <a:lumOff val="40000"/>
                  </a:schemeClr>
                </a:solidFill>
              </a:rPr>
              <a:t>policies</a:t>
            </a:r>
            <a:r>
              <a:rPr lang="en-GB" altLang="en-US" dirty="0" smtClean="0">
                <a:solidFill>
                  <a:schemeClr val="tx1"/>
                </a:solidFill>
              </a:rPr>
              <a:t>. </a:t>
            </a:r>
            <a:endParaRPr lang="en-US" altLang="en-US" dirty="0" smtClean="0">
              <a:solidFill>
                <a:schemeClr val="tx1"/>
              </a:solidFill>
            </a:endParaRPr>
          </a:p>
          <a:p>
            <a:pPr eaLnBrk="1" hangingPunct="1">
              <a:spcBef>
                <a:spcPts val="1200"/>
              </a:spcBef>
              <a:buFontTx/>
              <a:buNone/>
              <a:defRPr/>
            </a:pPr>
            <a:r>
              <a:rPr lang="en-US" altLang="en-US" dirty="0" smtClean="0"/>
              <a:t>A </a:t>
            </a:r>
            <a:r>
              <a:rPr lang="en-US" altLang="en-US" dirty="0" smtClean="0">
                <a:solidFill>
                  <a:srgbClr val="C00000"/>
                </a:solidFill>
              </a:rPr>
              <a:t>protocol </a:t>
            </a:r>
            <a:r>
              <a:rPr lang="en-US" altLang="en-US" dirty="0" smtClean="0"/>
              <a:t>is an orderly sequence of steps that two or more parties follow in order to accomplish some joint task</a:t>
            </a:r>
          </a:p>
          <a:p>
            <a:pPr eaLnBrk="1" hangingPunct="1">
              <a:buFontTx/>
              <a:buNone/>
              <a:defRPr/>
            </a:pPr>
            <a:r>
              <a:rPr lang="en-US" altLang="en-US" sz="2000" dirty="0" smtClean="0"/>
              <a:t>e.g. protocols for </a:t>
            </a:r>
          </a:p>
          <a:p>
            <a:pPr eaLnBrk="1" hangingPunct="1">
              <a:defRPr/>
            </a:pPr>
            <a:r>
              <a:rPr lang="en-US" altLang="en-US" sz="2000" dirty="0" smtClean="0"/>
              <a:t>authentication of participants in an exchange of messages</a:t>
            </a:r>
          </a:p>
          <a:p>
            <a:pPr eaLnBrk="1" hangingPunct="1">
              <a:defRPr/>
            </a:pPr>
            <a:r>
              <a:rPr lang="en-US" altLang="en-US" sz="2000" dirty="0" smtClean="0"/>
              <a:t>data integrity checks</a:t>
            </a:r>
          </a:p>
        </p:txBody>
      </p:sp>
      <p:sp>
        <p:nvSpPr>
          <p:cNvPr id="4" name="Rectangle 1028"/>
          <p:cNvSpPr>
            <a:spLocks noChangeArrowheads="1"/>
          </p:cNvSpPr>
          <p:nvPr/>
        </p:nvSpPr>
        <p:spPr bwMode="auto">
          <a:xfrm>
            <a:off x="1258888" y="5445125"/>
            <a:ext cx="6477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1325" indent="-342900" eaLnBrk="1" hangingPunct="1">
              <a:spcBef>
                <a:spcPct val="50000"/>
              </a:spcBef>
              <a:buFont typeface="Wingdings 2" pitchFamily="18" charset="2"/>
              <a:buNone/>
            </a:pPr>
            <a:r>
              <a:rPr lang="en-US" altLang="en-US" sz="2400" b="1"/>
              <a:t>Encryption</a:t>
            </a:r>
            <a:r>
              <a:rPr lang="en-US" altLang="en-US" sz="2400"/>
              <a:t> is a </a:t>
            </a:r>
            <a:r>
              <a:rPr lang="en-US" altLang="en-US" sz="2400">
                <a:solidFill>
                  <a:srgbClr val="C00000"/>
                </a:solidFill>
              </a:rPr>
              <a:t>mechanism</a:t>
            </a:r>
            <a:r>
              <a:rPr lang="en-US" altLang="en-US" sz="2400"/>
              <a:t> that can be incorporated into security</a:t>
            </a:r>
            <a:r>
              <a:rPr lang="en-US" altLang="en-US" sz="2400">
                <a:solidFill>
                  <a:srgbClr val="C00000"/>
                </a:solidFill>
              </a:rPr>
              <a:t> protocols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Cryptography</a:t>
            </a:r>
          </a:p>
        </p:txBody>
      </p:sp>
      <p:sp>
        <p:nvSpPr>
          <p:cNvPr id="2" name="Slide Number Placeholder 1"/>
          <p:cNvSpPr>
            <a:spLocks noGrp="1"/>
          </p:cNvSpPr>
          <p:nvPr>
            <p:ph type="sldNum" sz="quarter" idx="4"/>
          </p:nvPr>
        </p:nvSpPr>
        <p:spPr/>
        <p:txBody>
          <a:bodyPr/>
          <a:lstStyle/>
          <a:p>
            <a:fld id="{A8160BDD-7155-D744-B749-9730458604AD}" type="slidenum">
              <a:rPr lang="en-US" smtClean="0"/>
              <a:pPr/>
              <a:t>5</a:t>
            </a:fld>
            <a:endParaRPr lang="en-US" dirty="0"/>
          </a:p>
        </p:txBody>
      </p:sp>
      <p:sp>
        <p:nvSpPr>
          <p:cNvPr id="5" name="Content Placeholder 2"/>
          <p:cNvSpPr txBox="1">
            <a:spLocks/>
          </p:cNvSpPr>
          <p:nvPr/>
        </p:nvSpPr>
        <p:spPr>
          <a:xfrm>
            <a:off x="457201" y="962462"/>
            <a:ext cx="6629399" cy="117113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The science of hiding information, most commonly by encoding and decoding a secret code used to send messages.</a:t>
            </a:r>
          </a:p>
        </p:txBody>
      </p:sp>
      <p:sp>
        <p:nvSpPr>
          <p:cNvPr id="16" name="Content Placeholder 2"/>
          <p:cNvSpPr txBox="1">
            <a:spLocks/>
          </p:cNvSpPr>
          <p:nvPr/>
        </p:nvSpPr>
        <p:spPr>
          <a:xfrm>
            <a:off x="544331" y="2683018"/>
            <a:ext cx="3523613" cy="3037605"/>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400" dirty="0">
                <a:solidFill>
                  <a:srgbClr val="000000"/>
                </a:solidFill>
              </a:rPr>
              <a:t>Based on mathematics and computer science.</a:t>
            </a:r>
          </a:p>
          <a:p>
            <a:pPr>
              <a:buClr>
                <a:srgbClr val="ED1C24"/>
              </a:buClr>
            </a:pPr>
            <a:r>
              <a:rPr lang="en-US" sz="2400" dirty="0">
                <a:solidFill>
                  <a:srgbClr val="000000"/>
                </a:solidFill>
              </a:rPr>
              <a:t>Protects </a:t>
            </a:r>
            <a:r>
              <a:rPr lang="en-US" sz="2400" b="1" dirty="0">
                <a:solidFill>
                  <a:srgbClr val="C00000"/>
                </a:solidFill>
              </a:rPr>
              <a:t>data in transit </a:t>
            </a:r>
            <a:r>
              <a:rPr lang="en-US" sz="2400" dirty="0">
                <a:solidFill>
                  <a:srgbClr val="000000"/>
                </a:solidFill>
              </a:rPr>
              <a:t>and </a:t>
            </a:r>
            <a:r>
              <a:rPr lang="en-US" sz="2400" b="1" dirty="0">
                <a:solidFill>
                  <a:srgbClr val="C00000"/>
                </a:solidFill>
              </a:rPr>
              <a:t>data at rest</a:t>
            </a:r>
            <a:r>
              <a:rPr lang="en-US" sz="2400" b="1" dirty="0" smtClean="0">
                <a:solidFill>
                  <a:srgbClr val="C00000"/>
                </a:solidFill>
              </a:rPr>
              <a:t>.</a:t>
            </a:r>
          </a:p>
          <a:p>
            <a:pPr>
              <a:buClr>
                <a:srgbClr val="ED1C24"/>
              </a:buClr>
            </a:pPr>
            <a:endParaRPr lang="en-US" sz="1900" b="1" i="1" dirty="0" smtClean="0">
              <a:solidFill>
                <a:srgbClr val="C00000"/>
              </a:solidFill>
            </a:endParaRPr>
          </a:p>
          <a:p>
            <a:pPr marL="342000" indent="0">
              <a:buClr>
                <a:srgbClr val="ED1C24"/>
              </a:buClr>
              <a:buNone/>
            </a:pPr>
            <a:r>
              <a:rPr lang="en-US" sz="1900" b="1" i="1" dirty="0" smtClean="0">
                <a:solidFill>
                  <a:srgbClr val="C00000"/>
                </a:solidFill>
              </a:rPr>
              <a:t>data </a:t>
            </a:r>
            <a:r>
              <a:rPr lang="en-US" sz="1900" b="1" i="1" dirty="0">
                <a:solidFill>
                  <a:srgbClr val="C00000"/>
                </a:solidFill>
              </a:rPr>
              <a:t>in </a:t>
            </a:r>
            <a:r>
              <a:rPr lang="en-US" sz="1900" b="1" i="1" dirty="0" smtClean="0">
                <a:solidFill>
                  <a:srgbClr val="C00000"/>
                </a:solidFill>
              </a:rPr>
              <a:t>use</a:t>
            </a:r>
            <a:r>
              <a:rPr lang="en-US" sz="1900" i="1" dirty="0">
                <a:solidFill>
                  <a:srgbClr val="000000"/>
                </a:solidFill>
              </a:rPr>
              <a:t> </a:t>
            </a:r>
            <a:r>
              <a:rPr lang="en-US" sz="1900" i="1" dirty="0" smtClean="0">
                <a:solidFill>
                  <a:srgbClr val="000000"/>
                </a:solidFill>
              </a:rPr>
              <a:t>is in memory or being processed by the CPU, so it cannot be encrypted </a:t>
            </a:r>
            <a:endParaRPr lang="en-US" sz="1900" b="1" i="1" dirty="0">
              <a:solidFill>
                <a:srgbClr val="C00000"/>
              </a:solidFill>
            </a:endParaRPr>
          </a:p>
          <a:p>
            <a:pPr marL="0" indent="0">
              <a:buFont typeface="Arial"/>
              <a:buNone/>
            </a:pPr>
            <a:endParaRPr lang="en-US" dirty="0">
              <a:solidFill>
                <a:srgbClr val="000000"/>
              </a:solidFill>
            </a:endParaRPr>
          </a:p>
        </p:txBody>
      </p:sp>
      <p:grpSp>
        <p:nvGrpSpPr>
          <p:cNvPr id="12" name="Group 11"/>
          <p:cNvGrpSpPr/>
          <p:nvPr/>
        </p:nvGrpSpPr>
        <p:grpSpPr>
          <a:xfrm>
            <a:off x="4419866" y="2541697"/>
            <a:ext cx="3931443" cy="3320246"/>
            <a:chOff x="4876800" y="2665619"/>
            <a:chExt cx="3931443" cy="3320246"/>
          </a:xfrm>
        </p:grpSpPr>
        <p:sp>
          <p:nvSpPr>
            <p:cNvPr id="3" name="Rectangle 2"/>
            <p:cNvSpPr/>
            <p:nvPr/>
          </p:nvSpPr>
          <p:spPr>
            <a:xfrm>
              <a:off x="5029200" y="2665619"/>
              <a:ext cx="3581400" cy="1362945"/>
            </a:xfrm>
            <a:prstGeom prst="rect">
              <a:avLst/>
            </a:prstGeom>
            <a:noFill/>
            <a:ln w="28575" cap="flat" cmpd="sng" algn="ctr">
              <a:solidFill>
                <a:schemeClr val="bg1">
                  <a:lumMod val="85000"/>
                </a:schemeClr>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sp>
          <p:nvSpPr>
            <p:cNvPr id="9" name="Rectangle 8"/>
            <p:cNvSpPr/>
            <p:nvPr/>
          </p:nvSpPr>
          <p:spPr>
            <a:xfrm>
              <a:off x="5050068" y="4888585"/>
              <a:ext cx="3581400" cy="1097280"/>
            </a:xfrm>
            <a:prstGeom prst="rect">
              <a:avLst/>
            </a:prstGeom>
            <a:noFill/>
            <a:ln w="28575" cap="flat" cmpd="sng" algn="ctr">
              <a:solidFill>
                <a:schemeClr val="bg1">
                  <a:lumMod val="85000"/>
                </a:schemeClr>
              </a:solidFill>
              <a:prstDash val="solid"/>
            </a:ln>
            <a:effectLst/>
          </p:spPr>
          <p:txBody>
            <a:bodyPr rtlCol="0" anchor="ctr"/>
            <a:lstStyle/>
            <a:p>
              <a:pPr algn="ctr" eaLnBrk="1" fontAlgn="auto" hangingPunct="1">
                <a:spcBef>
                  <a:spcPts val="0"/>
                </a:spcBef>
                <a:spcAft>
                  <a:spcPts val="0"/>
                </a:spcAft>
              </a:pPr>
              <a:endParaRPr lang="en-US" sz="1100" b="1" kern="0" dirty="0">
                <a:solidFill>
                  <a:srgbClr val="FF0000"/>
                </a:solidFill>
                <a:latin typeface="Arial"/>
              </a:endParaRPr>
            </a:p>
          </p:txBody>
        </p:sp>
        <p:grpSp>
          <p:nvGrpSpPr>
            <p:cNvPr id="10" name="Group 9"/>
            <p:cNvGrpSpPr/>
            <p:nvPr/>
          </p:nvGrpSpPr>
          <p:grpSpPr>
            <a:xfrm>
              <a:off x="4876800" y="2681722"/>
              <a:ext cx="3931443" cy="3304143"/>
              <a:chOff x="2606279" y="3219450"/>
              <a:chExt cx="3931443" cy="3304143"/>
            </a:xfrm>
          </p:grpSpPr>
          <p:sp>
            <p:nvSpPr>
              <p:cNvPr id="7" name="TextBox 6"/>
              <p:cNvSpPr txBox="1"/>
              <p:nvPr/>
            </p:nvSpPr>
            <p:spPr>
              <a:xfrm>
                <a:off x="2758679" y="3219450"/>
                <a:ext cx="3581400" cy="1361911"/>
              </a:xfrm>
              <a:prstGeom prst="rect">
                <a:avLst/>
              </a:prstGeom>
              <a:noFill/>
            </p:spPr>
            <p:txBody>
              <a:bodyPr wrap="square" rtlCol="0">
                <a:spAutoFit/>
              </a:bodyPr>
              <a:lstStyle/>
              <a:p>
                <a:pPr defTabSz="457200" eaLnBrk="1" fontAlgn="auto" hangingPunct="1">
                  <a:spcBef>
                    <a:spcPts val="0"/>
                  </a:spcBef>
                  <a:spcAft>
                    <a:spcPts val="0"/>
                  </a:spcAft>
                </a:pPr>
                <a:r>
                  <a:rPr lang="en-US" sz="1650" dirty="0">
                    <a:solidFill>
                      <a:srgbClr val="000000"/>
                    </a:solidFill>
                    <a:latin typeface="Calibri"/>
                  </a:rPr>
                  <a:t>Greetings, Mr. Logawps,</a:t>
                </a:r>
              </a:p>
              <a:p>
                <a:pPr defTabSz="457200" eaLnBrk="1" fontAlgn="auto" hangingPunct="1">
                  <a:spcBef>
                    <a:spcPts val="0"/>
                  </a:spcBef>
                  <a:spcAft>
                    <a:spcPts val="0"/>
                  </a:spcAft>
                </a:pPr>
                <a:endParaRPr lang="en-US" sz="1650" dirty="0">
                  <a:solidFill>
                    <a:srgbClr val="000000"/>
                  </a:solidFill>
                  <a:latin typeface="Calibri"/>
                </a:endParaRPr>
              </a:p>
              <a:p>
                <a:pPr defTabSz="457200" eaLnBrk="1" fontAlgn="auto" hangingPunct="1">
                  <a:spcBef>
                    <a:spcPts val="0"/>
                  </a:spcBef>
                  <a:spcAft>
                    <a:spcPts val="0"/>
                  </a:spcAft>
                </a:pPr>
                <a:r>
                  <a:rPr lang="en-US" sz="1650" dirty="0">
                    <a:solidFill>
                      <a:srgbClr val="000000"/>
                    </a:solidFill>
                    <a:latin typeface="Calibri"/>
                  </a:rPr>
                  <a:t>We received your request for information and will be happy to oblige. Here is your user name and password:</a:t>
                </a:r>
              </a:p>
            </p:txBody>
          </p:sp>
          <p:sp>
            <p:nvSpPr>
              <p:cNvPr id="8" name="TextBox 7"/>
              <p:cNvSpPr txBox="1"/>
              <p:nvPr/>
            </p:nvSpPr>
            <p:spPr>
              <a:xfrm>
                <a:off x="2758679" y="5384820"/>
                <a:ext cx="3581400" cy="1138773"/>
              </a:xfrm>
              <a:prstGeom prst="rect">
                <a:avLst/>
              </a:prstGeom>
              <a:noFill/>
            </p:spPr>
            <p:txBody>
              <a:bodyPr wrap="square" rtlCol="0">
                <a:spAutoFit/>
              </a:bodyPr>
              <a:lstStyle/>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G7JDZL	  L59CZ2	AA9CZ1</a:t>
                </a:r>
              </a:p>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ZPQ12G	  93D2BA	LP7FFH</a:t>
                </a:r>
              </a:p>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18ABHF	  UJ14A3	34FYO5</a:t>
                </a:r>
              </a:p>
              <a:p>
                <a:pPr algn="ctr" defTabSz="457200" eaLnBrk="1" fontAlgn="auto" hangingPunct="1">
                  <a:spcBef>
                    <a:spcPts val="0"/>
                  </a:spcBef>
                  <a:spcAft>
                    <a:spcPts val="0"/>
                  </a:spcAft>
                </a:pPr>
                <a:r>
                  <a:rPr lang="en-US" sz="1700" dirty="0">
                    <a:solidFill>
                      <a:srgbClr val="000000"/>
                    </a:solidFill>
                    <a:latin typeface="Courier New" panose="02070309020205020404" pitchFamily="49" charset="0"/>
                    <a:cs typeface="Courier New" panose="02070309020205020404" pitchFamily="49" charset="0"/>
                  </a:rPr>
                  <a:t>K71TYP	  CS1314	566HXH</a:t>
                </a:r>
              </a:p>
            </p:txBody>
          </p:sp>
          <p:pic>
            <p:nvPicPr>
              <p:cNvPr id="11" name="Picture 10"/>
              <p:cNvPicPr>
                <a:picLocks noChangeAspect="1"/>
              </p:cNvPicPr>
              <p:nvPr/>
            </p:nvPicPr>
            <p:blipFill>
              <a:blip r:embed="rId2"/>
              <a:stretch>
                <a:fillRect/>
              </a:stretch>
            </p:blipFill>
            <p:spPr>
              <a:xfrm>
                <a:off x="4406569" y="4619633"/>
                <a:ext cx="327356" cy="735179"/>
              </a:xfrm>
              <a:prstGeom prst="rect">
                <a:avLst/>
              </a:prstGeom>
            </p:spPr>
          </p:pic>
          <p:sp>
            <p:nvSpPr>
              <p:cNvPr id="15" name="AutoShape 309"/>
              <p:cNvSpPr>
                <a:spLocks noChangeArrowheads="1"/>
              </p:cNvSpPr>
              <p:nvPr/>
            </p:nvSpPr>
            <p:spPr bwMode="auto">
              <a:xfrm rot="5400000" flipV="1">
                <a:off x="3392092" y="4681539"/>
                <a:ext cx="714374"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eaLnBrk="1" fontAlgn="auto" hangingPunct="1">
                  <a:spcBef>
                    <a:spcPts val="0"/>
                  </a:spcBef>
                  <a:spcAft>
                    <a:spcPts val="0"/>
                  </a:spcAft>
                  <a:defRPr/>
                </a:pPr>
                <a:endParaRPr lang="en-US" kern="0" dirty="0">
                  <a:solidFill>
                    <a:sysClr val="windowText" lastClr="000000"/>
                  </a:solidFill>
                  <a:latin typeface="Calibri"/>
                </a:endParaRPr>
              </a:p>
            </p:txBody>
          </p:sp>
          <p:sp>
            <p:nvSpPr>
              <p:cNvPr id="18" name="AutoShape 309"/>
              <p:cNvSpPr>
                <a:spLocks noChangeArrowheads="1"/>
              </p:cNvSpPr>
              <p:nvPr/>
            </p:nvSpPr>
            <p:spPr bwMode="auto">
              <a:xfrm rot="16200000" flipV="1">
                <a:off x="4992292" y="4675748"/>
                <a:ext cx="714374"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eaLnBrk="1" fontAlgn="auto" hangingPunct="1">
                  <a:spcBef>
                    <a:spcPts val="0"/>
                  </a:spcBef>
                  <a:spcAft>
                    <a:spcPts val="0"/>
                  </a:spcAft>
                  <a:defRPr/>
                </a:pPr>
                <a:endParaRPr lang="en-US" kern="0" dirty="0">
                  <a:solidFill>
                    <a:sysClr val="windowText" lastClr="000000"/>
                  </a:solidFill>
                  <a:latin typeface="Calibri"/>
                </a:endParaRPr>
              </a:p>
            </p:txBody>
          </p:sp>
          <p:sp>
            <p:nvSpPr>
              <p:cNvPr id="19" name="Text Box 307"/>
              <p:cNvSpPr txBox="1">
                <a:spLocks noChangeArrowheads="1"/>
              </p:cNvSpPr>
              <p:nvPr/>
            </p:nvSpPr>
            <p:spPr bwMode="auto">
              <a:xfrm>
                <a:off x="2606279" y="4834353"/>
                <a:ext cx="90249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300" b="1" kern="0" dirty="0">
                    <a:solidFill>
                      <a:srgbClr val="000000"/>
                    </a:solidFill>
                    <a:latin typeface="Calibri"/>
                    <a:cs typeface="Calibri"/>
                  </a:rPr>
                  <a:t>Encoding</a:t>
                </a:r>
              </a:p>
            </p:txBody>
          </p:sp>
          <p:sp>
            <p:nvSpPr>
              <p:cNvPr id="20" name="Text Box 307"/>
              <p:cNvSpPr txBox="1">
                <a:spLocks noChangeArrowheads="1"/>
              </p:cNvSpPr>
              <p:nvPr/>
            </p:nvSpPr>
            <p:spPr bwMode="auto">
              <a:xfrm>
                <a:off x="5635229" y="4841121"/>
                <a:ext cx="90249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300" b="1" kern="0" dirty="0">
                    <a:solidFill>
                      <a:srgbClr val="000000"/>
                    </a:solidFill>
                    <a:latin typeface="Calibri"/>
                    <a:cs typeface="Calibri"/>
                  </a:rPr>
                  <a:t>Decoding</a:t>
                </a:r>
              </a:p>
            </p:txBody>
          </p:sp>
        </p:grpSp>
      </p:grpSp>
    </p:spTree>
    <p:extLst>
      <p:ext uri="{BB962C8B-B14F-4D97-AF65-F5344CB8AC3E}">
        <p14:creationId xmlns:p14="http://schemas.microsoft.com/office/powerpoint/2010/main" val="191440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323850" y="404813"/>
            <a:ext cx="5903913" cy="768350"/>
          </a:xfrm>
        </p:spPr>
        <p:txBody>
          <a:bodyPr/>
          <a:lstStyle/>
          <a:p>
            <a:pPr eaLnBrk="1" hangingPunct="1"/>
            <a:r>
              <a:rPr lang="en-US" altLang="en-US" smtClean="0"/>
              <a:t>Cryptographic techniques</a:t>
            </a:r>
          </a:p>
        </p:txBody>
      </p:sp>
      <p:sp>
        <p:nvSpPr>
          <p:cNvPr id="11267" name="Rectangle 3"/>
          <p:cNvSpPr>
            <a:spLocks noGrp="1" noChangeArrowheads="1"/>
          </p:cNvSpPr>
          <p:nvPr>
            <p:ph type="body" idx="4294967295"/>
          </p:nvPr>
        </p:nvSpPr>
        <p:spPr>
          <a:xfrm>
            <a:off x="685800" y="1524000"/>
            <a:ext cx="7391400" cy="4191000"/>
          </a:xfrm>
        </p:spPr>
        <p:txBody>
          <a:bodyPr/>
          <a:lstStyle/>
          <a:p>
            <a:pPr eaLnBrk="1" hangingPunct="1">
              <a:spcBef>
                <a:spcPts val="1200"/>
              </a:spcBef>
              <a:buFont typeface="Wingdings 2" pitchFamily="18" charset="2"/>
              <a:buChar char="—"/>
            </a:pPr>
            <a:r>
              <a:rPr lang="en-US" altLang="en-US" sz="3200" b="1" dirty="0" smtClean="0"/>
              <a:t>Encryption</a:t>
            </a:r>
            <a:r>
              <a:rPr lang="en-US" altLang="en-US" sz="3200" dirty="0" smtClean="0"/>
              <a:t>: Scrambling a message</a:t>
            </a:r>
          </a:p>
          <a:p>
            <a:pPr eaLnBrk="1" hangingPunct="1">
              <a:spcBef>
                <a:spcPts val="1200"/>
              </a:spcBef>
              <a:buFont typeface="Wingdings 2" pitchFamily="18" charset="2"/>
              <a:buChar char="—"/>
            </a:pPr>
            <a:r>
              <a:rPr lang="en-US" altLang="en-US" sz="3200" b="1" dirty="0" smtClean="0"/>
              <a:t>Algorithm</a:t>
            </a:r>
            <a:r>
              <a:rPr lang="en-US" altLang="en-US" sz="3200" dirty="0" smtClean="0"/>
              <a:t>: Method used for scrambling</a:t>
            </a:r>
          </a:p>
          <a:p>
            <a:pPr eaLnBrk="1" hangingPunct="1">
              <a:spcBef>
                <a:spcPts val="1200"/>
              </a:spcBef>
              <a:buFont typeface="Wingdings 2" pitchFamily="18" charset="2"/>
              <a:buChar char="—"/>
            </a:pPr>
            <a:r>
              <a:rPr lang="en-US" altLang="en-US" sz="3200" b="1" dirty="0" smtClean="0"/>
              <a:t>Key</a:t>
            </a:r>
            <a:r>
              <a:rPr lang="en-US" altLang="en-US" sz="3200" dirty="0" smtClean="0"/>
              <a:t>: the output of certain encryption algorithms is controlled by a value called an encryption key </a:t>
            </a:r>
          </a:p>
          <a:p>
            <a:pPr eaLnBrk="1" hangingPunct="1">
              <a:spcBef>
                <a:spcPts val="1200"/>
              </a:spcBef>
              <a:buFont typeface="Wingdings 2" pitchFamily="18" charset="2"/>
              <a:buNone/>
            </a:pPr>
            <a:r>
              <a:rPr lang="en-US" altLang="en-US" sz="3200" dirty="0" smtClean="0"/>
              <a:t>More formally: The </a:t>
            </a:r>
            <a:r>
              <a:rPr lang="en-US" altLang="en-US" sz="3200" dirty="0" smtClean="0">
                <a:solidFill>
                  <a:srgbClr val="C00000"/>
                </a:solidFill>
              </a:rPr>
              <a:t>algorithm</a:t>
            </a:r>
            <a:r>
              <a:rPr lang="en-US" altLang="en-US" sz="3200" dirty="0" smtClean="0"/>
              <a:t> is used to transform </a:t>
            </a:r>
            <a:r>
              <a:rPr lang="en-US" altLang="en-US" sz="3200" dirty="0" smtClean="0">
                <a:solidFill>
                  <a:srgbClr val="C00000"/>
                </a:solidFill>
              </a:rPr>
              <a:t>plaintext</a:t>
            </a:r>
            <a:r>
              <a:rPr lang="en-US" altLang="en-US" sz="3200" dirty="0" smtClean="0"/>
              <a:t> into </a:t>
            </a:r>
            <a:r>
              <a:rPr lang="en-US" altLang="en-US" sz="3200" dirty="0" err="1" smtClean="0">
                <a:solidFill>
                  <a:srgbClr val="C00000"/>
                </a:solidFill>
              </a:rPr>
              <a:t>cyphertext</a:t>
            </a:r>
            <a:r>
              <a:rPr lang="en-US" altLang="en-US" sz="3200" dirty="0" smtClean="0">
                <a:solidFill>
                  <a:srgbClr val="C00000"/>
                </a:solidFill>
              </a:rPr>
              <a:t> </a:t>
            </a:r>
          </a:p>
        </p:txBody>
      </p:sp>
    </p:spTree>
    <p:extLst>
      <p:ext uri="{BB962C8B-B14F-4D97-AF65-F5344CB8AC3E}">
        <p14:creationId xmlns:p14="http://schemas.microsoft.com/office/powerpoint/2010/main" val="17149891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Algorithms</a:t>
            </a:r>
            <a:endParaRPr lang="en-US" dirty="0"/>
          </a:p>
        </p:txBody>
      </p:sp>
      <p:sp>
        <p:nvSpPr>
          <p:cNvPr id="2" name="Slide Number Placeholder 1"/>
          <p:cNvSpPr>
            <a:spLocks noGrp="1"/>
          </p:cNvSpPr>
          <p:nvPr>
            <p:ph type="sldNum" sz="quarter" idx="4"/>
          </p:nvPr>
        </p:nvSpPr>
        <p:spPr/>
        <p:txBody>
          <a:bodyPr/>
          <a:lstStyle/>
          <a:p>
            <a:fld id="{A8160BDD-7155-D744-B749-9730458604AD}" type="slidenum">
              <a:rPr lang="en-US" smtClean="0"/>
              <a:pPr/>
              <a:t>7</a:t>
            </a:fld>
            <a:endParaRPr lang="en-US" dirty="0"/>
          </a:p>
        </p:txBody>
      </p:sp>
      <p:sp>
        <p:nvSpPr>
          <p:cNvPr id="5" name="Content Placeholder 2"/>
          <p:cNvSpPr txBox="1">
            <a:spLocks/>
          </p:cNvSpPr>
          <p:nvPr/>
        </p:nvSpPr>
        <p:spPr>
          <a:xfrm>
            <a:off x="457201" y="874248"/>
            <a:ext cx="8105026" cy="1716552"/>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None/>
            </a:pPr>
            <a:r>
              <a:rPr lang="en-US" sz="2400" b="1" dirty="0" smtClean="0">
                <a:solidFill>
                  <a:srgbClr val="ED1C24"/>
                </a:solidFill>
              </a:rPr>
              <a:t>Confusion</a:t>
            </a:r>
            <a:r>
              <a:rPr lang="en-US" sz="2400" dirty="0" smtClean="0">
                <a:solidFill>
                  <a:srgbClr val="ED1C24"/>
                </a:solidFill>
              </a:rPr>
              <a:t>: </a:t>
            </a:r>
            <a:r>
              <a:rPr lang="en-US" sz="2400" dirty="0">
                <a:solidFill>
                  <a:srgbClr val="C00000"/>
                </a:solidFill>
              </a:rPr>
              <a:t>encrypted data looks much different than the data we started </a:t>
            </a:r>
            <a:r>
              <a:rPr lang="en-US" sz="2400" dirty="0" smtClean="0">
                <a:solidFill>
                  <a:srgbClr val="C00000"/>
                </a:solidFill>
              </a:rPr>
              <a:t>with</a:t>
            </a:r>
            <a:endParaRPr lang="en-US" sz="2400" dirty="0">
              <a:solidFill>
                <a:srgbClr val="C00000"/>
              </a:solidFill>
            </a:endParaRPr>
          </a:p>
          <a:p>
            <a:pPr marL="0" indent="0" fontAlgn="auto">
              <a:spcAft>
                <a:spcPts val="0"/>
              </a:spcAft>
              <a:buClr>
                <a:srgbClr val="ED1C24"/>
              </a:buClr>
              <a:buNone/>
            </a:pPr>
            <a:r>
              <a:rPr lang="en-US" sz="2400" b="1" dirty="0" smtClean="0">
                <a:solidFill>
                  <a:srgbClr val="ED1C24"/>
                </a:solidFill>
              </a:rPr>
              <a:t>Diffusion</a:t>
            </a:r>
            <a:r>
              <a:rPr lang="en-US" sz="2400" dirty="0" smtClean="0">
                <a:solidFill>
                  <a:srgbClr val="ED1C24"/>
                </a:solidFill>
              </a:rPr>
              <a:t>: </a:t>
            </a:r>
            <a:r>
              <a:rPr lang="en-US" sz="2400" dirty="0">
                <a:solidFill>
                  <a:srgbClr val="C00000"/>
                </a:solidFill>
              </a:rPr>
              <a:t>changing one character of the original data makes the encrypted data look much </a:t>
            </a:r>
            <a:r>
              <a:rPr lang="en-US" sz="2400" dirty="0" smtClean="0">
                <a:solidFill>
                  <a:srgbClr val="C00000"/>
                </a:solidFill>
              </a:rPr>
              <a:t>different</a:t>
            </a:r>
            <a:endParaRPr lang="en-US" dirty="0">
              <a:solidFill>
                <a:srgbClr val="ED1C24"/>
              </a:solidFill>
            </a:endParaRPr>
          </a:p>
          <a:p>
            <a:pPr marL="0" indent="0" fontAlgn="auto">
              <a:spcAft>
                <a:spcPts val="0"/>
              </a:spcAft>
              <a:buClr>
                <a:srgbClr val="ED1C24"/>
              </a:buClr>
              <a:buFont typeface="Arial"/>
              <a:buNone/>
            </a:pPr>
            <a:endParaRPr lang="en-US" dirty="0">
              <a:solidFill>
                <a:srgbClr val="ED1C24"/>
              </a:solidFill>
            </a:endParaRPr>
          </a:p>
        </p:txBody>
      </p:sp>
      <p:sp>
        <p:nvSpPr>
          <p:cNvPr id="9" name="Content Placeholder 2"/>
          <p:cNvSpPr txBox="1">
            <a:spLocks/>
          </p:cNvSpPr>
          <p:nvPr/>
        </p:nvSpPr>
        <p:spPr>
          <a:xfrm>
            <a:off x="1752600" y="2590800"/>
            <a:ext cx="6973275" cy="831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endParaRPr lang="en-US" dirty="0">
              <a:solidFill>
                <a:srgbClr val="0070C0"/>
              </a:solidFill>
            </a:endParaRPr>
          </a:p>
        </p:txBody>
      </p:sp>
      <p:grpSp>
        <p:nvGrpSpPr>
          <p:cNvPr id="18" name="Group 17"/>
          <p:cNvGrpSpPr/>
          <p:nvPr/>
        </p:nvGrpSpPr>
        <p:grpSpPr>
          <a:xfrm>
            <a:off x="2569440" y="3879242"/>
            <a:ext cx="4048634" cy="2500654"/>
            <a:chOff x="2547683" y="3778719"/>
            <a:chExt cx="4048634" cy="2500654"/>
          </a:xfrm>
        </p:grpSpPr>
        <p:grpSp>
          <p:nvGrpSpPr>
            <p:cNvPr id="21" name="Group 20"/>
            <p:cNvGrpSpPr>
              <a:grpSpLocks noChangeAspect="1"/>
            </p:cNvGrpSpPr>
            <p:nvPr/>
          </p:nvGrpSpPr>
          <p:grpSpPr>
            <a:xfrm>
              <a:off x="2547683" y="3778719"/>
              <a:ext cx="4048634" cy="1363172"/>
              <a:chOff x="1540669" y="4453743"/>
              <a:chExt cx="5847415" cy="1968821"/>
            </a:xfrm>
          </p:grpSpPr>
          <p:pic>
            <p:nvPicPr>
              <p:cNvPr id="27" name="Picture 26"/>
              <p:cNvPicPr>
                <a:picLocks noChangeAspect="1"/>
              </p:cNvPicPr>
              <p:nvPr/>
            </p:nvPicPr>
            <p:blipFill>
              <a:blip r:embed="rId2"/>
              <a:stretch>
                <a:fillRect/>
              </a:stretch>
            </p:blipFill>
            <p:spPr>
              <a:xfrm>
                <a:off x="1814322" y="4453743"/>
                <a:ext cx="943356" cy="1229072"/>
              </a:xfrm>
              <a:prstGeom prst="rect">
                <a:avLst/>
              </a:prstGeom>
            </p:spPr>
          </p:pic>
          <p:pic>
            <p:nvPicPr>
              <p:cNvPr id="28" name="Picture 27"/>
              <p:cNvPicPr>
                <a:picLocks noChangeAspect="1"/>
              </p:cNvPicPr>
              <p:nvPr/>
            </p:nvPicPr>
            <p:blipFill>
              <a:blip r:embed="rId3"/>
              <a:stretch>
                <a:fillRect/>
              </a:stretch>
            </p:blipFill>
            <p:spPr>
              <a:xfrm>
                <a:off x="6175518" y="4465320"/>
                <a:ext cx="934470" cy="1217495"/>
              </a:xfrm>
              <a:prstGeom prst="rect">
                <a:avLst/>
              </a:prstGeom>
            </p:spPr>
          </p:pic>
          <p:grpSp>
            <p:nvGrpSpPr>
              <p:cNvPr id="29" name="Group 28"/>
              <p:cNvGrpSpPr>
                <a:grpSpLocks noChangeAspect="1"/>
              </p:cNvGrpSpPr>
              <p:nvPr/>
            </p:nvGrpSpPr>
            <p:grpSpPr>
              <a:xfrm>
                <a:off x="3965231" y="4585535"/>
                <a:ext cx="1213538" cy="1097280"/>
                <a:chOff x="4700301" y="4279920"/>
                <a:chExt cx="1590549" cy="1438173"/>
              </a:xfrm>
            </p:grpSpPr>
            <p:pic>
              <p:nvPicPr>
                <p:cNvPr id="35" name="Picture 34"/>
                <p:cNvPicPr>
                  <a:picLocks noChangeAspect="1"/>
                </p:cNvPicPr>
                <p:nvPr/>
              </p:nvPicPr>
              <p:blipFill>
                <a:blip r:embed="rId4"/>
                <a:stretch>
                  <a:fillRect/>
                </a:stretch>
              </p:blipFill>
              <p:spPr>
                <a:xfrm>
                  <a:off x="4700301" y="4279920"/>
                  <a:ext cx="1314254" cy="1311788"/>
                </a:xfrm>
                <a:prstGeom prst="rect">
                  <a:avLst/>
                </a:prstGeom>
              </p:spPr>
            </p:pic>
            <p:pic>
              <p:nvPicPr>
                <p:cNvPr id="36" name="Picture 35"/>
                <p:cNvPicPr>
                  <a:picLocks noChangeAspect="1"/>
                </p:cNvPicPr>
                <p:nvPr/>
              </p:nvPicPr>
              <p:blipFill>
                <a:blip r:embed="rId5"/>
                <a:stretch>
                  <a:fillRect/>
                </a:stretch>
              </p:blipFill>
              <p:spPr>
                <a:xfrm>
                  <a:off x="4929841" y="4874038"/>
                  <a:ext cx="1361009" cy="844055"/>
                </a:xfrm>
                <a:prstGeom prst="rect">
                  <a:avLst/>
                </a:prstGeom>
              </p:spPr>
            </p:pic>
          </p:grpSp>
          <p:cxnSp>
            <p:nvCxnSpPr>
              <p:cNvPr id="30" name="Straight Arrow Connector 29"/>
              <p:cNvCxnSpPr>
                <a:stCxn id="27" idx="3"/>
                <a:endCxn id="35" idx="1"/>
              </p:cNvCxnSpPr>
              <p:nvPr/>
            </p:nvCxnSpPr>
            <p:spPr>
              <a:xfrm>
                <a:off x="2757678" y="5068279"/>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a:off x="4967965" y="5038828"/>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 Box 307"/>
              <p:cNvSpPr txBox="1">
                <a:spLocks noChangeArrowheads="1"/>
              </p:cNvSpPr>
              <p:nvPr/>
            </p:nvSpPr>
            <p:spPr bwMode="auto">
              <a:xfrm>
                <a:off x="1540669" y="5755784"/>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Original Information</a:t>
                </a:r>
              </a:p>
            </p:txBody>
          </p:sp>
          <p:sp>
            <p:nvSpPr>
              <p:cNvPr id="33" name="Text Box 307"/>
              <p:cNvSpPr txBox="1">
                <a:spLocks noChangeArrowheads="1"/>
              </p:cNvSpPr>
              <p:nvPr/>
            </p:nvSpPr>
            <p:spPr bwMode="auto">
              <a:xfrm>
                <a:off x="5897422" y="5751021"/>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Encrypted Information</a:t>
                </a:r>
              </a:p>
            </p:txBody>
          </p:sp>
          <p:sp>
            <p:nvSpPr>
              <p:cNvPr id="34" name="Text Box 307"/>
              <p:cNvSpPr txBox="1">
                <a:spLocks noChangeArrowheads="1"/>
              </p:cNvSpPr>
              <p:nvPr/>
            </p:nvSpPr>
            <p:spPr bwMode="auto">
              <a:xfrm>
                <a:off x="3750470" y="5851048"/>
                <a:ext cx="1490662" cy="4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smtClean="0">
                    <a:solidFill>
                      <a:srgbClr val="000000"/>
                    </a:solidFill>
                    <a:latin typeface="Calibri"/>
                    <a:cs typeface="Calibri"/>
                  </a:rPr>
                  <a:t>Algorithm</a:t>
                </a:r>
                <a:endParaRPr lang="en-US" sz="1200" b="1" kern="0" dirty="0">
                  <a:solidFill>
                    <a:srgbClr val="000000"/>
                  </a:solidFill>
                  <a:latin typeface="Calibri"/>
                  <a:cs typeface="Calibri"/>
                </a:endParaRPr>
              </a:p>
            </p:txBody>
          </p:sp>
        </p:grpSp>
        <p:pic>
          <p:nvPicPr>
            <p:cNvPr id="25" name="Picture 24"/>
            <p:cNvPicPr>
              <a:picLocks noChangeAspect="1"/>
            </p:cNvPicPr>
            <p:nvPr/>
          </p:nvPicPr>
          <p:blipFill>
            <a:blip r:embed="rId6"/>
            <a:stretch>
              <a:fillRect/>
            </a:stretch>
          </p:blipFill>
          <p:spPr>
            <a:xfrm>
              <a:off x="4427452" y="5623210"/>
              <a:ext cx="292172" cy="656163"/>
            </a:xfrm>
            <a:prstGeom prst="rect">
              <a:avLst/>
            </a:prstGeom>
          </p:spPr>
        </p:pic>
        <p:cxnSp>
          <p:nvCxnSpPr>
            <p:cNvPr id="26" name="Straight Arrow Connector 25"/>
            <p:cNvCxnSpPr/>
            <p:nvPr/>
          </p:nvCxnSpPr>
          <p:spPr>
            <a:xfrm>
              <a:off x="4573538" y="5017887"/>
              <a:ext cx="0" cy="54471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37" name="Content Placeholder 2"/>
          <p:cNvSpPr txBox="1">
            <a:spLocks/>
          </p:cNvSpPr>
          <p:nvPr/>
        </p:nvSpPr>
        <p:spPr>
          <a:xfrm>
            <a:off x="1819220" y="2852936"/>
            <a:ext cx="5552149" cy="80344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buClr>
                <a:srgbClr val="ED1C24"/>
              </a:buClr>
            </a:pPr>
            <a:r>
              <a:rPr lang="en-US" sz="2000" dirty="0" smtClean="0">
                <a:solidFill>
                  <a:srgbClr val="000000"/>
                </a:solidFill>
              </a:rPr>
              <a:t>An </a:t>
            </a:r>
            <a:r>
              <a:rPr lang="en-US" sz="2000" b="1" dirty="0" smtClean="0">
                <a:solidFill>
                  <a:srgbClr val="0070C0"/>
                </a:solidFill>
              </a:rPr>
              <a:t>encryption </a:t>
            </a:r>
            <a:r>
              <a:rPr lang="en-US" sz="2000" b="1" dirty="0">
                <a:solidFill>
                  <a:srgbClr val="0070C0"/>
                </a:solidFill>
              </a:rPr>
              <a:t>k</a:t>
            </a:r>
            <a:r>
              <a:rPr lang="en-US" sz="2000" b="1" dirty="0" smtClean="0">
                <a:solidFill>
                  <a:srgbClr val="0070C0"/>
                </a:solidFill>
              </a:rPr>
              <a:t>ey </a:t>
            </a:r>
            <a:r>
              <a:rPr lang="en-US" sz="2000" dirty="0" smtClean="0">
                <a:solidFill>
                  <a:srgbClr val="000000"/>
                </a:solidFill>
              </a:rPr>
              <a:t>is used to help strengthen these mathematical properties of an algorithm </a:t>
            </a:r>
            <a:endParaRPr lang="en-US" sz="2000" b="1" dirty="0">
              <a:solidFill>
                <a:srgbClr val="0070C0"/>
              </a:solidFill>
            </a:endParaRPr>
          </a:p>
          <a:p>
            <a:pPr marL="0" indent="0">
              <a:buFont typeface="Arial"/>
              <a:buNone/>
            </a:pPr>
            <a:endParaRPr lang="en-US" dirty="0">
              <a:solidFill>
                <a:srgbClr val="000000"/>
              </a:solidFill>
            </a:endParaRPr>
          </a:p>
        </p:txBody>
      </p:sp>
    </p:spTree>
    <p:extLst>
      <p:ext uri="{BB962C8B-B14F-4D97-AF65-F5344CB8AC3E}">
        <p14:creationId xmlns:p14="http://schemas.microsoft.com/office/powerpoint/2010/main" val="132345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Key</a:t>
            </a:r>
          </a:p>
        </p:txBody>
      </p:sp>
      <p:sp>
        <p:nvSpPr>
          <p:cNvPr id="2" name="Slide Number Placeholder 1"/>
          <p:cNvSpPr>
            <a:spLocks noGrp="1"/>
          </p:cNvSpPr>
          <p:nvPr>
            <p:ph type="sldNum" sz="quarter" idx="4"/>
          </p:nvPr>
        </p:nvSpPr>
        <p:spPr/>
        <p:txBody>
          <a:bodyPr/>
          <a:lstStyle/>
          <a:p>
            <a:fld id="{A8160BDD-7155-D744-B749-9730458604AD}" type="slidenum">
              <a:rPr lang="en-US" smtClean="0"/>
              <a:pPr/>
              <a:t>8</a:t>
            </a:fld>
            <a:endParaRPr lang="en-US" dirty="0"/>
          </a:p>
        </p:txBody>
      </p:sp>
      <p:sp>
        <p:nvSpPr>
          <p:cNvPr id="5" name="Content Placeholder 2"/>
          <p:cNvSpPr txBox="1">
            <a:spLocks/>
          </p:cNvSpPr>
          <p:nvPr/>
        </p:nvSpPr>
        <p:spPr>
          <a:xfrm>
            <a:off x="533400" y="854079"/>
            <a:ext cx="7467600" cy="1068942"/>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Clr>
                <a:srgbClr val="ED1C24"/>
              </a:buClr>
              <a:buFont typeface="Arial"/>
              <a:buNone/>
            </a:pPr>
            <a:r>
              <a:rPr lang="en-US" sz="2400" dirty="0">
                <a:solidFill>
                  <a:srgbClr val="C00000"/>
                </a:solidFill>
              </a:rPr>
              <a:t>A specific piece of information that is used in conjunction with an algorithm to perform encryption and decryption.</a:t>
            </a:r>
          </a:p>
        </p:txBody>
      </p:sp>
      <p:sp>
        <p:nvSpPr>
          <p:cNvPr id="21" name="Content Placeholder 2"/>
          <p:cNvSpPr txBox="1">
            <a:spLocks/>
          </p:cNvSpPr>
          <p:nvPr/>
        </p:nvSpPr>
        <p:spPr>
          <a:xfrm>
            <a:off x="533400" y="1988840"/>
            <a:ext cx="8077200" cy="1080120"/>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kern="1200" baseline="0">
                <a:solidFill>
                  <a:schemeClr val="tx1"/>
                </a:solidFill>
                <a:latin typeface="+mn-lt"/>
                <a:ea typeface="+mn-ea"/>
                <a:cs typeface="+mn-cs"/>
              </a:defRPr>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kern="1200" baseline="0">
                <a:solidFill>
                  <a:schemeClr val="tx1"/>
                </a:solidFill>
                <a:latin typeface="+mn-lt"/>
                <a:ea typeface="+mn-ea"/>
                <a:cs typeface="+mn-cs"/>
              </a:defRPr>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ED1C24"/>
              </a:buClr>
            </a:pPr>
            <a:r>
              <a:rPr lang="en-US" sz="2400" dirty="0">
                <a:solidFill>
                  <a:srgbClr val="000000"/>
                </a:solidFill>
              </a:rPr>
              <a:t>Different keys produce different ciphertext.</a:t>
            </a:r>
          </a:p>
          <a:p>
            <a:pPr>
              <a:buClr>
                <a:srgbClr val="ED1C24"/>
              </a:buClr>
            </a:pPr>
            <a:r>
              <a:rPr lang="en-US" sz="2400" dirty="0">
                <a:solidFill>
                  <a:srgbClr val="000000"/>
                </a:solidFill>
              </a:rPr>
              <a:t>For each algorithm, longer keys provide stronger encryption.</a:t>
            </a:r>
          </a:p>
          <a:p>
            <a:pPr marL="0" indent="0">
              <a:buFont typeface="Arial"/>
              <a:buNone/>
            </a:pPr>
            <a:endParaRPr lang="en-US" dirty="0">
              <a:solidFill>
                <a:srgbClr val="000000"/>
              </a:solidFill>
            </a:endParaRPr>
          </a:p>
        </p:txBody>
      </p:sp>
      <p:grpSp>
        <p:nvGrpSpPr>
          <p:cNvPr id="26" name="Group 25"/>
          <p:cNvGrpSpPr/>
          <p:nvPr/>
        </p:nvGrpSpPr>
        <p:grpSpPr>
          <a:xfrm>
            <a:off x="2569440" y="3766397"/>
            <a:ext cx="4048634" cy="2500654"/>
            <a:chOff x="2547683" y="3778719"/>
            <a:chExt cx="4048634" cy="2500654"/>
          </a:xfrm>
        </p:grpSpPr>
        <p:grpSp>
          <p:nvGrpSpPr>
            <p:cNvPr id="8" name="Group 7"/>
            <p:cNvGrpSpPr>
              <a:grpSpLocks noChangeAspect="1"/>
            </p:cNvGrpSpPr>
            <p:nvPr/>
          </p:nvGrpSpPr>
          <p:grpSpPr>
            <a:xfrm>
              <a:off x="2547683" y="3778719"/>
              <a:ext cx="4048634" cy="1363172"/>
              <a:chOff x="1540669" y="4453743"/>
              <a:chExt cx="5847415" cy="1968821"/>
            </a:xfrm>
          </p:grpSpPr>
          <p:pic>
            <p:nvPicPr>
              <p:cNvPr id="9" name="Picture 8"/>
              <p:cNvPicPr>
                <a:picLocks noChangeAspect="1"/>
              </p:cNvPicPr>
              <p:nvPr/>
            </p:nvPicPr>
            <p:blipFill>
              <a:blip r:embed="rId2"/>
              <a:stretch>
                <a:fillRect/>
              </a:stretch>
            </p:blipFill>
            <p:spPr>
              <a:xfrm>
                <a:off x="1814322" y="4453743"/>
                <a:ext cx="943356" cy="1229072"/>
              </a:xfrm>
              <a:prstGeom prst="rect">
                <a:avLst/>
              </a:prstGeom>
            </p:spPr>
          </p:pic>
          <p:pic>
            <p:nvPicPr>
              <p:cNvPr id="10" name="Picture 9"/>
              <p:cNvPicPr>
                <a:picLocks noChangeAspect="1"/>
              </p:cNvPicPr>
              <p:nvPr/>
            </p:nvPicPr>
            <p:blipFill>
              <a:blip r:embed="rId3"/>
              <a:stretch>
                <a:fillRect/>
              </a:stretch>
            </p:blipFill>
            <p:spPr>
              <a:xfrm>
                <a:off x="6175518" y="4465320"/>
                <a:ext cx="934470" cy="1217495"/>
              </a:xfrm>
              <a:prstGeom prst="rect">
                <a:avLst/>
              </a:prstGeom>
            </p:spPr>
          </p:pic>
          <p:grpSp>
            <p:nvGrpSpPr>
              <p:cNvPr id="11" name="Group 10"/>
              <p:cNvGrpSpPr>
                <a:grpSpLocks noChangeAspect="1"/>
              </p:cNvGrpSpPr>
              <p:nvPr/>
            </p:nvGrpSpPr>
            <p:grpSpPr>
              <a:xfrm>
                <a:off x="3965231" y="4585535"/>
                <a:ext cx="1213538" cy="1097280"/>
                <a:chOff x="4700301" y="4279920"/>
                <a:chExt cx="1590549" cy="1438173"/>
              </a:xfrm>
            </p:grpSpPr>
            <p:pic>
              <p:nvPicPr>
                <p:cNvPr id="17" name="Picture 16"/>
                <p:cNvPicPr>
                  <a:picLocks noChangeAspect="1"/>
                </p:cNvPicPr>
                <p:nvPr/>
              </p:nvPicPr>
              <p:blipFill>
                <a:blip r:embed="rId4"/>
                <a:stretch>
                  <a:fillRect/>
                </a:stretch>
              </p:blipFill>
              <p:spPr>
                <a:xfrm>
                  <a:off x="4700301" y="4279920"/>
                  <a:ext cx="1314254" cy="1311788"/>
                </a:xfrm>
                <a:prstGeom prst="rect">
                  <a:avLst/>
                </a:prstGeom>
              </p:spPr>
            </p:pic>
            <p:pic>
              <p:nvPicPr>
                <p:cNvPr id="18" name="Picture 17"/>
                <p:cNvPicPr>
                  <a:picLocks noChangeAspect="1"/>
                </p:cNvPicPr>
                <p:nvPr/>
              </p:nvPicPr>
              <p:blipFill>
                <a:blip r:embed="rId5"/>
                <a:stretch>
                  <a:fillRect/>
                </a:stretch>
              </p:blipFill>
              <p:spPr>
                <a:xfrm>
                  <a:off x="4929841" y="4874038"/>
                  <a:ext cx="1361009" cy="844055"/>
                </a:xfrm>
                <a:prstGeom prst="rect">
                  <a:avLst/>
                </a:prstGeom>
              </p:spPr>
            </p:pic>
          </p:grpSp>
          <p:cxnSp>
            <p:nvCxnSpPr>
              <p:cNvPr id="12" name="Straight Arrow Connector 11"/>
              <p:cNvCxnSpPr>
                <a:stCxn id="9" idx="3"/>
                <a:endCxn id="17" idx="1"/>
              </p:cNvCxnSpPr>
              <p:nvPr/>
            </p:nvCxnSpPr>
            <p:spPr>
              <a:xfrm>
                <a:off x="2757678" y="5068279"/>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967965" y="5038828"/>
                <a:ext cx="1207553"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 Box 307"/>
              <p:cNvSpPr txBox="1">
                <a:spLocks noChangeArrowheads="1"/>
              </p:cNvSpPr>
              <p:nvPr/>
            </p:nvSpPr>
            <p:spPr bwMode="auto">
              <a:xfrm>
                <a:off x="1540669" y="5755784"/>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Original Information</a:t>
                </a:r>
              </a:p>
            </p:txBody>
          </p:sp>
          <p:sp>
            <p:nvSpPr>
              <p:cNvPr id="15" name="Text Box 307"/>
              <p:cNvSpPr txBox="1">
                <a:spLocks noChangeArrowheads="1"/>
              </p:cNvSpPr>
              <p:nvPr/>
            </p:nvSpPr>
            <p:spPr bwMode="auto">
              <a:xfrm>
                <a:off x="5897422" y="5751021"/>
                <a:ext cx="1490662" cy="66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a:solidFill>
                      <a:srgbClr val="000000"/>
                    </a:solidFill>
                    <a:latin typeface="Calibri"/>
                    <a:cs typeface="Calibri"/>
                  </a:rPr>
                  <a:t>Encrypted Information</a:t>
                </a:r>
              </a:p>
            </p:txBody>
          </p:sp>
          <p:sp>
            <p:nvSpPr>
              <p:cNvPr id="16" name="Text Box 307"/>
              <p:cNvSpPr txBox="1">
                <a:spLocks noChangeArrowheads="1"/>
              </p:cNvSpPr>
              <p:nvPr/>
            </p:nvSpPr>
            <p:spPr bwMode="auto">
              <a:xfrm>
                <a:off x="3750470" y="5851048"/>
                <a:ext cx="1490662" cy="40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auto" hangingPunct="1">
                  <a:spcBef>
                    <a:spcPct val="50000"/>
                  </a:spcBef>
                  <a:spcAft>
                    <a:spcPts val="0"/>
                  </a:spcAft>
                  <a:defRPr/>
                </a:pPr>
                <a:r>
                  <a:rPr lang="en-US" sz="1200" b="1" kern="0" dirty="0" smtClean="0">
                    <a:solidFill>
                      <a:srgbClr val="000000"/>
                    </a:solidFill>
                    <a:latin typeface="Calibri"/>
                    <a:cs typeface="Calibri"/>
                  </a:rPr>
                  <a:t>Algorithm</a:t>
                </a:r>
                <a:endParaRPr lang="en-US" sz="1200" b="1" kern="0" dirty="0">
                  <a:solidFill>
                    <a:srgbClr val="000000"/>
                  </a:solidFill>
                  <a:latin typeface="Calibri"/>
                  <a:cs typeface="Calibri"/>
                </a:endParaRPr>
              </a:p>
            </p:txBody>
          </p:sp>
        </p:grpSp>
        <p:pic>
          <p:nvPicPr>
            <p:cNvPr id="19" name="Picture 18"/>
            <p:cNvPicPr>
              <a:picLocks noChangeAspect="1"/>
            </p:cNvPicPr>
            <p:nvPr/>
          </p:nvPicPr>
          <p:blipFill>
            <a:blip r:embed="rId6"/>
            <a:stretch>
              <a:fillRect/>
            </a:stretch>
          </p:blipFill>
          <p:spPr>
            <a:xfrm>
              <a:off x="4427452" y="5623210"/>
              <a:ext cx="292172" cy="656163"/>
            </a:xfrm>
            <a:prstGeom prst="rect">
              <a:avLst/>
            </a:prstGeom>
          </p:spPr>
        </p:pic>
        <p:cxnSp>
          <p:nvCxnSpPr>
            <p:cNvPr id="7" name="Straight Arrow Connector 6"/>
            <p:cNvCxnSpPr/>
            <p:nvPr/>
          </p:nvCxnSpPr>
          <p:spPr>
            <a:xfrm>
              <a:off x="4573538" y="5017887"/>
              <a:ext cx="0" cy="544713"/>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9509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23" y="107570"/>
            <a:ext cx="3151656" cy="296900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023" y="3493152"/>
            <a:ext cx="7506260" cy="2882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9" y="161361"/>
            <a:ext cx="2828383" cy="2915212"/>
          </a:xfrm>
          <a:prstGeom prst="rect">
            <a:avLst/>
          </a:prstGeom>
        </p:spPr>
      </p:pic>
    </p:spTree>
    <p:extLst>
      <p:ext uri="{BB962C8B-B14F-4D97-AF65-F5344CB8AC3E}">
        <p14:creationId xmlns:p14="http://schemas.microsoft.com/office/powerpoint/2010/main" val="28647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PU Clean">
  <a:themeElements>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Fac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ac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Fac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Fac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Fac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Fac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Fac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c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Fac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Fac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Fac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Fac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Fac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3.xml><?xml version="1.0" encoding="utf-8"?>
<a:theme xmlns:a="http://schemas.openxmlformats.org/drawingml/2006/main" name="1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4.xml><?xml version="1.0" encoding="utf-8"?>
<a:theme xmlns:a="http://schemas.openxmlformats.org/drawingml/2006/main" name="2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LO_CompTIA_Visuals_Template.pptx" id="{1CEDCDFF-DC4F-454A-B15A-2F51278AE62E}" vid="{91153F74-20C9-427D-B9CD-29CB0F3238D1}"/>
    </a:ext>
  </a:extLst>
</a:theme>
</file>

<file path=ppt/theme/theme5.xml><?xml version="1.0" encoding="utf-8"?>
<a:theme xmlns:a="http://schemas.openxmlformats.org/drawingml/2006/main" name="3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ptx" id="{1CEDCDFF-DC4F-454A-B15A-2F51278AE62E}" vid="{91153F74-20C9-427D-B9CD-29CB0F3238D1}"/>
    </a:ext>
  </a:extLst>
</a:theme>
</file>

<file path=ppt/theme/theme6.xml><?xml version="1.0" encoding="utf-8"?>
<a:theme xmlns:a="http://schemas.openxmlformats.org/drawingml/2006/main" name="4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ppt/theme/theme7.xml><?xml version="1.0" encoding="utf-8"?>
<a:theme xmlns:a="http://schemas.openxmlformats.org/drawingml/2006/main" name="5_LO-CompTIA">
  <a:themeElements>
    <a:clrScheme name="CompTIA">
      <a:dk1>
        <a:srgbClr val="000000"/>
      </a:dk1>
      <a:lt1>
        <a:srgbClr val="FFFFFF"/>
      </a:lt1>
      <a:dk2>
        <a:srgbClr val="000000"/>
      </a:dk2>
      <a:lt2>
        <a:srgbClr val="FFFFFF"/>
      </a:lt2>
      <a:accent1>
        <a:srgbClr val="ED1C24"/>
      </a:accent1>
      <a:accent2>
        <a:srgbClr val="F26C23"/>
      </a:accent2>
      <a:accent3>
        <a:srgbClr val="F5A81C"/>
      </a:accent3>
      <a:accent4>
        <a:srgbClr val="C1D32F"/>
      </a:accent4>
      <a:accent5>
        <a:srgbClr val="0090B9"/>
      </a:accent5>
      <a:accent6>
        <a:srgbClr val="B24EC3"/>
      </a:accent6>
      <a:hlink>
        <a:srgbClr val="009DDC"/>
      </a:hlink>
      <a:folHlink>
        <a:srgbClr val="009DD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8575" cap="flat" cmpd="sng" algn="ctr">
          <a:solidFill>
            <a:srgbClr val="FF0000"/>
          </a:solidFill>
          <a:prstDash val="solid"/>
        </a:ln>
        <a:effectLst/>
      </a:spPr>
      <a:bodyPr rtlCol="0" anchor="ctr"/>
      <a:lstStyle>
        <a:defPPr algn="ctr" defTabSz="914400">
          <a:defRPr sz="1100" b="1" kern="0" dirty="0" err="1" smtClean="0">
            <a:solidFill>
              <a:srgbClr val="FF0000"/>
            </a:solidFill>
            <a:latin typeface="Arial"/>
          </a:defRPr>
        </a:defPPr>
      </a:lst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LO_CompTIA_Visuals_Template.potx" id="{A3DB2F90-F63A-49DE-BBB4-6552F66C1436}" vid="{96838A41-6B44-4C93-AA71-3D8685641419}"/>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HD:Users:hlinger:Desktop:Fac Template.ppt</Template>
  <TotalTime>3659</TotalTime>
  <Words>1929</Words>
  <Application>Microsoft Office PowerPoint</Application>
  <PresentationFormat>On-screen Show (4:3)</PresentationFormat>
  <Paragraphs>281</Paragraphs>
  <Slides>33</Slides>
  <Notes>1</Notes>
  <HiddenSlides>0</HiddenSlides>
  <MMClips>0</MMClips>
  <ScaleCrop>false</ScaleCrop>
  <HeadingPairs>
    <vt:vector size="4" baseType="variant">
      <vt:variant>
        <vt:lpstr>Theme</vt:lpstr>
      </vt:variant>
      <vt:variant>
        <vt:i4>7</vt:i4>
      </vt:variant>
      <vt:variant>
        <vt:lpstr>Slide Titles</vt:lpstr>
      </vt:variant>
      <vt:variant>
        <vt:i4>33</vt:i4>
      </vt:variant>
    </vt:vector>
  </HeadingPairs>
  <TitlesOfParts>
    <vt:vector size="40" baseType="lpstr">
      <vt:lpstr>1_APU Clean</vt:lpstr>
      <vt:lpstr>LO-CompTIA</vt:lpstr>
      <vt:lpstr>1_LO-CompTIA</vt:lpstr>
      <vt:lpstr>2_LO-CompTIA</vt:lpstr>
      <vt:lpstr>3_LO-CompTIA</vt:lpstr>
      <vt:lpstr>4_LO-CompTIA</vt:lpstr>
      <vt:lpstr>5_LO-CompTIA</vt:lpstr>
      <vt:lpstr>System and Network Administration</vt:lpstr>
      <vt:lpstr>Secure Systems</vt:lpstr>
      <vt:lpstr>Security Management</vt:lpstr>
      <vt:lpstr>Security Protocols</vt:lpstr>
      <vt:lpstr>Cryptography</vt:lpstr>
      <vt:lpstr>Cryptographic techniques</vt:lpstr>
      <vt:lpstr>Algorithms</vt:lpstr>
      <vt:lpstr>A Key</vt:lpstr>
      <vt:lpstr>PowerPoint Presentation</vt:lpstr>
      <vt:lpstr>Symmetric Encryption</vt:lpstr>
      <vt:lpstr>Asymmetric Encryption</vt:lpstr>
      <vt:lpstr>Asymmetric Encryption (Cont.)</vt:lpstr>
      <vt:lpstr>PowerPoint Presentation</vt:lpstr>
      <vt:lpstr>Non-repudiation</vt:lpstr>
      <vt:lpstr>Reversible Encryption</vt:lpstr>
      <vt:lpstr>Hashing</vt:lpstr>
      <vt:lpstr>/etc/shadow</vt:lpstr>
      <vt:lpstr>Encryption and Security Goals</vt:lpstr>
      <vt:lpstr>“The CIA Triad”</vt:lpstr>
      <vt:lpstr>PowerPoint Presentation</vt:lpstr>
      <vt:lpstr>PowerPoint Presentation</vt:lpstr>
      <vt:lpstr>PowerPoint Presentation</vt:lpstr>
      <vt:lpstr>Cryptographic Attacks</vt:lpstr>
      <vt:lpstr>Types of Cryptographic Attacks</vt:lpstr>
      <vt:lpstr>Types of Cryptographic Attacks (Cont.)</vt:lpstr>
      <vt:lpstr>Randomness</vt:lpstr>
      <vt:lpstr>Randomness</vt:lpstr>
      <vt:lpstr>Multiple Mechanisms</vt:lpstr>
      <vt:lpstr>Repetitive v. Random</vt:lpstr>
      <vt:lpstr>Multiple Mechanisms</vt:lpstr>
      <vt:lpstr>PowerPoint Presentation</vt:lpstr>
      <vt:lpstr>Security Protocols</vt:lpstr>
      <vt:lpstr>PowerPoint Presentation</vt:lpstr>
    </vt:vector>
  </TitlesOfParts>
  <Company>Henry Linger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Dr Thomas Patrick O’Daniel</dc:creator>
  <cp:lastModifiedBy>Lenovo</cp:lastModifiedBy>
  <cp:revision>365</cp:revision>
  <cp:lastPrinted>2007-07-15T04:59:23Z</cp:lastPrinted>
  <dcterms:modified xsi:type="dcterms:W3CDTF">2020-08-12T01:35:46Z</dcterms:modified>
</cp:coreProperties>
</file>