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  <p:sldMasterId id="2147484342" r:id="rId2"/>
  </p:sldMasterIdLst>
  <p:notesMasterIdLst>
    <p:notesMasterId r:id="rId15"/>
  </p:notesMasterIdLst>
  <p:handoutMasterIdLst>
    <p:handoutMasterId r:id="rId16"/>
  </p:handoutMasterIdLst>
  <p:sldIdLst>
    <p:sldId id="700" r:id="rId3"/>
    <p:sldId id="753" r:id="rId4"/>
    <p:sldId id="743" r:id="rId5"/>
    <p:sldId id="754" r:id="rId6"/>
    <p:sldId id="750" r:id="rId7"/>
    <p:sldId id="745" r:id="rId8"/>
    <p:sldId id="782" r:id="rId9"/>
    <p:sldId id="783" r:id="rId10"/>
    <p:sldId id="786" r:id="rId11"/>
    <p:sldId id="788" r:id="rId12"/>
    <p:sldId id="785" r:id="rId13"/>
    <p:sldId id="787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80" d="100"/>
          <a:sy n="80" d="100"/>
        </p:scale>
        <p:origin x="-127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2068A9-824C-43A9-B7EF-15A27B1A1A0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24482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A83840-DDBD-4F31-B245-427DC6CF13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559533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83840-DDBD-4F31-B245-427DC6CF1379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0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07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93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75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18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7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17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16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67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60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8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33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344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28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17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975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8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90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59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07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6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66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1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96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  <p:sldLayoutId id="2147484341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3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qa.gov.m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Assignment &amp; </a:t>
            </a:r>
          </a:p>
          <a:p>
            <a:r>
              <a:rPr lang="en-US" altLang="en-US" smtClean="0"/>
              <a:t>Field of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smtClean="0"/>
              <a:t>MQA Learning Outcomes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Software Engineering </a:t>
            </a:r>
          </a:p>
          <a:p>
            <a:pPr marL="98425" indent="0">
              <a:spcBef>
                <a:spcPts val="1800"/>
              </a:spcBef>
              <a:buNone/>
            </a:pPr>
            <a:r>
              <a:rPr lang="en-US" sz="2000" dirty="0" smtClean="0"/>
              <a:t>Upon completion of the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, graduates should be able to: 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apply appropriate methodologies, models and techniques that provide a basis for analysis, design, development, test and implementation, evaluation, maintenance, and documentation of a large scale software. 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4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smtClean="0"/>
              <a:t>MQA Learning Outcomes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871792" cy="4572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Information Systems </a:t>
            </a:r>
          </a:p>
          <a:p>
            <a:pPr marL="98425" indent="0">
              <a:spcBef>
                <a:spcPts val="1800"/>
              </a:spcBef>
              <a:buNone/>
            </a:pPr>
            <a:r>
              <a:rPr lang="en-US" sz="2000" dirty="0" smtClean="0"/>
              <a:t>Upon completion of the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, graduates should be able to: 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demonstrate understanding of business requirement; and 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be able to plan, design and manage business Information Systems, with the relevant technology and knowledge to enhance </a:t>
            </a:r>
            <a:r>
              <a:rPr lang="en-US" dirty="0" err="1" smtClean="0"/>
              <a:t>organisational</a:t>
            </a:r>
            <a:r>
              <a:rPr lang="en-US" dirty="0" smtClean="0"/>
              <a:t> performance. 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00213"/>
            <a:ext cx="7856537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3"/>
            <a:ext cx="38496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24025"/>
            <a:ext cx="64801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3"/>
            <a:ext cx="38496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54175"/>
            <a:ext cx="597693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7" name="Straight Connector 2"/>
          <p:cNvCxnSpPr>
            <a:cxnSpLocks noChangeShapeType="1"/>
          </p:cNvCxnSpPr>
          <p:nvPr/>
        </p:nvCxnSpPr>
        <p:spPr bwMode="auto">
          <a:xfrm>
            <a:off x="5292725" y="1585913"/>
            <a:ext cx="0" cy="5070475"/>
          </a:xfrm>
          <a:prstGeom prst="line">
            <a:avLst/>
          </a:prstGeom>
          <a:noFill/>
          <a:ln w="12700" algn="ctr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619250" y="3268663"/>
            <a:ext cx="1441450" cy="501650"/>
          </a:xfrm>
          <a:prstGeom prst="ellips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61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3"/>
            <a:ext cx="38496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0" y="1830388"/>
            <a:ext cx="9109075" cy="4219575"/>
            <a:chOff x="35527" y="1196752"/>
            <a:chExt cx="9108381" cy="4219097"/>
          </a:xfrm>
        </p:grpSpPr>
        <p:pic>
          <p:nvPicPr>
            <p:cNvPr id="717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852" y="1456377"/>
              <a:ext cx="4544056" cy="37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" y="1422965"/>
              <a:ext cx="4577118" cy="380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74" name="Straight Connector 4"/>
            <p:cNvCxnSpPr>
              <a:cxnSpLocks noChangeShapeType="1"/>
            </p:cNvCxnSpPr>
            <p:nvPr/>
          </p:nvCxnSpPr>
          <p:spPr bwMode="auto">
            <a:xfrm>
              <a:off x="2843808" y="1196752"/>
              <a:ext cx="0" cy="4176464"/>
            </a:xfrm>
            <a:prstGeom prst="line">
              <a:avLst/>
            </a:prstGeom>
            <a:noFill/>
            <a:ln w="12700" algn="ctr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5" name="Straight Connector 5"/>
            <p:cNvCxnSpPr>
              <a:cxnSpLocks noChangeShapeType="1"/>
            </p:cNvCxnSpPr>
            <p:nvPr/>
          </p:nvCxnSpPr>
          <p:spPr bwMode="auto">
            <a:xfrm>
              <a:off x="7397923" y="1239385"/>
              <a:ext cx="0" cy="4176464"/>
            </a:xfrm>
            <a:prstGeom prst="line">
              <a:avLst/>
            </a:prstGeom>
            <a:noFill/>
            <a:ln w="12700" algn="ctr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17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3"/>
            <a:ext cx="38496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"/>
          <p:cNvGrpSpPr>
            <a:grpSpLocks/>
          </p:cNvGrpSpPr>
          <p:nvPr/>
        </p:nvGrpSpPr>
        <p:grpSpPr bwMode="auto">
          <a:xfrm>
            <a:off x="0" y="1751013"/>
            <a:ext cx="9105900" cy="4341812"/>
            <a:chOff x="107503" y="1196752"/>
            <a:chExt cx="8925753" cy="4187952"/>
          </a:xfrm>
        </p:grpSpPr>
        <p:pic>
          <p:nvPicPr>
            <p:cNvPr id="8200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440" y="1486343"/>
              <a:ext cx="4474816" cy="367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1484784"/>
              <a:ext cx="4450937" cy="367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2" name="Straight Connector 4"/>
            <p:cNvCxnSpPr>
              <a:cxnSpLocks noChangeShapeType="1"/>
            </p:cNvCxnSpPr>
            <p:nvPr/>
          </p:nvCxnSpPr>
          <p:spPr bwMode="auto">
            <a:xfrm>
              <a:off x="7308304" y="1208240"/>
              <a:ext cx="0" cy="4176464"/>
            </a:xfrm>
            <a:prstGeom prst="line">
              <a:avLst/>
            </a:prstGeom>
            <a:noFill/>
            <a:ln w="12700" algn="ctr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3" name="Straight Connector 5"/>
            <p:cNvCxnSpPr>
              <a:cxnSpLocks noChangeShapeType="1"/>
            </p:cNvCxnSpPr>
            <p:nvPr/>
          </p:nvCxnSpPr>
          <p:spPr bwMode="auto">
            <a:xfrm>
              <a:off x="2843808" y="1196752"/>
              <a:ext cx="0" cy="4176464"/>
            </a:xfrm>
            <a:prstGeom prst="line">
              <a:avLst/>
            </a:prstGeom>
            <a:noFill/>
            <a:ln w="12700" algn="ctr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95" name="Oval 7"/>
          <p:cNvSpPr>
            <a:spLocks noChangeArrowheads="1"/>
          </p:cNvSpPr>
          <p:nvPr/>
        </p:nvSpPr>
        <p:spPr bwMode="auto">
          <a:xfrm>
            <a:off x="4859338" y="3790950"/>
            <a:ext cx="936625" cy="330200"/>
          </a:xfrm>
          <a:prstGeom prst="ellips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4859338" y="2852738"/>
            <a:ext cx="936625" cy="290512"/>
          </a:xfrm>
          <a:prstGeom prst="ellips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819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3"/>
            <a:ext cx="38496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Oval 12"/>
          <p:cNvSpPr>
            <a:spLocks noChangeArrowheads="1"/>
          </p:cNvSpPr>
          <p:nvPr/>
        </p:nvSpPr>
        <p:spPr bwMode="auto">
          <a:xfrm>
            <a:off x="323850" y="2852738"/>
            <a:ext cx="935038" cy="290512"/>
          </a:xfrm>
          <a:prstGeom prst="ellips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9" name="Oval 13"/>
          <p:cNvSpPr>
            <a:spLocks noChangeArrowheads="1"/>
          </p:cNvSpPr>
          <p:nvPr/>
        </p:nvSpPr>
        <p:spPr bwMode="auto">
          <a:xfrm>
            <a:off x="323850" y="3789363"/>
            <a:ext cx="935038" cy="330200"/>
          </a:xfrm>
          <a:prstGeom prst="ellips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smtClean="0"/>
              <a:t>MQA Learning Outcomes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799784" cy="4572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learning outcomes for </a:t>
            </a:r>
            <a:r>
              <a:rPr lang="en-US" dirty="0" err="1" smtClean="0"/>
              <a:t>programmes</a:t>
            </a:r>
            <a:r>
              <a:rPr lang="en-US" dirty="0" smtClean="0"/>
              <a:t>  are specified by the Malaysian Qualifications Agency in the </a:t>
            </a:r>
            <a:r>
              <a:rPr lang="en-US" dirty="0" err="1" smtClean="0"/>
              <a:t>Programme</a:t>
            </a:r>
            <a:r>
              <a:rPr lang="en-US" dirty="0" smtClean="0"/>
              <a:t> Standards: Computing (2015) </a:t>
            </a:r>
            <a:r>
              <a:rPr lang="en-US" dirty="0" smtClean="0">
                <a:hlinkClick r:id="rId2"/>
              </a:rPr>
              <a:t>http://www.mqa.gov.my</a:t>
            </a:r>
            <a:r>
              <a:rPr lang="en-US" dirty="0" smtClean="0"/>
              <a:t>.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There are specific learning outcomes for the four (4) disciplines identified in the </a:t>
            </a:r>
            <a:r>
              <a:rPr lang="en-US" dirty="0" err="1" smtClean="0"/>
              <a:t>Programme</a:t>
            </a:r>
            <a:r>
              <a:rPr lang="en-US" dirty="0" smtClean="0"/>
              <a:t> Standards, the most important of which are: 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smtClean="0"/>
              <a:t>MQA Learning Outcomes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Computer Science </a:t>
            </a:r>
          </a:p>
          <a:p>
            <a:pPr marL="98425" indent="0">
              <a:spcBef>
                <a:spcPts val="1800"/>
              </a:spcBef>
              <a:buNone/>
            </a:pPr>
            <a:r>
              <a:rPr lang="en-US" sz="2000" dirty="0" smtClean="0"/>
              <a:t>Upon completion of the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, graduates should be able to: 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analyze algorithms as well as design and optimize computational solutions; and 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apply computing skills in analyzing, </a:t>
            </a:r>
            <a:r>
              <a:rPr lang="en-US" dirty="0" err="1" smtClean="0"/>
              <a:t>modelling</a:t>
            </a:r>
            <a:r>
              <a:rPr lang="en-US" dirty="0" smtClean="0"/>
              <a:t>, designing, developing, programming and evaluating efficient computing solutions. 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smtClean="0"/>
              <a:t>MQA Learning Outcomes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Information Technology </a:t>
            </a:r>
          </a:p>
          <a:p>
            <a:pPr marL="98425" indent="0">
              <a:spcBef>
                <a:spcPts val="1800"/>
              </a:spcBef>
              <a:buNone/>
            </a:pPr>
            <a:r>
              <a:rPr lang="en-US" sz="2000" dirty="0" smtClean="0"/>
              <a:t>Upon completion of the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, graduates should be able to: 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dirty="0" smtClean="0"/>
              <a:t>design, implement and manage Information technology solutions and resources, and 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recognise</a:t>
            </a:r>
            <a:r>
              <a:rPr lang="en-US" dirty="0" smtClean="0"/>
              <a:t> the impact of technology on individuals, </a:t>
            </a:r>
            <a:r>
              <a:rPr lang="en-US" dirty="0" err="1" smtClean="0"/>
              <a:t>organisation</a:t>
            </a:r>
            <a:r>
              <a:rPr lang="en-US" dirty="0" smtClean="0"/>
              <a:t> and society. 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2304</TotalTime>
  <Words>54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1_APU Clean</vt:lpstr>
      <vt:lpstr>3_APU Clean</vt:lpstr>
      <vt:lpstr>System and Network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MQA Learning Outcomes</vt:lpstr>
      <vt:lpstr>MQA Learning Outcomes</vt:lpstr>
      <vt:lpstr>MQA Learning Outcomes</vt:lpstr>
      <vt:lpstr>MQA Learning Outcomes</vt:lpstr>
      <vt:lpstr>MQA Learning Outcomes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336</cp:revision>
  <cp:lastPrinted>2007-07-15T04:59:23Z</cp:lastPrinted>
  <dcterms:modified xsi:type="dcterms:W3CDTF">2020-08-12T01:52:26Z</dcterms:modified>
</cp:coreProperties>
</file>