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1" r:id="rId1"/>
    <p:sldMasterId id="2147484666" r:id="rId2"/>
  </p:sldMasterIdLst>
  <p:notesMasterIdLst>
    <p:notesMasterId r:id="rId15"/>
  </p:notesMasterIdLst>
  <p:handoutMasterIdLst>
    <p:handoutMasterId r:id="rId16"/>
  </p:handoutMasterIdLst>
  <p:sldIdLst>
    <p:sldId id="936" r:id="rId3"/>
    <p:sldId id="968" r:id="rId4"/>
    <p:sldId id="969" r:id="rId5"/>
    <p:sldId id="970" r:id="rId6"/>
    <p:sldId id="971" r:id="rId7"/>
    <p:sldId id="973" r:id="rId8"/>
    <p:sldId id="974" r:id="rId9"/>
    <p:sldId id="975" r:id="rId10"/>
    <p:sldId id="983" r:id="rId11"/>
    <p:sldId id="976" r:id="rId12"/>
    <p:sldId id="977" r:id="rId13"/>
    <p:sldId id="984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528B"/>
    <a:srgbClr val="FF3300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86" d="100"/>
          <a:sy n="86" d="100"/>
        </p:scale>
        <p:origin x="-4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28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APU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June 2014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6408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Linux Workshop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9375" y="9120188"/>
            <a:ext cx="2155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B91586-CAA6-4716-87B3-52DBE65CFF4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860468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Semester 2, 2009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Week 1</a:t>
            </a:r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FIT2002 + FIT3086 Project Management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CA50FF-A0CD-4506-98F7-BA3C09A3C62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1629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3401C3-B63E-460D-8AF6-47F130C71CE3}" type="slidenum">
              <a:rPr lang="en-AU" altLang="en-US" smtClean="0"/>
              <a:pPr/>
              <a:t>4</a:t>
            </a:fld>
            <a:endParaRPr lang="en-AU" altLang="en-US" smtClean="0"/>
          </a:p>
        </p:txBody>
      </p:sp>
      <p:sp>
        <p:nvSpPr>
          <p:cNvPr id="16387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latin typeface="Times New Roman" pitchFamily="18" charset="0"/>
                <a:ea typeface="MS PGothic" pitchFamily="34" charset="-128"/>
              </a:rPr>
              <a:t>Network Administration - Managing Hosts and Users</a:t>
            </a:r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388" name="Rectangle 3"/>
          <p:cNvSpPr txBox="1">
            <a:spLocks noGrp="1"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27295B3-A982-41CD-9798-9506D40F60FC}" type="datetime1">
              <a:rPr lang="en-US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17-Feb-20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389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1163AC7-02D4-43E8-A2CB-5AC3D5585DE4}" type="slidenum">
              <a:rPr lang="en-AU" altLang="en-US" sz="1300">
                <a:latin typeface="Times New Roman" pitchFamily="18" charset="0"/>
                <a:ea typeface="MS PGothic" pitchFamily="34" charset="-128"/>
              </a:rPr>
              <a:pPr algn="r" eaLnBrk="1" hangingPunct="1"/>
              <a:t>4</a:t>
            </a:fld>
            <a:endParaRPr lang="en-AU" altLang="en-US" sz="13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63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227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AU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616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583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Block University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817938"/>
            <a:ext cx="17684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39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2160588" y="315913"/>
            <a:ext cx="3948112" cy="992187"/>
            <a:chOff x="2051720" y="315132"/>
            <a:chExt cx="3948406" cy="992462"/>
          </a:xfrm>
        </p:grpSpPr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2051720" y="334110"/>
              <a:ext cx="2381753" cy="973483"/>
              <a:chOff x="2843808" y="260648"/>
              <a:chExt cx="3024336" cy="1080120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2843808" y="260733"/>
                <a:ext cx="3023922" cy="108003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0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1144" y="404664"/>
                <a:ext cx="2785403" cy="815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11" descr="Block University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896" y="315132"/>
              <a:ext cx="1049230" cy="992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4491889" y="505685"/>
              <a:ext cx="458822" cy="58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3200" dirty="0" smtClean="0">
                  <a:solidFill>
                    <a:srgbClr val="000000"/>
                  </a:solidFill>
                </a:rPr>
                <a:t>&amp;</a:t>
              </a:r>
            </a:p>
          </p:txBody>
        </p:sp>
      </p:grp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86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46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555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6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186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0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153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2220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910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926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421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7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066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277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476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58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233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96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0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7" r:id="rId6"/>
    <p:sldLayoutId id="2147484658" r:id="rId7"/>
    <p:sldLayoutId id="2147484659" r:id="rId8"/>
    <p:sldLayoutId id="2147484660" r:id="rId9"/>
    <p:sldLayoutId id="2147484661" r:id="rId10"/>
    <p:sldLayoutId id="2147484662" r:id="rId11"/>
    <p:sldLayoutId id="2147484664" r:id="rId12"/>
    <p:sldLayoutId id="214748466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64819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  <p:sldLayoutId id="2147484678" r:id="rId12"/>
    <p:sldLayoutId id="2147484679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gcc &amp; make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395288" y="1773238"/>
            <a:ext cx="7777162" cy="4645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smtClean="0"/>
              <a:t>IF you do not have a package that uses Automake or Cmake, THEN</a:t>
            </a:r>
          </a:p>
          <a:p>
            <a:pPr lvl="1">
              <a:spcBef>
                <a:spcPts val="600"/>
              </a:spcBef>
            </a:pPr>
            <a:r>
              <a:rPr lang="en-US" altLang="en-US" smtClean="0"/>
              <a:t>Check the Makefile for options you can customise</a:t>
            </a:r>
          </a:p>
          <a:p>
            <a:pPr lvl="1">
              <a:spcBef>
                <a:spcPts val="600"/>
              </a:spcBef>
            </a:pPr>
            <a:r>
              <a:rPr lang="en-US" altLang="en-US" smtClean="0"/>
              <a:t>Check the Makefile for an INSTALL target and CLEAN</a:t>
            </a:r>
          </a:p>
          <a:p>
            <a:pPr lvl="1">
              <a:spcBef>
                <a:spcPts val="600"/>
              </a:spcBef>
            </a:pPr>
            <a:r>
              <a:rPr lang="en-US" altLang="en-US" smtClean="0"/>
              <a:t>Check the Makefile for a CLEAN </a:t>
            </a:r>
          </a:p>
          <a:p>
            <a:pPr>
              <a:spcBef>
                <a:spcPts val="1800"/>
              </a:spcBef>
            </a:pPr>
            <a:r>
              <a:rPr lang="en-US" altLang="en-US" sz="2000" smtClean="0"/>
              <a:t>Run </a:t>
            </a:r>
            <a:r>
              <a:rPr lang="en-US" altLang="en-US" sz="2000" smtClean="0">
                <a:solidFill>
                  <a:schemeClr val="tx1"/>
                </a:solidFill>
              </a:rPr>
              <a:t>make</a:t>
            </a:r>
            <a:r>
              <a:rPr lang="en-US" altLang="en-US" sz="2000" smtClean="0"/>
              <a:t>. If everything works, it will create new files in the source directories</a:t>
            </a:r>
          </a:p>
          <a:p>
            <a:pPr>
              <a:spcBef>
                <a:spcPts val="1800"/>
              </a:spcBef>
            </a:pPr>
            <a:r>
              <a:rPr lang="en-US" altLang="en-US" sz="2000" smtClean="0"/>
              <a:t>If you can, run </a:t>
            </a:r>
            <a:r>
              <a:rPr lang="en-US" altLang="en-US" sz="2000" smtClean="0">
                <a:solidFill>
                  <a:schemeClr val="tx1"/>
                </a:solidFill>
              </a:rPr>
              <a:t>make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chemeClr val="tx1"/>
                </a:solidFill>
              </a:rPr>
              <a:t>install </a:t>
            </a:r>
            <a:r>
              <a:rPr lang="en-US" altLang="en-US" sz="2000" smtClean="0"/>
              <a:t>to move the new files from the source directories into their proper places in the filesystem</a:t>
            </a:r>
          </a:p>
          <a:p>
            <a:pPr>
              <a:spcBef>
                <a:spcPts val="1800"/>
              </a:spcBef>
            </a:pPr>
            <a:r>
              <a:rPr lang="en-US" altLang="en-US" sz="2000" smtClean="0"/>
              <a:t>If something goes wrong, run </a:t>
            </a:r>
            <a:r>
              <a:rPr lang="en-US" altLang="en-US" sz="2000" smtClean="0">
                <a:solidFill>
                  <a:schemeClr val="tx1"/>
                </a:solidFill>
              </a:rPr>
              <a:t>make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chemeClr val="tx1"/>
                </a:solidFill>
              </a:rPr>
              <a:t>clean </a:t>
            </a:r>
            <a:r>
              <a:rPr lang="en-US" altLang="en-US" sz="2000" smtClean="0"/>
              <a:t>to remove new files from the source directories, debug, and run </a:t>
            </a:r>
            <a:r>
              <a:rPr lang="en-US" altLang="en-US" sz="2000" smtClean="0">
                <a:solidFill>
                  <a:schemeClr val="tx1"/>
                </a:solidFill>
              </a:rPr>
              <a:t>make</a:t>
            </a:r>
            <a:r>
              <a:rPr lang="en-US" altLang="en-US" sz="2000" smtClean="0"/>
              <a:t> again</a:t>
            </a:r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marL="98425" indent="0"/>
            <a:r>
              <a:rPr lang="en-US" altLang="en-US" smtClean="0"/>
              <a:t>The basic process is: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088313" cy="4860925"/>
          </a:xfrm>
        </p:spPr>
        <p:txBody>
          <a:bodyPr/>
          <a:lstStyle/>
          <a:p>
            <a:pPr marL="98425" indent="0">
              <a:buFontTx/>
              <a:buNone/>
            </a:pPr>
            <a:endParaRPr lang="en-GB" altLang="en-US" sz="2000" smtClean="0"/>
          </a:p>
          <a:p>
            <a:pPr marL="98425" indent="0">
              <a:buFontTx/>
              <a:buNone/>
            </a:pPr>
            <a:r>
              <a:rPr lang="en-GB" altLang="en-US" sz="2000" smtClean="0"/>
              <a:t>Study the SlaxBuild to see what it is doing</a:t>
            </a:r>
          </a:p>
          <a:p>
            <a:pPr marL="98425" indent="0">
              <a:buFontTx/>
              <a:buNone/>
            </a:pPr>
            <a:endParaRPr lang="en-GB" altLang="en-US" sz="2000" smtClean="0"/>
          </a:p>
          <a:p>
            <a:pPr marL="98425" indent="0">
              <a:buFontTx/>
              <a:buNone/>
            </a:pPr>
            <a:r>
              <a:rPr lang="en-GB" altLang="en-US" sz="2000" smtClean="0"/>
              <a:t>See TinyNet Images: ReadMe on the website to get a gcc VM set up</a:t>
            </a:r>
          </a:p>
          <a:p>
            <a:pPr marL="98425" indent="0">
              <a:buFontTx/>
              <a:buNone/>
            </a:pPr>
            <a:endParaRPr lang="en-GB" altLang="en-US" sz="2000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250825" y="692150"/>
            <a:ext cx="8229600" cy="76835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653579"/>
                </a:solidFill>
              </a:rPr>
              <a:t>Source and Packages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323850" y="1773238"/>
            <a:ext cx="8223250" cy="4627562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A Linux </a:t>
            </a:r>
            <a:r>
              <a:rPr lang="en-US" altLang="en-US" sz="2200" smtClean="0">
                <a:solidFill>
                  <a:srgbClr val="A50021"/>
                </a:solidFill>
              </a:rPr>
              <a:t>distribution</a:t>
            </a:r>
            <a:r>
              <a:rPr lang="en-US" altLang="en-US" sz="2200" smtClean="0"/>
              <a:t> is a collection of </a:t>
            </a:r>
            <a:r>
              <a:rPr lang="en-US" altLang="en-US" sz="2200" smtClean="0">
                <a:solidFill>
                  <a:srgbClr val="A50021"/>
                </a:solidFill>
              </a:rPr>
              <a:t>utilities</a:t>
            </a:r>
            <a:r>
              <a:rPr lang="en-US" altLang="en-US" sz="2200" smtClean="0"/>
              <a:t> bundled around the Linux </a:t>
            </a:r>
            <a:r>
              <a:rPr lang="en-US" altLang="en-US" sz="2200" smtClean="0">
                <a:solidFill>
                  <a:srgbClr val="A50021"/>
                </a:solidFill>
              </a:rPr>
              <a:t>kernel</a:t>
            </a:r>
            <a:r>
              <a:rPr lang="en-US" altLang="en-US" sz="2200" smtClean="0"/>
              <a:t>.</a:t>
            </a:r>
          </a:p>
          <a:p>
            <a:pPr eaLnBrk="1" hangingPunct="1"/>
            <a:r>
              <a:rPr lang="en-US" altLang="en-US" sz="2200" smtClean="0">
                <a:solidFill>
                  <a:srgbClr val="A50021"/>
                </a:solidFill>
              </a:rPr>
              <a:t>Source code</a:t>
            </a:r>
            <a:r>
              <a:rPr lang="en-US" altLang="en-US" sz="2200" smtClean="0"/>
              <a:t> is the program in text file format, usually written in the language C</a:t>
            </a:r>
          </a:p>
          <a:p>
            <a:pPr eaLnBrk="1" hangingPunct="1"/>
            <a:r>
              <a:rPr lang="en-US" altLang="en-US" sz="2200" smtClean="0"/>
              <a:t> A </a:t>
            </a:r>
            <a:r>
              <a:rPr lang="en-US" altLang="en-US" sz="2200" smtClean="0">
                <a:solidFill>
                  <a:srgbClr val="A50021"/>
                </a:solidFill>
              </a:rPr>
              <a:t>binary file</a:t>
            </a:r>
            <a:r>
              <a:rPr lang="en-US" altLang="en-US" sz="2200" smtClean="0"/>
              <a:t> is the result of </a:t>
            </a:r>
            <a:r>
              <a:rPr lang="en-US" altLang="en-US" sz="2200" smtClean="0">
                <a:solidFill>
                  <a:srgbClr val="A50021"/>
                </a:solidFill>
              </a:rPr>
              <a:t>compiled</a:t>
            </a:r>
            <a:r>
              <a:rPr lang="en-US" altLang="en-US" sz="2200" smtClean="0"/>
              <a:t> source code.</a:t>
            </a:r>
          </a:p>
          <a:p>
            <a:pPr eaLnBrk="1" hangingPunct="1"/>
            <a:r>
              <a:rPr lang="en-US" altLang="en-US" sz="2200" smtClean="0"/>
              <a:t> A </a:t>
            </a:r>
            <a:r>
              <a:rPr lang="en-US" altLang="en-US" sz="2200" smtClean="0">
                <a:solidFill>
                  <a:srgbClr val="A50021"/>
                </a:solidFill>
              </a:rPr>
              <a:t>dependency</a:t>
            </a:r>
            <a:r>
              <a:rPr lang="en-US" altLang="en-US" sz="2200" smtClean="0"/>
              <a:t> is a component of the system that must already be installed before another program will function. </a:t>
            </a:r>
          </a:p>
          <a:p>
            <a:pPr lvl="1" eaLnBrk="1" hangingPunct="1"/>
            <a:r>
              <a:rPr lang="en-US" altLang="en-US" sz="2200" smtClean="0"/>
              <a:t>Some, but not all, compilation scripts will attempt a </a:t>
            </a:r>
            <a:r>
              <a:rPr lang="en-US" altLang="en-US" sz="2200" b="1" smtClean="0"/>
              <a:t>dependency check</a:t>
            </a:r>
            <a:r>
              <a:rPr lang="en-US" altLang="en-US" sz="2200" smtClean="0"/>
              <a:t> prior to installation.</a:t>
            </a:r>
          </a:p>
          <a:p>
            <a:pPr eaLnBrk="1" hangingPunct="1"/>
            <a:r>
              <a:rPr lang="en-US" altLang="en-US" sz="2200" smtClean="0">
                <a:solidFill>
                  <a:srgbClr val="A50021"/>
                </a:solidFill>
              </a:rPr>
              <a:t>Packages</a:t>
            </a:r>
            <a:r>
              <a:rPr lang="en-US" altLang="en-US" sz="2200" smtClean="0"/>
              <a:t> are pre-configured binary files for specific distributions.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398463" y="549275"/>
            <a:ext cx="8229600" cy="76835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653579"/>
                </a:solidFill>
              </a:rPr>
              <a:t>Source and Packages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322263" y="1484313"/>
            <a:ext cx="8713787" cy="2305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200" smtClean="0">
                <a:solidFill>
                  <a:srgbClr val="A50021"/>
                </a:solidFill>
              </a:rPr>
              <a:t>Package managers</a:t>
            </a:r>
            <a:r>
              <a:rPr lang="en-US" altLang="en-US" sz="2200" smtClean="0"/>
              <a:t> keep track of which packages have been installed, and perform a dependency check when you install software </a:t>
            </a:r>
          </a:p>
          <a:p>
            <a:pPr eaLnBrk="1" hangingPunct="1">
              <a:buFontTx/>
              <a:buNone/>
            </a:pPr>
            <a:r>
              <a:rPr lang="en-US" altLang="en-US" sz="2200" smtClean="0"/>
              <a:t>Some distributions offer a tracking service that will notify you when new versions of installed packages are available.</a:t>
            </a:r>
          </a:p>
          <a:p>
            <a:pPr eaLnBrk="1" hangingPunct="1">
              <a:buFontTx/>
              <a:buNone/>
            </a:pPr>
            <a:r>
              <a:rPr lang="en-US" altLang="en-US" sz="2200" smtClean="0"/>
              <a:t>Others automatically download packages from an official repository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endParaRPr lang="en-US" altLang="en-US" sz="2000" smtClean="0"/>
          </a:p>
        </p:txBody>
      </p:sp>
      <p:grpSp>
        <p:nvGrpSpPr>
          <p:cNvPr id="5124" name="Group 9"/>
          <p:cNvGrpSpPr>
            <a:grpSpLocks/>
          </p:cNvGrpSpPr>
          <p:nvPr/>
        </p:nvGrpSpPr>
        <p:grpSpPr bwMode="auto">
          <a:xfrm>
            <a:off x="457200" y="4038600"/>
            <a:ext cx="6905625" cy="1109663"/>
            <a:chOff x="340" y="2115"/>
            <a:chExt cx="4350" cy="699"/>
          </a:xfrm>
        </p:grpSpPr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340" y="2115"/>
              <a:ext cx="1140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Debian/Ubuntu</a:t>
              </a:r>
              <a:endParaRPr lang="en-US" altLang="en-US"/>
            </a:p>
            <a:p>
              <a:pPr eaLnBrk="1" hangingPunct="1">
                <a:spcBef>
                  <a:spcPct val="35000"/>
                </a:spcBef>
              </a:pPr>
              <a:r>
                <a:rPr lang="en-US" altLang="en-US"/>
                <a:t>Local – dpkg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en-US" altLang="en-US"/>
                <a:t>Auto – apt-get</a:t>
              </a:r>
            </a:p>
          </p:txBody>
        </p:sp>
        <p:sp>
          <p:nvSpPr>
            <p:cNvPr id="5128" name="Text Box 5"/>
            <p:cNvSpPr txBox="1">
              <a:spLocks noChangeArrowheads="1"/>
            </p:cNvSpPr>
            <p:nvPr/>
          </p:nvSpPr>
          <p:spPr bwMode="auto">
            <a:xfrm>
              <a:off x="2064" y="2115"/>
              <a:ext cx="868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RedHat</a:t>
              </a:r>
              <a:endParaRPr lang="en-US" altLang="en-US"/>
            </a:p>
            <a:p>
              <a:pPr eaLnBrk="1" hangingPunct="1">
                <a:spcBef>
                  <a:spcPct val="35000"/>
                </a:spcBef>
              </a:pPr>
              <a:r>
                <a:rPr lang="en-US" altLang="en-US"/>
                <a:t>Local – rpm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en-US" altLang="en-US"/>
                <a:t>Auto – yum</a:t>
              </a:r>
            </a:p>
          </p:txBody>
        </p:sp>
        <p:sp>
          <p:nvSpPr>
            <p:cNvPr id="5129" name="Text Box 6"/>
            <p:cNvSpPr txBox="1">
              <a:spLocks noChangeArrowheads="1"/>
            </p:cNvSpPr>
            <p:nvPr/>
          </p:nvSpPr>
          <p:spPr bwMode="auto">
            <a:xfrm>
              <a:off x="3606" y="2115"/>
              <a:ext cx="1084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Slackware 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en-US" altLang="en-US"/>
                <a:t>Local – pkgtool</a:t>
              </a:r>
            </a:p>
            <a:p>
              <a:pPr eaLnBrk="1" hangingPunct="1">
                <a:spcBef>
                  <a:spcPct val="35000"/>
                </a:spcBef>
              </a:pPr>
              <a:r>
                <a:rPr lang="en-US" altLang="en-US"/>
                <a:t>Auto – </a:t>
              </a:r>
              <a:r>
                <a:rPr lang="en-US" altLang="en-US" i="1"/>
                <a:t>(none)</a:t>
              </a:r>
            </a:p>
          </p:txBody>
        </p:sp>
      </p:grp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390525" y="5445125"/>
            <a:ext cx="3489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A50021"/>
                </a:solidFill>
              </a:rPr>
              <a:t>TinyNet:</a:t>
            </a:r>
            <a:r>
              <a:rPr lang="en-US" altLang="en-US">
                <a:solidFill>
                  <a:srgbClr val="A50021"/>
                </a:solidFill>
              </a:rPr>
              <a:t> mount SlaxArchive CD</a:t>
            </a:r>
            <a:endParaRPr lang="en-US" altLang="en-US" i="1"/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7696200" y="4343400"/>
            <a:ext cx="1123950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Celebrate</a:t>
            </a:r>
          </a:p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Diversity!</a:t>
            </a:r>
            <a:endParaRPr lang="en-GB" altLang="en-US" sz="1600" b="1" i="1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7799387" cy="1130300"/>
          </a:xfrm>
        </p:spPr>
        <p:txBody>
          <a:bodyPr/>
          <a:lstStyle/>
          <a:p>
            <a:pPr eaLnBrk="1" hangingPunct="1"/>
            <a:r>
              <a:rPr lang="en-AU" altLang="en-US" smtClean="0"/>
              <a:t>Shared Libraries (.so)</a:t>
            </a:r>
            <a:br>
              <a:rPr lang="en-AU" altLang="en-US" smtClean="0"/>
            </a:br>
            <a:r>
              <a:rPr lang="en-AU" altLang="en-US" smtClean="0"/>
              <a:t>Dynamic Link Libraries (.dll)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457200" y="1773238"/>
            <a:ext cx="8147050" cy="3505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AU" altLang="en-US" sz="2200" smtClean="0"/>
              <a:t>Loaded into RAM on demand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sz="2200" smtClean="0"/>
              <a:t>Managed by some kernel routines which use an “index” to locate a required module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smtClean="0"/>
              <a:t>		</a:t>
            </a:r>
            <a:r>
              <a:rPr lang="en-AU" altLang="en-US" sz="2200" smtClean="0">
                <a:solidFill>
                  <a:schemeClr val="accent2"/>
                </a:solidFill>
              </a:rPr>
              <a:t>Special command used to do this – </a:t>
            </a:r>
            <a:r>
              <a:rPr lang="en-AU" altLang="en-US" sz="2200" b="1" smtClean="0">
                <a:solidFill>
                  <a:schemeClr val="accent2"/>
                </a:solidFill>
                <a:latin typeface="Lucida Console" pitchFamily="49" charset="0"/>
                <a:cs typeface="Courier New" pitchFamily="49" charset="0"/>
              </a:rPr>
              <a:t>ldconfig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 sz="2200" b="1" smtClean="0">
                <a:solidFill>
                  <a:srgbClr val="A50021"/>
                </a:solidFill>
              </a:rPr>
              <a:t>Must have the right libraries on your system</a:t>
            </a:r>
            <a:r>
              <a:rPr lang="en-AU" altLang="en-US" sz="2200" smtClean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smtClean="0"/>
              <a:t>		</a:t>
            </a:r>
            <a:r>
              <a:rPr lang="en-AU" altLang="en-US" sz="2200" b="1" smtClean="0">
                <a:solidFill>
                  <a:schemeClr val="accent2"/>
                </a:solidFill>
              </a:rPr>
              <a:t>dependencies</a:t>
            </a:r>
            <a:r>
              <a:rPr lang="en-AU" altLang="en-US" sz="2200" smtClean="0">
                <a:solidFill>
                  <a:schemeClr val="accent2"/>
                </a:solidFill>
              </a:rPr>
              <a:t> – </a:t>
            </a:r>
            <a:r>
              <a:rPr lang="en-AU" altLang="en-US" sz="2200" smtClean="0">
                <a:solidFill>
                  <a:schemeClr val="accent2"/>
                </a:solidFill>
                <a:cs typeface="Courier New" pitchFamily="49" charset="0"/>
              </a:rPr>
              <a:t>missing or wrong version, cannot start</a:t>
            </a:r>
            <a:endParaRPr lang="en-AU" altLang="en-US" sz="2200" smtClean="0">
              <a:solidFill>
                <a:schemeClr val="accent2"/>
              </a:solidFill>
              <a:latin typeface="Lucida Console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smtClean="0"/>
              <a:t>		</a:t>
            </a:r>
            <a:r>
              <a:rPr lang="en-AU" altLang="en-US" sz="2200" b="1" smtClean="0">
                <a:solidFill>
                  <a:schemeClr val="accent2"/>
                </a:solidFill>
              </a:rPr>
              <a:t>packages</a:t>
            </a:r>
            <a:r>
              <a:rPr lang="en-AU" altLang="en-US" sz="2200" smtClean="0">
                <a:solidFill>
                  <a:schemeClr val="accent2"/>
                </a:solidFill>
              </a:rPr>
              <a:t> – </a:t>
            </a:r>
            <a:r>
              <a:rPr lang="en-AU" altLang="en-US" sz="2200" smtClean="0">
                <a:solidFill>
                  <a:schemeClr val="accent2"/>
                </a:solidFill>
                <a:cs typeface="Courier New" pitchFamily="49" charset="0"/>
              </a:rPr>
              <a:t>bundle libraries, but often depend on others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200" smtClean="0">
                <a:solidFill>
                  <a:schemeClr val="accent2"/>
                </a:solidFill>
              </a:rPr>
              <a:t>		</a:t>
            </a:r>
            <a:r>
              <a:rPr lang="en-AU" altLang="en-US" sz="2200" b="1" smtClean="0">
                <a:solidFill>
                  <a:schemeClr val="accent2"/>
                </a:solidFill>
              </a:rPr>
              <a:t>package managers</a:t>
            </a:r>
            <a:r>
              <a:rPr lang="en-AU" altLang="en-US" sz="2200" smtClean="0">
                <a:solidFill>
                  <a:schemeClr val="accent2"/>
                </a:solidFill>
              </a:rPr>
              <a:t> – </a:t>
            </a:r>
            <a:r>
              <a:rPr lang="en-AU" altLang="en-US" sz="2200" smtClean="0">
                <a:solidFill>
                  <a:schemeClr val="accent2"/>
                </a:solidFill>
                <a:cs typeface="Courier New" pitchFamily="49" charset="0"/>
              </a:rPr>
              <a:t>help sort out dependencies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95400" y="5486400"/>
            <a:ext cx="594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A50021"/>
                </a:solidFill>
              </a:rPr>
              <a:t>It is </a:t>
            </a:r>
            <a:r>
              <a:rPr lang="en-US" altLang="en-US" sz="2000" i="1" u="sng">
                <a:solidFill>
                  <a:srgbClr val="A50021"/>
                </a:solidFill>
              </a:rPr>
              <a:t>very likely</a:t>
            </a:r>
            <a:r>
              <a:rPr lang="en-US" altLang="en-US" sz="2000" i="1">
                <a:solidFill>
                  <a:srgbClr val="A50021"/>
                </a:solidFill>
              </a:rPr>
              <a:t> that you will actually need to configure these, for one application or another</a:t>
            </a:r>
            <a:endParaRPr lang="en-GB" altLang="en-US" sz="2000" i="1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Compiling: gcc &amp; make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95288" y="1916113"/>
            <a:ext cx="8001000" cy="45720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en-US" sz="2000" dirty="0" smtClean="0"/>
              <a:t>There are four essential ingredients in a Linux distribution: the </a:t>
            </a:r>
            <a:r>
              <a:rPr lang="en-US" altLang="en-US" sz="2000" dirty="0" smtClean="0">
                <a:solidFill>
                  <a:schemeClr val="tx1"/>
                </a:solidFill>
              </a:rPr>
              <a:t>kernel code</a:t>
            </a:r>
            <a:r>
              <a:rPr lang="en-US" altLang="en-US" sz="2000" dirty="0" smtClean="0"/>
              <a:t>, the </a:t>
            </a:r>
            <a:r>
              <a:rPr lang="en-US" altLang="en-US" sz="2000" dirty="0" smtClean="0">
                <a:solidFill>
                  <a:schemeClr val="tx1"/>
                </a:solidFill>
              </a:rPr>
              <a:t>C compiler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solidFill>
                  <a:schemeClr val="tx1"/>
                </a:solidFill>
              </a:rPr>
              <a:t>C libraries</a:t>
            </a:r>
            <a:r>
              <a:rPr lang="en-US" altLang="en-US" sz="2000" dirty="0" smtClean="0"/>
              <a:t>, and the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binutils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smtClean="0"/>
              <a:t>package (the linker and other build tools).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2000" dirty="0" smtClean="0"/>
              <a:t>While there are exceptions, because some applications depend on certain features in the C libraries or the kernel (newer versions of the monkey webserver, for example), </a:t>
            </a:r>
            <a:r>
              <a:rPr lang="en-US" altLang="en-US" sz="2000" dirty="0" smtClean="0">
                <a:solidFill>
                  <a:srgbClr val="7030A0"/>
                </a:solidFill>
              </a:rPr>
              <a:t>in general any code you can compile will work</a:t>
            </a:r>
            <a:r>
              <a:rPr lang="en-US" altLang="en-US" sz="2000" dirty="0" smtClean="0"/>
              <a:t>.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2000" dirty="0" smtClean="0">
                <a:solidFill>
                  <a:srgbClr val="7030A0"/>
                </a:solidFill>
              </a:rPr>
              <a:t>Binaries other versions and distributions are highly likely to work, when the versions of their major components are similar. 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2000" dirty="0" smtClean="0"/>
              <a:t>distrowatch.com tracks the characteristics of about a zillion distributions, but there are only 3 major ones to keep an eye on: </a:t>
            </a:r>
            <a:r>
              <a:rPr lang="en-US" altLang="en-US" sz="2000" dirty="0" smtClean="0">
                <a:solidFill>
                  <a:srgbClr val="C00000"/>
                </a:solidFill>
              </a:rPr>
              <a:t>Slackware, Ubuntu (</a:t>
            </a:r>
            <a:r>
              <a:rPr lang="en-US" altLang="en-US" sz="2000" dirty="0" err="1" smtClean="0">
                <a:solidFill>
                  <a:srgbClr val="C00000"/>
                </a:solidFill>
              </a:rPr>
              <a:t>Debian</a:t>
            </a:r>
            <a:r>
              <a:rPr lang="en-US" altLang="en-US" sz="2000" dirty="0" smtClean="0">
                <a:solidFill>
                  <a:srgbClr val="C00000"/>
                </a:solidFill>
              </a:rPr>
              <a:t>), </a:t>
            </a:r>
            <a:r>
              <a:rPr lang="en-US" altLang="en-US" sz="2000" dirty="0"/>
              <a:t>and </a:t>
            </a:r>
            <a:r>
              <a:rPr lang="en-US" altLang="en-US" sz="2000" dirty="0" err="1" smtClean="0">
                <a:solidFill>
                  <a:srgbClr val="C00000"/>
                </a:solidFill>
              </a:rPr>
              <a:t>Redhat</a:t>
            </a:r>
            <a:r>
              <a:rPr lang="en-US" altLang="en-US" sz="2000" dirty="0" smtClean="0">
                <a:solidFill>
                  <a:srgbClr val="C00000"/>
                </a:solidFill>
              </a:rPr>
              <a:t> (CentOS)</a:t>
            </a:r>
            <a:r>
              <a:rPr lang="en-US" altLang="en-US" sz="2000" dirty="0" smtClean="0"/>
              <a:t>.</a:t>
            </a:r>
          </a:p>
          <a:p>
            <a:pPr marL="98425" indent="0">
              <a:buFontTx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smtClean="0"/>
              <a:t>make, cmake, automake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95288" y="1628775"/>
            <a:ext cx="8001000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smtClean="0"/>
              <a:t>In these modern times we usually get software from a repository, but sometimes you need to compile it for yourself. </a:t>
            </a:r>
          </a:p>
          <a:p>
            <a:pPr>
              <a:spcBef>
                <a:spcPts val="1200"/>
              </a:spcBef>
            </a:pPr>
            <a:r>
              <a:rPr lang="en-US" altLang="en-US" sz="2000" smtClean="0">
                <a:solidFill>
                  <a:schemeClr val="tx1"/>
                </a:solidFill>
              </a:rPr>
              <a:t>make</a:t>
            </a:r>
            <a:r>
              <a:rPr lang="en-US" altLang="en-US" sz="2000" smtClean="0"/>
              <a:t> (or rather a </a:t>
            </a:r>
            <a:r>
              <a:rPr lang="en-US" altLang="en-US" sz="2000" smtClean="0">
                <a:solidFill>
                  <a:schemeClr val="tx1"/>
                </a:solidFill>
              </a:rPr>
              <a:t>Makefile</a:t>
            </a:r>
            <a:r>
              <a:rPr lang="en-US" altLang="en-US" sz="2000" smtClean="0"/>
              <a:t>) is a </a:t>
            </a:r>
            <a:r>
              <a:rPr lang="en-US" altLang="en-US" sz="2000" b="1" i="1" smtClean="0">
                <a:solidFill>
                  <a:srgbClr val="7030A0"/>
                </a:solidFill>
              </a:rPr>
              <a:t>buildsystem</a:t>
            </a:r>
            <a:r>
              <a:rPr lang="en-US" altLang="en-US" sz="2000" smtClean="0">
                <a:solidFill>
                  <a:srgbClr val="7030A0"/>
                </a:solidFill>
              </a:rPr>
              <a:t> </a:t>
            </a:r>
            <a:r>
              <a:rPr lang="en-US" altLang="en-US" sz="2000" smtClean="0"/>
              <a:t>- it drives the compiler and other build tools to build your code.</a:t>
            </a:r>
          </a:p>
          <a:p>
            <a:pPr>
              <a:spcBef>
                <a:spcPts val="1200"/>
              </a:spcBef>
            </a:pPr>
            <a:r>
              <a:rPr lang="en-US" altLang="en-US" sz="2000" smtClean="0"/>
              <a:t>If you intend your project to be multi-platform or widely usable, you really want a </a:t>
            </a:r>
            <a:r>
              <a:rPr lang="en-US" altLang="en-US" sz="2000" b="1" i="1" smtClean="0">
                <a:solidFill>
                  <a:srgbClr val="7030A0"/>
                </a:solidFill>
              </a:rPr>
              <a:t>buildsystem generator</a:t>
            </a:r>
            <a:r>
              <a:rPr lang="en-US" altLang="en-US" sz="2000" smtClean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en-US" sz="2000" smtClean="0">
                <a:solidFill>
                  <a:schemeClr val="tx1"/>
                </a:solidFill>
              </a:rPr>
              <a:t>CMake </a:t>
            </a:r>
            <a:r>
              <a:rPr lang="en-US" altLang="en-US" sz="2000" smtClean="0"/>
              <a:t>(cross-platform make) can produce Makefiles, Ninja build files, KDEvelop or XCode projects, and Visual Studio solutions from the same starting point, the </a:t>
            </a:r>
            <a:r>
              <a:rPr lang="en-US" altLang="en-US" sz="2000" smtClean="0">
                <a:solidFill>
                  <a:schemeClr val="tx1"/>
                </a:solidFill>
              </a:rPr>
              <a:t>CMakeLists.txt</a:t>
            </a:r>
            <a:r>
              <a:rPr lang="en-US" altLang="en-US" sz="2000" smtClean="0"/>
              <a:t> file</a:t>
            </a:r>
          </a:p>
          <a:p>
            <a:pPr>
              <a:spcBef>
                <a:spcPts val="1200"/>
              </a:spcBef>
            </a:pPr>
            <a:r>
              <a:rPr lang="en-US" altLang="en-US" sz="2000" smtClean="0">
                <a:solidFill>
                  <a:schemeClr val="tx1"/>
                </a:solidFill>
              </a:rPr>
              <a:t>GNU Autotools </a:t>
            </a:r>
            <a:r>
              <a:rPr lang="en-US" altLang="en-US" sz="2000" smtClean="0"/>
              <a:t>(automake) integrate very well with building Linux distributions. They are not a general build system generator - they implement the GNU coding standards and nothing else.</a:t>
            </a:r>
            <a:endParaRPr lang="en-GB" altLang="en-US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228600" y="1700213"/>
            <a:ext cx="8001000" cy="43195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smtClean="0"/>
              <a:t>Make, Cmake, and GNU Autotools are actually insanely complicated, but they make the build process practically painless.</a:t>
            </a:r>
          </a:p>
          <a:p>
            <a:pPr>
              <a:spcBef>
                <a:spcPts val="1200"/>
              </a:spcBef>
            </a:pPr>
            <a:r>
              <a:rPr lang="en-US" altLang="en-US" sz="2000" smtClean="0"/>
              <a:t>Essentially, each application will have a </a:t>
            </a:r>
            <a:r>
              <a:rPr lang="en-US" altLang="en-US" sz="2000" smtClean="0">
                <a:solidFill>
                  <a:schemeClr val="tx1"/>
                </a:solidFill>
              </a:rPr>
              <a:t>makefile </a:t>
            </a:r>
            <a:r>
              <a:rPr lang="en-US" altLang="en-US" sz="2000" smtClean="0"/>
              <a:t>with various </a:t>
            </a:r>
            <a:r>
              <a:rPr lang="en-US" altLang="en-US" sz="2000" smtClean="0">
                <a:solidFill>
                  <a:srgbClr val="7030A0"/>
                </a:solidFill>
              </a:rPr>
              <a:t>targets</a:t>
            </a:r>
            <a:r>
              <a:rPr lang="en-US" altLang="en-US" sz="2000" smtClean="0"/>
              <a:t> – some common ones are </a:t>
            </a:r>
            <a:endParaRPr lang="en-US" altLang="en-US" sz="2000" smtClean="0">
              <a:solidFill>
                <a:srgbClr val="7030A0"/>
              </a:solidFill>
            </a:endParaRPr>
          </a:p>
          <a:p>
            <a:pPr lvl="1"/>
            <a:r>
              <a:rPr lang="en-US" altLang="en-US" sz="1600" smtClean="0">
                <a:solidFill>
                  <a:srgbClr val="7030A0"/>
                </a:solidFill>
              </a:rPr>
              <a:t>make</a:t>
            </a:r>
          </a:p>
          <a:p>
            <a:pPr lvl="1"/>
            <a:r>
              <a:rPr lang="en-US" altLang="en-US" sz="1600" smtClean="0">
                <a:solidFill>
                  <a:srgbClr val="7030A0"/>
                </a:solidFill>
              </a:rPr>
              <a:t>make install</a:t>
            </a:r>
          </a:p>
          <a:p>
            <a:pPr lvl="1"/>
            <a:r>
              <a:rPr lang="en-US" altLang="en-US" sz="1600" smtClean="0">
                <a:solidFill>
                  <a:srgbClr val="7030A0"/>
                </a:solidFill>
              </a:rPr>
              <a:t>make clean</a:t>
            </a:r>
          </a:p>
          <a:p>
            <a:pPr>
              <a:spcBef>
                <a:spcPts val="1200"/>
              </a:spcBef>
            </a:pPr>
            <a:r>
              <a:rPr lang="en-US" altLang="en-US" sz="2000" smtClean="0"/>
              <a:t>There may be a layer “above” the makefile: </a:t>
            </a:r>
            <a:r>
              <a:rPr lang="en-US" altLang="en-US" sz="2000" smtClean="0">
                <a:solidFill>
                  <a:srgbClr val="7030A0"/>
                </a:solidFill>
              </a:rPr>
              <a:t>Cmake </a:t>
            </a:r>
            <a:r>
              <a:rPr lang="en-US" altLang="en-US" sz="2000" b="1" smtClean="0"/>
              <a:t>or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7030A0"/>
                </a:solidFill>
              </a:rPr>
              <a:t>configure</a:t>
            </a:r>
            <a:r>
              <a:rPr lang="en-US" altLang="en-US" sz="2000" smtClean="0"/>
              <a:t> (GNU Autotools).  </a:t>
            </a:r>
          </a:p>
          <a:p>
            <a:pPr>
              <a:spcBef>
                <a:spcPts val="1200"/>
              </a:spcBef>
            </a:pPr>
            <a:r>
              <a:rPr lang="en-US" altLang="en-US" sz="2000" smtClean="0"/>
              <a:t>We can add another layer to automate even more: </a:t>
            </a:r>
            <a:r>
              <a:rPr lang="en-US" altLang="en-US" sz="2000" smtClean="0">
                <a:solidFill>
                  <a:srgbClr val="7030A0"/>
                </a:solidFill>
              </a:rPr>
              <a:t>SlaxBuild</a:t>
            </a: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395288" y="1557338"/>
            <a:ext cx="7777162" cy="4860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smtClean="0"/>
              <a:t>Use mc to copy the top directory for the source code from the archive file into /opt </a:t>
            </a:r>
          </a:p>
          <a:p>
            <a:pPr>
              <a:spcBef>
                <a:spcPts val="1800"/>
              </a:spcBef>
            </a:pPr>
            <a:r>
              <a:rPr lang="en-US" altLang="en-US" sz="2000" smtClean="0"/>
              <a:t>Switch to /opt, move down one level to the source code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Look for </a:t>
            </a:r>
            <a:r>
              <a:rPr lang="en-US" altLang="en-US" smtClean="0">
                <a:solidFill>
                  <a:schemeClr val="tx1"/>
                </a:solidFill>
              </a:rPr>
              <a:t>configure</a:t>
            </a:r>
            <a:r>
              <a:rPr lang="en-US" altLang="en-US" smtClean="0"/>
              <a:t> – this one uses automake</a:t>
            </a:r>
          </a:p>
          <a:p>
            <a:pPr lvl="1">
              <a:spcBef>
                <a:spcPct val="0"/>
              </a:spcBef>
            </a:pPr>
            <a:r>
              <a:rPr lang="en-US" altLang="en-US" smtClean="0"/>
              <a:t>Look for </a:t>
            </a:r>
            <a:r>
              <a:rPr lang="en-US" altLang="en-US" smtClean="0">
                <a:solidFill>
                  <a:schemeClr val="tx1"/>
                </a:solidFill>
              </a:rPr>
              <a:t>CMakeLists.txt</a:t>
            </a:r>
            <a:r>
              <a:rPr lang="en-US" altLang="en-US" smtClean="0"/>
              <a:t> – this one uses Cmake</a:t>
            </a:r>
          </a:p>
          <a:p>
            <a:pPr lvl="1">
              <a:spcBef>
                <a:spcPct val="0"/>
              </a:spcBef>
            </a:pPr>
            <a:endParaRPr lang="en-US" altLang="en-US" smtClean="0"/>
          </a:p>
          <a:p>
            <a:pPr lvl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marL="98425" indent="0"/>
            <a:r>
              <a:rPr lang="en-US" altLang="en-US" smtClean="0"/>
              <a:t>The basic process is: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395288" y="1557338"/>
            <a:ext cx="7777162" cy="486092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000" smtClean="0"/>
              <a:t>IF you have a package that uses Automake or Cmake, THEN</a:t>
            </a:r>
          </a:p>
          <a:p>
            <a:pPr lvl="1">
              <a:spcBef>
                <a:spcPts val="1800"/>
              </a:spcBef>
            </a:pPr>
            <a:r>
              <a:rPr lang="en-US" altLang="en-US" smtClean="0"/>
              <a:t>Copy Template.SlaxBuild to another directory, rename it app.SlaxBuild, and copy it back to the same directory as the source code archive. </a:t>
            </a:r>
          </a:p>
          <a:p>
            <a:pPr lvl="1">
              <a:spcBef>
                <a:spcPts val="1800"/>
              </a:spcBef>
            </a:pPr>
            <a:r>
              <a:rPr lang="en-US" altLang="en-US" smtClean="0"/>
              <a:t>Follow the instructions there to make the necessary edits and customisations</a:t>
            </a:r>
          </a:p>
          <a:p>
            <a:pPr lvl="1">
              <a:spcBef>
                <a:spcPts val="1800"/>
              </a:spcBef>
            </a:pPr>
            <a:r>
              <a:rPr lang="en-US" altLang="en-US" smtClean="0"/>
              <a:t>Run ./app.SlaxBuild. If everything works, it will create two new files and install the application</a:t>
            </a: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marL="98425" indent="0"/>
            <a:r>
              <a:rPr lang="en-US" altLang="en-US" smtClean="0"/>
              <a:t>The basic process is: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3517</TotalTime>
  <Words>819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Times</vt:lpstr>
      <vt:lpstr>Times New Roman</vt:lpstr>
      <vt:lpstr>Lucida Console</vt:lpstr>
      <vt:lpstr>Courier New</vt:lpstr>
      <vt:lpstr>MS PGothic</vt:lpstr>
      <vt:lpstr>1_APU Clean</vt:lpstr>
      <vt:lpstr>3_APU Clean</vt:lpstr>
      <vt:lpstr>System and Network Administration</vt:lpstr>
      <vt:lpstr>Source and Packages</vt:lpstr>
      <vt:lpstr>Source and Packages</vt:lpstr>
      <vt:lpstr>Shared Libraries (.so) Dynamic Link Libraries (.dll)</vt:lpstr>
      <vt:lpstr>Compiling: gcc &amp; make </vt:lpstr>
      <vt:lpstr>make, cmake, automake</vt:lpstr>
      <vt:lpstr>PowerPoint Presentation</vt:lpstr>
      <vt:lpstr>The basic process is:</vt:lpstr>
      <vt:lpstr>The basic process is:</vt:lpstr>
      <vt:lpstr>The basic process is:</vt:lpstr>
      <vt:lpstr>PowerPoint Presentation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344</cp:revision>
  <cp:lastPrinted>2007-07-15T04:59:23Z</cp:lastPrinted>
  <dcterms:modified xsi:type="dcterms:W3CDTF">2020-02-16T23:15:19Z</dcterms:modified>
</cp:coreProperties>
</file>