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  <p:sldMasterId id="2147484460" r:id="rId2"/>
    <p:sldMasterId id="2147484488" r:id="rId3"/>
    <p:sldMasterId id="2147484511" r:id="rId4"/>
  </p:sldMasterIdLst>
  <p:notesMasterIdLst>
    <p:notesMasterId r:id="rId19"/>
  </p:notesMasterIdLst>
  <p:handoutMasterIdLst>
    <p:handoutMasterId r:id="rId20"/>
  </p:handoutMasterIdLst>
  <p:sldIdLst>
    <p:sldId id="834" r:id="rId5"/>
    <p:sldId id="953" r:id="rId6"/>
    <p:sldId id="954" r:id="rId7"/>
    <p:sldId id="955" r:id="rId8"/>
    <p:sldId id="956" r:id="rId9"/>
    <p:sldId id="957" r:id="rId10"/>
    <p:sldId id="958" r:id="rId11"/>
    <p:sldId id="952" r:id="rId12"/>
    <p:sldId id="915" r:id="rId13"/>
    <p:sldId id="916" r:id="rId14"/>
    <p:sldId id="917" r:id="rId15"/>
    <p:sldId id="918" r:id="rId16"/>
    <p:sldId id="919" r:id="rId17"/>
    <p:sldId id="926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FF"/>
    <a:srgbClr val="00528B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93" d="100"/>
          <a:sy n="93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19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APU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June 2014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640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Linux Workshop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9375" y="9120188"/>
            <a:ext cx="2155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CF9615-F3B2-4E4A-9498-C31E5FD1E04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0657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Semester 2, 2009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Week 1</a:t>
            </a:r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FIT2002 + FIT3086 Project Management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80689F5-F49F-42F6-A0F8-7F918EC12C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4111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3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33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90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60588" y="315913"/>
            <a:ext cx="3948112" cy="992187"/>
            <a:chOff x="2051720" y="315132"/>
            <a:chExt cx="3948406" cy="992462"/>
          </a:xfrm>
        </p:grpSpPr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051720" y="334110"/>
              <a:ext cx="2381753" cy="973483"/>
              <a:chOff x="2843808" y="260648"/>
              <a:chExt cx="3024336" cy="10801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843808" y="260733"/>
                <a:ext cx="3023922" cy="108003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144" y="404664"/>
                <a:ext cx="2785403" cy="81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1" descr="Block University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896" y="315132"/>
              <a:ext cx="1049230" cy="99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491889" y="505685"/>
              <a:ext cx="458822" cy="58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</a:rPr>
                <a:t>&amp;</a:t>
              </a:r>
            </a:p>
          </p:txBody>
        </p:sp>
      </p:grp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9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31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8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3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36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88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55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13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7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42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64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1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716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52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9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7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5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866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7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06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2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8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7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2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4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922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9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9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107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6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1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719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9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  <a:latin typeface="Calibri"/>
              </a:rPr>
              <a:t> of 92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52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1553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1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354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550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04545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90736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078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8691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8548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22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8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0470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7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36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794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1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8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9" r:id="rId12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2848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62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  <p:sldLayoutId id="2147484503" r:id="rId15"/>
    <p:sldLayoutId id="2147484504" r:id="rId16"/>
    <p:sldLayoutId id="2147484505" r:id="rId17"/>
    <p:sldLayoutId id="2147484506" r:id="rId18"/>
    <p:sldLayoutId id="2147484507" r:id="rId19"/>
    <p:sldLayoutId id="2147484508" r:id="rId20"/>
    <p:sldLayoutId id="2147484509" r:id="rId21"/>
    <p:sldLayoutId id="214748451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5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717032"/>
            <a:ext cx="4608860" cy="2423120"/>
          </a:xfrm>
        </p:spPr>
        <p:txBody>
          <a:bodyPr/>
          <a:lstStyle/>
          <a:p>
            <a:r>
              <a:rPr lang="en-US" altLang="en-US" dirty="0" smtClean="0"/>
              <a:t>Network Hardware</a:t>
            </a:r>
          </a:p>
          <a:p>
            <a:r>
              <a:rPr lang="en-US" altLang="en-US" dirty="0" smtClean="0"/>
              <a:t>Virtual </a:t>
            </a:r>
            <a:r>
              <a:rPr lang="en-US" altLang="en-US" dirty="0" err="1" smtClean="0"/>
              <a:t>ethernet</a:t>
            </a:r>
            <a:r>
              <a:rPr lang="en-US" altLang="en-US" dirty="0" smtClean="0"/>
              <a:t> interfaces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28800"/>
            <a:ext cx="8001000" cy="417668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Assuming that the interface being used is eth1, This command will create a virtual interface for eth0 with a name of eth1:0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ifconfig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eth1:0 192.168.1.28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This command creates an apparent separate device from eth1 with it's own IP address, netmask, and broadcast address.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no gateway – usually only one gateway per machine.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remove it use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 with the down option for the device: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ifconfig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eth1:0 down</a:t>
            </a:r>
          </a:p>
          <a:p>
            <a:pPr>
              <a:spcBef>
                <a:spcPts val="1200"/>
              </a:spcBef>
              <a:defRPr/>
            </a:pPr>
            <a:endParaRPr lang="en-GB" sz="2000" dirty="0"/>
          </a:p>
        </p:txBody>
      </p:sp>
      <p:sp>
        <p:nvSpPr>
          <p:cNvPr id="4198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</a:t>
            </a:r>
            <a:r>
              <a:rPr lang="en-GB" altLang="en-US" dirty="0" err="1" smtClean="0"/>
              <a:t>ifconfig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6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28800"/>
            <a:ext cx="8001000" cy="417668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Update the routing table using </a:t>
            </a:r>
            <a:r>
              <a:rPr lang="en-US" sz="2000" dirty="0" err="1" smtClean="0"/>
              <a:t>arping</a:t>
            </a:r>
            <a:r>
              <a:rPr lang="en-US" sz="2000" dirty="0" smtClean="0"/>
              <a:t>, to bind the physical interface MAC to the virtual interface IP address </a:t>
            </a:r>
          </a:p>
          <a:p>
            <a:pPr marL="98425" indent="0">
              <a:spcBef>
                <a:spcPts val="1200"/>
              </a:spcBef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arping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-q -U -c 3 -I eth1 192.168.1.28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This can now be used to host services and servers, fielding connections to clients or other hosts.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These changes made will be lost when the machine is rebooted.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Add the commands to the network up and down scripts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endParaRPr lang="en-GB" sz="2000" dirty="0"/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</a:t>
            </a:r>
            <a:r>
              <a:rPr lang="en-GB" altLang="en-US" dirty="0" err="1" smtClean="0"/>
              <a:t>ifconfig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05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00808"/>
            <a:ext cx="7799784" cy="431899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iproute</a:t>
            </a:r>
            <a:r>
              <a:rPr lang="en-US" sz="2000" dirty="0" smtClean="0"/>
              <a:t> tool set is tremendously powerful: one can easily perform complex tasks on the network stack of any Linux host with this tool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Its </a:t>
            </a:r>
            <a:r>
              <a:rPr lang="en-US" sz="2000" dirty="0"/>
              <a:t>power is its great flexibility, </a:t>
            </a:r>
            <a:r>
              <a:rPr lang="en-US" sz="2000" dirty="0" smtClean="0"/>
              <a:t>and with </a:t>
            </a:r>
            <a:r>
              <a:rPr lang="en-US" sz="2000" dirty="0"/>
              <a:t>great flexibility comes great </a:t>
            </a:r>
            <a:r>
              <a:rPr lang="en-US" sz="2000" dirty="0" smtClean="0"/>
              <a:t>complexity - however</a:t>
            </a:r>
            <a:r>
              <a:rPr lang="en-US" sz="2000" dirty="0"/>
              <a:t>, it has particular advantages for managing </a:t>
            </a:r>
            <a:r>
              <a:rPr lang="en-US" sz="2000" dirty="0" smtClean="0"/>
              <a:t>virtual interfaces</a:t>
            </a:r>
            <a:endParaRPr lang="en-GB" sz="2000" dirty="0" smtClean="0"/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 description of the </a:t>
            </a:r>
            <a:r>
              <a:rPr lang="en-US" sz="2000" dirty="0" err="1" smtClean="0"/>
              <a:t>ip</a:t>
            </a:r>
            <a:r>
              <a:rPr lang="en-US" sz="2000" dirty="0" smtClean="0"/>
              <a:t> command from the man pages describes this suite well: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err="1" smtClean="0"/>
              <a:t>ip</a:t>
            </a:r>
            <a:r>
              <a:rPr lang="en-US" sz="2000" dirty="0" smtClean="0"/>
              <a:t> - show / manipulate routing, devices, policy routing and tunnels</a:t>
            </a:r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iproute2</a:t>
            </a:r>
          </a:p>
        </p:txBody>
      </p:sp>
    </p:spTree>
    <p:extLst>
      <p:ext uri="{BB962C8B-B14F-4D97-AF65-F5344CB8AC3E}">
        <p14:creationId xmlns:p14="http://schemas.microsoft.com/office/powerpoint/2010/main" val="205418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56792"/>
            <a:ext cx="7583488" cy="45720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create a virtual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add 192.168.1.28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/>
              <a:t>To </a:t>
            </a:r>
            <a:r>
              <a:rPr lang="en-US" sz="2000" dirty="0" smtClean="0"/>
              <a:t>see all IP addresses that are assigned to an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show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Or leave off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dev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ethN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/>
              <a:t>to get the same for all interfaces on the system (it is not possible to do this with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remove the virtual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del 192.168.1.28/32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Note that the device must be specified when creating and deleting. While the subnet mask may be specified for the deletion, it is not required.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iproute2</a:t>
            </a:r>
          </a:p>
        </p:txBody>
      </p:sp>
    </p:spTree>
    <p:extLst>
      <p:ext uri="{BB962C8B-B14F-4D97-AF65-F5344CB8AC3E}">
        <p14:creationId xmlns:p14="http://schemas.microsoft.com/office/powerpoint/2010/main" val="424273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1664" y="1978871"/>
            <a:ext cx="7210196" cy="4012269"/>
            <a:chOff x="686053" y="1978871"/>
            <a:chExt cx="7210196" cy="40122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774" y="1978871"/>
              <a:ext cx="1689693" cy="9557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53" y="4734553"/>
              <a:ext cx="1769989" cy="803123"/>
            </a:xfrm>
            <a:prstGeom prst="rect">
              <a:avLst/>
            </a:prstGeom>
          </p:spPr>
        </p:pic>
        <p:sp>
          <p:nvSpPr>
            <p:cNvPr id="17" name="Rounded Rectangle 51"/>
            <p:cNvSpPr/>
            <p:nvPr/>
          </p:nvSpPr>
          <p:spPr>
            <a:xfrm>
              <a:off x="6647659" y="5716503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Load balancer</a:t>
              </a:r>
            </a:p>
          </p:txBody>
        </p:sp>
        <p:sp>
          <p:nvSpPr>
            <p:cNvPr id="18" name="Rounded Rectangle 51"/>
            <p:cNvSpPr/>
            <p:nvPr/>
          </p:nvSpPr>
          <p:spPr>
            <a:xfrm>
              <a:off x="962759" y="5716502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Switch</a:t>
              </a:r>
            </a:p>
          </p:txBody>
        </p:sp>
        <p:sp>
          <p:nvSpPr>
            <p:cNvPr id="19" name="Rounded Rectangle 51"/>
            <p:cNvSpPr/>
            <p:nvPr/>
          </p:nvSpPr>
          <p:spPr>
            <a:xfrm>
              <a:off x="6656524" y="3113484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Firewall</a:t>
              </a:r>
            </a:p>
          </p:txBody>
        </p:sp>
        <p:sp>
          <p:nvSpPr>
            <p:cNvPr id="20" name="Rounded Rectangle 51"/>
            <p:cNvSpPr/>
            <p:nvPr/>
          </p:nvSpPr>
          <p:spPr>
            <a:xfrm>
              <a:off x="962759" y="3113483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Router</a:t>
              </a:r>
            </a:p>
          </p:txBody>
        </p:sp>
        <p:sp>
          <p:nvSpPr>
            <p:cNvPr id="21" name="Rounded Rectangle 51"/>
            <p:cNvSpPr/>
            <p:nvPr/>
          </p:nvSpPr>
          <p:spPr>
            <a:xfrm>
              <a:off x="3663946" y="4597235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Proxy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95" y="1665715"/>
            <a:ext cx="965273" cy="13288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29" y="2838450"/>
            <a:ext cx="1091580" cy="1570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6" y="4136628"/>
            <a:ext cx="1998972" cy="19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060848"/>
            <a:ext cx="6750355" cy="4104456"/>
          </a:xfrm>
        </p:spPr>
        <p:txBody>
          <a:bodyPr/>
          <a:lstStyle/>
          <a:p>
            <a:r>
              <a:rPr lang="en-US" sz="2400" dirty="0"/>
              <a:t>Creates dedicated connections involving only two hosts in a transmission.</a:t>
            </a:r>
          </a:p>
          <a:p>
            <a:r>
              <a:rPr lang="en-US" sz="2400" dirty="0"/>
              <a:t>Sends individual packets to specific destination host based on their physical </a:t>
            </a:r>
            <a:r>
              <a:rPr lang="en-US" sz="2400" dirty="0" smtClean="0"/>
              <a:t>(MAC) addresses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Security </a:t>
            </a:r>
            <a:r>
              <a:rPr lang="en-US" sz="2400" dirty="0"/>
              <a:t>protections provided by switches:</a:t>
            </a:r>
          </a:p>
          <a:p>
            <a:pPr lvl="1"/>
            <a:r>
              <a:rPr lang="en-US" sz="2000" dirty="0"/>
              <a:t>Can limit access to specific ports based on MAC address.</a:t>
            </a:r>
          </a:p>
          <a:p>
            <a:pPr lvl="1"/>
            <a:r>
              <a:rPr lang="en-US" sz="2000" dirty="0"/>
              <a:t>Can implement flood guards to protect against DoS attacks.</a:t>
            </a:r>
          </a:p>
          <a:p>
            <a:pPr lvl="1"/>
            <a:r>
              <a:rPr lang="en-US" sz="2000" dirty="0"/>
              <a:t>Can implement loop prevention to shut down network loops.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568" y="980728"/>
            <a:ext cx="8208912" cy="8640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Switch</a:t>
            </a:r>
            <a:r>
              <a:rPr lang="en-US" sz="2400" dirty="0">
                <a:solidFill>
                  <a:srgbClr val="ED1C24"/>
                </a:solidFill>
              </a:rPr>
              <a:t>: A device with multiple network ports that combines multiple physical network segments into a single logical network.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3356992"/>
            <a:ext cx="1639279" cy="7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941168"/>
            <a:ext cx="6357434" cy="1296144"/>
          </a:xfrm>
        </p:spPr>
        <p:txBody>
          <a:bodyPr/>
          <a:lstStyle/>
          <a:p>
            <a:r>
              <a:rPr lang="en-US" sz="2400" dirty="0" smtClean="0"/>
              <a:t>Router </a:t>
            </a:r>
            <a:r>
              <a:rPr lang="en-US" sz="2400" dirty="0"/>
              <a:t>can filter network traffic through </a:t>
            </a:r>
            <a:r>
              <a:rPr lang="en-US" sz="2400" b="1" dirty="0">
                <a:solidFill>
                  <a:srgbClr val="C00000"/>
                </a:solidFill>
              </a:rPr>
              <a:t>ACLs</a:t>
            </a:r>
            <a:r>
              <a:rPr lang="en-US" sz="2400" dirty="0"/>
              <a:t> and block unwanted traffic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One type of Firewall technique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" y="1124744"/>
            <a:ext cx="8116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Router</a:t>
            </a:r>
            <a:r>
              <a:rPr lang="en-US" sz="2400" dirty="0">
                <a:solidFill>
                  <a:srgbClr val="ED1C24"/>
                </a:solidFill>
              </a:rPr>
              <a:t>: A device that connects multiple networks that use the same protocol.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4077072"/>
            <a:ext cx="6402153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C00000"/>
                </a:solidFill>
              </a:rPr>
              <a:t>Access control list</a:t>
            </a:r>
            <a:r>
              <a:rPr lang="en-US" sz="2400" dirty="0">
                <a:solidFill>
                  <a:srgbClr val="C00000"/>
                </a:solidFill>
              </a:rPr>
              <a:t>: A </a:t>
            </a:r>
            <a:r>
              <a:rPr lang="en-US" sz="2400" dirty="0" smtClean="0">
                <a:solidFill>
                  <a:srgbClr val="C00000"/>
                </a:solidFill>
              </a:rPr>
              <a:t>set of </a:t>
            </a:r>
            <a:r>
              <a:rPr lang="en-US" sz="2400" dirty="0">
                <a:solidFill>
                  <a:srgbClr val="C00000"/>
                </a:solidFill>
              </a:rPr>
              <a:t>rules for blocking or allowing traffic.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48" y="2708920"/>
            <a:ext cx="1689693" cy="95578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993555"/>
            <a:ext cx="8258330" cy="1003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Can determine most efficient path for network traffic to take.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Most routers will not forward broadcast traffic.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26" y="4612152"/>
            <a:ext cx="747135" cy="10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21" y="2060848"/>
            <a:ext cx="7002383" cy="3708400"/>
          </a:xfrm>
        </p:spPr>
        <p:txBody>
          <a:bodyPr/>
          <a:lstStyle/>
          <a:p>
            <a:r>
              <a:rPr lang="en-US" sz="2400" dirty="0"/>
              <a:t>Used as a way to filter content.</a:t>
            </a:r>
          </a:p>
          <a:p>
            <a:r>
              <a:rPr lang="en-US" sz="2400" dirty="0"/>
              <a:t>Forward proxies intercept client traffic before it leaves the internal network.</a:t>
            </a:r>
          </a:p>
          <a:p>
            <a:r>
              <a:rPr lang="en-US" sz="2400" dirty="0" smtClean="0"/>
              <a:t>Reverse </a:t>
            </a:r>
            <a:r>
              <a:rPr lang="en-US" sz="2400" dirty="0"/>
              <a:t>proxies intercept traffic coming from an external network.</a:t>
            </a:r>
          </a:p>
          <a:p>
            <a:pPr lvl="1"/>
            <a:r>
              <a:rPr lang="en-US" sz="2400" dirty="0"/>
              <a:t>Intended to protect destination servers from compromise.</a:t>
            </a:r>
          </a:p>
          <a:p>
            <a:r>
              <a:rPr lang="en-US" sz="2400" dirty="0"/>
              <a:t>Proxies can modify traffic or just forward it.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proxies are multi-purpose and have application-level awareness.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052736"/>
            <a:ext cx="8136904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device that acts on behalf of one end of a network connection when communicating with the other end of the connection.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3429000"/>
            <a:ext cx="905169" cy="13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26135"/>
            <a:ext cx="8460150" cy="3022600"/>
          </a:xfrm>
        </p:spPr>
        <p:txBody>
          <a:bodyPr/>
          <a:lstStyle/>
          <a:p>
            <a:r>
              <a:rPr lang="en-US" sz="2400" dirty="0"/>
              <a:t>Predefined rule sets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ACLs</a:t>
            </a:r>
            <a:r>
              <a:rPr lang="en-US" sz="2400" dirty="0" smtClean="0"/>
              <a:t>) determine </a:t>
            </a:r>
            <a:r>
              <a:rPr lang="en-US" sz="2400" dirty="0"/>
              <a:t>what traffic to block.</a:t>
            </a:r>
          </a:p>
          <a:p>
            <a:r>
              <a:rPr lang="en-US" sz="2400" dirty="0"/>
              <a:t>Connection information can be saved to a log for </a:t>
            </a:r>
            <a:r>
              <a:rPr lang="en-US" sz="2400" dirty="0" smtClean="0"/>
              <a:t>monitoring.</a:t>
            </a:r>
            <a:endParaRPr lang="en-US" sz="2400" dirty="0"/>
          </a:p>
          <a:p>
            <a:r>
              <a:rPr lang="en-US" sz="2400" dirty="0"/>
              <a:t>Types of firewalls:</a:t>
            </a:r>
          </a:p>
          <a:p>
            <a:pPr lvl="1"/>
            <a:r>
              <a:rPr lang="en-US" sz="2400" dirty="0"/>
              <a:t>Host-based</a:t>
            </a:r>
          </a:p>
          <a:p>
            <a:pPr lvl="1"/>
            <a:r>
              <a:rPr lang="en-US" sz="2400" dirty="0"/>
              <a:t>Network-based</a:t>
            </a:r>
          </a:p>
          <a:p>
            <a:pPr lvl="1"/>
            <a:r>
              <a:rPr lang="en-US" sz="2400" dirty="0"/>
              <a:t>Web application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0896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Firewall</a:t>
            </a:r>
            <a:r>
              <a:rPr lang="en-US" sz="2400" dirty="0">
                <a:solidFill>
                  <a:srgbClr val="ED1C24"/>
                </a:solidFill>
              </a:rPr>
              <a:t>:</a:t>
            </a:r>
            <a:r>
              <a:rPr lang="en-US" sz="2400" b="1" dirty="0">
                <a:solidFill>
                  <a:srgbClr val="ED1C24"/>
                </a:solidFill>
              </a:rPr>
              <a:t> </a:t>
            </a:r>
            <a:r>
              <a:rPr lang="en-US" sz="2400" dirty="0">
                <a:solidFill>
                  <a:srgbClr val="ED1C24"/>
                </a:solidFill>
              </a:rPr>
              <a:t>A device that protects a system or network by blocking unwanted traffic.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84" y="3140968"/>
            <a:ext cx="869286" cy="119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6" y="4581128"/>
            <a:ext cx="1998972" cy="19989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131840" y="5066147"/>
            <a:ext cx="5383300" cy="1243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 smtClean="0">
                <a:solidFill>
                  <a:srgbClr val="ED1C24"/>
                </a:solidFill>
              </a:rPr>
              <a:t>Load Balancer</a:t>
            </a:r>
            <a:r>
              <a:rPr lang="en-US" sz="2400" dirty="0" smtClean="0">
                <a:solidFill>
                  <a:srgbClr val="ED1C24"/>
                </a:solidFill>
              </a:rPr>
              <a:t>:</a:t>
            </a:r>
            <a:r>
              <a:rPr lang="en-US" sz="2400" b="1" dirty="0" smtClean="0">
                <a:solidFill>
                  <a:srgbClr val="ED1C24"/>
                </a:solidFill>
              </a:rPr>
              <a:t> </a:t>
            </a:r>
            <a:r>
              <a:rPr lang="en-US" sz="2400" dirty="0">
                <a:solidFill>
                  <a:srgbClr val="ED1C24"/>
                </a:solidFill>
              </a:rPr>
              <a:t>A device that </a:t>
            </a:r>
            <a:r>
              <a:rPr lang="en-US" sz="2400" dirty="0" smtClean="0">
                <a:solidFill>
                  <a:srgbClr val="ED1C24"/>
                </a:solidFill>
              </a:rPr>
              <a:t>distributes traffics to various servers to balance CPU and memory use</a:t>
            </a:r>
            <a:endParaRPr lang="en-US" sz="2400" b="1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780928"/>
            <a:ext cx="8190515" cy="3442072"/>
          </a:xfrm>
        </p:spPr>
        <p:txBody>
          <a:bodyPr/>
          <a:lstStyle/>
          <a:p>
            <a:r>
              <a:rPr lang="en-US" sz="2000" dirty="0"/>
              <a:t>Offers simple security by concealing internal addresses from the Internet.</a:t>
            </a:r>
          </a:p>
          <a:p>
            <a:r>
              <a:rPr lang="en-US" sz="2000" dirty="0"/>
              <a:t>Packets sent by router to the Internet appear to come from the public address.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3233" y="1484784"/>
            <a:ext cx="8330339" cy="11521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service that translates between different IP addressing schemes, such as between </a:t>
            </a:r>
            <a:r>
              <a:rPr lang="en-US" sz="2400" dirty="0" smtClean="0">
                <a:solidFill>
                  <a:srgbClr val="C00000"/>
                </a:solidFill>
              </a:rPr>
              <a:t>public </a:t>
            </a:r>
            <a:r>
              <a:rPr lang="en-US" sz="2400" dirty="0">
                <a:solidFill>
                  <a:srgbClr val="C00000"/>
                </a:solidFill>
              </a:rPr>
              <a:t>and private IP addresses</a:t>
            </a:r>
            <a:r>
              <a:rPr lang="en-US" sz="2400" dirty="0">
                <a:solidFill>
                  <a:srgbClr val="ED1C24"/>
                </a:solidFill>
              </a:rPr>
              <a:t>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90273" y="4227905"/>
            <a:ext cx="7048500" cy="2066916"/>
            <a:chOff x="1047750" y="3886200"/>
            <a:chExt cx="7048500" cy="2066916"/>
          </a:xfrm>
        </p:grpSpPr>
        <p:grpSp>
          <p:nvGrpSpPr>
            <p:cNvPr id="35" name="Group 34"/>
            <p:cNvGrpSpPr/>
            <p:nvPr/>
          </p:nvGrpSpPr>
          <p:grpSpPr>
            <a:xfrm>
              <a:off x="1047750" y="3886200"/>
              <a:ext cx="7048500" cy="2066916"/>
              <a:chOff x="1047750" y="3886200"/>
              <a:chExt cx="7048500" cy="206691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47750" y="4227905"/>
                <a:ext cx="7048500" cy="1725211"/>
                <a:chOff x="1285875" y="2919814"/>
                <a:chExt cx="7048500" cy="1725211"/>
              </a:xfrm>
            </p:grpSpPr>
            <p:sp>
              <p:nvSpPr>
                <p:cNvPr id="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33888" y="2919814"/>
                  <a:ext cx="14906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NAT Router</a:t>
                  </a:r>
                </a:p>
              </p:txBody>
            </p:sp>
            <p:cxnSp>
              <p:nvCxnSpPr>
                <p:cNvPr id="6" name="Straight Connector 2"/>
                <p:cNvCxnSpPr>
                  <a:cxnSpLocks noChangeShapeType="1"/>
                </p:cNvCxnSpPr>
                <p:nvPr/>
              </p:nvCxnSpPr>
              <p:spPr bwMode="auto">
                <a:xfrm>
                  <a:off x="5407025" y="3541713"/>
                  <a:ext cx="2076450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697538" y="3213100"/>
                  <a:ext cx="1490662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24.213.151.4</a:t>
                  </a:r>
                </a:p>
              </p:txBody>
            </p:sp>
            <p:pic>
              <p:nvPicPr>
                <p:cNvPr id="8" name="Picture 21" descr="L:\ContentDev\IconLibraries\new_icons\internet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1550" y="3054350"/>
                  <a:ext cx="1012825" cy="1009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9" name="Straight Connector 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238" y="3910013"/>
                  <a:ext cx="4762" cy="73342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85875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192.168.12.20</a:t>
                  </a:r>
                </a:p>
              </p:txBody>
            </p:sp>
            <p:cxnSp>
              <p:nvCxnSpPr>
                <p:cNvPr id="11" name="Straight Connector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702050" y="3910013"/>
                  <a:ext cx="3175" cy="73342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5195888" y="3800888"/>
                  <a:ext cx="0" cy="84255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43225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192.168.12.30</a:t>
                  </a:r>
                </a:p>
              </p:txBody>
            </p:sp>
            <p:sp>
              <p:nvSpPr>
                <p:cNvPr id="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38650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192.168.12.100</a:t>
                  </a:r>
                </a:p>
              </p:txBody>
            </p:sp>
            <p:cxnSp>
              <p:nvCxnSpPr>
                <p:cNvPr id="18" name="Straight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1466850" y="4645025"/>
                  <a:ext cx="4200525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4" name="Rounded Rectangle 51"/>
              <p:cNvSpPr/>
              <p:nvPr/>
            </p:nvSpPr>
            <p:spPr>
              <a:xfrm>
                <a:off x="5719764" y="3886200"/>
                <a:ext cx="1525586" cy="274637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Public IP address</a:t>
                </a:r>
              </a:p>
            </p:txBody>
          </p:sp>
          <p:sp>
            <p:nvSpPr>
              <p:cNvPr id="25" name="Rounded Rectangle 51"/>
              <p:cNvSpPr/>
              <p:nvPr/>
            </p:nvSpPr>
            <p:spPr>
              <a:xfrm>
                <a:off x="5950856" y="5554453"/>
                <a:ext cx="1516744" cy="274637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Private IP address</a:t>
                </a:r>
              </a:p>
            </p:txBody>
          </p:sp>
          <p:cxnSp>
            <p:nvCxnSpPr>
              <p:cNvPr id="27" name="Straight Arrow Connector 26"/>
              <p:cNvCxnSpPr>
                <a:stCxn id="24" idx="2"/>
                <a:endCxn id="7" idx="0"/>
              </p:cNvCxnSpPr>
              <p:nvPr/>
            </p:nvCxnSpPr>
            <p:spPr>
              <a:xfrm flipH="1">
                <a:off x="6204744" y="4160837"/>
                <a:ext cx="277813" cy="360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553075" y="5561405"/>
                <a:ext cx="397781" cy="78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880" y="4557724"/>
              <a:ext cx="973137" cy="5504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4012" y="4433527"/>
              <a:ext cx="909989" cy="90998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264" y="4433527"/>
              <a:ext cx="909989" cy="909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7871792" cy="464549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dirty="0" smtClean="0"/>
              <a:t>Virtual interfaces allows you to use multiple IPs on a single physical network interface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The main advantage is that you don’t need to have a physical adapter for each IP, but instead you can create multiple virtual interfaces (aliases) for a single physical card.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Done to allow webservers to host multiple SSL encrypted web sites on a single webserver, or to allow VPNs to communicate on a dedicated IP address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Two primary means of creating virtual IPs on a Linux host: </a:t>
            </a:r>
          </a:p>
          <a:p>
            <a:pPr lvl="1"/>
            <a:r>
              <a:rPr lang="en-US" altLang="en-US" dirty="0" err="1" smtClean="0">
                <a:solidFill>
                  <a:srgbClr val="C00000"/>
                </a:solidFill>
              </a:rPr>
              <a:t>Ifconfig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iproute2</a:t>
            </a:r>
          </a:p>
          <a:p>
            <a:pPr>
              <a:spcBef>
                <a:spcPts val="1200"/>
              </a:spcBef>
            </a:pPr>
            <a:endParaRPr lang="en-US" altLang="en-US" sz="2000" dirty="0" smtClean="0"/>
          </a:p>
          <a:p>
            <a:pPr>
              <a:spcBef>
                <a:spcPts val="1200"/>
              </a:spcBef>
            </a:pPr>
            <a:endParaRPr lang="en-GB" altLang="en-US" sz="2000" dirty="0" smtClean="0"/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141824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3564</TotalTime>
  <Words>609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1_APU Clean</vt:lpstr>
      <vt:lpstr>3_APU Clean</vt:lpstr>
      <vt:lpstr>3_LO-CompTIA</vt:lpstr>
      <vt:lpstr>2_APU Clean</vt:lpstr>
      <vt:lpstr>System and Network Administration</vt:lpstr>
      <vt:lpstr>Network Devices</vt:lpstr>
      <vt:lpstr>Switches</vt:lpstr>
      <vt:lpstr>Routers</vt:lpstr>
      <vt:lpstr>Proxy</vt:lpstr>
      <vt:lpstr>Firewall</vt:lpstr>
      <vt:lpstr>Network Address Translation</vt:lpstr>
      <vt:lpstr>PowerPoint Presentation</vt:lpstr>
      <vt:lpstr>Virtual ethif</vt:lpstr>
      <vt:lpstr>Virtual ethif - ifconfig</vt:lpstr>
      <vt:lpstr>Virtual ethif - ifconfig</vt:lpstr>
      <vt:lpstr>Virtual ethif - iproute2</vt:lpstr>
      <vt:lpstr>Virtual ethif - iproute2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user</cp:lastModifiedBy>
  <cp:revision>332</cp:revision>
  <cp:lastPrinted>2007-07-15T04:59:23Z</cp:lastPrinted>
  <dcterms:modified xsi:type="dcterms:W3CDTF">2020-06-12T00:02:04Z</dcterms:modified>
</cp:coreProperties>
</file>