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1" r:id="rId1"/>
    <p:sldMasterId id="2147484664" r:id="rId2"/>
  </p:sldMasterIdLst>
  <p:notesMasterIdLst>
    <p:notesMasterId r:id="rId17"/>
  </p:notesMasterIdLst>
  <p:handoutMasterIdLst>
    <p:handoutMasterId r:id="rId18"/>
  </p:handoutMasterIdLst>
  <p:sldIdLst>
    <p:sldId id="936" r:id="rId3"/>
    <p:sldId id="983" r:id="rId4"/>
    <p:sldId id="984" r:id="rId5"/>
    <p:sldId id="985" r:id="rId6"/>
    <p:sldId id="986" r:id="rId7"/>
    <p:sldId id="987" r:id="rId8"/>
    <p:sldId id="988" r:id="rId9"/>
    <p:sldId id="989" r:id="rId10"/>
    <p:sldId id="990" r:id="rId11"/>
    <p:sldId id="991" r:id="rId12"/>
    <p:sldId id="992" r:id="rId13"/>
    <p:sldId id="993" r:id="rId14"/>
    <p:sldId id="994" r:id="rId15"/>
    <p:sldId id="995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528B"/>
    <a:srgbClr val="FF3300"/>
    <a:srgbClr val="008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37" autoAdjust="0"/>
    <p:restoredTop sz="94624" autoAdjust="0"/>
  </p:normalViewPr>
  <p:slideViewPr>
    <p:cSldViewPr>
      <p:cViewPr varScale="1">
        <p:scale>
          <a:sx n="73" d="100"/>
          <a:sy n="73" d="100"/>
        </p:scale>
        <p:origin x="-81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628"/>
    </p:cViewPr>
  </p:sorterViewPr>
  <p:notesViewPr>
    <p:cSldViewPr>
      <p:cViewPr varScale="1">
        <p:scale>
          <a:sx n="40" d="100"/>
          <a:sy n="40" d="100"/>
        </p:scale>
        <p:origin x="-1267" y="-8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AU"/>
              <a:t>APU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AU"/>
              <a:t>June 2014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76408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AU"/>
              <a:t>Linux Workshop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59375" y="9120188"/>
            <a:ext cx="215582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04ACBD-EB9B-4721-A49E-7A6D6D2FA0C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2052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AU"/>
              <a:t>Semester 2, 2009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AU"/>
              <a:t>Week 1</a:t>
            </a:r>
          </a:p>
        </p:txBody>
      </p:sp>
      <p:sp>
        <p:nvSpPr>
          <p:cNvPr id="1946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AU"/>
              <a:t>FIT2002 + FIT3086 Project Management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C7DAE2D-B393-482A-95AD-7733BC78552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068810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40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252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082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8375"/>
            <a:ext cx="27003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Block University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3817938"/>
            <a:ext cx="1768475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52625"/>
            <a:ext cx="7632848" cy="14700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886200"/>
            <a:ext cx="4608512" cy="1489075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72828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179388" y="2636838"/>
            <a:ext cx="8569325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2160588" y="315913"/>
            <a:ext cx="3948112" cy="992187"/>
            <a:chOff x="2051720" y="315132"/>
            <a:chExt cx="3948406" cy="992462"/>
          </a:xfrm>
        </p:grpSpPr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2051720" y="334110"/>
              <a:ext cx="2381753" cy="973483"/>
              <a:chOff x="2843808" y="260648"/>
              <a:chExt cx="3024336" cy="1080120"/>
            </a:xfrm>
          </p:grpSpPr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2843808" y="260733"/>
                <a:ext cx="3023922" cy="1080036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pic>
            <p:nvPicPr>
              <p:cNvPr id="10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1144" y="404664"/>
                <a:ext cx="2785403" cy="815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" name="Picture 11" descr="Block University Logo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0896" y="315132"/>
              <a:ext cx="1049230" cy="992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>
              <a:spLocks noChangeArrowheads="1"/>
            </p:cNvSpPr>
            <p:nvPr userDrawn="1"/>
          </p:nvSpPr>
          <p:spPr bwMode="auto">
            <a:xfrm>
              <a:off x="4491889" y="505685"/>
              <a:ext cx="458822" cy="585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en-US" sz="3200" dirty="0" smtClean="0">
                  <a:solidFill>
                    <a:srgbClr val="000000"/>
                  </a:solidFill>
                </a:rPr>
                <a:t>&amp;</a:t>
              </a:r>
            </a:p>
          </p:txBody>
        </p:sp>
      </p:grp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106" y="1556792"/>
            <a:ext cx="7772400" cy="754062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n-AU" noProof="0" dirty="0" smtClean="0"/>
              <a:t>Click to edit Master title style</a:t>
            </a:r>
          </a:p>
        </p:txBody>
      </p:sp>
      <p:sp>
        <p:nvSpPr>
          <p:cNvPr id="1095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155632" cy="2544763"/>
          </a:xfrm>
        </p:spPr>
        <p:txBody>
          <a:bodyPr anchorCtr="1"/>
          <a:lstStyle>
            <a:lvl1pPr marL="0" indent="0" algn="ctr">
              <a:buFontTx/>
              <a:buNone/>
              <a:defRPr sz="3200"/>
            </a:lvl1pPr>
          </a:lstStyle>
          <a:p>
            <a:pPr lvl="0"/>
            <a:r>
              <a:rPr lang="en-AU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1576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5174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1160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46703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260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384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112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13440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5284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5178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89758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412776"/>
            <a:ext cx="2152650" cy="46070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98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47800"/>
            <a:ext cx="8001000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908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000000"/>
                </a:solidFill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4608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447800"/>
            <a:ext cx="39243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466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6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47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014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780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847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140" y="179324"/>
            <a:ext cx="6575648" cy="1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790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205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  <p:sp>
        <p:nvSpPr>
          <p:cNvPr id="2053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4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166688"/>
            <a:ext cx="18669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50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59" r:id="rId10"/>
    <p:sldLayoutId id="2147484660" r:id="rId11"/>
    <p:sldLayoutId id="2147484661" r:id="rId12"/>
    <p:sldLayoutId id="2147484663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179388"/>
            <a:ext cx="6575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001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179388" y="1341438"/>
            <a:ext cx="8783637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9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166688"/>
            <a:ext cx="18669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7"/>
          <p:cNvSpPr>
            <a:spLocks noChangeArrowheads="1"/>
          </p:cNvSpPr>
          <p:nvPr userDrawn="1"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A2C1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100" smtClean="0">
                <a:solidFill>
                  <a:srgbClr val="000000"/>
                </a:solidFill>
              </a:rPr>
              <a:t>System &amp; Network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61783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5" r:id="rId1"/>
    <p:sldLayoutId id="2147484666" r:id="rId2"/>
    <p:sldLayoutId id="2147484667" r:id="rId3"/>
    <p:sldLayoutId id="2147484668" r:id="rId4"/>
    <p:sldLayoutId id="2147484669" r:id="rId5"/>
    <p:sldLayoutId id="2147484670" r:id="rId6"/>
    <p:sldLayoutId id="2147484671" r:id="rId7"/>
    <p:sldLayoutId id="2147484672" r:id="rId8"/>
    <p:sldLayoutId id="2147484673" r:id="rId9"/>
    <p:sldLayoutId id="2147484674" r:id="rId10"/>
    <p:sldLayoutId id="2147484675" r:id="rId11"/>
    <p:sldLayoutId id="2147484676" r:id="rId12"/>
    <p:sldLayoutId id="2147484677" r:id="rId13"/>
  </p:sldLayoutIdLst>
  <p:hf hdr="0" ftr="0" dt="0"/>
  <p:txStyles>
    <p:titleStyle>
      <a:lvl1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marL="80963" indent="-80963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5381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953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4525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909763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41325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528B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528B"/>
          </a:solidFill>
          <a:latin typeface="+mn-lt"/>
        </a:defRPr>
      </a:lvl2pPr>
      <a:lvl3pPr marL="131445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>
          <a:solidFill>
            <a:srgbClr val="00528B"/>
          </a:solidFill>
          <a:latin typeface="+mn-lt"/>
        </a:defRPr>
      </a:lvl3pPr>
      <a:lvl4pPr marL="1722438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528B"/>
          </a:solidFill>
          <a:latin typeface="+mn-lt"/>
        </a:defRPr>
      </a:lvl4pPr>
      <a:lvl5pPr marL="2130425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5pPr>
      <a:lvl6pPr marL="25876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6pPr>
      <a:lvl7pPr marL="30448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7pPr>
      <a:lvl8pPr marL="35020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8pPr>
      <a:lvl9pPr marL="3959225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600">
          <a:solidFill>
            <a:srgbClr val="00528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684213" y="1952625"/>
            <a:ext cx="7632700" cy="1470025"/>
          </a:xfrm>
        </p:spPr>
        <p:txBody>
          <a:bodyPr/>
          <a:lstStyle/>
          <a:p>
            <a:pPr marL="0" indent="0"/>
            <a:r>
              <a:rPr lang="en-GB" altLang="en-US" smtClean="0">
                <a:solidFill>
                  <a:schemeClr val="tx1"/>
                </a:solidFill>
              </a:rPr>
              <a:t>System and Network Administration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3886200"/>
            <a:ext cx="4608512" cy="1558925"/>
          </a:xfrm>
        </p:spPr>
        <p:txBody>
          <a:bodyPr/>
          <a:lstStyle/>
          <a:p>
            <a:r>
              <a:rPr lang="en-US" altLang="en-US" smtClean="0"/>
              <a:t>udev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/dev/ and /sys/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mtClean="0"/>
              <a:t>Once the proper device driver is loaded, udev processes the event (see next) and creates the device node in </a:t>
            </a:r>
            <a:r>
              <a:rPr lang="en-US" altLang="en-US" i="1" smtClean="0"/>
              <a:t>/dev/</a:t>
            </a:r>
            <a:r>
              <a:rPr lang="en-US" altLang="en-US" smtClean="0"/>
              <a:t>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mtClean="0"/>
              <a:t>Then, for every device the kernel has detected and initialized, a directory with the device name is created that contains files with device specific properties in </a:t>
            </a:r>
            <a:r>
              <a:rPr lang="en-US" altLang="en-US" i="1" smtClean="0"/>
              <a:t>/sys/</a:t>
            </a:r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udev rules</a:t>
            </a:r>
            <a:endParaRPr lang="en-GB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mtClean="0"/>
              <a:t>Every event is matched against the set of rules provided in </a:t>
            </a:r>
            <a:r>
              <a:rPr lang="en-US" altLang="en-US" i="1" smtClean="0"/>
              <a:t>/etc/udev/rules.d/*.rules</a:t>
            </a:r>
            <a:r>
              <a:rPr lang="en-US" altLang="en-US" smtClean="0"/>
              <a:t>.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mtClean="0"/>
              <a:t>These rules can add or change event environment keys, request a specific name for the device node to be created, add symlinks pointing to the node or add programs to be run after the device node is created.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mtClean="0"/>
              <a:t>udev rules can match on any property the kernel exports in /sys/ or adds to the event, and the rule may also request additional information from external programs</a:t>
            </a:r>
            <a:endParaRPr lang="en-GB" alt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GB" altLang="en-US" smtClean="0"/>
              <a:t>udev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mtClean="0"/>
              <a:t>From the user space perspective, there is no difference between a device coldplug sequence and device discovery during runtime (hotplug).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mtClean="0"/>
              <a:t>All devices that are plugged in or removed will cause an uevent to be sent to the udev daemon, which runs an event process to match against udev rules, create/remove the device node and symlinks as required, and possibly run specified programs to set up/clean up after the device. </a:t>
            </a:r>
            <a:endParaRPr lang="en-GB" alt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GB" altLang="en-US" smtClean="0"/>
              <a:t>modprobe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68313" y="1628775"/>
            <a:ext cx="7991475" cy="43815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en-GB" b="1" dirty="0" err="1">
                <a:solidFill>
                  <a:srgbClr val="C00000"/>
                </a:solidFill>
                <a:latin typeface="Lucida Console" pitchFamily="49" charset="0"/>
              </a:rPr>
              <a:t>m</a:t>
            </a:r>
            <a:r>
              <a:rPr lang="en-GB" b="1" dirty="0" err="1" smtClean="0">
                <a:solidFill>
                  <a:srgbClr val="C00000"/>
                </a:solidFill>
                <a:latin typeface="Lucida Console" pitchFamily="49" charset="0"/>
              </a:rPr>
              <a:t>odprobe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dirty="0" smtClean="0"/>
              <a:t>is used to load and unload kernel modules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b="1" dirty="0" err="1" smtClean="0">
                <a:solidFill>
                  <a:srgbClr val="C00000"/>
                </a:solidFill>
                <a:latin typeface="Lucida Console" pitchFamily="49" charset="0"/>
              </a:rPr>
              <a:t>lsmod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used to list currently loaded modules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dirty="0" smtClean="0"/>
              <a:t>If you don’t know why a module is needed, use </a:t>
            </a:r>
            <a:r>
              <a:rPr lang="en-US" b="1" dirty="0" err="1" smtClean="0">
                <a:solidFill>
                  <a:srgbClr val="C00000"/>
                </a:solidFill>
                <a:latin typeface="Lucida Console" pitchFamily="49" charset="0"/>
              </a:rPr>
              <a:t>modinfo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 find information about it</a:t>
            </a:r>
          </a:p>
          <a:p>
            <a:pPr eaLnBrk="1" hangingPunct="1">
              <a:spcBef>
                <a:spcPts val="1200"/>
              </a:spcBef>
              <a:defRPr/>
            </a:pPr>
            <a:endParaRPr lang="en-US" dirty="0"/>
          </a:p>
          <a:p>
            <a:pPr marL="0" indent="0" eaLnBrk="1" hangingPunct="1">
              <a:spcBef>
                <a:spcPts val="1200"/>
              </a:spcBef>
              <a:buFontTx/>
              <a:buNone/>
              <a:defRPr/>
            </a:pPr>
            <a:r>
              <a:rPr lang="en-GB" dirty="0" smtClean="0"/>
              <a:t>There is a fuller explanation on the website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107570"/>
            <a:ext cx="3151656" cy="2969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3" y="3493152"/>
            <a:ext cx="7506260" cy="2882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49" y="161361"/>
            <a:ext cx="2828383" cy="2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openVPN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97038"/>
            <a:ext cx="8569325" cy="47561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mtClean="0"/>
              <a:t>A </a:t>
            </a:r>
            <a:r>
              <a:rPr lang="en-US" altLang="en-US" b="1" smtClean="0">
                <a:solidFill>
                  <a:srgbClr val="FF0000"/>
                </a:solidFill>
              </a:rPr>
              <a:t>tun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  <a:r>
              <a:rPr lang="en-US" altLang="en-US" smtClean="0"/>
              <a:t>interface is a device driver that that looks like point-to-point network hardware to the operating system</a:t>
            </a:r>
          </a:p>
          <a:p>
            <a:pPr>
              <a:spcBef>
                <a:spcPts val="1200"/>
              </a:spcBef>
            </a:pPr>
            <a:r>
              <a:rPr lang="en-US" altLang="en-US" smtClean="0"/>
              <a:t>A </a:t>
            </a:r>
            <a:r>
              <a:rPr lang="en-US" altLang="en-US" b="1" smtClean="0">
                <a:solidFill>
                  <a:srgbClr val="FF0000"/>
                </a:solidFill>
              </a:rPr>
              <a:t>tap</a:t>
            </a:r>
            <a:r>
              <a:rPr lang="en-US" altLang="en-US" smtClean="0"/>
              <a:t> interface is similar, but it emulates ethernet rather than point-to-point.</a:t>
            </a:r>
          </a:p>
          <a:p>
            <a:pPr>
              <a:spcBef>
                <a:spcPts val="1200"/>
              </a:spcBef>
            </a:pPr>
            <a:r>
              <a:rPr lang="en-US" altLang="en-US" smtClean="0"/>
              <a:t>Rather being connected to a wire, the driver connects to  </a:t>
            </a:r>
            <a:r>
              <a:rPr lang="en-US" altLang="en-US" smtClean="0">
                <a:solidFill>
                  <a:srgbClr val="C00000"/>
                </a:solidFill>
              </a:rPr>
              <a:t>“user space”</a:t>
            </a:r>
            <a:r>
              <a:rPr lang="en-US" altLang="en-US" smtClean="0"/>
              <a:t>, where a program can open the device just like a file and read and write packets from and to it.</a:t>
            </a:r>
          </a:p>
          <a:p>
            <a:pPr>
              <a:spcBef>
                <a:spcPts val="1200"/>
              </a:spcBef>
            </a:pPr>
            <a:r>
              <a:rPr lang="en-US" altLang="en-US" smtClean="0"/>
              <a:t>The VPN essentially links a local tun or tap device with a remote one of the same type. </a:t>
            </a:r>
          </a:p>
          <a:p>
            <a:pPr>
              <a:spcBef>
                <a:spcPts val="1200"/>
              </a:spcBef>
            </a:pPr>
            <a:r>
              <a:rPr lang="en-US" altLang="en-US" smtClean="0"/>
              <a:t>packets are encrypted and encapsulated</a:t>
            </a:r>
            <a:r>
              <a:rPr lang="en-US" altLang="en-US" b="1" smtClean="0"/>
              <a:t> </a:t>
            </a:r>
            <a:r>
              <a:rPr lang="en-US" altLang="en-US" smtClean="0"/>
              <a:t>in UDP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altLang="en-US" smtClean="0"/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altLang="en-US" smtClean="0"/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SO 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87450" y="1700213"/>
            <a:ext cx="6337300" cy="4525962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Where do </a:t>
            </a:r>
            <a:r>
              <a:rPr lang="en-US" dirty="0" err="1" smtClean="0"/>
              <a:t>tun</a:t>
            </a:r>
            <a:r>
              <a:rPr lang="en-US" dirty="0" smtClean="0"/>
              <a:t>/tap devices come from?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How do I know what modules are loaded into the kernel?</a:t>
            </a:r>
          </a:p>
          <a:p>
            <a:pPr marL="0" indent="0">
              <a:spcBef>
                <a:spcPts val="1200"/>
              </a:spcBef>
              <a:buFontTx/>
              <a:buNone/>
              <a:defRPr/>
            </a:pPr>
            <a:endParaRPr lang="en-US" dirty="0" smtClean="0"/>
          </a:p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en-US" dirty="0" smtClean="0"/>
              <a:t>We need to understand </a:t>
            </a:r>
            <a:endParaRPr lang="en-US" dirty="0"/>
          </a:p>
          <a:p>
            <a:pPr lvl="1">
              <a:spcBef>
                <a:spcPts val="1200"/>
              </a:spcBef>
              <a:defRPr/>
            </a:pPr>
            <a:r>
              <a:rPr lang="en-US" dirty="0"/>
              <a:t>d</a:t>
            </a:r>
            <a:r>
              <a:rPr lang="en-US" dirty="0" smtClean="0"/>
              <a:t>evice drivers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 err="1"/>
              <a:t>m</a:t>
            </a:r>
            <a:r>
              <a:rPr lang="en-US" dirty="0" err="1" smtClean="0"/>
              <a:t>odprobe</a:t>
            </a:r>
            <a:r>
              <a:rPr lang="en-US" dirty="0" smtClean="0"/>
              <a:t>, </a:t>
            </a:r>
            <a:r>
              <a:rPr lang="en-US" dirty="0" err="1" smtClean="0"/>
              <a:t>lsmod</a:t>
            </a:r>
            <a:endParaRPr lang="en-US" dirty="0" smtClean="0"/>
          </a:p>
          <a:p>
            <a:pPr lvl="1">
              <a:spcBef>
                <a:spcPts val="1200"/>
              </a:spcBef>
              <a:defRPr/>
            </a:pPr>
            <a:r>
              <a:rPr lang="en-US" dirty="0" err="1" smtClean="0"/>
              <a:t>udev</a:t>
            </a:r>
            <a:r>
              <a:rPr lang="en-US" dirty="0" smtClean="0"/>
              <a:t>, /</a:t>
            </a:r>
            <a:r>
              <a:rPr lang="en-US" dirty="0" err="1" smtClean="0"/>
              <a:t>dev</a:t>
            </a:r>
            <a:r>
              <a:rPr lang="en-US" dirty="0" smtClean="0"/>
              <a:t>/ and /sys/</a:t>
            </a:r>
          </a:p>
          <a:p>
            <a:pPr lvl="1">
              <a:spcBef>
                <a:spcPts val="1200"/>
              </a:spcBef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05400" y="1169988"/>
            <a:ext cx="3276600" cy="768350"/>
          </a:xfrm>
        </p:spPr>
        <p:txBody>
          <a:bodyPr anchor="b"/>
          <a:lstStyle/>
          <a:p>
            <a:pPr eaLnBrk="1" hangingPunct="1"/>
            <a:r>
              <a:rPr lang="en-US" altLang="en-US" sz="2800" b="1" smtClean="0"/>
              <a:t>Kernel Modules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12875"/>
            <a:ext cx="4038600" cy="2511425"/>
          </a:xfrm>
          <a:solidFill>
            <a:srgbClr val="FFCC99"/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smtClean="0"/>
              <a:t>Accessed through special files in the /dev directory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 smtClean="0">
                <a:solidFill>
                  <a:schemeClr val="accent2"/>
                </a:solidFill>
              </a:rPr>
              <a:t>Major device number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 smtClean="0">
                <a:solidFill>
                  <a:schemeClr val="accent2"/>
                </a:solidFill>
              </a:rPr>
              <a:t>Minor device number (unit)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udev - Autosense devices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 smtClean="0">
                <a:solidFill>
                  <a:schemeClr val="accent2"/>
                </a:solidFill>
              </a:rPr>
              <a:t>udevd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 smtClean="0">
                <a:solidFill>
                  <a:schemeClr val="accent2"/>
                </a:solidFill>
              </a:rPr>
              <a:t>/etc/udev/udev.conf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55600" y="4275138"/>
            <a:ext cx="4038600" cy="1981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1325" indent="-342900" eaLnBrk="1" hangingPunct="1">
              <a:spcBef>
                <a:spcPct val="50000"/>
              </a:spcBef>
            </a:pPr>
            <a:r>
              <a:rPr lang="en-US" altLang="en-US" sz="2000"/>
              <a:t>Device files created with</a:t>
            </a:r>
          </a:p>
          <a:p>
            <a:pPr marL="441325" indent="-342900"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Lucida Console" pitchFamily="49" charset="0"/>
              </a:rPr>
              <a:t>mknod </a:t>
            </a:r>
            <a:r>
              <a:rPr lang="en-US" altLang="en-US" i="1">
                <a:solidFill>
                  <a:schemeClr val="accent2"/>
                </a:solidFill>
                <a:latin typeface="Lucida Console" pitchFamily="49" charset="0"/>
              </a:rPr>
              <a:t>name type major minor</a:t>
            </a:r>
          </a:p>
          <a:p>
            <a:pPr marL="441325" indent="-342900" eaLnBrk="1" hangingPunct="1">
              <a:spcBef>
                <a:spcPct val="50000"/>
              </a:spcBef>
            </a:pPr>
            <a:r>
              <a:rPr lang="en-US" altLang="en-US" sz="2000"/>
              <a:t>or with</a:t>
            </a:r>
          </a:p>
          <a:p>
            <a:pPr marL="906463" lvl="1" indent="-285750" eaLnBrk="1" hangingPunct="1">
              <a:spcBef>
                <a:spcPct val="15000"/>
              </a:spcBef>
            </a:pPr>
            <a:r>
              <a:rPr lang="en-US" altLang="en-US">
                <a:solidFill>
                  <a:schemeClr val="accent2"/>
                </a:solidFill>
                <a:latin typeface="Lucida Console" pitchFamily="49" charset="0"/>
              </a:rPr>
              <a:t>cd /dev</a:t>
            </a:r>
          </a:p>
          <a:p>
            <a:pPr marL="906463" lvl="1" indent="-285750" eaLnBrk="1" hangingPunct="1">
              <a:spcBef>
                <a:spcPct val="15000"/>
              </a:spcBef>
            </a:pPr>
            <a:r>
              <a:rPr lang="en-US" altLang="en-US">
                <a:solidFill>
                  <a:schemeClr val="accent2"/>
                </a:solidFill>
                <a:latin typeface="Lucida Console" pitchFamily="49" charset="0"/>
              </a:rPr>
              <a:t>./MAKEDEV pty</a:t>
            </a: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684213" y="436563"/>
            <a:ext cx="2881312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80963" eaLnBrk="1" hangingPunct="1"/>
            <a:r>
              <a:rPr lang="en-US" altLang="en-US" sz="2800" b="1">
                <a:solidFill>
                  <a:srgbClr val="5B1868"/>
                </a:solidFill>
              </a:rPr>
              <a:t>Device Drivers</a:t>
            </a:r>
          </a:p>
        </p:txBody>
      </p: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5181600" y="2057400"/>
            <a:ext cx="3048000" cy="25908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1325" indent="-342900" eaLnBrk="1" hangingPunct="1">
              <a:spcBef>
                <a:spcPct val="50000"/>
              </a:spcBef>
            </a:pPr>
            <a:r>
              <a:rPr lang="en-US" altLang="en-US" sz="2000"/>
              <a:t>Added or removed while kernel is running</a:t>
            </a:r>
          </a:p>
          <a:p>
            <a:pPr marL="441325" indent="-342900" eaLnBrk="1" hangingPunct="1">
              <a:spcBef>
                <a:spcPct val="50000"/>
              </a:spcBef>
            </a:pPr>
            <a:r>
              <a:rPr lang="en-US" altLang="en-US" sz="2000"/>
              <a:t>Commands:</a:t>
            </a:r>
          </a:p>
          <a:p>
            <a:pPr marL="906463" lvl="1" indent="-285750" eaLnBrk="1" hangingPunct="1">
              <a:spcBef>
                <a:spcPct val="15000"/>
              </a:spcBef>
            </a:pPr>
            <a:r>
              <a:rPr lang="en-US" altLang="en-US">
                <a:solidFill>
                  <a:srgbClr val="00528B"/>
                </a:solidFill>
                <a:latin typeface="Lucida Console" pitchFamily="49" charset="0"/>
              </a:rPr>
              <a:t>lsmod</a:t>
            </a:r>
          </a:p>
          <a:p>
            <a:pPr marL="906463" lvl="1" indent="-285750" eaLnBrk="1" hangingPunct="1">
              <a:spcBef>
                <a:spcPct val="15000"/>
              </a:spcBef>
            </a:pPr>
            <a:r>
              <a:rPr lang="en-US" altLang="en-US">
                <a:solidFill>
                  <a:srgbClr val="00528B"/>
                </a:solidFill>
                <a:latin typeface="Lucida Console" pitchFamily="49" charset="0"/>
              </a:rPr>
              <a:t>insmod</a:t>
            </a:r>
          </a:p>
          <a:p>
            <a:pPr marL="906463" lvl="1" indent="-285750" eaLnBrk="1" hangingPunct="1">
              <a:spcBef>
                <a:spcPct val="15000"/>
              </a:spcBef>
            </a:pPr>
            <a:r>
              <a:rPr lang="en-US" altLang="en-US">
                <a:solidFill>
                  <a:srgbClr val="00528B"/>
                </a:solidFill>
                <a:latin typeface="Lucida Console" pitchFamily="49" charset="0"/>
              </a:rPr>
              <a:t>rmmod</a:t>
            </a:r>
          </a:p>
          <a:p>
            <a:pPr marL="906463" lvl="1" indent="-285750" eaLnBrk="1" hangingPunct="1">
              <a:spcBef>
                <a:spcPct val="15000"/>
              </a:spcBef>
            </a:pPr>
            <a:r>
              <a:rPr lang="en-US" altLang="en-US">
                <a:solidFill>
                  <a:srgbClr val="00528B"/>
                </a:solidFill>
                <a:latin typeface="Lucida Console" pitchFamily="49" charset="0"/>
              </a:rPr>
              <a:t>modprobe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Kernel modules and </a:t>
            </a:r>
            <a:br>
              <a:rPr lang="en-US" altLang="en-US" smtClean="0"/>
            </a:br>
            <a:r>
              <a:rPr lang="en-US" altLang="en-US" smtClean="0"/>
              <a:t>Device Drivers</a:t>
            </a:r>
            <a:endParaRPr lang="en-GB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50825" y="1773238"/>
            <a:ext cx="8424863" cy="4611687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mtClean="0"/>
              <a:t>Every device in the system is represented by a file - even to read from memory is to read from a file.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mtClean="0"/>
              <a:t>In kernel space, the virtual file system (VFS) decodes the file type and transfers the file operations to the appropriate channel, like a filesystem module in case of a regular file or directory, or a device driver in case of a device file.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mtClean="0"/>
              <a:t>All of the functions used to access a specific device are jointly referred to as the device driver.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mtClean="0"/>
              <a:t>Device drivers must be statically compiled into the kernel or stored on disk as a dynamically loadable module.</a:t>
            </a:r>
          </a:p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260350"/>
            <a:ext cx="5513387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8" y="3213100"/>
            <a:ext cx="4224337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r>
              <a:rPr lang="en-US" altLang="en-US" smtClean="0"/>
              <a:t>Device Nodes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mtClean="0"/>
              <a:t>Device files (also called device nodes) are located in the </a:t>
            </a:r>
            <a:r>
              <a:rPr lang="en-US" altLang="en-US" i="1" smtClean="0"/>
              <a:t>/dev/</a:t>
            </a:r>
            <a:r>
              <a:rPr lang="en-US" altLang="en-US" smtClean="0"/>
              <a:t> directory.</a:t>
            </a:r>
          </a:p>
          <a:p>
            <a:pPr>
              <a:spcBef>
                <a:spcPts val="1200"/>
              </a:spcBef>
            </a:pPr>
            <a:r>
              <a:rPr lang="en-US" altLang="en-US" smtClean="0"/>
              <a:t>A device node is a file with type c (for "character" devices, devices that bypass the buffer cache) or b (for "block" devices, which go through the buffer cache). </a:t>
            </a:r>
          </a:p>
          <a:p>
            <a:pPr>
              <a:spcBef>
                <a:spcPts val="1200"/>
              </a:spcBef>
            </a:pPr>
            <a:r>
              <a:rPr lang="en-US" altLang="en-US" smtClean="0"/>
              <a:t>Each device file is assigned a major number and a minor number. </a:t>
            </a:r>
          </a:p>
          <a:p>
            <a:pPr>
              <a:spcBef>
                <a:spcPts val="1200"/>
              </a:spcBef>
            </a:pPr>
            <a:r>
              <a:rPr lang="en-US" altLang="en-US" smtClean="0"/>
              <a:t>Traditionally, each device driver has a major device number, and all device files for devices controlled by that driver have the same major number.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Device Files and udev</a:t>
            </a:r>
            <a:endParaRPr lang="en-GB" alt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11188" y="1628775"/>
            <a:ext cx="8001000" cy="4572000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en-US" altLang="en-US" sz="2000" b="1" smtClean="0">
                <a:solidFill>
                  <a:srgbClr val="C00000"/>
                </a:solidFill>
                <a:latin typeface="Lucida Console" pitchFamily="49" charset="0"/>
              </a:rPr>
              <a:t># ls -l /dev/sda </a:t>
            </a:r>
          </a:p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en-US" altLang="en-US" sz="2000" smtClean="0">
                <a:solidFill>
                  <a:schemeClr val="tx1"/>
                </a:solidFill>
                <a:latin typeface="Lucida Console" pitchFamily="49" charset="0"/>
              </a:rPr>
              <a:t>brw-rw---- 1 root disk 8, 0 March 9 07:56 /dev/sda 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en-US" altLang="en-US" sz="2000" smtClean="0"/>
              <a:t>Shows type (b=block) and permissions (rw-rw----), </a:t>
            </a:r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r>
              <a:rPr lang="en-US" altLang="en-US" smtClean="0"/>
              <a:t>owner (root), group (disk), </a:t>
            </a:r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r>
              <a:rPr lang="en-US" altLang="en-US" smtClean="0"/>
              <a:t>major device number (8), minor device number (0), </a:t>
            </a:r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r>
              <a:rPr lang="en-US" altLang="en-US" smtClean="0"/>
              <a:t>date (March 9), hour (07:56) and device name (guess :-)</a:t>
            </a:r>
          </a:p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en-US" altLang="en-US" smtClean="0"/>
              <a:t>Modern Linux kernels allow multiple drivers to share major numbers, but most devices that you will see are still organized on the one-major-one-driver principle. </a:t>
            </a:r>
          </a:p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en-US" altLang="en-US" smtClean="0"/>
              <a:t>The kernel will assign a major/minor number pair when it detects a hardware device. </a:t>
            </a:r>
          </a:p>
          <a:p>
            <a:pPr marL="0" indent="0" eaLnBrk="1" hangingPunct="1">
              <a:spcBef>
                <a:spcPts val="1200"/>
              </a:spcBef>
              <a:buFontTx/>
              <a:buNone/>
            </a:pPr>
            <a:endParaRPr lang="en-US" altLang="en-US" sz="2000" smtClean="0">
              <a:latin typeface="Lucida Console" pitchFamily="49" charset="0"/>
            </a:endParaRPr>
          </a:p>
          <a:p>
            <a:pPr marL="0" indent="0" eaLnBrk="1" hangingPunct="1">
              <a:spcBef>
                <a:spcPts val="1200"/>
              </a:spcBef>
              <a:buFontTx/>
              <a:buNone/>
            </a:pPr>
            <a:endParaRPr lang="en-GB" altLang="en-US" sz="2000" smtClean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93675" y="179388"/>
            <a:ext cx="6575425" cy="1023937"/>
          </a:xfrm>
        </p:spPr>
        <p:txBody>
          <a:bodyPr/>
          <a:lstStyle/>
          <a:p>
            <a:pPr eaLnBrk="1" hangingPunct="1"/>
            <a:r>
              <a:rPr lang="en-US" altLang="en-US" smtClean="0"/>
              <a:t>The kernel and udev</a:t>
            </a:r>
            <a:endParaRPr lang="en-GB" altLang="en-US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en-US" dirty="0" smtClean="0"/>
              <a:t>The </a:t>
            </a:r>
            <a:r>
              <a:rPr lang="en-US" dirty="0" err="1" smtClean="0"/>
              <a:t>udev</a:t>
            </a:r>
            <a:r>
              <a:rPr lang="en-US" dirty="0" smtClean="0"/>
              <a:t> daemon listens to the </a:t>
            </a:r>
            <a:r>
              <a:rPr lang="en-US" dirty="0" err="1" smtClean="0"/>
              <a:t>netlink</a:t>
            </a:r>
            <a:r>
              <a:rPr lang="en-US" dirty="0" smtClean="0"/>
              <a:t> socket that the kernel uses for communicating with user space applications. 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dirty="0" smtClean="0"/>
              <a:t>For every detected device, the kernel creates an internal device structure (in “kernel space”) and the driver core sends an event to </a:t>
            </a:r>
            <a:r>
              <a:rPr lang="en-US" dirty="0" err="1" smtClean="0"/>
              <a:t>udev</a:t>
            </a:r>
            <a:r>
              <a:rPr lang="en-US" dirty="0" smtClean="0"/>
              <a:t> (in “user space”)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dirty="0" smtClean="0"/>
              <a:t>If a device driver needs to be loaded, </a:t>
            </a:r>
            <a:r>
              <a:rPr lang="en-US" dirty="0" err="1" smtClean="0"/>
              <a:t>udev</a:t>
            </a:r>
            <a:r>
              <a:rPr lang="en-US" dirty="0" smtClean="0"/>
              <a:t> calls </a:t>
            </a:r>
            <a:r>
              <a:rPr lang="en-US" dirty="0" err="1" smtClean="0"/>
              <a:t>modprobe</a:t>
            </a:r>
            <a:r>
              <a:rPr lang="en-US" dirty="0" smtClean="0"/>
              <a:t> with parameters provided by the kernel</a:t>
            </a:r>
          </a:p>
          <a:p>
            <a:pPr marL="0" indent="0" eaLnBrk="1" hangingPunct="1">
              <a:spcBef>
                <a:spcPts val="1200"/>
              </a:spcBef>
              <a:buFontTx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GB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APU Clean">
  <a:themeElements>
    <a:clrScheme name="Fac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a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ac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HD:Users:hlinger:Desktop:Fac Template.ppt</Template>
  <TotalTime>3515</TotalTime>
  <Words>865</Words>
  <Application>Microsoft Office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</vt:lpstr>
      <vt:lpstr>Times New Roman</vt:lpstr>
      <vt:lpstr>Lucida Console</vt:lpstr>
      <vt:lpstr>1_APU Clean</vt:lpstr>
      <vt:lpstr>3_APU Clean</vt:lpstr>
      <vt:lpstr>System and Network Administration</vt:lpstr>
      <vt:lpstr>openVPN</vt:lpstr>
      <vt:lpstr>SO …</vt:lpstr>
      <vt:lpstr>Kernel Modules</vt:lpstr>
      <vt:lpstr>Kernel modules and  Device Drivers</vt:lpstr>
      <vt:lpstr>PowerPoint Presentation</vt:lpstr>
      <vt:lpstr>Device Nodes</vt:lpstr>
      <vt:lpstr>Device Files and udev</vt:lpstr>
      <vt:lpstr>The kernel and udev</vt:lpstr>
      <vt:lpstr>/dev/ and /sys/</vt:lpstr>
      <vt:lpstr>udev rules</vt:lpstr>
      <vt:lpstr>udev</vt:lpstr>
      <vt:lpstr>modprobe</vt:lpstr>
      <vt:lpstr>PowerPoint Presentation</vt:lpstr>
    </vt:vector>
  </TitlesOfParts>
  <Company>Henry Linger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Dr Thomas Patrick O’Daniel</dc:creator>
  <cp:lastModifiedBy>Lenovo</cp:lastModifiedBy>
  <cp:revision>342</cp:revision>
  <cp:lastPrinted>2007-07-15T04:59:23Z</cp:lastPrinted>
  <dcterms:modified xsi:type="dcterms:W3CDTF">2020-02-16T23:16:22Z</dcterms:modified>
</cp:coreProperties>
</file>