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70" r:id="rId4"/>
    <p:sldId id="271" r:id="rId5"/>
    <p:sldId id="300" r:id="rId6"/>
    <p:sldId id="274" r:id="rId7"/>
    <p:sldId id="277" r:id="rId8"/>
    <p:sldId id="296" r:id="rId9"/>
    <p:sldId id="301" r:id="rId10"/>
    <p:sldId id="278" r:id="rId11"/>
    <p:sldId id="298" r:id="rId12"/>
    <p:sldId id="288" r:id="rId13"/>
    <p:sldId id="297" r:id="rId14"/>
    <p:sldId id="295" r:id="rId15"/>
    <p:sldId id="293" r:id="rId16"/>
    <p:sldId id="266" r:id="rId17"/>
    <p:sldId id="267" r:id="rId18"/>
    <p:sldId id="287" r:id="rId19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64" autoAdjust="0"/>
  </p:normalViewPr>
  <p:slideViewPr>
    <p:cSldViewPr snapToGrid="0">
      <p:cViewPr>
        <p:scale>
          <a:sx n="75" d="100"/>
          <a:sy n="75" d="100"/>
        </p:scale>
        <p:origin x="-12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AE41A-E5FE-4280-A584-D288F0D2EF59}" type="doc">
      <dgm:prSet loTypeId="urn:microsoft.com/office/officeart/2005/8/layout/orgChart1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8623558F-5830-4794-A7F2-EE47546F067A}">
      <dgm:prSet phldrT="[Text]" custT="1"/>
      <dgm:spPr/>
      <dgm:t>
        <a:bodyPr/>
        <a:lstStyle/>
        <a:p>
          <a:r>
            <a:rPr lang="en-US" sz="2000" smtClean="0"/>
            <a:t>IS Methodologies</a:t>
          </a:r>
          <a:endParaRPr lang="en-US" sz="2000" dirty="0"/>
        </a:p>
      </dgm:t>
    </dgm:pt>
    <dgm:pt modelId="{9BBBDD14-6F04-4FEA-9DD3-67F4F82D5EFF}" type="parTrans" cxnId="{CB61AA1A-80A4-425D-A4DF-ED942907504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0E14057-3EE5-48D4-9CDF-4D97ADE4D82B}" type="sibTrans" cxnId="{CB61AA1A-80A4-425D-A4DF-ED942907504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3FB7E09-B947-4D54-93E4-DCE8C9CA84CA}">
      <dgm:prSet phldrT="[Text]" custT="1"/>
      <dgm:spPr/>
      <dgm:t>
        <a:bodyPr/>
        <a:lstStyle/>
        <a:p>
          <a:r>
            <a:rPr lang="en-US" sz="2000" smtClean="0"/>
            <a:t>Traditional / Structured Methodologies</a:t>
          </a:r>
          <a:endParaRPr lang="en-US" sz="2000" dirty="0"/>
        </a:p>
      </dgm:t>
    </dgm:pt>
    <dgm:pt modelId="{B7185305-A8C9-4DCB-94DE-8E6B74953473}" type="parTrans" cxnId="{6214C58A-B02B-48BA-92C1-2289806F914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65DEDFA0-E9E7-4E6C-BA91-0A4493E71A57}" type="sibTrans" cxnId="{6214C58A-B02B-48BA-92C1-2289806F914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1FDE8EE-6B13-4A78-9F3D-ECD61409B112}">
      <dgm:prSet phldrT="[Text]" custT="1"/>
      <dgm:spPr/>
      <dgm:t>
        <a:bodyPr/>
        <a:lstStyle/>
        <a:p>
          <a:r>
            <a:rPr lang="en-US" sz="2000" smtClean="0"/>
            <a:t>Modern Methodologies</a:t>
          </a:r>
          <a:endParaRPr lang="en-US" sz="2000" dirty="0"/>
        </a:p>
      </dgm:t>
    </dgm:pt>
    <dgm:pt modelId="{F55CEBDF-4722-4811-ABC5-957DFA74E3FD}" type="parTrans" cxnId="{89872C77-AE30-4110-B70A-46CDB3E27A2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8E989A0-B00D-4712-A091-520C994BDB15}" type="sibTrans" cxnId="{89872C77-AE30-4110-B70A-46CDB3E27A2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A7D642E1-384D-43A0-AFCA-8F82FDA457B9}">
      <dgm:prSet phldrT="[Text]" custT="1"/>
      <dgm:spPr/>
      <dgm:t>
        <a:bodyPr/>
        <a:lstStyle/>
        <a:p>
          <a:r>
            <a:rPr lang="en-US" sz="1600" smtClean="0"/>
            <a:t>Late 70s’ to early 90s’</a:t>
          </a:r>
          <a:endParaRPr lang="en-US" sz="1400" smtClean="0"/>
        </a:p>
        <a:p>
          <a:r>
            <a:rPr lang="en-US" sz="1400" smtClean="0"/>
            <a:t>(Ex; SSADM, Waterfall, </a:t>
          </a:r>
          <a:br>
            <a:rPr lang="en-US" sz="1400" smtClean="0"/>
          </a:br>
          <a:r>
            <a:rPr lang="en-US" sz="1400" smtClean="0"/>
            <a:t>V-Model, etc)</a:t>
          </a:r>
          <a:endParaRPr lang="en-US" sz="1400" dirty="0"/>
        </a:p>
      </dgm:t>
    </dgm:pt>
    <dgm:pt modelId="{0087C10F-4527-43AF-95E2-F33F1C4E082A}" type="parTrans" cxnId="{2198A7AD-9D9B-417E-9E8A-DB3F9A3BDB4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DC37D57A-D234-4902-A9A8-66ED67E00C69}" type="sibTrans" cxnId="{2198A7AD-9D9B-417E-9E8A-DB3F9A3BDB4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120ACC66-3B93-4CA8-8287-5FA857E87FF2}">
      <dgm:prSet phldrT="[Text]" custT="1"/>
      <dgm:spPr/>
      <dgm:t>
        <a:bodyPr/>
        <a:lstStyle/>
        <a:p>
          <a:r>
            <a:rPr lang="en-US" sz="1600" smtClean="0"/>
            <a:t>Late 90s’ to today</a:t>
          </a:r>
        </a:p>
        <a:p>
          <a:r>
            <a:rPr lang="en-US" sz="1400" smtClean="0"/>
            <a:t>(Ex; Scrum, RAD, DSDM, etc)</a:t>
          </a:r>
          <a:endParaRPr lang="en-US" sz="1400" dirty="0"/>
        </a:p>
      </dgm:t>
    </dgm:pt>
    <dgm:pt modelId="{71F8F07F-3653-4D4A-A16F-A842135C3506}" type="parTrans" cxnId="{66FA82A1-A485-48F4-A2E9-8142726A8A4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D8844FD-2EAA-43EF-BB94-CE8587E329C6}" type="sibTrans" cxnId="{66FA82A1-A485-48F4-A2E9-8142726A8A4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24FD0A6-8401-466B-A3CD-1E3B72360291}" type="pres">
      <dgm:prSet presAssocID="{40BAE41A-E5FE-4280-A584-D288F0D2EF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CCF1DF-2683-4BF5-811B-5B5C6BC3EEDF}" type="pres">
      <dgm:prSet presAssocID="{8623558F-5830-4794-A7F2-EE47546F067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93A89EF-8F64-4114-BFDF-AB5260F9DDCE}" type="pres">
      <dgm:prSet presAssocID="{8623558F-5830-4794-A7F2-EE47546F067A}" presName="rootComposite1" presStyleCnt="0"/>
      <dgm:spPr/>
      <dgm:t>
        <a:bodyPr/>
        <a:lstStyle/>
        <a:p>
          <a:endParaRPr lang="en-US"/>
        </a:p>
      </dgm:t>
    </dgm:pt>
    <dgm:pt modelId="{21A723EB-99A9-4236-8669-0ED3EE716078}" type="pres">
      <dgm:prSet presAssocID="{8623558F-5830-4794-A7F2-EE47546F067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65FA8F-41F4-4FFD-AAD1-CBB378AE207E}" type="pres">
      <dgm:prSet presAssocID="{8623558F-5830-4794-A7F2-EE47546F067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D8E060E-772F-48D4-9475-12E5295DDA36}" type="pres">
      <dgm:prSet presAssocID="{8623558F-5830-4794-A7F2-EE47546F067A}" presName="hierChild2" presStyleCnt="0"/>
      <dgm:spPr/>
      <dgm:t>
        <a:bodyPr/>
        <a:lstStyle/>
        <a:p>
          <a:endParaRPr lang="en-US"/>
        </a:p>
      </dgm:t>
    </dgm:pt>
    <dgm:pt modelId="{D0FB984A-743A-4CB3-B0B4-479D3C0FB14F}" type="pres">
      <dgm:prSet presAssocID="{B7185305-A8C9-4DCB-94DE-8E6B7495347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D5D1106-57C2-4CB3-A833-EBC0D8396619}" type="pres">
      <dgm:prSet presAssocID="{C3FB7E09-B947-4D54-93E4-DCE8C9CA84C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688AAA-D1B7-4EE4-B207-0FF236846724}" type="pres">
      <dgm:prSet presAssocID="{C3FB7E09-B947-4D54-93E4-DCE8C9CA84CA}" presName="rootComposite" presStyleCnt="0"/>
      <dgm:spPr/>
      <dgm:t>
        <a:bodyPr/>
        <a:lstStyle/>
        <a:p>
          <a:endParaRPr lang="en-US"/>
        </a:p>
      </dgm:t>
    </dgm:pt>
    <dgm:pt modelId="{B360F2F6-4655-4693-84CF-53BDDE599AAA}" type="pres">
      <dgm:prSet presAssocID="{C3FB7E09-B947-4D54-93E4-DCE8C9CA84C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BDFFE1-82D6-40C6-A4FC-E5226D9A556D}" type="pres">
      <dgm:prSet presAssocID="{C3FB7E09-B947-4D54-93E4-DCE8C9CA84CA}" presName="rootConnector" presStyleLbl="node2" presStyleIdx="0" presStyleCnt="2"/>
      <dgm:spPr/>
      <dgm:t>
        <a:bodyPr/>
        <a:lstStyle/>
        <a:p>
          <a:endParaRPr lang="en-US"/>
        </a:p>
      </dgm:t>
    </dgm:pt>
    <dgm:pt modelId="{E704D2AA-8954-419C-95B5-942B5E03CC47}" type="pres">
      <dgm:prSet presAssocID="{C3FB7E09-B947-4D54-93E4-DCE8C9CA84CA}" presName="hierChild4" presStyleCnt="0"/>
      <dgm:spPr/>
      <dgm:t>
        <a:bodyPr/>
        <a:lstStyle/>
        <a:p>
          <a:endParaRPr lang="en-US"/>
        </a:p>
      </dgm:t>
    </dgm:pt>
    <dgm:pt modelId="{CFB18797-F9C7-4C15-B16D-185C6DA2AAD0}" type="pres">
      <dgm:prSet presAssocID="{0087C10F-4527-43AF-95E2-F33F1C4E082A}" presName="Name37" presStyleLbl="parChTrans1D3" presStyleIdx="0" presStyleCnt="2"/>
      <dgm:spPr/>
      <dgm:t>
        <a:bodyPr/>
        <a:lstStyle/>
        <a:p>
          <a:endParaRPr lang="en-US"/>
        </a:p>
      </dgm:t>
    </dgm:pt>
    <dgm:pt modelId="{9D696A76-A549-4D66-B30F-2832ADCAF63C}" type="pres">
      <dgm:prSet presAssocID="{A7D642E1-384D-43A0-AFCA-8F82FDA457B9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40CCDE33-F9D5-473C-B4C8-81B2C4BAA3EA}" type="pres">
      <dgm:prSet presAssocID="{A7D642E1-384D-43A0-AFCA-8F82FDA457B9}" presName="rootComposite" presStyleCnt="0"/>
      <dgm:spPr/>
      <dgm:t>
        <a:bodyPr/>
        <a:lstStyle/>
        <a:p>
          <a:endParaRPr lang="en-US"/>
        </a:p>
      </dgm:t>
    </dgm:pt>
    <dgm:pt modelId="{838E8693-9239-4AD9-B69B-FAE3025AF989}" type="pres">
      <dgm:prSet presAssocID="{A7D642E1-384D-43A0-AFCA-8F82FDA457B9}" presName="rootText" presStyleLbl="node3" presStyleIdx="0" presStyleCnt="2" custScaleY="573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BB3255-420D-4284-A5AD-2295A3C84237}" type="pres">
      <dgm:prSet presAssocID="{A7D642E1-384D-43A0-AFCA-8F82FDA457B9}" presName="rootConnector" presStyleLbl="node3" presStyleIdx="0" presStyleCnt="2"/>
      <dgm:spPr/>
      <dgm:t>
        <a:bodyPr/>
        <a:lstStyle/>
        <a:p>
          <a:endParaRPr lang="en-US"/>
        </a:p>
      </dgm:t>
    </dgm:pt>
    <dgm:pt modelId="{584CF3CB-F824-4F4F-BC73-E2406DFB5730}" type="pres">
      <dgm:prSet presAssocID="{A7D642E1-384D-43A0-AFCA-8F82FDA457B9}" presName="hierChild4" presStyleCnt="0"/>
      <dgm:spPr/>
      <dgm:t>
        <a:bodyPr/>
        <a:lstStyle/>
        <a:p>
          <a:endParaRPr lang="en-US"/>
        </a:p>
      </dgm:t>
    </dgm:pt>
    <dgm:pt modelId="{CF4AC63E-2DA0-4805-961E-FD9CF042BEBB}" type="pres">
      <dgm:prSet presAssocID="{A7D642E1-384D-43A0-AFCA-8F82FDA457B9}" presName="hierChild5" presStyleCnt="0"/>
      <dgm:spPr/>
      <dgm:t>
        <a:bodyPr/>
        <a:lstStyle/>
        <a:p>
          <a:endParaRPr lang="en-US"/>
        </a:p>
      </dgm:t>
    </dgm:pt>
    <dgm:pt modelId="{1A57D717-DCFF-4361-A33A-157A0E92D2FD}" type="pres">
      <dgm:prSet presAssocID="{C3FB7E09-B947-4D54-93E4-DCE8C9CA84CA}" presName="hierChild5" presStyleCnt="0"/>
      <dgm:spPr/>
      <dgm:t>
        <a:bodyPr/>
        <a:lstStyle/>
        <a:p>
          <a:endParaRPr lang="en-US"/>
        </a:p>
      </dgm:t>
    </dgm:pt>
    <dgm:pt modelId="{0206D5DC-3039-4E62-BAFC-40E05FBFC919}" type="pres">
      <dgm:prSet presAssocID="{F55CEBDF-4722-4811-ABC5-957DFA74E3F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1423DFC4-DBC4-4146-BA22-A6680330ED8C}" type="pres">
      <dgm:prSet presAssocID="{C1FDE8EE-6B13-4A78-9F3D-ECD61409B11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3FF4006-E182-49D6-9322-6823F6586951}" type="pres">
      <dgm:prSet presAssocID="{C1FDE8EE-6B13-4A78-9F3D-ECD61409B112}" presName="rootComposite" presStyleCnt="0"/>
      <dgm:spPr/>
      <dgm:t>
        <a:bodyPr/>
        <a:lstStyle/>
        <a:p>
          <a:endParaRPr lang="en-US"/>
        </a:p>
      </dgm:t>
    </dgm:pt>
    <dgm:pt modelId="{28FDD5C5-6413-4FF9-A8A5-18ED7EA71669}" type="pres">
      <dgm:prSet presAssocID="{C1FDE8EE-6B13-4A78-9F3D-ECD61409B11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00EBEE-E228-45F8-AFB3-6E6ADE88BBDF}" type="pres">
      <dgm:prSet presAssocID="{C1FDE8EE-6B13-4A78-9F3D-ECD61409B112}" presName="rootConnector" presStyleLbl="node2" presStyleIdx="1" presStyleCnt="2"/>
      <dgm:spPr/>
      <dgm:t>
        <a:bodyPr/>
        <a:lstStyle/>
        <a:p>
          <a:endParaRPr lang="en-US"/>
        </a:p>
      </dgm:t>
    </dgm:pt>
    <dgm:pt modelId="{1BDB5947-31B1-4225-9F75-9082796E0607}" type="pres">
      <dgm:prSet presAssocID="{C1FDE8EE-6B13-4A78-9F3D-ECD61409B112}" presName="hierChild4" presStyleCnt="0"/>
      <dgm:spPr/>
      <dgm:t>
        <a:bodyPr/>
        <a:lstStyle/>
        <a:p>
          <a:endParaRPr lang="en-US"/>
        </a:p>
      </dgm:t>
    </dgm:pt>
    <dgm:pt modelId="{6DF2769A-CCED-4762-8675-E1613639CA39}" type="pres">
      <dgm:prSet presAssocID="{71F8F07F-3653-4D4A-A16F-A842135C3506}" presName="Name37" presStyleLbl="parChTrans1D3" presStyleIdx="1" presStyleCnt="2"/>
      <dgm:spPr/>
      <dgm:t>
        <a:bodyPr/>
        <a:lstStyle/>
        <a:p>
          <a:endParaRPr lang="en-US"/>
        </a:p>
      </dgm:t>
    </dgm:pt>
    <dgm:pt modelId="{0380E8C2-E56C-42C4-8E81-DA644DFC4C43}" type="pres">
      <dgm:prSet presAssocID="{120ACC66-3B93-4CA8-8287-5FA857E87FF2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4499A087-14EE-4E96-B413-728E301CC62A}" type="pres">
      <dgm:prSet presAssocID="{120ACC66-3B93-4CA8-8287-5FA857E87FF2}" presName="rootComposite" presStyleCnt="0"/>
      <dgm:spPr/>
      <dgm:t>
        <a:bodyPr/>
        <a:lstStyle/>
        <a:p>
          <a:endParaRPr lang="en-US"/>
        </a:p>
      </dgm:t>
    </dgm:pt>
    <dgm:pt modelId="{DED721DD-A781-4A9C-AF78-D78DF9D867F3}" type="pres">
      <dgm:prSet presAssocID="{120ACC66-3B93-4CA8-8287-5FA857E87FF2}" presName="rootText" presStyleLbl="node3" presStyleIdx="1" presStyleCnt="2" custScaleY="573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7E50E3-C4B7-4D71-BDA9-561D144C9665}" type="pres">
      <dgm:prSet presAssocID="{120ACC66-3B93-4CA8-8287-5FA857E87FF2}" presName="rootConnector" presStyleLbl="node3" presStyleIdx="1" presStyleCnt="2"/>
      <dgm:spPr/>
      <dgm:t>
        <a:bodyPr/>
        <a:lstStyle/>
        <a:p>
          <a:endParaRPr lang="en-US"/>
        </a:p>
      </dgm:t>
    </dgm:pt>
    <dgm:pt modelId="{6D368DCC-1594-4329-8265-19627097EB2B}" type="pres">
      <dgm:prSet presAssocID="{120ACC66-3B93-4CA8-8287-5FA857E87FF2}" presName="hierChild4" presStyleCnt="0"/>
      <dgm:spPr/>
      <dgm:t>
        <a:bodyPr/>
        <a:lstStyle/>
        <a:p>
          <a:endParaRPr lang="en-US"/>
        </a:p>
      </dgm:t>
    </dgm:pt>
    <dgm:pt modelId="{1434D1B9-94C1-4933-8F1E-320FA3AC4428}" type="pres">
      <dgm:prSet presAssocID="{120ACC66-3B93-4CA8-8287-5FA857E87FF2}" presName="hierChild5" presStyleCnt="0"/>
      <dgm:spPr/>
      <dgm:t>
        <a:bodyPr/>
        <a:lstStyle/>
        <a:p>
          <a:endParaRPr lang="en-US"/>
        </a:p>
      </dgm:t>
    </dgm:pt>
    <dgm:pt modelId="{37CDAC4F-576D-4C64-B679-7407C0BB7E00}" type="pres">
      <dgm:prSet presAssocID="{C1FDE8EE-6B13-4A78-9F3D-ECD61409B112}" presName="hierChild5" presStyleCnt="0"/>
      <dgm:spPr/>
      <dgm:t>
        <a:bodyPr/>
        <a:lstStyle/>
        <a:p>
          <a:endParaRPr lang="en-US"/>
        </a:p>
      </dgm:t>
    </dgm:pt>
    <dgm:pt modelId="{8A44AE86-331A-4337-AD2F-81FF17709225}" type="pres">
      <dgm:prSet presAssocID="{8623558F-5830-4794-A7F2-EE47546F067A}" presName="hierChild3" presStyleCnt="0"/>
      <dgm:spPr/>
      <dgm:t>
        <a:bodyPr/>
        <a:lstStyle/>
        <a:p>
          <a:endParaRPr lang="en-US"/>
        </a:p>
      </dgm:t>
    </dgm:pt>
  </dgm:ptLst>
  <dgm:cxnLst>
    <dgm:cxn modelId="{F0DFD2A6-E6B2-4781-8150-959AC37CDA72}" type="presOf" srcId="{F55CEBDF-4722-4811-ABC5-957DFA74E3FD}" destId="{0206D5DC-3039-4E62-BAFC-40E05FBFC919}" srcOrd="0" destOrd="0" presId="urn:microsoft.com/office/officeart/2005/8/layout/orgChart1"/>
    <dgm:cxn modelId="{A46B6569-2A4A-42F8-B8C3-B3A201AFFB31}" type="presOf" srcId="{A7D642E1-384D-43A0-AFCA-8F82FDA457B9}" destId="{838E8693-9239-4AD9-B69B-FAE3025AF989}" srcOrd="0" destOrd="0" presId="urn:microsoft.com/office/officeart/2005/8/layout/orgChart1"/>
    <dgm:cxn modelId="{6214C58A-B02B-48BA-92C1-2289806F914B}" srcId="{8623558F-5830-4794-A7F2-EE47546F067A}" destId="{C3FB7E09-B947-4D54-93E4-DCE8C9CA84CA}" srcOrd="0" destOrd="0" parTransId="{B7185305-A8C9-4DCB-94DE-8E6B74953473}" sibTransId="{65DEDFA0-E9E7-4E6C-BA91-0A4493E71A57}"/>
    <dgm:cxn modelId="{DA4C4009-9B15-4427-82CC-85170949BA02}" type="presOf" srcId="{C3FB7E09-B947-4D54-93E4-DCE8C9CA84CA}" destId="{E8BDFFE1-82D6-40C6-A4FC-E5226D9A556D}" srcOrd="1" destOrd="0" presId="urn:microsoft.com/office/officeart/2005/8/layout/orgChart1"/>
    <dgm:cxn modelId="{CB61AA1A-80A4-425D-A4DF-ED942907504B}" srcId="{40BAE41A-E5FE-4280-A584-D288F0D2EF59}" destId="{8623558F-5830-4794-A7F2-EE47546F067A}" srcOrd="0" destOrd="0" parTransId="{9BBBDD14-6F04-4FEA-9DD3-67F4F82D5EFF}" sibTransId="{40E14057-3EE5-48D4-9CDF-4D97ADE4D82B}"/>
    <dgm:cxn modelId="{8047364A-9178-4D31-9238-A21D8F93A7C5}" type="presOf" srcId="{120ACC66-3B93-4CA8-8287-5FA857E87FF2}" destId="{B07E50E3-C4B7-4D71-BDA9-561D144C9665}" srcOrd="1" destOrd="0" presId="urn:microsoft.com/office/officeart/2005/8/layout/orgChart1"/>
    <dgm:cxn modelId="{F7F97984-A0B0-47D8-AA56-BE070A41FDDE}" type="presOf" srcId="{B7185305-A8C9-4DCB-94DE-8E6B74953473}" destId="{D0FB984A-743A-4CB3-B0B4-479D3C0FB14F}" srcOrd="0" destOrd="0" presId="urn:microsoft.com/office/officeart/2005/8/layout/orgChart1"/>
    <dgm:cxn modelId="{4F303FC9-FD9E-4B6A-8C79-19B2C94074C0}" type="presOf" srcId="{C1FDE8EE-6B13-4A78-9F3D-ECD61409B112}" destId="{DD00EBEE-E228-45F8-AFB3-6E6ADE88BBDF}" srcOrd="1" destOrd="0" presId="urn:microsoft.com/office/officeart/2005/8/layout/orgChart1"/>
    <dgm:cxn modelId="{9559C38D-6525-48F0-95A9-A71420B63A7E}" type="presOf" srcId="{40BAE41A-E5FE-4280-A584-D288F0D2EF59}" destId="{324FD0A6-8401-466B-A3CD-1E3B72360291}" srcOrd="0" destOrd="0" presId="urn:microsoft.com/office/officeart/2005/8/layout/orgChart1"/>
    <dgm:cxn modelId="{633A76C6-E3EA-447D-8797-6DAE368472F6}" type="presOf" srcId="{8623558F-5830-4794-A7F2-EE47546F067A}" destId="{21A723EB-99A9-4236-8669-0ED3EE716078}" srcOrd="0" destOrd="0" presId="urn:microsoft.com/office/officeart/2005/8/layout/orgChart1"/>
    <dgm:cxn modelId="{801C2683-33A9-41F7-B013-C83F8FA2D14C}" type="presOf" srcId="{0087C10F-4527-43AF-95E2-F33F1C4E082A}" destId="{CFB18797-F9C7-4C15-B16D-185C6DA2AAD0}" srcOrd="0" destOrd="0" presId="urn:microsoft.com/office/officeart/2005/8/layout/orgChart1"/>
    <dgm:cxn modelId="{E648BD11-1FE7-4FC6-A4F0-93E2F5BA713D}" type="presOf" srcId="{A7D642E1-384D-43A0-AFCA-8F82FDA457B9}" destId="{C3BB3255-420D-4284-A5AD-2295A3C84237}" srcOrd="1" destOrd="0" presId="urn:microsoft.com/office/officeart/2005/8/layout/orgChart1"/>
    <dgm:cxn modelId="{2BD46141-8CB1-41DF-9804-63DA5AA8CF30}" type="presOf" srcId="{71F8F07F-3653-4D4A-A16F-A842135C3506}" destId="{6DF2769A-CCED-4762-8675-E1613639CA39}" srcOrd="0" destOrd="0" presId="urn:microsoft.com/office/officeart/2005/8/layout/orgChart1"/>
    <dgm:cxn modelId="{4600E352-943B-432E-86D0-7893CA77FD24}" type="presOf" srcId="{C3FB7E09-B947-4D54-93E4-DCE8C9CA84CA}" destId="{B360F2F6-4655-4693-84CF-53BDDE599AAA}" srcOrd="0" destOrd="0" presId="urn:microsoft.com/office/officeart/2005/8/layout/orgChart1"/>
    <dgm:cxn modelId="{941C49B7-EE5A-487D-B0D1-C0BFED245B66}" type="presOf" srcId="{8623558F-5830-4794-A7F2-EE47546F067A}" destId="{6F65FA8F-41F4-4FFD-AAD1-CBB378AE207E}" srcOrd="1" destOrd="0" presId="urn:microsoft.com/office/officeart/2005/8/layout/orgChart1"/>
    <dgm:cxn modelId="{91F1AB31-43CC-496F-AC05-FBCEA2A32E17}" type="presOf" srcId="{C1FDE8EE-6B13-4A78-9F3D-ECD61409B112}" destId="{28FDD5C5-6413-4FF9-A8A5-18ED7EA71669}" srcOrd="0" destOrd="0" presId="urn:microsoft.com/office/officeart/2005/8/layout/orgChart1"/>
    <dgm:cxn modelId="{66FA82A1-A485-48F4-A2E9-8142726A8A40}" srcId="{C1FDE8EE-6B13-4A78-9F3D-ECD61409B112}" destId="{120ACC66-3B93-4CA8-8287-5FA857E87FF2}" srcOrd="0" destOrd="0" parTransId="{71F8F07F-3653-4D4A-A16F-A842135C3506}" sibTransId="{BD8844FD-2EAA-43EF-BB94-CE8587E329C6}"/>
    <dgm:cxn modelId="{89872C77-AE30-4110-B70A-46CDB3E27A25}" srcId="{8623558F-5830-4794-A7F2-EE47546F067A}" destId="{C1FDE8EE-6B13-4A78-9F3D-ECD61409B112}" srcOrd="1" destOrd="0" parTransId="{F55CEBDF-4722-4811-ABC5-957DFA74E3FD}" sibTransId="{58E989A0-B00D-4712-A091-520C994BDB15}"/>
    <dgm:cxn modelId="{2198A7AD-9D9B-417E-9E8A-DB3F9A3BDB44}" srcId="{C3FB7E09-B947-4D54-93E4-DCE8C9CA84CA}" destId="{A7D642E1-384D-43A0-AFCA-8F82FDA457B9}" srcOrd="0" destOrd="0" parTransId="{0087C10F-4527-43AF-95E2-F33F1C4E082A}" sibTransId="{DC37D57A-D234-4902-A9A8-66ED67E00C69}"/>
    <dgm:cxn modelId="{6F694859-BD4F-45DA-A9F7-C8585C0017D2}" type="presOf" srcId="{120ACC66-3B93-4CA8-8287-5FA857E87FF2}" destId="{DED721DD-A781-4A9C-AF78-D78DF9D867F3}" srcOrd="0" destOrd="0" presId="urn:microsoft.com/office/officeart/2005/8/layout/orgChart1"/>
    <dgm:cxn modelId="{3D2642B6-D211-459E-9D63-297E9D3F5F46}" type="presParOf" srcId="{324FD0A6-8401-466B-A3CD-1E3B72360291}" destId="{36CCF1DF-2683-4BF5-811B-5B5C6BC3EEDF}" srcOrd="0" destOrd="0" presId="urn:microsoft.com/office/officeart/2005/8/layout/orgChart1"/>
    <dgm:cxn modelId="{691E489D-AFC3-46C2-97D5-B33290AD05AF}" type="presParOf" srcId="{36CCF1DF-2683-4BF5-811B-5B5C6BC3EEDF}" destId="{293A89EF-8F64-4114-BFDF-AB5260F9DDCE}" srcOrd="0" destOrd="0" presId="urn:microsoft.com/office/officeart/2005/8/layout/orgChart1"/>
    <dgm:cxn modelId="{C67EDA49-D3E9-4EFD-B36D-35F257B03F88}" type="presParOf" srcId="{293A89EF-8F64-4114-BFDF-AB5260F9DDCE}" destId="{21A723EB-99A9-4236-8669-0ED3EE716078}" srcOrd="0" destOrd="0" presId="urn:microsoft.com/office/officeart/2005/8/layout/orgChart1"/>
    <dgm:cxn modelId="{CB7B09EF-9834-4335-A82D-BC67FB6B0F52}" type="presParOf" srcId="{293A89EF-8F64-4114-BFDF-AB5260F9DDCE}" destId="{6F65FA8F-41F4-4FFD-AAD1-CBB378AE207E}" srcOrd="1" destOrd="0" presId="urn:microsoft.com/office/officeart/2005/8/layout/orgChart1"/>
    <dgm:cxn modelId="{E698133F-1728-4C04-8B78-AD84DB062A66}" type="presParOf" srcId="{36CCF1DF-2683-4BF5-811B-5B5C6BC3EEDF}" destId="{7D8E060E-772F-48D4-9475-12E5295DDA36}" srcOrd="1" destOrd="0" presId="urn:microsoft.com/office/officeart/2005/8/layout/orgChart1"/>
    <dgm:cxn modelId="{38B783F4-3822-4358-A2FC-6201DF19DD26}" type="presParOf" srcId="{7D8E060E-772F-48D4-9475-12E5295DDA36}" destId="{D0FB984A-743A-4CB3-B0B4-479D3C0FB14F}" srcOrd="0" destOrd="0" presId="urn:microsoft.com/office/officeart/2005/8/layout/orgChart1"/>
    <dgm:cxn modelId="{56F86288-8B70-45B8-BE51-B9A1D8AB67A9}" type="presParOf" srcId="{7D8E060E-772F-48D4-9475-12E5295DDA36}" destId="{8D5D1106-57C2-4CB3-A833-EBC0D8396619}" srcOrd="1" destOrd="0" presId="urn:microsoft.com/office/officeart/2005/8/layout/orgChart1"/>
    <dgm:cxn modelId="{CD542ACB-2A93-4C3C-8045-B5C8E64085FA}" type="presParOf" srcId="{8D5D1106-57C2-4CB3-A833-EBC0D8396619}" destId="{A5688AAA-D1B7-4EE4-B207-0FF236846724}" srcOrd="0" destOrd="0" presId="urn:microsoft.com/office/officeart/2005/8/layout/orgChart1"/>
    <dgm:cxn modelId="{E6C28105-147E-4C79-8977-C1B729F5C68D}" type="presParOf" srcId="{A5688AAA-D1B7-4EE4-B207-0FF236846724}" destId="{B360F2F6-4655-4693-84CF-53BDDE599AAA}" srcOrd="0" destOrd="0" presId="urn:microsoft.com/office/officeart/2005/8/layout/orgChart1"/>
    <dgm:cxn modelId="{72350F29-CA9C-420B-A754-8A756652B848}" type="presParOf" srcId="{A5688AAA-D1B7-4EE4-B207-0FF236846724}" destId="{E8BDFFE1-82D6-40C6-A4FC-E5226D9A556D}" srcOrd="1" destOrd="0" presId="urn:microsoft.com/office/officeart/2005/8/layout/orgChart1"/>
    <dgm:cxn modelId="{E668A114-B40E-440C-AD1C-F08E139F2CA6}" type="presParOf" srcId="{8D5D1106-57C2-4CB3-A833-EBC0D8396619}" destId="{E704D2AA-8954-419C-95B5-942B5E03CC47}" srcOrd="1" destOrd="0" presId="urn:microsoft.com/office/officeart/2005/8/layout/orgChart1"/>
    <dgm:cxn modelId="{4EF07855-88C5-463E-9AE9-A1520B2A50AE}" type="presParOf" srcId="{E704D2AA-8954-419C-95B5-942B5E03CC47}" destId="{CFB18797-F9C7-4C15-B16D-185C6DA2AAD0}" srcOrd="0" destOrd="0" presId="urn:microsoft.com/office/officeart/2005/8/layout/orgChart1"/>
    <dgm:cxn modelId="{731CFA29-8FEE-412F-B9C4-17A43827A1AE}" type="presParOf" srcId="{E704D2AA-8954-419C-95B5-942B5E03CC47}" destId="{9D696A76-A549-4D66-B30F-2832ADCAF63C}" srcOrd="1" destOrd="0" presId="urn:microsoft.com/office/officeart/2005/8/layout/orgChart1"/>
    <dgm:cxn modelId="{82CAC2D6-147F-4E36-9C55-64B354D10DC3}" type="presParOf" srcId="{9D696A76-A549-4D66-B30F-2832ADCAF63C}" destId="{40CCDE33-F9D5-473C-B4C8-81B2C4BAA3EA}" srcOrd="0" destOrd="0" presId="urn:microsoft.com/office/officeart/2005/8/layout/orgChart1"/>
    <dgm:cxn modelId="{76A4841D-EB28-453B-96F2-21FDD5EBF083}" type="presParOf" srcId="{40CCDE33-F9D5-473C-B4C8-81B2C4BAA3EA}" destId="{838E8693-9239-4AD9-B69B-FAE3025AF989}" srcOrd="0" destOrd="0" presId="urn:microsoft.com/office/officeart/2005/8/layout/orgChart1"/>
    <dgm:cxn modelId="{A271B789-0EDD-44C0-8BB6-6282F32AE544}" type="presParOf" srcId="{40CCDE33-F9D5-473C-B4C8-81B2C4BAA3EA}" destId="{C3BB3255-420D-4284-A5AD-2295A3C84237}" srcOrd="1" destOrd="0" presId="urn:microsoft.com/office/officeart/2005/8/layout/orgChart1"/>
    <dgm:cxn modelId="{82143A25-EBC3-4B32-8442-DCA5C7B4701D}" type="presParOf" srcId="{9D696A76-A549-4D66-B30F-2832ADCAF63C}" destId="{584CF3CB-F824-4F4F-BC73-E2406DFB5730}" srcOrd="1" destOrd="0" presId="urn:microsoft.com/office/officeart/2005/8/layout/orgChart1"/>
    <dgm:cxn modelId="{BD00F387-205B-4552-8756-1A850B159D2E}" type="presParOf" srcId="{9D696A76-A549-4D66-B30F-2832ADCAF63C}" destId="{CF4AC63E-2DA0-4805-961E-FD9CF042BEBB}" srcOrd="2" destOrd="0" presId="urn:microsoft.com/office/officeart/2005/8/layout/orgChart1"/>
    <dgm:cxn modelId="{E461D1D3-8C34-4B6A-9FEE-14B4BF3F6388}" type="presParOf" srcId="{8D5D1106-57C2-4CB3-A833-EBC0D8396619}" destId="{1A57D717-DCFF-4361-A33A-157A0E92D2FD}" srcOrd="2" destOrd="0" presId="urn:microsoft.com/office/officeart/2005/8/layout/orgChart1"/>
    <dgm:cxn modelId="{93BCE182-AF68-4BA0-AE4D-7836C039C133}" type="presParOf" srcId="{7D8E060E-772F-48D4-9475-12E5295DDA36}" destId="{0206D5DC-3039-4E62-BAFC-40E05FBFC919}" srcOrd="2" destOrd="0" presId="urn:microsoft.com/office/officeart/2005/8/layout/orgChart1"/>
    <dgm:cxn modelId="{F36381F8-D574-4A9B-80BF-3FBF20F688C3}" type="presParOf" srcId="{7D8E060E-772F-48D4-9475-12E5295DDA36}" destId="{1423DFC4-DBC4-4146-BA22-A6680330ED8C}" srcOrd="3" destOrd="0" presId="urn:microsoft.com/office/officeart/2005/8/layout/orgChart1"/>
    <dgm:cxn modelId="{CC9314AF-F81B-40F6-AF71-EF04D0E09157}" type="presParOf" srcId="{1423DFC4-DBC4-4146-BA22-A6680330ED8C}" destId="{B3FF4006-E182-49D6-9322-6823F6586951}" srcOrd="0" destOrd="0" presId="urn:microsoft.com/office/officeart/2005/8/layout/orgChart1"/>
    <dgm:cxn modelId="{F35478F0-2152-4F14-9F99-A57DAC57868B}" type="presParOf" srcId="{B3FF4006-E182-49D6-9322-6823F6586951}" destId="{28FDD5C5-6413-4FF9-A8A5-18ED7EA71669}" srcOrd="0" destOrd="0" presId="urn:microsoft.com/office/officeart/2005/8/layout/orgChart1"/>
    <dgm:cxn modelId="{F4C13959-0B39-41EF-BD06-45FF28FD25F2}" type="presParOf" srcId="{B3FF4006-E182-49D6-9322-6823F6586951}" destId="{DD00EBEE-E228-45F8-AFB3-6E6ADE88BBDF}" srcOrd="1" destOrd="0" presId="urn:microsoft.com/office/officeart/2005/8/layout/orgChart1"/>
    <dgm:cxn modelId="{B2AD751C-BF9B-4CF9-917A-45F84143C819}" type="presParOf" srcId="{1423DFC4-DBC4-4146-BA22-A6680330ED8C}" destId="{1BDB5947-31B1-4225-9F75-9082796E0607}" srcOrd="1" destOrd="0" presId="urn:microsoft.com/office/officeart/2005/8/layout/orgChart1"/>
    <dgm:cxn modelId="{CBCD7FA5-B4D4-4EAA-8753-AAF026CAE17D}" type="presParOf" srcId="{1BDB5947-31B1-4225-9F75-9082796E0607}" destId="{6DF2769A-CCED-4762-8675-E1613639CA39}" srcOrd="0" destOrd="0" presId="urn:microsoft.com/office/officeart/2005/8/layout/orgChart1"/>
    <dgm:cxn modelId="{49FB5016-6B97-4F82-B761-34623AC9A93C}" type="presParOf" srcId="{1BDB5947-31B1-4225-9F75-9082796E0607}" destId="{0380E8C2-E56C-42C4-8E81-DA644DFC4C43}" srcOrd="1" destOrd="0" presId="urn:microsoft.com/office/officeart/2005/8/layout/orgChart1"/>
    <dgm:cxn modelId="{7C59C69F-2C0D-469B-8BC3-4D5FABC915F6}" type="presParOf" srcId="{0380E8C2-E56C-42C4-8E81-DA644DFC4C43}" destId="{4499A087-14EE-4E96-B413-728E301CC62A}" srcOrd="0" destOrd="0" presId="urn:microsoft.com/office/officeart/2005/8/layout/orgChart1"/>
    <dgm:cxn modelId="{9FA2D1FF-5DC2-493A-A893-7F3E72DACE87}" type="presParOf" srcId="{4499A087-14EE-4E96-B413-728E301CC62A}" destId="{DED721DD-A781-4A9C-AF78-D78DF9D867F3}" srcOrd="0" destOrd="0" presId="urn:microsoft.com/office/officeart/2005/8/layout/orgChart1"/>
    <dgm:cxn modelId="{811DBC54-7D4C-4696-BCCB-AABB37E77589}" type="presParOf" srcId="{4499A087-14EE-4E96-B413-728E301CC62A}" destId="{B07E50E3-C4B7-4D71-BDA9-561D144C9665}" srcOrd="1" destOrd="0" presId="urn:microsoft.com/office/officeart/2005/8/layout/orgChart1"/>
    <dgm:cxn modelId="{81E5A64F-9C86-476B-B2C3-0BC7FB9B3691}" type="presParOf" srcId="{0380E8C2-E56C-42C4-8E81-DA644DFC4C43}" destId="{6D368DCC-1594-4329-8265-19627097EB2B}" srcOrd="1" destOrd="0" presId="urn:microsoft.com/office/officeart/2005/8/layout/orgChart1"/>
    <dgm:cxn modelId="{4D7FAA0C-CFD4-49BF-B85B-9BED6FB57C6A}" type="presParOf" srcId="{0380E8C2-E56C-42C4-8E81-DA644DFC4C43}" destId="{1434D1B9-94C1-4933-8F1E-320FA3AC4428}" srcOrd="2" destOrd="0" presId="urn:microsoft.com/office/officeart/2005/8/layout/orgChart1"/>
    <dgm:cxn modelId="{825D91E1-E11C-4EFA-9E6E-7F970F49291D}" type="presParOf" srcId="{1423DFC4-DBC4-4146-BA22-A6680330ED8C}" destId="{37CDAC4F-576D-4C64-B679-7407C0BB7E00}" srcOrd="2" destOrd="0" presId="urn:microsoft.com/office/officeart/2005/8/layout/orgChart1"/>
    <dgm:cxn modelId="{9D65BC9B-49A0-4BB7-B784-7FBC6DE81B25}" type="presParOf" srcId="{36CCF1DF-2683-4BF5-811B-5B5C6BC3EEDF}" destId="{8A44AE86-331A-4337-AD2F-81FF177092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2769A-CCED-4762-8675-E1613639CA39}">
      <dsp:nvSpPr>
        <dsp:cNvPr id="0" name=""/>
        <dsp:cNvSpPr/>
      </dsp:nvSpPr>
      <dsp:spPr>
        <a:xfrm>
          <a:off x="4326567" y="3206862"/>
          <a:ext cx="397064" cy="935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555"/>
              </a:lnTo>
              <a:lnTo>
                <a:pt x="397064" y="93555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6D5DC-3039-4E62-BAFC-40E05FBFC919}">
      <dsp:nvSpPr>
        <dsp:cNvPr id="0" name=""/>
        <dsp:cNvSpPr/>
      </dsp:nvSpPr>
      <dsp:spPr>
        <a:xfrm>
          <a:off x="3783913" y="1327425"/>
          <a:ext cx="1601492" cy="555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44"/>
              </a:lnTo>
              <a:lnTo>
                <a:pt x="1601492" y="277944"/>
              </a:lnTo>
              <a:lnTo>
                <a:pt x="1601492" y="555889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18797-F9C7-4C15-B16D-185C6DA2AAD0}">
      <dsp:nvSpPr>
        <dsp:cNvPr id="0" name=""/>
        <dsp:cNvSpPr/>
      </dsp:nvSpPr>
      <dsp:spPr>
        <a:xfrm>
          <a:off x="1123583" y="3206862"/>
          <a:ext cx="397064" cy="935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555"/>
              </a:lnTo>
              <a:lnTo>
                <a:pt x="397064" y="93555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B984A-743A-4CB3-B0B4-479D3C0FB14F}">
      <dsp:nvSpPr>
        <dsp:cNvPr id="0" name=""/>
        <dsp:cNvSpPr/>
      </dsp:nvSpPr>
      <dsp:spPr>
        <a:xfrm>
          <a:off x="2182421" y="1327425"/>
          <a:ext cx="1601492" cy="555889"/>
        </a:xfrm>
        <a:custGeom>
          <a:avLst/>
          <a:gdLst/>
          <a:ahLst/>
          <a:cxnLst/>
          <a:rect l="0" t="0" r="0" b="0"/>
          <a:pathLst>
            <a:path>
              <a:moveTo>
                <a:pt x="1601492" y="0"/>
              </a:moveTo>
              <a:lnTo>
                <a:pt x="1601492" y="277944"/>
              </a:lnTo>
              <a:lnTo>
                <a:pt x="0" y="277944"/>
              </a:lnTo>
              <a:lnTo>
                <a:pt x="0" y="555889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723EB-99A9-4236-8669-0ED3EE716078}">
      <dsp:nvSpPr>
        <dsp:cNvPr id="0" name=""/>
        <dsp:cNvSpPr/>
      </dsp:nvSpPr>
      <dsp:spPr>
        <a:xfrm>
          <a:off x="2460366" y="3877"/>
          <a:ext cx="2647094" cy="1323547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IS Methodologies</a:t>
          </a:r>
          <a:endParaRPr lang="en-US" sz="2000" kern="1200" dirty="0"/>
        </a:p>
      </dsp:txBody>
      <dsp:txXfrm>
        <a:off x="2460366" y="3877"/>
        <a:ext cx="2647094" cy="1323547"/>
      </dsp:txXfrm>
    </dsp:sp>
    <dsp:sp modelId="{B360F2F6-4655-4693-84CF-53BDDE599AAA}">
      <dsp:nvSpPr>
        <dsp:cNvPr id="0" name=""/>
        <dsp:cNvSpPr/>
      </dsp:nvSpPr>
      <dsp:spPr>
        <a:xfrm>
          <a:off x="858874" y="1883314"/>
          <a:ext cx="2647094" cy="1323547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Traditional / Structured Methodologies</a:t>
          </a:r>
          <a:endParaRPr lang="en-US" sz="2000" kern="1200" dirty="0"/>
        </a:p>
      </dsp:txBody>
      <dsp:txXfrm>
        <a:off x="858874" y="1883314"/>
        <a:ext cx="2647094" cy="1323547"/>
      </dsp:txXfrm>
    </dsp:sp>
    <dsp:sp modelId="{838E8693-9239-4AD9-B69B-FAE3025AF989}">
      <dsp:nvSpPr>
        <dsp:cNvPr id="0" name=""/>
        <dsp:cNvSpPr/>
      </dsp:nvSpPr>
      <dsp:spPr>
        <a:xfrm>
          <a:off x="1520647" y="3762751"/>
          <a:ext cx="2647094" cy="759332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Late 70s’ to early 90s’</a:t>
          </a:r>
          <a:endParaRPr lang="en-US" sz="1400" kern="120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(Ex; SSADM, Waterfall, </a:t>
          </a:r>
          <a:br>
            <a:rPr lang="en-US" sz="1400" kern="1200" smtClean="0"/>
          </a:br>
          <a:r>
            <a:rPr lang="en-US" sz="1400" kern="1200" smtClean="0"/>
            <a:t>V-Model, etc)</a:t>
          </a:r>
          <a:endParaRPr lang="en-US" sz="1400" kern="1200" dirty="0"/>
        </a:p>
      </dsp:txBody>
      <dsp:txXfrm>
        <a:off x="1520647" y="3762751"/>
        <a:ext cx="2647094" cy="759332"/>
      </dsp:txXfrm>
    </dsp:sp>
    <dsp:sp modelId="{28FDD5C5-6413-4FF9-A8A5-18ED7EA71669}">
      <dsp:nvSpPr>
        <dsp:cNvPr id="0" name=""/>
        <dsp:cNvSpPr/>
      </dsp:nvSpPr>
      <dsp:spPr>
        <a:xfrm>
          <a:off x="4061858" y="1883314"/>
          <a:ext cx="2647094" cy="1323547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Modern Methodologies</a:t>
          </a:r>
          <a:endParaRPr lang="en-US" sz="2000" kern="1200" dirty="0"/>
        </a:p>
      </dsp:txBody>
      <dsp:txXfrm>
        <a:off x="4061858" y="1883314"/>
        <a:ext cx="2647094" cy="1323547"/>
      </dsp:txXfrm>
    </dsp:sp>
    <dsp:sp modelId="{DED721DD-A781-4A9C-AF78-D78DF9D867F3}">
      <dsp:nvSpPr>
        <dsp:cNvPr id="0" name=""/>
        <dsp:cNvSpPr/>
      </dsp:nvSpPr>
      <dsp:spPr>
        <a:xfrm>
          <a:off x="4723631" y="3762751"/>
          <a:ext cx="2647094" cy="759332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Late 90s’ to today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(Ex; Scrum, RAD, DSDM, etc)</a:t>
          </a:r>
          <a:endParaRPr lang="en-US" sz="1400" kern="1200" dirty="0"/>
        </a:p>
      </dsp:txBody>
      <dsp:txXfrm>
        <a:off x="4723631" y="3762751"/>
        <a:ext cx="2647094" cy="75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harpertutorials.com/uploads/sharpertutorials.com/2007/11/06_017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Development Methods</a:t>
            </a:r>
            <a:br>
              <a:rPr lang="en-US" dirty="0" smtClean="0"/>
            </a:br>
            <a:r>
              <a:rPr lang="en-US" dirty="0" smtClean="0"/>
              <a:t>CT00046-3-2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Structured Methodologies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Structured Systems Analysis And Design Method (SSADM)</a:t>
            </a:r>
            <a:endParaRPr 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3267075" cy="4525962"/>
          </a:xfrm>
        </p:spPr>
        <p:txBody>
          <a:bodyPr/>
          <a:lstStyle/>
          <a:p>
            <a:r>
              <a:rPr lang="en-US" sz="2000" dirty="0" smtClean="0"/>
              <a:t>Popular methodology used in the late 80s</a:t>
            </a:r>
          </a:p>
          <a:p>
            <a:r>
              <a:rPr lang="en-US" sz="2000" dirty="0" smtClean="0"/>
              <a:t>Rigid and document-led approach to system design</a:t>
            </a:r>
          </a:p>
          <a:p>
            <a:r>
              <a:rPr lang="en-US" sz="2000" dirty="0" smtClean="0"/>
              <a:t>Have detailed DESIGN stage. </a:t>
            </a:r>
          </a:p>
          <a:p>
            <a:r>
              <a:rPr lang="en-US" sz="2000" dirty="0" smtClean="0"/>
              <a:t>Good for projects with database design.</a:t>
            </a:r>
          </a:p>
          <a:p>
            <a:r>
              <a:rPr lang="en-US" sz="2000" dirty="0" smtClean="0"/>
              <a:t>Has strategies to align business needs with system development.</a:t>
            </a:r>
          </a:p>
          <a:p>
            <a:r>
              <a:rPr lang="en-US" sz="2000" dirty="0" smtClean="0"/>
              <a:t>Ends at design stage.</a:t>
            </a:r>
          </a:p>
          <a:p>
            <a:endParaRPr lang="en-US" sz="2000" dirty="0" smtClean="0"/>
          </a:p>
        </p:txBody>
      </p:sp>
      <p:pic>
        <p:nvPicPr>
          <p:cNvPr id="23556" name="Picture 7" descr="The full SSADM V4. Life cycl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1690688"/>
            <a:ext cx="5267325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SSADM </a:t>
            </a:r>
            <a:br>
              <a:rPr lang="en-US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Techniques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Data Modeling</a:t>
            </a:r>
          </a:p>
          <a:p>
            <a:pPr lvl="1"/>
            <a:r>
              <a:rPr lang="en-US" dirty="0" smtClean="0"/>
              <a:t>To determine the high level requirement for the system</a:t>
            </a:r>
          </a:p>
          <a:p>
            <a:pPr lvl="1"/>
            <a:r>
              <a:rPr lang="en-US" dirty="0" smtClean="0"/>
              <a:t>System components, entities, main process, etc.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Flow Modeling</a:t>
            </a:r>
          </a:p>
          <a:p>
            <a:pPr lvl="1"/>
            <a:r>
              <a:rPr lang="en-US" dirty="0" smtClean="0"/>
              <a:t>To determine the ‘movement’ of data within the system</a:t>
            </a:r>
          </a:p>
          <a:p>
            <a:pPr lvl="1"/>
            <a:r>
              <a:rPr lang="en-US" dirty="0" smtClean="0"/>
              <a:t>Data transformation, storage, data flow,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Event Modeling</a:t>
            </a:r>
          </a:p>
          <a:p>
            <a:pPr lvl="1"/>
            <a:r>
              <a:rPr lang="en-US" dirty="0" smtClean="0"/>
              <a:t>To determine the processes and operations</a:t>
            </a:r>
          </a:p>
          <a:p>
            <a:pPr lvl="1"/>
            <a:r>
              <a:rPr lang="en-US" dirty="0" smtClean="0"/>
              <a:t>Event sequence, dependency, etc.</a:t>
            </a:r>
            <a:endParaRPr lang="en-US" dirty="0"/>
          </a:p>
        </p:txBody>
      </p:sp>
      <p:pic>
        <p:nvPicPr>
          <p:cNvPr id="4" name="Picture 3" descr="http://getdevs.com/wp-content/uploads/2015/06/team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5" t="14871" r="12746" b="14719"/>
          <a:stretch/>
        </p:blipFill>
        <p:spPr bwMode="auto">
          <a:xfrm>
            <a:off x="6804212" y="4921624"/>
            <a:ext cx="2232211" cy="1559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4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V-Model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12884" cy="4525962"/>
          </a:xfrm>
        </p:spPr>
        <p:txBody>
          <a:bodyPr/>
          <a:lstStyle/>
          <a:p>
            <a:r>
              <a:rPr lang="en-US" dirty="0" smtClean="0"/>
              <a:t>Derived  and modified from Waterfall Model</a:t>
            </a:r>
          </a:p>
          <a:p>
            <a:r>
              <a:rPr lang="en-US" dirty="0" smtClean="0"/>
              <a:t>Emphasize of ‘check and balance’ of development process</a:t>
            </a:r>
          </a:p>
        </p:txBody>
      </p:sp>
      <p:pic>
        <p:nvPicPr>
          <p:cNvPr id="4" name="Picture 2" descr="http://upload.wikimedia.org/wikipedia/commons/thumb/e/e8/Systems_Engineering_Process_II.svg/420px-Systems_Engineering_Process_II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423" y="2866738"/>
            <a:ext cx="6717459" cy="3726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10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V-Model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Techniques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12884" cy="4525962"/>
          </a:xfrm>
        </p:spPr>
        <p:txBody>
          <a:bodyPr/>
          <a:lstStyle/>
          <a:p>
            <a:r>
              <a:rPr lang="en-US" dirty="0" smtClean="0"/>
              <a:t>Takes the ‘top-down’ development approach</a:t>
            </a:r>
          </a:p>
          <a:p>
            <a:pPr lvl="1"/>
            <a:r>
              <a:rPr lang="en-US" dirty="0" smtClean="0"/>
              <a:t>Concept, Architecture Design, high level design, etc.</a:t>
            </a:r>
          </a:p>
          <a:p>
            <a:pPr lvl="1"/>
            <a:endParaRPr lang="en-US" dirty="0" smtClean="0"/>
          </a:p>
          <a:p>
            <a:r>
              <a:rPr lang="en-US" dirty="0"/>
              <a:t>Verification and Validation at end of each </a:t>
            </a:r>
            <a:r>
              <a:rPr lang="en-US" dirty="0" smtClean="0"/>
              <a:t>phase / process.</a:t>
            </a:r>
            <a:endParaRPr lang="en-US" dirty="0"/>
          </a:p>
          <a:p>
            <a:pPr lvl="1"/>
            <a:r>
              <a:rPr lang="en-US" dirty="0"/>
              <a:t>Referring back to project documentation, objectives, scopes, requirements, specifications, etc.</a:t>
            </a:r>
          </a:p>
          <a:p>
            <a:pPr lvl="1"/>
            <a:r>
              <a:rPr lang="en-US" dirty="0"/>
              <a:t>Users are consulted for verification and validation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various testing </a:t>
            </a:r>
            <a:r>
              <a:rPr lang="en-US" dirty="0" smtClean="0"/>
              <a:t>techniques for product</a:t>
            </a:r>
            <a:endParaRPr lang="en-US" dirty="0"/>
          </a:p>
          <a:p>
            <a:pPr lvl="1"/>
            <a:r>
              <a:rPr lang="en-US" dirty="0"/>
              <a:t>Unit, integration, system, user acceptance, </a:t>
            </a:r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6" name="Picture 5" descr="http://pivotalpm.com/wp-content/uploads/2012/10/shutterstock_11192770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8" y="4625787"/>
            <a:ext cx="1990165" cy="1990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9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53988"/>
            <a:ext cx="8229600" cy="456901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Explain to your class, the </a:t>
            </a:r>
            <a:r>
              <a:rPr lang="en-US" b="1" dirty="0" smtClean="0">
                <a:solidFill>
                  <a:srgbClr val="FF0000"/>
                </a:solidFill>
              </a:rPr>
              <a:t>process flow within </a:t>
            </a:r>
            <a:r>
              <a:rPr lang="en-US" dirty="0" smtClean="0">
                <a:solidFill>
                  <a:srgbClr val="FF0000"/>
                </a:solidFill>
              </a:rPr>
              <a:t>a V-Model?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upload.wikimedia.org/wikipedia/commons/thumb/e/e8/Systems_Engineering_Process_II.svg/420px-Systems_Engineering_Process_II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635" y="2624692"/>
            <a:ext cx="6717459" cy="3726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51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Structured Methodologies</a:t>
            </a:r>
            <a:br>
              <a:rPr lang="en-US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(in general)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Rigid phases, discourage skipping of unimportant steps.</a:t>
            </a:r>
          </a:p>
          <a:p>
            <a:r>
              <a:rPr lang="en-US" dirty="0" smtClean="0"/>
              <a:t>Emphasize of process and product quality rather then customer satisfaction</a:t>
            </a:r>
          </a:p>
          <a:p>
            <a:r>
              <a:rPr lang="en-US" dirty="0" smtClean="0"/>
              <a:t>Requirement need to be defined in the beginning of the project and not encouraged to change towards the end.</a:t>
            </a:r>
          </a:p>
          <a:p>
            <a:r>
              <a:rPr lang="en-US" b="1" dirty="0" smtClean="0"/>
              <a:t>Cost</a:t>
            </a:r>
            <a:r>
              <a:rPr lang="en-US" dirty="0" smtClean="0"/>
              <a:t> and </a:t>
            </a:r>
            <a:r>
              <a:rPr lang="en-US" b="1" dirty="0" smtClean="0"/>
              <a:t>time</a:t>
            </a:r>
            <a:r>
              <a:rPr lang="en-US" dirty="0" smtClean="0"/>
              <a:t> often unpredictable for large projects.</a:t>
            </a:r>
          </a:p>
          <a:p>
            <a:r>
              <a:rPr lang="en-US" dirty="0" smtClean="0"/>
              <a:t>Too many ‘</a:t>
            </a:r>
            <a:r>
              <a:rPr lang="en-US" b="1" dirty="0" smtClean="0">
                <a:solidFill>
                  <a:srgbClr val="FF0000"/>
                </a:solidFill>
              </a:rPr>
              <a:t>red-tapes</a:t>
            </a:r>
            <a:r>
              <a:rPr lang="en-US" dirty="0" smtClean="0"/>
              <a:t>’, wasting time and resources</a:t>
            </a:r>
          </a:p>
          <a:p>
            <a:endParaRPr lang="en-US" dirty="0"/>
          </a:p>
        </p:txBody>
      </p:sp>
      <p:pic>
        <p:nvPicPr>
          <p:cNvPr id="4" name="Picture 3" descr="http://www.fagansoftware.com/images/nstsoftwa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45" y="4706470"/>
            <a:ext cx="1453403" cy="1816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3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658" y="2910261"/>
            <a:ext cx="7042150" cy="1143000"/>
          </a:xfrm>
        </p:spPr>
        <p:txBody>
          <a:bodyPr/>
          <a:lstStyle/>
          <a:p>
            <a:r>
              <a:rPr lang="en-US" dirty="0" smtClean="0"/>
              <a:t>Question &amp;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Tutorial Questions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names</a:t>
            </a:r>
            <a:r>
              <a:rPr lang="en-US" dirty="0"/>
              <a:t> of a few </a:t>
            </a:r>
            <a:r>
              <a:rPr lang="en-US" b="1" dirty="0"/>
              <a:t>popular methodologies </a:t>
            </a:r>
            <a:r>
              <a:rPr lang="en-US" dirty="0"/>
              <a:t>used </a:t>
            </a:r>
            <a:r>
              <a:rPr lang="en-US" dirty="0" smtClean="0"/>
              <a:t>today.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are the types of project </a:t>
            </a:r>
            <a:r>
              <a:rPr lang="en-US" dirty="0" smtClean="0"/>
              <a:t>that they are used </a:t>
            </a:r>
            <a:r>
              <a:rPr lang="en-US" dirty="0"/>
              <a:t>for?</a:t>
            </a:r>
          </a:p>
          <a:p>
            <a:r>
              <a:rPr lang="en-US" dirty="0" smtClean="0"/>
              <a:t>Discuss the </a:t>
            </a:r>
            <a:r>
              <a:rPr lang="en-US" b="1" dirty="0" smtClean="0"/>
              <a:t>advantages</a:t>
            </a:r>
            <a:r>
              <a:rPr lang="en-US" dirty="0" smtClean="0"/>
              <a:t> using IS Development Methodologies.</a:t>
            </a:r>
          </a:p>
          <a:p>
            <a:r>
              <a:rPr lang="en-US" dirty="0" smtClean="0"/>
              <a:t>Discuss </a:t>
            </a:r>
            <a:r>
              <a:rPr lang="en-US" dirty="0"/>
              <a:t>the </a:t>
            </a:r>
            <a:r>
              <a:rPr lang="en-US" b="1" i="1" dirty="0" smtClean="0"/>
              <a:t>distinctive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disadvantages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using </a:t>
            </a:r>
            <a:r>
              <a:rPr lang="en-US" dirty="0" smtClean="0"/>
              <a:t>the following IS </a:t>
            </a:r>
            <a:r>
              <a:rPr lang="en-US" dirty="0"/>
              <a:t>Development Methodologies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Waterfall model</a:t>
            </a:r>
          </a:p>
          <a:p>
            <a:pPr lvl="1"/>
            <a:r>
              <a:rPr lang="en-US" dirty="0" smtClean="0"/>
              <a:t>SSADM</a:t>
            </a:r>
          </a:p>
          <a:p>
            <a:pPr lvl="1"/>
            <a:r>
              <a:rPr lang="en-US" dirty="0" smtClean="0"/>
              <a:t>V-Model</a:t>
            </a:r>
          </a:p>
        </p:txBody>
      </p:sp>
    </p:spTree>
    <p:extLst>
      <p:ext uri="{BB962C8B-B14F-4D97-AF65-F5344CB8AC3E}">
        <p14:creationId xmlns:p14="http://schemas.microsoft.com/office/powerpoint/2010/main" val="3020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&amp; Structure of the Lesson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Structured Methodologies</a:t>
            </a:r>
          </a:p>
          <a:p>
            <a:r>
              <a:rPr lang="en-US" dirty="0" smtClean="0"/>
              <a:t>Techniques and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Learning Outcomes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lecture, YOU should be able to :</a:t>
            </a:r>
          </a:p>
          <a:p>
            <a:pPr lvl="1"/>
            <a:r>
              <a:rPr lang="en-US" dirty="0" smtClean="0"/>
              <a:t>Identify and explain the underlying principles for Systems Development Methodology</a:t>
            </a:r>
            <a:endParaRPr lang="en-US" sz="1100" dirty="0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Slide  3 (of  17)</a:t>
            </a:r>
          </a:p>
        </p:txBody>
      </p:sp>
    </p:spTree>
    <p:extLst>
      <p:ext uri="{BB962C8B-B14F-4D97-AF65-F5344CB8AC3E}">
        <p14:creationId xmlns:p14="http://schemas.microsoft.com/office/powerpoint/2010/main" val="35753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3366"/>
                </a:solidFill>
              </a:rPr>
              <a:t>Key Terms you must be able to 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mastered this topic, you should be able to use the following terms correctly in your assignments and exams:</a:t>
            </a:r>
          </a:p>
          <a:p>
            <a:pPr lvl="1"/>
            <a:r>
              <a:rPr lang="en-US" sz="2000" dirty="0" smtClean="0"/>
              <a:t>IS Structured Methodologies</a:t>
            </a:r>
          </a:p>
          <a:p>
            <a:pPr lvl="1"/>
            <a:r>
              <a:rPr lang="en-US" sz="2000" dirty="0" smtClean="0"/>
              <a:t>Techniques and Tools</a:t>
            </a:r>
          </a:p>
          <a:p>
            <a:pPr lvl="1"/>
            <a:r>
              <a:rPr lang="en-US" sz="2000" dirty="0" smtClean="0"/>
              <a:t>Waterfall Model</a:t>
            </a:r>
          </a:p>
          <a:p>
            <a:pPr lvl="1"/>
            <a:r>
              <a:rPr lang="en-US" sz="2000" dirty="0" smtClean="0"/>
              <a:t>SSADM</a:t>
            </a:r>
          </a:p>
          <a:p>
            <a:pPr lvl="1"/>
            <a:r>
              <a:rPr lang="en-US" sz="2000" dirty="0" smtClean="0"/>
              <a:t>V-Model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Slide  4 (of  17)</a:t>
            </a:r>
          </a:p>
        </p:txBody>
      </p:sp>
    </p:spTree>
    <p:extLst>
      <p:ext uri="{BB962C8B-B14F-4D97-AF65-F5344CB8AC3E}">
        <p14:creationId xmlns:p14="http://schemas.microsoft.com/office/powerpoint/2010/main" val="42343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 of IS Methodologies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113440"/>
              </p:ext>
            </p:extLst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2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Structured Methodologies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sz="half" idx="4294967295"/>
          </p:nvPr>
        </p:nvSpPr>
        <p:spPr>
          <a:xfrm>
            <a:off x="524435" y="1725705"/>
            <a:ext cx="8189258" cy="4285129"/>
          </a:xfrm>
        </p:spPr>
        <p:txBody>
          <a:bodyPr/>
          <a:lstStyle/>
          <a:p>
            <a:r>
              <a:rPr lang="en-US" dirty="0" smtClean="0"/>
              <a:t>Developed in the 70’s</a:t>
            </a:r>
          </a:p>
          <a:p>
            <a:r>
              <a:rPr lang="en-US" dirty="0" smtClean="0"/>
              <a:t>Mostly </a:t>
            </a:r>
            <a:r>
              <a:rPr lang="en-US" b="1" dirty="0" smtClean="0"/>
              <a:t>Traditional Methodologies</a:t>
            </a:r>
          </a:p>
          <a:p>
            <a:r>
              <a:rPr lang="en-US" dirty="0" smtClean="0"/>
              <a:t>Very detailed steps explained</a:t>
            </a:r>
          </a:p>
          <a:p>
            <a:pPr lvl="1"/>
            <a:r>
              <a:rPr lang="en-US" sz="2400" dirty="0" smtClean="0"/>
              <a:t>Formulation for beginners to develop a system.	</a:t>
            </a:r>
          </a:p>
          <a:p>
            <a:r>
              <a:rPr lang="en-US" dirty="0" smtClean="0"/>
              <a:t>Requirements need to be clear and fixed.</a:t>
            </a:r>
          </a:p>
          <a:p>
            <a:r>
              <a:rPr lang="en-US" dirty="0" smtClean="0"/>
              <a:t>Focus </a:t>
            </a:r>
            <a:r>
              <a:rPr lang="en-US" dirty="0" smtClean="0"/>
              <a:t>on error free product</a:t>
            </a:r>
          </a:p>
          <a:p>
            <a:r>
              <a:rPr lang="en-US" dirty="0" smtClean="0"/>
              <a:t>Rigid and strict rules</a:t>
            </a:r>
          </a:p>
          <a:p>
            <a:r>
              <a:rPr lang="en-US" dirty="0" smtClean="0"/>
              <a:t>Emphasis on full documentation.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Example methodologies; 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Waterfall Model, SSADM, V-Model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(we will take a look at these three)</a:t>
            </a:r>
            <a:endParaRPr lang="en-US" sz="2000" i="1" dirty="0" smtClean="0">
              <a:solidFill>
                <a:srgbClr val="FF0000"/>
              </a:solidFill>
            </a:endParaRPr>
          </a:p>
        </p:txBody>
      </p:sp>
      <p:sp>
        <p:nvSpPr>
          <p:cNvPr id="1946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19050"/>
            <a:ext cx="28956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chemeClr val="bg1"/>
                </a:solidFill>
              </a:rPr>
              <a:t>Slide  5 (of  19)</a:t>
            </a:r>
          </a:p>
        </p:txBody>
      </p:sp>
      <p:pic>
        <p:nvPicPr>
          <p:cNvPr id="7" name="Picture 6" descr="https://www.ibm.com/developerworks/mydeveloperworks/blogs/invisiblethread/resource/agilepicture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7" t="11723" r="8597" b="9654"/>
          <a:stretch/>
        </p:blipFill>
        <p:spPr bwMode="auto">
          <a:xfrm>
            <a:off x="6494929" y="4345899"/>
            <a:ext cx="2554941" cy="2122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3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Waterfall Model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87362" y="1697038"/>
            <a:ext cx="4891461" cy="4525962"/>
          </a:xfrm>
        </p:spPr>
        <p:txBody>
          <a:bodyPr/>
          <a:lstStyle/>
          <a:p>
            <a:r>
              <a:rPr lang="en-US" sz="2000" dirty="0" smtClean="0"/>
              <a:t>Close to SDLC phases</a:t>
            </a:r>
          </a:p>
          <a:p>
            <a:r>
              <a:rPr lang="en-US" sz="2000" dirty="0" smtClean="0"/>
              <a:t>Can be used for almost all types of projects</a:t>
            </a:r>
          </a:p>
          <a:p>
            <a:r>
              <a:rPr lang="en-US" sz="2000" dirty="0" smtClean="0"/>
              <a:t>Highly structured and rigid - sequential</a:t>
            </a:r>
            <a:r>
              <a:rPr lang="en-US" sz="2000" dirty="0" smtClean="0"/>
              <a:t> development process</a:t>
            </a:r>
          </a:p>
          <a:p>
            <a:pPr lvl="1"/>
            <a:r>
              <a:rPr lang="en-US" sz="1800" dirty="0" smtClean="0"/>
              <a:t>One should move to the next phase only when its preceding phase is completed and perfected.</a:t>
            </a:r>
          </a:p>
          <a:p>
            <a:r>
              <a:rPr lang="en-US" sz="2000" dirty="0" smtClean="0"/>
              <a:t>Promotes quality control of process and product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Good for beginners.</a:t>
            </a:r>
          </a:p>
          <a:p>
            <a:r>
              <a:rPr lang="en-US" sz="2000" dirty="0" smtClean="0"/>
              <a:t>Emphasis on good documentation</a:t>
            </a:r>
            <a:endParaRPr lang="en-US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173938" y="1801906"/>
            <a:ext cx="3787499" cy="4509994"/>
            <a:chOff x="5173938" y="2622176"/>
            <a:chExt cx="3787499" cy="3689724"/>
          </a:xfrm>
        </p:grpSpPr>
        <p:pic>
          <p:nvPicPr>
            <p:cNvPr id="22532" name="Picture 2" descr="http://upload.wikimedia.org/wikipedia/commons/thumb/0/06/Waterfall_model_(1).svg/350px-Waterfall_model_(1)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3938" y="2622176"/>
              <a:ext cx="3787499" cy="3689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Elbow Connector 2"/>
            <p:cNvCxnSpPr/>
            <p:nvPr/>
          </p:nvCxnSpPr>
          <p:spPr bwMode="auto">
            <a:xfrm rot="16200000" flipV="1">
              <a:off x="7194177" y="5620870"/>
              <a:ext cx="403412" cy="242047"/>
            </a:xfrm>
            <a:prstGeom prst="bentConnector3">
              <a:avLst>
                <a:gd name="adj1" fmla="val 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Elbow Connector 8"/>
            <p:cNvCxnSpPr/>
            <p:nvPr/>
          </p:nvCxnSpPr>
          <p:spPr bwMode="auto">
            <a:xfrm rot="16200000" flipV="1">
              <a:off x="6620439" y="4926109"/>
              <a:ext cx="403412" cy="242047"/>
            </a:xfrm>
            <a:prstGeom prst="bentConnector3">
              <a:avLst>
                <a:gd name="adj1" fmla="val 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Elbow Connector 9"/>
            <p:cNvCxnSpPr/>
            <p:nvPr/>
          </p:nvCxnSpPr>
          <p:spPr bwMode="auto">
            <a:xfrm rot="16200000" flipV="1">
              <a:off x="6046701" y="4231348"/>
              <a:ext cx="403412" cy="242047"/>
            </a:xfrm>
            <a:prstGeom prst="bentConnector3">
              <a:avLst>
                <a:gd name="adj1" fmla="val 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Elbow Connector 10"/>
            <p:cNvCxnSpPr/>
            <p:nvPr/>
          </p:nvCxnSpPr>
          <p:spPr bwMode="auto">
            <a:xfrm rot="16200000" flipV="1">
              <a:off x="5472963" y="3455905"/>
              <a:ext cx="403412" cy="242047"/>
            </a:xfrm>
            <a:prstGeom prst="bentConnector3">
              <a:avLst>
                <a:gd name="adj1" fmla="val 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643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br>
              <a:rPr lang="en-US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Stages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Requirement </a:t>
            </a:r>
            <a:r>
              <a:rPr lang="en-US" sz="2000" b="1" dirty="0"/>
              <a:t>Gathering and </a:t>
            </a:r>
            <a:r>
              <a:rPr lang="en-US" sz="2000" b="1" dirty="0" smtClean="0"/>
              <a:t>analysis</a:t>
            </a:r>
          </a:p>
          <a:p>
            <a:pPr lvl="1"/>
            <a:r>
              <a:rPr lang="en-US" sz="1600" dirty="0" smtClean="0"/>
              <a:t>All </a:t>
            </a:r>
            <a:r>
              <a:rPr lang="en-US" sz="1600" dirty="0"/>
              <a:t>possible requirements of the system to be developed are captured </a:t>
            </a:r>
            <a:r>
              <a:rPr lang="en-US" sz="1600" dirty="0" smtClean="0"/>
              <a:t>and documented into System Requirement Specification (SRS) document.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b="1" dirty="0" smtClean="0"/>
              <a:t>System Design</a:t>
            </a:r>
          </a:p>
          <a:p>
            <a:pPr lvl="1"/>
            <a:r>
              <a:rPr lang="en-US" sz="1600" dirty="0" smtClean="0"/>
              <a:t>The SRS is studied and </a:t>
            </a:r>
            <a:r>
              <a:rPr lang="en-US" sz="1600" dirty="0"/>
              <a:t>system design is prepared. </a:t>
            </a:r>
            <a:endParaRPr lang="en-US" sz="1600" dirty="0" smtClean="0"/>
          </a:p>
          <a:p>
            <a:pPr lvl="1"/>
            <a:r>
              <a:rPr lang="en-US" sz="1600" dirty="0" smtClean="0"/>
              <a:t>System </a:t>
            </a:r>
            <a:r>
              <a:rPr lang="en-US" sz="1600" dirty="0"/>
              <a:t>Design helps in specifying hardware and system requirements and also helps in defining overall system architecture.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Implementation</a:t>
            </a:r>
          </a:p>
          <a:p>
            <a:pPr lvl="1"/>
            <a:r>
              <a:rPr lang="en-US" sz="1600" dirty="0" smtClean="0"/>
              <a:t>With </a:t>
            </a:r>
            <a:r>
              <a:rPr lang="en-US" sz="1600" dirty="0"/>
              <a:t>inputs from system design, the system is first developed in small programs called units, which are integrated in the next phase. </a:t>
            </a:r>
            <a:endParaRPr lang="en-US" sz="1600" dirty="0" smtClean="0"/>
          </a:p>
          <a:p>
            <a:pPr lvl="1"/>
            <a:r>
              <a:rPr lang="en-US" sz="1600" dirty="0" smtClean="0"/>
              <a:t>Each </a:t>
            </a:r>
            <a:r>
              <a:rPr lang="en-US" sz="1600" dirty="0"/>
              <a:t>unit is developed and tested for its functionality which is referred to as Unit Testing</a:t>
            </a:r>
            <a:r>
              <a:rPr lang="en-US" sz="1600" dirty="0" smtClean="0"/>
              <a:t>.</a:t>
            </a:r>
            <a:endParaRPr lang="en-US" dirty="0"/>
          </a:p>
        </p:txBody>
      </p:sp>
      <p:pic>
        <p:nvPicPr>
          <p:cNvPr id="4" name="Picture 3" descr="http://getdevs.com/wp-content/uploads/2015/06/team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5" t="14871" r="12746" b="14719"/>
          <a:stretch/>
        </p:blipFill>
        <p:spPr bwMode="auto">
          <a:xfrm>
            <a:off x="7734300" y="5842747"/>
            <a:ext cx="1302123" cy="638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2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br>
              <a:rPr lang="en-US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Stages .. </a:t>
            </a:r>
            <a:r>
              <a:rPr lang="en-US" sz="2400" dirty="0" err="1" smtClean="0">
                <a:solidFill>
                  <a:srgbClr val="0070C0"/>
                </a:solidFill>
              </a:rPr>
              <a:t>cont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Integration </a:t>
            </a:r>
            <a:r>
              <a:rPr lang="en-US" sz="2000" b="1" dirty="0"/>
              <a:t>and </a:t>
            </a:r>
            <a:r>
              <a:rPr lang="en-US" sz="2000" b="1" dirty="0" smtClean="0"/>
              <a:t>Testing</a:t>
            </a:r>
          </a:p>
          <a:p>
            <a:pPr lvl="1"/>
            <a:r>
              <a:rPr lang="en-US" sz="1600" dirty="0" smtClean="0"/>
              <a:t>All </a:t>
            </a:r>
            <a:r>
              <a:rPr lang="en-US" sz="1600" dirty="0"/>
              <a:t>the units developed in the implementation phase are integrated into a system after testing of each unit. </a:t>
            </a:r>
            <a:endParaRPr lang="en-US" sz="1600" dirty="0" smtClean="0"/>
          </a:p>
          <a:p>
            <a:pPr lvl="1"/>
            <a:r>
              <a:rPr lang="en-US" sz="1600" dirty="0" smtClean="0"/>
              <a:t>Post </a:t>
            </a:r>
            <a:r>
              <a:rPr lang="en-US" sz="1600" dirty="0"/>
              <a:t>integration the entire system is tested for any faults and failures.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Deployment </a:t>
            </a:r>
            <a:r>
              <a:rPr lang="en-US" sz="2000" b="1" dirty="0"/>
              <a:t>of </a:t>
            </a:r>
            <a:r>
              <a:rPr lang="en-US" sz="2000" b="1" dirty="0" smtClean="0"/>
              <a:t>system</a:t>
            </a:r>
          </a:p>
          <a:p>
            <a:pPr lvl="1"/>
            <a:r>
              <a:rPr lang="en-US" sz="1600" dirty="0" smtClean="0"/>
              <a:t>Once </a:t>
            </a:r>
            <a:r>
              <a:rPr lang="en-US" sz="1600" dirty="0"/>
              <a:t>the functional and non functional testing is done, the product is deployed in the customer environment or released into the market.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Maintenance</a:t>
            </a:r>
          </a:p>
          <a:p>
            <a:pPr lvl="1"/>
            <a:r>
              <a:rPr lang="en-US" sz="1600" dirty="0" smtClean="0"/>
              <a:t>There </a:t>
            </a:r>
            <a:r>
              <a:rPr lang="en-US" sz="1600" dirty="0"/>
              <a:t>are some issues which come up in the client environment. To fix those issues patches are released. </a:t>
            </a:r>
            <a:endParaRPr lang="en-US" sz="1600" dirty="0" smtClean="0"/>
          </a:p>
          <a:p>
            <a:pPr lvl="1"/>
            <a:r>
              <a:rPr lang="en-US" sz="1600" dirty="0" smtClean="0"/>
              <a:t>Also </a:t>
            </a:r>
            <a:r>
              <a:rPr lang="en-US" sz="1600" dirty="0"/>
              <a:t>to enhance the product some better versions are released. </a:t>
            </a:r>
            <a:endParaRPr lang="en-US" sz="1600" dirty="0" smtClean="0"/>
          </a:p>
        </p:txBody>
      </p:sp>
      <p:pic>
        <p:nvPicPr>
          <p:cNvPr id="4" name="Picture 3" descr="http://getdevs.com/wp-content/uploads/2015/06/team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5" t="14871" r="12746" b="14719"/>
          <a:stretch/>
        </p:blipFill>
        <p:spPr bwMode="auto">
          <a:xfrm>
            <a:off x="7032812" y="5204012"/>
            <a:ext cx="2003611" cy="127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0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4776</TotalTime>
  <Pages>11</Pages>
  <Words>638</Words>
  <Application>Microsoft Office PowerPoint</Application>
  <PresentationFormat>On-screen Show (4:3)</PresentationFormat>
  <Paragraphs>117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APUtemplate-Level_2</vt:lpstr>
      <vt:lpstr>System Development Methods CT00046-3-2</vt:lpstr>
      <vt:lpstr>Topic &amp; Structure of the Lesson</vt:lpstr>
      <vt:lpstr>Learning Outcomes</vt:lpstr>
      <vt:lpstr>Key Terms you must be able to use</vt:lpstr>
      <vt:lpstr>Era of IS Methodologies</vt:lpstr>
      <vt:lpstr>Structured Methodologies</vt:lpstr>
      <vt:lpstr>Waterfall Model</vt:lpstr>
      <vt:lpstr>Waterfall Model Stages</vt:lpstr>
      <vt:lpstr>Waterfall Model Stages .. cont</vt:lpstr>
      <vt:lpstr>Structured Systems Analysis And Design Method (SSADM)</vt:lpstr>
      <vt:lpstr>SSADM  Techniques</vt:lpstr>
      <vt:lpstr>V-Model</vt:lpstr>
      <vt:lpstr>V-Model Techniques</vt:lpstr>
      <vt:lpstr>Quick Quiz</vt:lpstr>
      <vt:lpstr>Problems with Structured Methodologies (in general)</vt:lpstr>
      <vt:lpstr>Question &amp; Answer</vt:lpstr>
      <vt:lpstr>Next Session</vt:lpstr>
      <vt:lpstr>Tutorial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Siwa Kumaran @ Kumar</cp:lastModifiedBy>
  <cp:revision>65</cp:revision>
  <cp:lastPrinted>1995-11-02T09:23:42Z</cp:lastPrinted>
  <dcterms:created xsi:type="dcterms:W3CDTF">2014-01-17T09:12:04Z</dcterms:created>
  <dcterms:modified xsi:type="dcterms:W3CDTF">2016-10-05T16:22:28Z</dcterms:modified>
</cp:coreProperties>
</file>