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0" r:id="rId3"/>
    <p:sldId id="271" r:id="rId4"/>
    <p:sldId id="272" r:id="rId5"/>
    <p:sldId id="273" r:id="rId6"/>
    <p:sldId id="281" r:id="rId7"/>
    <p:sldId id="293" r:id="rId8"/>
    <p:sldId id="283" r:id="rId9"/>
    <p:sldId id="280" r:id="rId10"/>
    <p:sldId id="286" r:id="rId11"/>
    <p:sldId id="287" r:id="rId12"/>
    <p:sldId id="291" r:id="rId13"/>
    <p:sldId id="266" r:id="rId14"/>
    <p:sldId id="267" r:id="rId15"/>
    <p:sldId id="279" r:id="rId16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C1FE"/>
    <a:srgbClr val="A2FFA3"/>
    <a:srgbClr val="FFFF99"/>
    <a:srgbClr val="FFFF66"/>
    <a:srgbClr val="FCFEB9"/>
    <a:srgbClr val="CECECE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23" autoAdjust="0"/>
    <p:restoredTop sz="86387" autoAdjust="0"/>
  </p:normalViewPr>
  <p:slideViewPr>
    <p:cSldViewPr snapToGrid="0">
      <p:cViewPr varScale="1">
        <p:scale>
          <a:sx n="75" d="100"/>
          <a:sy n="75" d="100"/>
        </p:scale>
        <p:origin x="-102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5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145D9430-4619-42E1-8B95-DB1ADAED9506}" type="slidenum">
              <a:rPr lang="en-GB" sz="1400">
                <a:latin typeface="Calibri" pitchFamily="34" charset="0"/>
                <a:cs typeface="Calibri" pitchFamily="34" charset="0"/>
              </a:rPr>
              <a:pPr algn="r" eaLnBrk="0" hangingPunct="0">
                <a:defRPr/>
              </a:pPr>
              <a:t>‹#›</a:t>
            </a:fld>
            <a:endParaRPr lang="en-GB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9452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edit Master notes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45EC89B7-D3F1-4B30-BBAB-A61797FC2428}" type="slidenum">
              <a:rPr lang="en-GB" sz="1400">
                <a:latin typeface="Calibri" pitchFamily="34" charset="0"/>
                <a:cs typeface="Calibri" pitchFamily="34" charset="0"/>
              </a:rPr>
              <a:pPr algn="r" eaLnBrk="0" hangingPunct="0">
                <a:defRPr/>
              </a:pPr>
              <a:t>‹#›</a:t>
            </a:fld>
            <a:endParaRPr lang="en-GB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971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9286875"/>
            <a:ext cx="2971800" cy="48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CFC13B2-6C30-47BE-858A-DF1F3AF042DD}" type="slidenum">
              <a:rPr lang="en-GB"/>
              <a:pPr eaLnBrk="1" hangingPunct="1"/>
              <a:t>9</a:t>
            </a:fld>
            <a:endParaRPr lang="en-GB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1600"/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 sz="2800" b="0"/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rot="5400000">
            <a:off x="2218531" y="4045744"/>
            <a:ext cx="470852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19050"/>
            <a:ext cx="2895600" cy="32861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A464824-53FC-4F01-B0F4-0F8A39B67890}" type="datetimeFigureOut">
              <a:rPr lang="en-US"/>
              <a:pPr>
                <a:defRPr/>
              </a:pPr>
              <a:t>10/13/2016</a:t>
            </a:fld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429000" y="19050"/>
            <a:ext cx="4114800" cy="3286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0000" y="19050"/>
            <a:ext cx="1066800" cy="3286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1232BF-CF62-4D67-8466-7267728E24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049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7" cstate="print">
            <a:lum bright="80000" contrast="-90000"/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627146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CT046-3-2 – SYSTEM DEVELOPMENT METHODS</a:t>
            </a:r>
            <a:endParaRPr lang="en-GB" sz="1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8495071" y="6651522"/>
            <a:ext cx="648928" cy="206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Slide </a:t>
            </a:r>
            <a:fld id="{24EBCBF7-7ADB-48D7-B08B-09D891D280AE}" type="slidenum">
              <a:rPr lang="en-GB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‹#›</a:t>
            </a:fld>
            <a:endParaRPr lang="en-GB" sz="100" dirty="0">
              <a:latin typeface="Calibri" pitchFamily="34" charset="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9" r:id="rId3"/>
    <p:sldLayoutId id="2147483701" r:id="rId4"/>
    <p:sldLayoutId id="2147483702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System Development Methods</a:t>
            </a:r>
            <a:br>
              <a:rPr lang="en-US" dirty="0" smtClean="0"/>
            </a:br>
            <a:r>
              <a:rPr lang="en-US" dirty="0" smtClean="0"/>
              <a:t>CT00046-3-2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Agile Methodologies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Agile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363" y="1697038"/>
            <a:ext cx="6357937" cy="4525962"/>
          </a:xfrm>
        </p:spPr>
        <p:txBody>
          <a:bodyPr/>
          <a:lstStyle/>
          <a:p>
            <a:r>
              <a:rPr lang="en-US" dirty="0" smtClean="0"/>
              <a:t>Customer satisfaction with frequent delivery of working product.</a:t>
            </a:r>
          </a:p>
          <a:p>
            <a:r>
              <a:rPr lang="en-US" dirty="0" smtClean="0"/>
              <a:t>Gives customers/users ‘power’ to change their mind anytime and send new requirements.</a:t>
            </a:r>
          </a:p>
          <a:p>
            <a:r>
              <a:rPr lang="en-US" dirty="0" smtClean="0"/>
              <a:t>Gives more ‘control’ to core developers to make decisions</a:t>
            </a:r>
          </a:p>
          <a:p>
            <a:r>
              <a:rPr lang="en-US" dirty="0" smtClean="0"/>
              <a:t>Emphasize the use of latest design and technologies</a:t>
            </a:r>
          </a:p>
          <a:p>
            <a:r>
              <a:rPr lang="en-US" dirty="0" smtClean="0"/>
              <a:t>Encourage close communication and teamwork.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AutoShape 2" descr="Image result for agi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ag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ag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6" name="Picture 8" descr="http://www.bottomlineperformance.com/wp-content/uploads/2013/04/talktech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900" y="4445000"/>
            <a:ext cx="2197100" cy="219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49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of Agile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Users/customers not available at all time.</a:t>
            </a:r>
          </a:p>
          <a:p>
            <a:r>
              <a:rPr lang="en-US" dirty="0" smtClean="0"/>
              <a:t>Developer - difficult </a:t>
            </a:r>
            <a:r>
              <a:rPr lang="en-US" dirty="0"/>
              <a:t>to determine final cost and development time as requirement keep </a:t>
            </a:r>
            <a:r>
              <a:rPr lang="en-US" dirty="0" smtClean="0"/>
              <a:t>changing</a:t>
            </a:r>
          </a:p>
          <a:p>
            <a:r>
              <a:rPr lang="en-US" dirty="0" smtClean="0"/>
              <a:t>Developer – difficult to plan and deliver workable product frequently.</a:t>
            </a:r>
            <a:endParaRPr lang="en-US" dirty="0"/>
          </a:p>
          <a:p>
            <a:r>
              <a:rPr lang="en-US" dirty="0" smtClean="0"/>
              <a:t>Experts developers and CASE Tools are expensive</a:t>
            </a:r>
          </a:p>
          <a:p>
            <a:r>
              <a:rPr lang="en-US" dirty="0" smtClean="0"/>
              <a:t>Often lack comprehensive documentation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098" name="Picture 2" descr="http://www.dataperx.com/wp-content/uploads/2015/03/agileAc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0" y="4560152"/>
            <a:ext cx="2095500" cy="2083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15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Briefly explain the following techniques;</a:t>
            </a:r>
          </a:p>
          <a:p>
            <a:pPr lvl="1"/>
            <a:r>
              <a:rPr lang="en-US" dirty="0" smtClean="0"/>
              <a:t>Iterative  </a:t>
            </a:r>
            <a:r>
              <a:rPr lang="en-US" dirty="0"/>
              <a:t>and Incremental </a:t>
            </a:r>
            <a:r>
              <a:rPr lang="en-US" dirty="0" smtClean="0"/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424261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23658" y="2910261"/>
            <a:ext cx="7042150" cy="1143000"/>
          </a:xfrm>
        </p:spPr>
        <p:txBody>
          <a:bodyPr/>
          <a:lstStyle/>
          <a:p>
            <a:r>
              <a:rPr lang="en-US" dirty="0" smtClean="0"/>
              <a:t>Question &amp; Answer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Next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Oriented Methodologies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77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57200">
              <a:buFont typeface="+mj-lt"/>
              <a:buAutoNum type="arabicPeriod"/>
            </a:pPr>
            <a:r>
              <a:rPr lang="en-US" dirty="0" smtClean="0"/>
              <a:t>List </a:t>
            </a:r>
            <a:r>
              <a:rPr lang="en-US" dirty="0" smtClean="0"/>
              <a:t>down and briefly explain the 12 principles of Agile </a:t>
            </a:r>
            <a:r>
              <a:rPr lang="en-US" dirty="0" smtClean="0"/>
              <a:t>Methods</a:t>
            </a:r>
            <a:r>
              <a:rPr lang="en-US" dirty="0"/>
              <a:t>.</a:t>
            </a:r>
            <a:endParaRPr lang="en-US" dirty="0"/>
          </a:p>
          <a:p>
            <a:pPr marL="514350" indent="-457200">
              <a:buFont typeface="+mj-lt"/>
              <a:buAutoNum type="arabicPeriod"/>
            </a:pPr>
            <a:r>
              <a:rPr lang="en-US" dirty="0" smtClean="0"/>
              <a:t>Compare </a:t>
            </a:r>
            <a:r>
              <a:rPr lang="en-US" dirty="0" smtClean="0"/>
              <a:t>Traditional methodologies with Agile </a:t>
            </a:r>
            <a:r>
              <a:rPr lang="en-US" dirty="0" smtClean="0"/>
              <a:t>Principles</a:t>
            </a:r>
          </a:p>
          <a:p>
            <a:pPr marL="514350" indent="-457200">
              <a:buFont typeface="+mj-lt"/>
              <a:buAutoNum type="arabicPeriod"/>
            </a:pPr>
            <a:r>
              <a:rPr lang="en-US" dirty="0" smtClean="0"/>
              <a:t>Give examples of projects where Agile Methods would NOT be suitable to be used (compared to Structured Methods).</a:t>
            </a:r>
          </a:p>
          <a:p>
            <a:pPr marL="514350" indent="-457200">
              <a:buFont typeface="+mj-lt"/>
              <a:buAutoNum type="arabicPeriod"/>
            </a:pPr>
            <a:r>
              <a:rPr lang="en-US" dirty="0" smtClean="0"/>
              <a:t>Discuss the weakness of Agile Methods.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74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&amp; Structure of the Lesson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Understanding Agile Projects</a:t>
            </a:r>
          </a:p>
          <a:p>
            <a:r>
              <a:rPr lang="en-US" dirty="0" smtClean="0"/>
              <a:t>Agile Principles</a:t>
            </a:r>
          </a:p>
        </p:txBody>
      </p:sp>
    </p:spTree>
    <p:extLst>
      <p:ext uri="{BB962C8B-B14F-4D97-AF65-F5344CB8AC3E}">
        <p14:creationId xmlns:p14="http://schemas.microsoft.com/office/powerpoint/2010/main" val="282371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Learning Outcomes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the end of this lecture, YOU should be able to :</a:t>
            </a:r>
          </a:p>
          <a:p>
            <a:pPr lvl="1"/>
            <a:r>
              <a:rPr lang="en-US" dirty="0" smtClean="0"/>
              <a:t>Identify and explain the underlying principles for systems Agile methods</a:t>
            </a:r>
            <a:endParaRPr lang="en-US" sz="1100" dirty="0" smtClean="0"/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3429000" y="19050"/>
            <a:ext cx="4114800" cy="32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Slide  3 (of  17)</a:t>
            </a:r>
          </a:p>
        </p:txBody>
      </p:sp>
    </p:spTree>
    <p:extLst>
      <p:ext uri="{BB962C8B-B14F-4D97-AF65-F5344CB8AC3E}">
        <p14:creationId xmlns:p14="http://schemas.microsoft.com/office/powerpoint/2010/main" val="329325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003366"/>
                </a:solidFill>
              </a:rPr>
              <a:t>Key Terms you must be able to use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mastered this topic, </a:t>
            </a:r>
            <a:r>
              <a:rPr lang="en-US" dirty="0" smtClean="0">
                <a:solidFill>
                  <a:srgbClr val="990000"/>
                </a:solidFill>
              </a:rPr>
              <a:t>you should be able to use the following terms correctly in your assignments and exams</a:t>
            </a:r>
            <a:r>
              <a:rPr lang="en-US" dirty="0" smtClean="0"/>
              <a:t>:</a:t>
            </a:r>
          </a:p>
          <a:p>
            <a:pPr lvl="1"/>
            <a:r>
              <a:rPr lang="en-US" sz="2000" dirty="0" smtClean="0"/>
              <a:t>Agile Methods</a:t>
            </a:r>
          </a:p>
          <a:p>
            <a:pPr lvl="1"/>
            <a:r>
              <a:rPr lang="en-US" sz="2000" dirty="0" smtClean="0"/>
              <a:t>Agile Principles</a:t>
            </a:r>
          </a:p>
        </p:txBody>
      </p:sp>
      <p:sp>
        <p:nvSpPr>
          <p:cNvPr id="16388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3429000" y="19050"/>
            <a:ext cx="4114800" cy="32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Slide  4 (of  17)</a:t>
            </a:r>
          </a:p>
        </p:txBody>
      </p:sp>
    </p:spTree>
    <p:extLst>
      <p:ext uri="{BB962C8B-B14F-4D97-AF65-F5344CB8AC3E}">
        <p14:creationId xmlns:p14="http://schemas.microsoft.com/office/powerpoint/2010/main" val="70799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Modern IS Methodologies</a:t>
            </a:r>
          </a:p>
        </p:txBody>
      </p:sp>
      <p:sp>
        <p:nvSpPr>
          <p:cNvPr id="19461" name="Content Placeholder 6"/>
          <p:cNvSpPr>
            <a:spLocks noGrp="1"/>
          </p:cNvSpPr>
          <p:nvPr>
            <p:ph sz="quarter" idx="4294967295"/>
          </p:nvPr>
        </p:nvSpPr>
        <p:spPr>
          <a:xfrm>
            <a:off x="645460" y="1658471"/>
            <a:ext cx="8041340" cy="3951288"/>
          </a:xfrm>
        </p:spPr>
        <p:txBody>
          <a:bodyPr/>
          <a:lstStyle/>
          <a:p>
            <a:r>
              <a:rPr lang="en-US" dirty="0" smtClean="0"/>
              <a:t>Developed in the mid 80’s</a:t>
            </a:r>
          </a:p>
          <a:p>
            <a:r>
              <a:rPr lang="en-US" dirty="0" smtClean="0"/>
              <a:t>Focus on fast delivery of software and customer satisfaction.</a:t>
            </a:r>
          </a:p>
          <a:p>
            <a:pPr lvl="1"/>
            <a:r>
              <a:rPr lang="en-US" i="1" dirty="0" smtClean="0"/>
              <a:t>Traditional Methodologies focus on product excellence and documentation.</a:t>
            </a:r>
          </a:p>
          <a:p>
            <a:r>
              <a:rPr lang="en-US" dirty="0" smtClean="0"/>
              <a:t>Flexible stages</a:t>
            </a:r>
          </a:p>
          <a:p>
            <a:r>
              <a:rPr lang="en-US" dirty="0" smtClean="0"/>
              <a:t>Most Methodologies </a:t>
            </a:r>
            <a:r>
              <a:rPr lang="en-US" dirty="0"/>
              <a:t>adopt </a:t>
            </a:r>
            <a:r>
              <a:rPr lang="en-US" b="1" dirty="0" smtClean="0">
                <a:solidFill>
                  <a:srgbClr val="0070C0"/>
                </a:solidFill>
              </a:rPr>
              <a:t>Agile Principles</a:t>
            </a:r>
            <a:r>
              <a:rPr lang="en-US" dirty="0" smtClean="0"/>
              <a:t>.</a:t>
            </a:r>
            <a:endParaRPr lang="en-US" sz="2000" dirty="0" smtClean="0"/>
          </a:p>
          <a:p>
            <a:r>
              <a:rPr lang="en-US" dirty="0" smtClean="0"/>
              <a:t>Example of modern methodologies;</a:t>
            </a:r>
            <a:endParaRPr lang="en-US" dirty="0" smtClean="0"/>
          </a:p>
          <a:p>
            <a:pPr lvl="1"/>
            <a:r>
              <a:rPr lang="en-US" sz="1800" dirty="0" smtClean="0"/>
              <a:t>RAD</a:t>
            </a:r>
          </a:p>
          <a:p>
            <a:pPr lvl="1"/>
            <a:r>
              <a:rPr lang="en-US" sz="1800" dirty="0" smtClean="0"/>
              <a:t>XP</a:t>
            </a:r>
          </a:p>
          <a:p>
            <a:pPr lvl="1"/>
            <a:r>
              <a:rPr lang="en-US" sz="1800" dirty="0" smtClean="0"/>
              <a:t>Scrum</a:t>
            </a:r>
          </a:p>
        </p:txBody>
      </p:sp>
      <p:sp>
        <p:nvSpPr>
          <p:cNvPr id="19462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19050"/>
            <a:ext cx="2895600" cy="32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mtClean="0">
                <a:solidFill>
                  <a:schemeClr val="bg1"/>
                </a:solidFill>
              </a:rPr>
              <a:t>Slide  5 (of  19)</a:t>
            </a:r>
          </a:p>
        </p:txBody>
      </p:sp>
      <p:pic>
        <p:nvPicPr>
          <p:cNvPr id="6" name="Picture 5" descr="http://d2x79bjupkp9on.cloudfront.net/wp-content/uploads/businessteam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735" y="5180105"/>
            <a:ext cx="1805268" cy="1353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954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Methods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7363" y="1697038"/>
            <a:ext cx="8542337" cy="4525962"/>
          </a:xfrm>
        </p:spPr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Agile Methods are a </a:t>
            </a:r>
            <a:r>
              <a:rPr lang="en-US" altLang="zh-CN" b="1" dirty="0" smtClean="0">
                <a:solidFill>
                  <a:srgbClr val="FF0000"/>
                </a:solidFill>
                <a:ea typeface="SimSun" pitchFamily="2" charset="-122"/>
              </a:rPr>
              <a:t>set of Modern IS Methodologies </a:t>
            </a:r>
            <a:r>
              <a:rPr lang="en-US" altLang="zh-CN" dirty="0" smtClean="0">
                <a:ea typeface="SimSun" pitchFamily="2" charset="-122"/>
              </a:rPr>
              <a:t>which shares some of the </a:t>
            </a:r>
            <a:r>
              <a:rPr lang="en-US" altLang="zh-CN" b="1" dirty="0" smtClean="0">
                <a:solidFill>
                  <a:srgbClr val="0070C0"/>
                </a:solidFill>
                <a:ea typeface="SimSun" pitchFamily="2" charset="-122"/>
              </a:rPr>
              <a:t>Agile Principles</a:t>
            </a:r>
            <a:r>
              <a:rPr lang="en-US" altLang="zh-CN" dirty="0" smtClean="0">
                <a:ea typeface="SimSun" pitchFamily="2" charset="-122"/>
              </a:rPr>
              <a:t>.</a:t>
            </a:r>
          </a:p>
          <a:p>
            <a:endParaRPr lang="en-US" altLang="zh-CN" dirty="0" smtClean="0">
              <a:ea typeface="SimSun" pitchFamily="2" charset="-122"/>
            </a:endParaRPr>
          </a:p>
          <a:p>
            <a:r>
              <a:rPr lang="en-US" altLang="zh-CN" b="1" dirty="0">
                <a:solidFill>
                  <a:srgbClr val="0070C0"/>
                </a:solidFill>
                <a:ea typeface="SimSun" pitchFamily="2" charset="-122"/>
              </a:rPr>
              <a:t>Agile Principles </a:t>
            </a:r>
            <a:r>
              <a:rPr lang="en-US" altLang="zh-CN" dirty="0" smtClean="0">
                <a:ea typeface="SimSun" pitchFamily="2" charset="-122"/>
              </a:rPr>
              <a:t>are defined in ‘The Agile Manifesto’, developed by expect software developers in 2001.</a:t>
            </a:r>
          </a:p>
          <a:p>
            <a:endParaRPr lang="en-US" altLang="zh-CN" dirty="0" smtClean="0">
              <a:ea typeface="SimSun" pitchFamily="2" charset="-122"/>
            </a:endParaRPr>
          </a:p>
          <a:p>
            <a:r>
              <a:rPr lang="en-US" altLang="zh-CN" dirty="0" smtClean="0">
                <a:ea typeface="SimSun" pitchFamily="2" charset="-122"/>
              </a:rPr>
              <a:t>Agility </a:t>
            </a:r>
            <a:r>
              <a:rPr lang="en-US" altLang="zh-CN" dirty="0">
                <a:ea typeface="SimSun" pitchFamily="2" charset="-122"/>
              </a:rPr>
              <a:t>(in a software development sense</a:t>
            </a:r>
            <a:r>
              <a:rPr lang="en-US" altLang="zh-CN" dirty="0" smtClean="0">
                <a:ea typeface="SimSun" pitchFamily="2" charset="-122"/>
              </a:rPr>
              <a:t>)</a:t>
            </a:r>
            <a:br>
              <a:rPr lang="en-US" altLang="zh-CN" dirty="0" smtClean="0">
                <a:ea typeface="SimSun" pitchFamily="2" charset="-122"/>
              </a:rPr>
            </a:br>
            <a:r>
              <a:rPr lang="en-US" altLang="zh-CN" dirty="0" smtClean="0">
                <a:ea typeface="SimSun" pitchFamily="2" charset="-122"/>
              </a:rPr>
              <a:t>means</a:t>
            </a:r>
            <a:r>
              <a:rPr lang="en-US" altLang="zh-CN" dirty="0" smtClean="0">
                <a:ea typeface="SimSun" pitchFamily="2" charset="-122"/>
              </a:rPr>
              <a:t>;</a:t>
            </a:r>
            <a:endParaRPr lang="en-US" altLang="zh-CN" dirty="0">
              <a:ea typeface="SimSun" pitchFamily="2" charset="-122"/>
            </a:endParaRPr>
          </a:p>
          <a:p>
            <a:pPr lvl="1"/>
            <a:r>
              <a:rPr lang="en-US" altLang="zh-CN" dirty="0">
                <a:ea typeface="SimSun" pitchFamily="2" charset="-122"/>
              </a:rPr>
              <a:t>Being </a:t>
            </a:r>
            <a:r>
              <a:rPr lang="en-US" altLang="zh-CN" dirty="0" smtClean="0">
                <a:ea typeface="SimSun" pitchFamily="2" charset="-122"/>
              </a:rPr>
              <a:t>flexible.</a:t>
            </a:r>
          </a:p>
          <a:p>
            <a:pPr lvl="1"/>
            <a:r>
              <a:rPr lang="en-US" altLang="zh-CN" dirty="0" smtClean="0">
                <a:ea typeface="SimSun" pitchFamily="2" charset="-122"/>
              </a:rPr>
              <a:t>Being in control.</a:t>
            </a:r>
          </a:p>
          <a:p>
            <a:pPr lvl="1"/>
            <a:r>
              <a:rPr lang="en-US" altLang="zh-CN" dirty="0" smtClean="0">
                <a:ea typeface="SimSun" pitchFamily="2" charset="-122"/>
              </a:rPr>
              <a:t>Able to adapt to changing environment.</a:t>
            </a:r>
            <a:endParaRPr lang="en-US" altLang="zh-CN" dirty="0">
              <a:ea typeface="SimSun" pitchFamily="2" charset="-122"/>
            </a:endParaRPr>
          </a:p>
          <a:p>
            <a:endParaRPr lang="en-US" altLang="zh-CN" sz="2200" dirty="0" smtClean="0">
              <a:ea typeface="SimSun" pitchFamily="2" charset="-122"/>
            </a:endParaRPr>
          </a:p>
          <a:p>
            <a:endParaRPr lang="en-US" dirty="0"/>
          </a:p>
        </p:txBody>
      </p:sp>
      <p:pic>
        <p:nvPicPr>
          <p:cNvPr id="5" name="Picture 2" descr="Image resul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7" t="25000" r="45518" b="12053"/>
          <a:stretch/>
        </p:blipFill>
        <p:spPr bwMode="auto">
          <a:xfrm>
            <a:off x="6438900" y="3937000"/>
            <a:ext cx="25908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41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Agile </a:t>
            </a:r>
            <a:r>
              <a:rPr lang="en-US" dirty="0" smtClean="0"/>
              <a:t>Manifesto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based on twelve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+mj-lt"/>
              <a:buAutoNum type="arabicParenR"/>
            </a:pPr>
            <a:r>
              <a:rPr lang="en-US" sz="1400" b="1" dirty="0" smtClean="0"/>
              <a:t>    </a:t>
            </a:r>
            <a:r>
              <a:rPr lang="en-US" sz="1400" b="1" dirty="0"/>
              <a:t>Customer satisfaction by early and continuous delivery of valuable software</a:t>
            </a:r>
          </a:p>
          <a:p>
            <a:pPr>
              <a:lnSpc>
                <a:spcPct val="150000"/>
              </a:lnSpc>
              <a:buFont typeface="+mj-lt"/>
              <a:buAutoNum type="arabicParenR"/>
            </a:pPr>
            <a:r>
              <a:rPr lang="en-US" sz="1400" b="1" dirty="0"/>
              <a:t>    Welcome changing requirements, even in late development</a:t>
            </a:r>
          </a:p>
          <a:p>
            <a:pPr>
              <a:lnSpc>
                <a:spcPct val="150000"/>
              </a:lnSpc>
              <a:buFont typeface="+mj-lt"/>
              <a:buAutoNum type="arabicParenR"/>
            </a:pPr>
            <a:r>
              <a:rPr lang="en-US" sz="1400" b="1" dirty="0"/>
              <a:t>    Working software is delivered frequently (weeks rather than months)</a:t>
            </a:r>
          </a:p>
          <a:p>
            <a:pPr>
              <a:lnSpc>
                <a:spcPct val="150000"/>
              </a:lnSpc>
              <a:buFont typeface="+mj-lt"/>
              <a:buAutoNum type="arabicParenR"/>
            </a:pPr>
            <a:r>
              <a:rPr lang="en-US" sz="1400" b="1" dirty="0"/>
              <a:t>    Close, daily cooperation between business people and developers</a:t>
            </a:r>
          </a:p>
          <a:p>
            <a:pPr>
              <a:lnSpc>
                <a:spcPct val="150000"/>
              </a:lnSpc>
              <a:buFont typeface="+mj-lt"/>
              <a:buAutoNum type="arabicParenR"/>
            </a:pPr>
            <a:r>
              <a:rPr lang="en-US" sz="1400" b="1" dirty="0"/>
              <a:t>    Projects are built around motivated individuals, who should be trusted</a:t>
            </a:r>
          </a:p>
          <a:p>
            <a:pPr>
              <a:lnSpc>
                <a:spcPct val="150000"/>
              </a:lnSpc>
              <a:buFont typeface="+mj-lt"/>
              <a:buAutoNum type="arabicParenR"/>
            </a:pPr>
            <a:r>
              <a:rPr lang="en-US" sz="1400" b="1" dirty="0"/>
              <a:t>    Face-to-face conversation is the best form of communication (co-location)</a:t>
            </a:r>
          </a:p>
          <a:p>
            <a:pPr>
              <a:lnSpc>
                <a:spcPct val="150000"/>
              </a:lnSpc>
              <a:buFont typeface="+mj-lt"/>
              <a:buAutoNum type="arabicParenR"/>
            </a:pPr>
            <a:r>
              <a:rPr lang="en-US" sz="1400" b="1" dirty="0"/>
              <a:t>    Working software is the principal measure of progress</a:t>
            </a:r>
          </a:p>
          <a:p>
            <a:pPr>
              <a:lnSpc>
                <a:spcPct val="150000"/>
              </a:lnSpc>
              <a:buFont typeface="+mj-lt"/>
              <a:buAutoNum type="arabicParenR"/>
            </a:pPr>
            <a:r>
              <a:rPr lang="en-US" sz="1400" b="1" dirty="0"/>
              <a:t>    Sustainable development, able to maintain a constant pace</a:t>
            </a:r>
          </a:p>
          <a:p>
            <a:pPr>
              <a:lnSpc>
                <a:spcPct val="150000"/>
              </a:lnSpc>
              <a:buFont typeface="+mj-lt"/>
              <a:buAutoNum type="arabicParenR"/>
            </a:pPr>
            <a:r>
              <a:rPr lang="en-US" sz="1400" b="1" dirty="0"/>
              <a:t>    Continuous attention to technical excellence and good design</a:t>
            </a:r>
          </a:p>
          <a:p>
            <a:pPr>
              <a:lnSpc>
                <a:spcPct val="150000"/>
              </a:lnSpc>
              <a:buFont typeface="+mj-lt"/>
              <a:buAutoNum type="arabicParenR"/>
            </a:pPr>
            <a:r>
              <a:rPr lang="en-US" sz="1400" b="1" dirty="0"/>
              <a:t>    Simplicity—the art of maximizing the amount of work not done—is essential</a:t>
            </a:r>
          </a:p>
          <a:p>
            <a:pPr>
              <a:lnSpc>
                <a:spcPct val="150000"/>
              </a:lnSpc>
              <a:buFont typeface="+mj-lt"/>
              <a:buAutoNum type="arabicParenR"/>
            </a:pPr>
            <a:r>
              <a:rPr lang="en-US" sz="1400" b="1" dirty="0"/>
              <a:t>    Best architectures, requirements, and designs emerge from self-organizing teams</a:t>
            </a:r>
          </a:p>
          <a:p>
            <a:pPr>
              <a:lnSpc>
                <a:spcPct val="150000"/>
              </a:lnSpc>
              <a:buFont typeface="+mj-lt"/>
              <a:buAutoNum type="arabicParenR"/>
            </a:pPr>
            <a:r>
              <a:rPr lang="en-US" sz="1400" b="1" dirty="0"/>
              <a:t>    Regularly, the team reflects on how to become more effective, and adjusts </a:t>
            </a:r>
            <a:r>
              <a:rPr lang="en-US" sz="1400" b="1" dirty="0" smtClean="0"/>
              <a:t>accordingly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b="1" i="1" dirty="0" smtClean="0">
                <a:solidFill>
                  <a:srgbClr val="FF0000"/>
                </a:solidFill>
              </a:rPr>
              <a:t>* See next slide for summarized version</a:t>
            </a:r>
            <a:endParaRPr lang="en-US" sz="1800" b="1" i="1" dirty="0">
              <a:solidFill>
                <a:srgbClr val="FF0000"/>
              </a:solidFill>
            </a:endParaRPr>
          </a:p>
        </p:txBody>
      </p:sp>
      <p:pic>
        <p:nvPicPr>
          <p:cNvPr id="4" name="Picture 2" descr="https://tiffanyabrown.files.wordpress.com/2013/06/agil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1" t="17180" r="18793"/>
          <a:stretch/>
        </p:blipFill>
        <p:spPr bwMode="auto">
          <a:xfrm>
            <a:off x="7939825" y="5524822"/>
            <a:ext cx="1214550" cy="1033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39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Principles </a:t>
            </a:r>
            <a:br>
              <a:rPr lang="en-US" dirty="0" smtClean="0"/>
            </a:br>
            <a:r>
              <a:rPr lang="en-US" sz="2000" dirty="0" smtClean="0"/>
              <a:t>(summarized version)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Customer Satisfaction</a:t>
            </a:r>
          </a:p>
          <a:p>
            <a:pPr lvl="1"/>
            <a:r>
              <a:rPr lang="en-US" dirty="0" smtClean="0"/>
              <a:t>By fast and frequent delivery of products</a:t>
            </a:r>
          </a:p>
          <a:p>
            <a:pPr lvl="1"/>
            <a:r>
              <a:rPr lang="en-US" dirty="0"/>
              <a:t>Welcome changing requirements, even late in development</a:t>
            </a:r>
          </a:p>
          <a:p>
            <a:r>
              <a:rPr lang="en-US" b="1" dirty="0" smtClean="0"/>
              <a:t>Teamwork</a:t>
            </a:r>
          </a:p>
          <a:p>
            <a:pPr lvl="1"/>
            <a:r>
              <a:rPr lang="en-US" dirty="0" smtClean="0"/>
              <a:t>By Face-to-face communication with all people involved</a:t>
            </a:r>
          </a:p>
          <a:p>
            <a:pPr lvl="1"/>
            <a:r>
              <a:rPr lang="en-US" dirty="0" smtClean="0"/>
              <a:t>Motivate and trust developers</a:t>
            </a:r>
          </a:p>
          <a:p>
            <a:r>
              <a:rPr lang="en-US" b="1" dirty="0" smtClean="0"/>
              <a:t>Fast Development</a:t>
            </a:r>
          </a:p>
          <a:p>
            <a:pPr lvl="1"/>
            <a:r>
              <a:rPr lang="en-US" dirty="0" smtClean="0"/>
              <a:t>Break bigger system into small and manageable components</a:t>
            </a:r>
          </a:p>
          <a:p>
            <a:pPr lvl="1"/>
            <a:r>
              <a:rPr lang="en-US" dirty="0" smtClean="0"/>
              <a:t>Close monitoring of development</a:t>
            </a:r>
          </a:p>
          <a:p>
            <a:r>
              <a:rPr lang="en-US" b="1" dirty="0" smtClean="0"/>
              <a:t>High Product Quality</a:t>
            </a:r>
          </a:p>
          <a:p>
            <a:pPr lvl="1"/>
            <a:r>
              <a:rPr lang="en-US" dirty="0" smtClean="0"/>
              <a:t>Maintain good design and simplicity</a:t>
            </a:r>
          </a:p>
          <a:p>
            <a:pPr lvl="1"/>
            <a:r>
              <a:rPr lang="en-US" dirty="0" smtClean="0"/>
              <a:t>Adopt to latest technologies.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4" name="Picture 3" descr="http://www.fagansoftware.com/images/nstsoftware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800" y="4953000"/>
            <a:ext cx="1425760" cy="16420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674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Popular IS Methodologies under </a:t>
            </a:r>
            <a:r>
              <a:rPr lang="en-GB" dirty="0" smtClean="0">
                <a:solidFill>
                  <a:srgbClr val="0070C0"/>
                </a:solidFill>
              </a:rPr>
              <a:t>adopting to Agile Principles</a:t>
            </a:r>
            <a:endParaRPr lang="en-GB" dirty="0" smtClean="0">
              <a:solidFill>
                <a:srgbClr val="0070C0"/>
              </a:solidFill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363" y="1477963"/>
            <a:ext cx="8229600" cy="452596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sz="2000" dirty="0" smtClean="0"/>
              <a:t>Extreme Programming (XP).</a:t>
            </a:r>
          </a:p>
          <a:p>
            <a:pPr eaLnBrk="1" hangingPunct="1">
              <a:lnSpc>
                <a:spcPct val="150000"/>
              </a:lnSpc>
            </a:pPr>
            <a:r>
              <a:rPr lang="en-US" sz="2000" dirty="0" smtClean="0"/>
              <a:t>Scrum Agile Modeling Adaptive Software Development (ASD).</a:t>
            </a:r>
          </a:p>
          <a:p>
            <a:pPr eaLnBrk="1" hangingPunct="1">
              <a:lnSpc>
                <a:spcPct val="150000"/>
              </a:lnSpc>
            </a:pPr>
            <a:r>
              <a:rPr lang="en-US" sz="2000" dirty="0" smtClean="0"/>
              <a:t>Dynamic Systems Development Method (DSDM).</a:t>
            </a:r>
          </a:p>
          <a:p>
            <a:pPr eaLnBrk="1" hangingPunct="1">
              <a:lnSpc>
                <a:spcPct val="150000"/>
              </a:lnSpc>
            </a:pPr>
            <a:r>
              <a:rPr lang="en-US" sz="2000" dirty="0" smtClean="0"/>
              <a:t>Feature Driven Development (FDD).</a:t>
            </a:r>
          </a:p>
          <a:p>
            <a:pPr eaLnBrk="1" hangingPunct="1">
              <a:lnSpc>
                <a:spcPct val="150000"/>
              </a:lnSpc>
            </a:pPr>
            <a:r>
              <a:rPr lang="en-US" sz="2000" dirty="0" smtClean="0"/>
              <a:t>Lean software development. </a:t>
            </a:r>
          </a:p>
          <a:p>
            <a:pPr eaLnBrk="1" hangingPunct="1">
              <a:lnSpc>
                <a:spcPct val="150000"/>
              </a:lnSpc>
            </a:pPr>
            <a:r>
              <a:rPr lang="en-US" sz="2000" dirty="0" smtClean="0"/>
              <a:t>Dialogue-Driven Development (aka d3</a:t>
            </a:r>
            <a:r>
              <a:rPr lang="en-US" sz="2000" dirty="0" smtClean="0"/>
              <a:t>).</a:t>
            </a:r>
          </a:p>
          <a:p>
            <a:pPr eaLnBrk="1" hangingPunct="1">
              <a:lnSpc>
                <a:spcPct val="150000"/>
              </a:lnSpc>
            </a:pPr>
            <a:r>
              <a:rPr lang="en-US" sz="2000" dirty="0" smtClean="0"/>
              <a:t>Kanban Methods</a:t>
            </a:r>
            <a:endParaRPr lang="en-US" sz="2000" dirty="0" smtClean="0"/>
          </a:p>
          <a:p>
            <a:pPr eaLnBrk="1" hangingPunct="1">
              <a:lnSpc>
                <a:spcPct val="150000"/>
              </a:lnSpc>
            </a:pPr>
            <a:endParaRPr lang="en-US" sz="2000" dirty="0"/>
          </a:p>
          <a:p>
            <a:r>
              <a:rPr lang="en-US" altLang="zh-CN" sz="2000" i="1" dirty="0">
                <a:solidFill>
                  <a:srgbClr val="FF0000"/>
                </a:solidFill>
                <a:ea typeface="SimSun" pitchFamily="2" charset="-122"/>
              </a:rPr>
              <a:t>Most </a:t>
            </a:r>
            <a:r>
              <a:rPr lang="en-US" altLang="zh-CN" sz="2000" i="1" dirty="0" smtClean="0">
                <a:solidFill>
                  <a:srgbClr val="FF0000"/>
                </a:solidFill>
                <a:ea typeface="SimSun" pitchFamily="2" charset="-122"/>
              </a:rPr>
              <a:t>of the above Methodologies share</a:t>
            </a:r>
            <a:br>
              <a:rPr lang="en-US" altLang="zh-CN" sz="2000" i="1" dirty="0" smtClean="0">
                <a:solidFill>
                  <a:srgbClr val="FF0000"/>
                </a:solidFill>
                <a:ea typeface="SimSun" pitchFamily="2" charset="-122"/>
              </a:rPr>
            </a:br>
            <a:r>
              <a:rPr lang="en-US" altLang="zh-CN" sz="2000" i="1" dirty="0" smtClean="0">
                <a:solidFill>
                  <a:srgbClr val="FF0000"/>
                </a:solidFill>
                <a:ea typeface="SimSun" pitchFamily="2" charset="-122"/>
              </a:rPr>
              <a:t>most </a:t>
            </a:r>
            <a:r>
              <a:rPr lang="en-US" altLang="zh-CN" sz="2000" i="1" dirty="0">
                <a:solidFill>
                  <a:srgbClr val="FF0000"/>
                </a:solidFill>
                <a:ea typeface="SimSun" pitchFamily="2" charset="-122"/>
              </a:rPr>
              <a:t>(or all) of the </a:t>
            </a:r>
            <a:r>
              <a:rPr lang="en-US" altLang="zh-CN" sz="2000" b="1" i="1" dirty="0">
                <a:solidFill>
                  <a:srgbClr val="FF0000"/>
                </a:solidFill>
                <a:ea typeface="SimSun" pitchFamily="2" charset="-122"/>
              </a:rPr>
              <a:t>Agile Principles.</a:t>
            </a:r>
          </a:p>
          <a:p>
            <a:pPr eaLnBrk="1" hangingPunct="1">
              <a:lnSpc>
                <a:spcPct val="150000"/>
              </a:lnSpc>
            </a:pPr>
            <a:endParaRPr lang="en-GB" dirty="0" smtClean="0"/>
          </a:p>
        </p:txBody>
      </p:sp>
      <p:grpSp>
        <p:nvGrpSpPr>
          <p:cNvPr id="3" name="Group 2"/>
          <p:cNvGrpSpPr/>
          <p:nvPr/>
        </p:nvGrpSpPr>
        <p:grpSpPr>
          <a:xfrm>
            <a:off x="5880101" y="3136900"/>
            <a:ext cx="3105150" cy="3338514"/>
            <a:chOff x="5880101" y="3136900"/>
            <a:chExt cx="3105150" cy="3338514"/>
          </a:xfrm>
        </p:grpSpPr>
        <p:pic>
          <p:nvPicPr>
            <p:cNvPr id="1028" name="Picture 4" descr="Image result for agile methods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0101" y="3502710"/>
              <a:ext cx="3105150" cy="29727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7112000" y="3136900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Agile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2742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PUtemplate-Level_2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APUtemplate-Level_2</Template>
  <TotalTime>2198</TotalTime>
  <Pages>11</Pages>
  <Words>605</Words>
  <Application>Microsoft Office PowerPoint</Application>
  <PresentationFormat>On-screen Show (4:3)</PresentationFormat>
  <Paragraphs>98</Paragraphs>
  <Slides>15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APUtemplate-Level_2</vt:lpstr>
      <vt:lpstr>System Development Methods CT00046-3-2</vt:lpstr>
      <vt:lpstr>Topic &amp; Structure of the Lesson</vt:lpstr>
      <vt:lpstr>Learning Outcomes</vt:lpstr>
      <vt:lpstr>Key Terms you must be able to use</vt:lpstr>
      <vt:lpstr>Modern IS Methodologies</vt:lpstr>
      <vt:lpstr>Agile Methods</vt:lpstr>
      <vt:lpstr>The Agile Manifesto is based on twelve principles</vt:lpstr>
      <vt:lpstr>Agile Principles  (summarized version)</vt:lpstr>
      <vt:lpstr>Popular IS Methodologies under adopting to Agile Principles</vt:lpstr>
      <vt:lpstr>Advantages of Agile Methods</vt:lpstr>
      <vt:lpstr>Disadvantages of Agile Methods</vt:lpstr>
      <vt:lpstr>Quick Quiz</vt:lpstr>
      <vt:lpstr>Question &amp; Answer</vt:lpstr>
      <vt:lpstr>Next Session</vt:lpstr>
      <vt:lpstr>Tutorial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Development Methods CT00046-3-2</dc:title>
  <dc:subject>MSc</dc:subject>
  <dc:creator>skumaran</dc:creator>
  <cp:lastModifiedBy>Siwa Kumaran @ Kumar</cp:lastModifiedBy>
  <cp:revision>66</cp:revision>
  <cp:lastPrinted>1995-11-02T09:23:42Z</cp:lastPrinted>
  <dcterms:created xsi:type="dcterms:W3CDTF">2014-01-17T09:12:04Z</dcterms:created>
  <dcterms:modified xsi:type="dcterms:W3CDTF">2016-10-13T08:34:36Z</dcterms:modified>
</cp:coreProperties>
</file>