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1" r:id="rId4"/>
    <p:sldId id="272" r:id="rId5"/>
    <p:sldId id="292" r:id="rId6"/>
    <p:sldId id="274" r:id="rId7"/>
    <p:sldId id="289" r:id="rId8"/>
    <p:sldId id="294" r:id="rId9"/>
    <p:sldId id="299" r:id="rId10"/>
    <p:sldId id="284" r:id="rId11"/>
    <p:sldId id="288" r:id="rId12"/>
    <p:sldId id="276" r:id="rId13"/>
    <p:sldId id="290" r:id="rId14"/>
    <p:sldId id="297" r:id="rId15"/>
    <p:sldId id="300" r:id="rId16"/>
    <p:sldId id="291" r:id="rId17"/>
    <p:sldId id="266" r:id="rId18"/>
    <p:sldId id="267" r:id="rId19"/>
    <p:sldId id="279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86387" autoAdjust="0"/>
  </p:normalViewPr>
  <p:slideViewPr>
    <p:cSldViewPr snapToGrid="0"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A464824-53FC-4F01-B0F4-0F8A39B67890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232BF-CF62-4D67-8466-7267728E2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Process Oriented Methodologies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‘team-work’ based methodology.</a:t>
            </a:r>
            <a:endParaRPr lang="en-US" dirty="0"/>
          </a:p>
        </p:txBody>
      </p:sp>
      <p:pic>
        <p:nvPicPr>
          <p:cNvPr id="2050" name="Picture 2" descr="http://www.sadhanbiswas.com/myblog/wp-content/uploads/2009/06/2010/08/agile-Sc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398865"/>
            <a:ext cx="7541372" cy="410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Methodology</a:t>
            </a:r>
            <a:br>
              <a:rPr lang="en-US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Key Concepts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148637" cy="4525962"/>
          </a:xfrm>
        </p:spPr>
        <p:txBody>
          <a:bodyPr/>
          <a:lstStyle/>
          <a:p>
            <a:r>
              <a:rPr lang="en-US" b="1" dirty="0"/>
              <a:t>User Stories </a:t>
            </a:r>
            <a:r>
              <a:rPr lang="en-US" dirty="0" smtClean="0"/>
              <a:t>– developer &amp; user come up with general concept of the system</a:t>
            </a:r>
          </a:p>
          <a:p>
            <a:r>
              <a:rPr lang="en-US" b="1" dirty="0"/>
              <a:t>Product </a:t>
            </a:r>
            <a:r>
              <a:rPr lang="en-US" b="1" dirty="0" smtClean="0"/>
              <a:t>Owner  </a:t>
            </a:r>
            <a:r>
              <a:rPr lang="en-US" dirty="0" smtClean="0"/>
              <a:t>- determines that the business requirements are met</a:t>
            </a:r>
          </a:p>
          <a:p>
            <a:r>
              <a:rPr lang="en-US" b="1" dirty="0"/>
              <a:t>Development </a:t>
            </a:r>
            <a:r>
              <a:rPr lang="en-US" b="1" dirty="0" smtClean="0"/>
              <a:t>Teams </a:t>
            </a:r>
            <a:r>
              <a:rPr lang="en-US" dirty="0" smtClean="0"/>
              <a:t>are from mixed skills</a:t>
            </a:r>
          </a:p>
          <a:p>
            <a:r>
              <a:rPr lang="en-US" b="1" dirty="0" smtClean="0"/>
              <a:t>Scrum Master </a:t>
            </a:r>
            <a:r>
              <a:rPr lang="en-US" dirty="0" smtClean="0"/>
              <a:t>helps to solve the ‘gaps’ in the project such as solving problems or giving ideas.</a:t>
            </a:r>
          </a:p>
          <a:p>
            <a:r>
              <a:rPr lang="en-US" b="1" dirty="0" smtClean="0"/>
              <a:t>Sprint</a:t>
            </a:r>
            <a:r>
              <a:rPr lang="en-US" dirty="0" smtClean="0"/>
              <a:t> – a cycle of a task to be performed in the project.</a:t>
            </a:r>
          </a:p>
          <a:p>
            <a:r>
              <a:rPr lang="en-US" b="1" dirty="0" smtClean="0"/>
              <a:t>Backlogs</a:t>
            </a:r>
            <a:r>
              <a:rPr lang="en-US" dirty="0" smtClean="0"/>
              <a:t> – this need to be for the project to be completed.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www.yilmazcihan.com/wp-content/uploads/2015/03/Daily-Scr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5582095"/>
            <a:ext cx="1584325" cy="1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Extreme Programming (XP)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3835400" cy="4525962"/>
          </a:xfrm>
        </p:spPr>
        <p:txBody>
          <a:bodyPr/>
          <a:lstStyle/>
          <a:p>
            <a:r>
              <a:rPr lang="en-US" dirty="0" smtClean="0"/>
              <a:t>Very flexible methodology.</a:t>
            </a:r>
          </a:p>
          <a:p>
            <a:r>
              <a:rPr lang="en-US" dirty="0" smtClean="0"/>
              <a:t>Effective Programming / coding approach.</a:t>
            </a:r>
          </a:p>
          <a:p>
            <a:pPr lvl="1"/>
            <a:r>
              <a:rPr lang="en-US" sz="1800" dirty="0" smtClean="0"/>
              <a:t>For projects involving  heavy coding / software building</a:t>
            </a:r>
          </a:p>
          <a:p>
            <a:r>
              <a:rPr lang="en-US" dirty="0" smtClean="0"/>
              <a:t>Uses most of the Agile Principles</a:t>
            </a:r>
          </a:p>
          <a:p>
            <a:endParaRPr lang="en-US" dirty="0" smtClean="0"/>
          </a:p>
        </p:txBody>
      </p:sp>
      <p:pic>
        <p:nvPicPr>
          <p:cNvPr id="9218" name="Picture 2" descr="https://upload.wikimedia.org/wikipedia/commons/thumb/8/84/Extreme_Programming.svg/2000px-Extreme_Programming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1" r="7469"/>
          <a:stretch/>
        </p:blipFill>
        <p:spPr bwMode="auto">
          <a:xfrm>
            <a:off x="4131369" y="1955800"/>
            <a:ext cx="4923732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2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Extreme Programming (XP)</a:t>
            </a:r>
            <a:br>
              <a:rPr lang="en-US" b="1" dirty="0" smtClean="0"/>
            </a:br>
            <a:r>
              <a:rPr lang="en-US" dirty="0">
                <a:solidFill>
                  <a:srgbClr val="0070C0"/>
                </a:solidFill>
              </a:rPr>
              <a:t>Techniques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Small and </a:t>
            </a:r>
            <a:r>
              <a:rPr lang="en-US" dirty="0" smtClean="0"/>
              <a:t>frequent </a:t>
            </a:r>
            <a:r>
              <a:rPr lang="en-US" dirty="0"/>
              <a:t>"releases" in short development cycles </a:t>
            </a:r>
            <a:endParaRPr lang="en-US" sz="2400" dirty="0" smtClean="0"/>
          </a:p>
          <a:p>
            <a:r>
              <a:rPr lang="en-US" sz="2400" dirty="0" smtClean="0"/>
              <a:t>Development team – fully integrated</a:t>
            </a:r>
          </a:p>
          <a:p>
            <a:pPr lvl="1"/>
            <a:r>
              <a:rPr lang="en-US" sz="2000" dirty="0" smtClean="0"/>
              <a:t>Pair programming, stand-up meetings</a:t>
            </a:r>
          </a:p>
          <a:p>
            <a:r>
              <a:rPr lang="en-US" sz="2400" dirty="0" smtClean="0"/>
              <a:t>Test driven development</a:t>
            </a:r>
          </a:p>
          <a:p>
            <a:pPr lvl="1"/>
            <a:r>
              <a:rPr lang="en-US" sz="2000" dirty="0" smtClean="0"/>
              <a:t>Close user involvement , testing</a:t>
            </a:r>
            <a:endParaRPr lang="en-US" dirty="0"/>
          </a:p>
          <a:p>
            <a:r>
              <a:rPr lang="en-US" sz="2400" dirty="0" smtClean="0"/>
              <a:t>Accept changing requirement at any time</a:t>
            </a:r>
          </a:p>
          <a:p>
            <a:r>
              <a:rPr lang="en-US" dirty="0" smtClean="0"/>
              <a:t>Simplicity in everything </a:t>
            </a:r>
          </a:p>
          <a:p>
            <a:pPr lvl="1"/>
            <a:r>
              <a:rPr lang="en-US" dirty="0" smtClean="0"/>
              <a:t>Tries to simplify all processes</a:t>
            </a:r>
          </a:p>
          <a:p>
            <a:r>
              <a:rPr lang="en-US" dirty="0" smtClean="0"/>
              <a:t>Produce high quality software.</a:t>
            </a:r>
          </a:p>
          <a:p>
            <a:r>
              <a:rPr lang="en-US" sz="2400" dirty="0" smtClean="0"/>
              <a:t>… and other Agile Principles applied.</a:t>
            </a:r>
          </a:p>
        </p:txBody>
      </p:sp>
      <p:pic>
        <p:nvPicPr>
          <p:cNvPr id="8194" name="Picture 2" descr="http://eurohacktrip.org/assets/graphics/peer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711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Spiral Methods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4237037" cy="4525962"/>
          </a:xfrm>
        </p:spPr>
        <p:txBody>
          <a:bodyPr/>
          <a:lstStyle/>
          <a:p>
            <a:r>
              <a:rPr lang="en-US" dirty="0" smtClean="0"/>
              <a:t>“Risk-driven” </a:t>
            </a:r>
            <a:r>
              <a:rPr lang="en-US" dirty="0"/>
              <a:t>process </a:t>
            </a:r>
            <a:r>
              <a:rPr lang="en-US" dirty="0" smtClean="0"/>
              <a:t>model. The next steps to be done is determined based on the ‘Risk’ pattern. </a:t>
            </a:r>
          </a:p>
          <a:p>
            <a:r>
              <a:rPr lang="en-US" dirty="0" smtClean="0"/>
              <a:t>For projects which has high risk;</a:t>
            </a:r>
          </a:p>
          <a:p>
            <a:pPr lvl="1"/>
            <a:r>
              <a:rPr lang="en-US" dirty="0" smtClean="0"/>
              <a:t>Unclear / unfixed requirements</a:t>
            </a:r>
          </a:p>
          <a:p>
            <a:pPr lvl="1"/>
            <a:r>
              <a:rPr lang="en-US" dirty="0" smtClean="0"/>
              <a:t>Projects has too many independent components</a:t>
            </a:r>
          </a:p>
          <a:p>
            <a:pPr lvl="1"/>
            <a:r>
              <a:rPr lang="en-US" dirty="0" smtClean="0"/>
              <a:t>Projects have too many stakeholders which don’t agree with things.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upload.wikimedia.org/wikipedia/commons/thumb/e/ec/Spiral_model_%28Boehm%2C_1988%29.svg/333px-Spiral_model_%28Boehm%2C_1988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63" y="2654300"/>
            <a:ext cx="3969338" cy="33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Spiral Methods</a:t>
            </a:r>
            <a:b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5786437" cy="4525962"/>
          </a:xfrm>
        </p:spPr>
        <p:txBody>
          <a:bodyPr/>
          <a:lstStyle/>
          <a:p>
            <a:r>
              <a:rPr lang="en-US" b="1" dirty="0"/>
              <a:t>Planning </a:t>
            </a:r>
            <a:r>
              <a:rPr lang="en-US" b="1" dirty="0" smtClean="0"/>
              <a:t>Phase</a:t>
            </a:r>
          </a:p>
          <a:p>
            <a:pPr lvl="1"/>
            <a:r>
              <a:rPr lang="en-US" sz="1800" dirty="0" smtClean="0"/>
              <a:t>Requirements </a:t>
            </a:r>
            <a:r>
              <a:rPr lang="en-US" sz="1800" dirty="0"/>
              <a:t>are </a:t>
            </a:r>
            <a:r>
              <a:rPr lang="en-US" sz="1800" dirty="0" smtClean="0"/>
              <a:t>gathered.</a:t>
            </a:r>
          </a:p>
          <a:p>
            <a:pPr lvl="1"/>
            <a:r>
              <a:rPr lang="en-US" sz="1800" dirty="0" smtClean="0"/>
              <a:t>Specification are set.</a:t>
            </a:r>
            <a:endParaRPr lang="en-US" sz="1800" dirty="0"/>
          </a:p>
          <a:p>
            <a:r>
              <a:rPr lang="en-US" b="1" dirty="0"/>
              <a:t>Risk </a:t>
            </a:r>
            <a:r>
              <a:rPr lang="en-US" b="1" dirty="0" smtClean="0"/>
              <a:t>Analysis</a:t>
            </a:r>
          </a:p>
          <a:p>
            <a:pPr lvl="1"/>
            <a:r>
              <a:rPr lang="en-US" sz="1800" dirty="0" smtClean="0"/>
              <a:t>Identify </a:t>
            </a:r>
            <a:r>
              <a:rPr lang="en-US" sz="1800" dirty="0"/>
              <a:t>risk and alternate solutions.  </a:t>
            </a:r>
            <a:endParaRPr lang="en-US" sz="18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prototype is </a:t>
            </a:r>
            <a:r>
              <a:rPr lang="en-US" sz="1800" dirty="0" smtClean="0"/>
              <a:t>produced</a:t>
            </a:r>
          </a:p>
          <a:p>
            <a:r>
              <a:rPr lang="en-US" b="1" dirty="0" smtClean="0"/>
              <a:t>Engineering Phase</a:t>
            </a:r>
          </a:p>
          <a:p>
            <a:pPr lvl="1"/>
            <a:r>
              <a:rPr lang="en-US" sz="1800" dirty="0" smtClean="0"/>
              <a:t>Software </a:t>
            </a:r>
            <a:r>
              <a:rPr lang="en-US" sz="1800" dirty="0"/>
              <a:t>is </a:t>
            </a:r>
            <a:r>
              <a:rPr lang="en-US" sz="1800" b="1" dirty="0" smtClean="0"/>
              <a:t>developed</a:t>
            </a:r>
          </a:p>
          <a:p>
            <a:pPr lvl="1"/>
            <a:r>
              <a:rPr lang="en-US" sz="1800" b="1" dirty="0" smtClean="0"/>
              <a:t>Through Testing carried out.</a:t>
            </a:r>
          </a:p>
          <a:p>
            <a:r>
              <a:rPr lang="en-US" dirty="0" smtClean="0"/>
              <a:t>E</a:t>
            </a:r>
            <a:r>
              <a:rPr lang="en-US" b="1" dirty="0" smtClean="0"/>
              <a:t>valuation phase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customer to evaluate the output of the project to date before the project continues to the next spiral</a:t>
            </a:r>
            <a:r>
              <a:rPr lang="en-US" sz="1800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 descr="Image result for 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1" y="1724026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the following techniques;</a:t>
            </a:r>
          </a:p>
          <a:p>
            <a:pPr lvl="1"/>
            <a:r>
              <a:rPr lang="en-US" dirty="0" smtClean="0"/>
              <a:t>Iterative approach</a:t>
            </a:r>
          </a:p>
          <a:p>
            <a:pPr lvl="1"/>
            <a:r>
              <a:rPr lang="en-US" dirty="0" smtClean="0"/>
              <a:t>Incremental approach</a:t>
            </a:r>
          </a:p>
          <a:p>
            <a:pPr lvl="1"/>
            <a:r>
              <a:rPr lang="en-US" dirty="0" smtClean="0"/>
              <a:t>Pair-programming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Development Planning – Part-1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Draw a table and show how the methodologies that you have learned is adopting Agile Principles. </a:t>
            </a:r>
            <a:r>
              <a:rPr lang="en-US" sz="2000" b="1" dirty="0" smtClean="0"/>
              <a:t>Example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 </a:t>
            </a:r>
            <a:r>
              <a:rPr lang="en-US" sz="2000" dirty="0"/>
              <a:t>Discuss TWO </a:t>
            </a:r>
            <a:r>
              <a:rPr lang="en-US" sz="2000" b="1" dirty="0"/>
              <a:t>disadvantages</a:t>
            </a:r>
            <a:r>
              <a:rPr lang="en-US" sz="2000" dirty="0"/>
              <a:t> of each methodologies you learned in this slide.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02740"/>
              </p:ext>
            </p:extLst>
          </p:nvPr>
        </p:nvGraphicFramePr>
        <p:xfrm>
          <a:off x="939800" y="2870200"/>
          <a:ext cx="7531098" cy="1752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30400"/>
                <a:gridCol w="939800"/>
                <a:gridCol w="647700"/>
                <a:gridCol w="1502832"/>
                <a:gridCol w="1255183"/>
                <a:gridCol w="1255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Agile Principles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 Oriented Methodologies</a:t>
            </a:r>
          </a:p>
          <a:p>
            <a:r>
              <a:rPr lang="en-US" dirty="0" smtClean="0"/>
              <a:t>Rapid </a:t>
            </a:r>
            <a:r>
              <a:rPr lang="en-US" dirty="0"/>
              <a:t>Application Development (RAD) </a:t>
            </a:r>
          </a:p>
          <a:p>
            <a:r>
              <a:rPr lang="en-US" dirty="0" smtClean="0"/>
              <a:t>Rational </a:t>
            </a:r>
            <a:r>
              <a:rPr lang="en-US" dirty="0"/>
              <a:t>Unified Process (RUP) </a:t>
            </a:r>
          </a:p>
          <a:p>
            <a:r>
              <a:rPr lang="en-US" dirty="0" smtClean="0"/>
              <a:t>SCRUM </a:t>
            </a:r>
            <a:endParaRPr lang="en-US" dirty="0"/>
          </a:p>
          <a:p>
            <a:r>
              <a:rPr lang="en-US" dirty="0" smtClean="0"/>
              <a:t>Extreme </a:t>
            </a:r>
            <a:r>
              <a:rPr lang="en-US" dirty="0"/>
              <a:t>Programming (XP) </a:t>
            </a:r>
          </a:p>
          <a:p>
            <a:r>
              <a:rPr lang="en-US" dirty="0" smtClean="0"/>
              <a:t>Spiral Methods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Learning Outcomes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lecture, YOU should be able to :</a:t>
            </a:r>
          </a:p>
          <a:p>
            <a:pPr lvl="1"/>
            <a:r>
              <a:rPr lang="en-US" dirty="0" smtClean="0"/>
              <a:t>Identify and explain the underlying process based methodologies</a:t>
            </a:r>
            <a:endParaRPr lang="en-US" sz="1100" dirty="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3 (of  17)</a:t>
            </a:r>
          </a:p>
        </p:txBody>
      </p:sp>
    </p:spTree>
    <p:extLst>
      <p:ext uri="{BB962C8B-B14F-4D97-AF65-F5344CB8AC3E}">
        <p14:creationId xmlns:p14="http://schemas.microsoft.com/office/powerpoint/2010/main" val="3293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3366"/>
                </a:solidFill>
              </a:rPr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</a:t>
            </a:r>
            <a:r>
              <a:rPr lang="en-US" dirty="0" smtClean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Oriented Methodologies</a:t>
            </a:r>
          </a:p>
          <a:p>
            <a:pPr lvl="1"/>
            <a:r>
              <a:rPr lang="en-US" dirty="0"/>
              <a:t>Rapid Application Development (RAD) </a:t>
            </a:r>
          </a:p>
          <a:p>
            <a:pPr lvl="1"/>
            <a:r>
              <a:rPr lang="en-US" dirty="0"/>
              <a:t>Rational Unified Process (RUP) </a:t>
            </a:r>
          </a:p>
          <a:p>
            <a:pPr lvl="1"/>
            <a:r>
              <a:rPr lang="en-US" dirty="0"/>
              <a:t>SCRUM </a:t>
            </a:r>
          </a:p>
          <a:p>
            <a:pPr lvl="1"/>
            <a:r>
              <a:rPr lang="en-US" dirty="0"/>
              <a:t>Extreme Programming (XP) </a:t>
            </a:r>
          </a:p>
          <a:p>
            <a:pPr lvl="1"/>
            <a:r>
              <a:rPr lang="en-US" dirty="0"/>
              <a:t>Spiral Methods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290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Slide  4 (of  17)</a:t>
            </a:r>
          </a:p>
        </p:txBody>
      </p:sp>
    </p:spTree>
    <p:extLst>
      <p:ext uri="{BB962C8B-B14F-4D97-AF65-F5344CB8AC3E}">
        <p14:creationId xmlns:p14="http://schemas.microsoft.com/office/powerpoint/2010/main" val="707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Process Oriented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methodology can be applied to complex and distributed business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business process is converted into functions in a system.</a:t>
            </a:r>
          </a:p>
          <a:p>
            <a:r>
              <a:rPr lang="en-US" dirty="0" smtClean="0"/>
              <a:t>Steps of Methods;</a:t>
            </a:r>
          </a:p>
          <a:p>
            <a:pPr lvl="1"/>
            <a:r>
              <a:rPr lang="en-US" dirty="0" smtClean="0"/>
              <a:t>Business process is studied</a:t>
            </a:r>
          </a:p>
          <a:p>
            <a:pPr lvl="1"/>
            <a:r>
              <a:rPr lang="en-US" dirty="0" smtClean="0"/>
              <a:t>Processes and tasks are broken down into smallest workable component.</a:t>
            </a:r>
          </a:p>
          <a:p>
            <a:pPr lvl="1"/>
            <a:r>
              <a:rPr lang="en-US" dirty="0" smtClean="0"/>
              <a:t>Each sub-process can be assigned a time, cost and resources for it to complete.	</a:t>
            </a:r>
          </a:p>
          <a:p>
            <a:pPr lvl="1"/>
            <a:r>
              <a:rPr lang="en-US" dirty="0" smtClean="0"/>
              <a:t>This can be shown in planning charts such as Gantt Chart, PERT Chart, Task Breakdown Structure,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Rapid Application Development (RAD)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96275" cy="4525962"/>
          </a:xfrm>
        </p:spPr>
        <p:txBody>
          <a:bodyPr/>
          <a:lstStyle/>
          <a:p>
            <a:r>
              <a:rPr lang="en-US" dirty="0" smtClean="0"/>
              <a:t>‘Fast’ methodology for fast / urgent projects</a:t>
            </a:r>
          </a:p>
          <a:p>
            <a:pPr lvl="1"/>
            <a:r>
              <a:rPr lang="en-US" dirty="0" smtClean="0"/>
              <a:t>Within days / weeks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8799" y="2950082"/>
            <a:ext cx="8166101" cy="3018918"/>
            <a:chOff x="1082675" y="3048000"/>
            <a:chExt cx="7248525" cy="2679700"/>
          </a:xfrm>
        </p:grpSpPr>
        <p:pic>
          <p:nvPicPr>
            <p:cNvPr id="5122" name="Picture 2" descr="http://indosakura.com/en/wp-content/uploads/2014/12/ra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7" r="4269" b="14390"/>
            <a:stretch/>
          </p:blipFill>
          <p:spPr bwMode="auto">
            <a:xfrm>
              <a:off x="1082675" y="3200400"/>
              <a:ext cx="7248525" cy="252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461000" y="3048000"/>
              <a:ext cx="2133600" cy="596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9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Rapid Application Development (RAD)</a:t>
            </a:r>
            <a:br>
              <a:rPr lang="en-US" b="1" dirty="0" smtClean="0"/>
            </a:br>
            <a:r>
              <a:rPr lang="en-US" dirty="0" smtClean="0">
                <a:solidFill>
                  <a:srgbClr val="0070C0"/>
                </a:solidFill>
              </a:rPr>
              <a:t>Techniques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96275" cy="4525962"/>
          </a:xfrm>
        </p:spPr>
        <p:txBody>
          <a:bodyPr/>
          <a:lstStyle/>
          <a:p>
            <a:r>
              <a:rPr lang="en-US" dirty="0"/>
              <a:t>Expert developers used</a:t>
            </a:r>
          </a:p>
          <a:p>
            <a:r>
              <a:rPr lang="en-US" dirty="0"/>
              <a:t>Uses tools (CASE Tools) for faster development and testing</a:t>
            </a:r>
          </a:p>
          <a:p>
            <a:r>
              <a:rPr lang="en-US" dirty="0" smtClean="0"/>
              <a:t>Uses </a:t>
            </a:r>
            <a:r>
              <a:rPr lang="en-US" dirty="0"/>
              <a:t>minimal </a:t>
            </a:r>
            <a:r>
              <a:rPr lang="en-US" dirty="0" smtClean="0"/>
              <a:t>planning, analysis and documentation</a:t>
            </a:r>
            <a:endParaRPr lang="en-US" dirty="0"/>
          </a:p>
          <a:p>
            <a:r>
              <a:rPr lang="en-US" dirty="0"/>
              <a:t>Uses Prototype for user feedback &amp; review, product development</a:t>
            </a:r>
          </a:p>
          <a:p>
            <a:r>
              <a:rPr lang="en-US" dirty="0"/>
              <a:t>Iterative and Incremental design approach with prototyping</a:t>
            </a:r>
          </a:p>
          <a:p>
            <a:r>
              <a:rPr lang="en-US" dirty="0" smtClean="0"/>
              <a:t>Users are involved in development</a:t>
            </a:r>
            <a:endParaRPr lang="en-US" dirty="0"/>
          </a:p>
        </p:txBody>
      </p:sp>
      <p:pic>
        <p:nvPicPr>
          <p:cNvPr id="6146" name="Picture 2" descr="https://blog.namics.com/files/import/i-877c6ee74d25d297b527e0348eba0b54-iStock_000008465949Smal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" t="18847" r="31811" b="15358"/>
          <a:stretch/>
        </p:blipFill>
        <p:spPr bwMode="auto">
          <a:xfrm>
            <a:off x="6921500" y="5204502"/>
            <a:ext cx="2222500" cy="13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US" sz="2800" b="1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Rational Unified Process (RUP)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“plan a little, design a little, and code a little”</a:t>
            </a:r>
          </a:p>
          <a:p>
            <a:r>
              <a:rPr lang="en-US" dirty="0" smtClean="0"/>
              <a:t>Very careful development method, emphasis on quality of product and process. </a:t>
            </a:r>
          </a:p>
          <a:p>
            <a:r>
              <a:rPr lang="en-US" dirty="0" smtClean="0"/>
              <a:t>Extensive </a:t>
            </a:r>
            <a:r>
              <a:rPr lang="en-US" dirty="0"/>
              <a:t>and exclusive use of UML, direct support for OO Programming.</a:t>
            </a:r>
          </a:p>
          <a:p>
            <a:r>
              <a:rPr lang="en-US" dirty="0" smtClean="0"/>
              <a:t>Takes </a:t>
            </a:r>
            <a:r>
              <a:rPr lang="en-US" dirty="0"/>
              <a:t>a </a:t>
            </a:r>
            <a:r>
              <a:rPr lang="en-US" dirty="0" smtClean="0"/>
              <a:t>holistic </a:t>
            </a:r>
            <a:r>
              <a:rPr lang="en-US" dirty="0"/>
              <a:t>approach of the </a:t>
            </a:r>
            <a:r>
              <a:rPr lang="en-US" dirty="0" smtClean="0"/>
              <a:t>system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Architecture of the system determined</a:t>
            </a:r>
          </a:p>
          <a:p>
            <a:pPr lvl="1"/>
            <a:r>
              <a:rPr lang="en-US" dirty="0" smtClean="0"/>
              <a:t>Task broken-down </a:t>
            </a:r>
            <a:r>
              <a:rPr lang="en-US" dirty="0"/>
              <a:t>to smaller </a:t>
            </a:r>
            <a:r>
              <a:rPr lang="en-US" dirty="0" smtClean="0"/>
              <a:t>components. </a:t>
            </a:r>
          </a:p>
          <a:p>
            <a:pPr lvl="1"/>
            <a:r>
              <a:rPr lang="en-US" dirty="0" smtClean="0"/>
              <a:t>Iterative &amp; incremental approach applied to do all tasks.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Unified Process (RUP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8" y="1532307"/>
            <a:ext cx="7934325" cy="490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2562</TotalTime>
  <Pages>11</Pages>
  <Words>651</Words>
  <Application>Microsoft Office PowerPoint</Application>
  <PresentationFormat>On-screen Show (4:3)</PresentationFormat>
  <Paragraphs>118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APUtemplate-Level_2</vt:lpstr>
      <vt:lpstr>System Development Methods CT00046-3-2</vt:lpstr>
      <vt:lpstr>Topic &amp; Structure of the Lesson</vt:lpstr>
      <vt:lpstr>Learning Outcomes</vt:lpstr>
      <vt:lpstr>Key Terms you must be able to use</vt:lpstr>
      <vt:lpstr>Process Oriented Methodologies</vt:lpstr>
      <vt:lpstr>Rapid Application Development (RAD)</vt:lpstr>
      <vt:lpstr>Rapid Application Development (RAD) Techniques</vt:lpstr>
      <vt:lpstr>Rational Unified Process (RUP) </vt:lpstr>
      <vt:lpstr>Rational Unified Process (RUP)</vt:lpstr>
      <vt:lpstr>Scrum Methodology</vt:lpstr>
      <vt:lpstr>Scrum Methodology Key Concepts</vt:lpstr>
      <vt:lpstr>Extreme Programming (XP)</vt:lpstr>
      <vt:lpstr>Extreme Programming (XP) Techniques</vt:lpstr>
      <vt:lpstr>Spiral Methods </vt:lpstr>
      <vt:lpstr>Spiral Methods Phases</vt:lpstr>
      <vt:lpstr>Quick Quiz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80</cp:revision>
  <cp:lastPrinted>1995-11-02T09:23:42Z</cp:lastPrinted>
  <dcterms:created xsi:type="dcterms:W3CDTF">2014-01-17T09:12:04Z</dcterms:created>
  <dcterms:modified xsi:type="dcterms:W3CDTF">2017-02-28T09:29:12Z</dcterms:modified>
</cp:coreProperties>
</file>