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92" r:id="rId6"/>
    <p:sldId id="302" r:id="rId7"/>
    <p:sldId id="300" r:id="rId8"/>
    <p:sldId id="274" r:id="rId9"/>
    <p:sldId id="289" r:id="rId10"/>
    <p:sldId id="294" r:id="rId11"/>
    <p:sldId id="299" r:id="rId12"/>
    <p:sldId id="284" r:id="rId13"/>
    <p:sldId id="288" r:id="rId14"/>
    <p:sldId id="301" r:id="rId15"/>
    <p:sldId id="266" r:id="rId16"/>
    <p:sldId id="279" r:id="rId1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86387" autoAdjust="0"/>
  </p:normalViewPr>
  <p:slideViewPr>
    <p:cSldViewPr snapToGrid="0"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A464824-53FC-4F01-B0F4-0F8A39B67890}" type="datetimeFigureOut">
              <a:rPr lang="en-US"/>
              <a:pPr>
                <a:defRPr/>
              </a:pPr>
              <a:t>3/7/2017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232BF-CF62-4D67-8466-7267728E2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Development Methods</a:t>
            </a:r>
            <a:br>
              <a:rPr lang="en-US" dirty="0" smtClean="0"/>
            </a:br>
            <a:r>
              <a:rPr lang="en-US" dirty="0" smtClean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People Oriented Methodologies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Knowledge Acquisition and Documentation Structuring (KADS)</a:t>
            </a:r>
            <a:endParaRPr lang="en-US" sz="28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/>
              <a:t>way of developing knowledge-based systems (expert systems</a:t>
            </a:r>
            <a:r>
              <a:rPr lang="en-US" dirty="0" smtClean="0"/>
              <a:t>).</a:t>
            </a:r>
          </a:p>
          <a:p>
            <a:r>
              <a:rPr lang="en-US" dirty="0"/>
              <a:t>Its components </a:t>
            </a:r>
            <a:r>
              <a:rPr lang="en-US" dirty="0" smtClean="0"/>
              <a:t>are;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methodology for managing knowledge engineering projects.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knowledge engineering workbench.</a:t>
            </a:r>
          </a:p>
          <a:p>
            <a:pPr lvl="1"/>
            <a:r>
              <a:rPr lang="en-US" dirty="0" smtClean="0"/>
              <a:t>Methodology </a:t>
            </a:r>
            <a:r>
              <a:rPr lang="en-US" dirty="0"/>
              <a:t>for performing knowledge elicitation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Components in the real world are converted into ‘chunks’ to be designed and turned into automated functions.</a:t>
            </a:r>
            <a:endParaRPr lang="en-US" dirty="0"/>
          </a:p>
          <a:p>
            <a:r>
              <a:rPr lang="en-US" dirty="0" smtClean="0"/>
              <a:t>Uses Object Oriented approach for designing and construction.</a:t>
            </a:r>
          </a:p>
          <a:p>
            <a:r>
              <a:rPr lang="en-US" dirty="0" smtClean="0"/>
              <a:t>KADS </a:t>
            </a:r>
            <a:r>
              <a:rPr lang="en-US" dirty="0"/>
              <a:t>was further developed into </a:t>
            </a:r>
            <a:r>
              <a:rPr lang="en-US" b="1" dirty="0"/>
              <a:t>CommonKADS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KADS</a:t>
            </a:r>
            <a:br>
              <a:rPr lang="en-US" dirty="0" smtClean="0"/>
            </a:br>
            <a:r>
              <a:rPr lang="en-US" dirty="0" smtClean="0"/>
              <a:t>Development Techniques</a:t>
            </a:r>
            <a:endParaRPr lang="en-US" dirty="0"/>
          </a:p>
        </p:txBody>
      </p:sp>
      <p:pic>
        <p:nvPicPr>
          <p:cNvPr id="3074" name="Picture 2" descr="Image result for CommonK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2197100"/>
            <a:ext cx="7200868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Soft Systems Methodology (SSM)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</a:t>
            </a:r>
            <a:r>
              <a:rPr lang="en-US" sz="2000" dirty="0" smtClean="0"/>
              <a:t>organized </a:t>
            </a:r>
            <a:r>
              <a:rPr lang="en-US" sz="2000" dirty="0"/>
              <a:t>way of tackling the messy situation in the real </a:t>
            </a:r>
            <a:r>
              <a:rPr lang="en-US" sz="2000" dirty="0" smtClean="0"/>
              <a:t>world. </a:t>
            </a:r>
            <a:endParaRPr lang="en-US" sz="2000" dirty="0"/>
          </a:p>
          <a:p>
            <a:r>
              <a:rPr lang="en-US" sz="2000" dirty="0" smtClean="0"/>
              <a:t>Based </a:t>
            </a:r>
            <a:r>
              <a:rPr lang="en-US" sz="2000" dirty="0"/>
              <a:t>on </a:t>
            </a:r>
            <a:r>
              <a:rPr lang="en-US" sz="2000" b="1" dirty="0"/>
              <a:t>system </a:t>
            </a:r>
            <a:r>
              <a:rPr lang="en-US" sz="2000" b="1" dirty="0" smtClean="0"/>
              <a:t>thinking, </a:t>
            </a:r>
            <a:r>
              <a:rPr lang="en-US" sz="2000" dirty="0" smtClean="0"/>
              <a:t>a </a:t>
            </a:r>
            <a:r>
              <a:rPr lang="en-US" sz="2000" b="1" dirty="0" smtClean="0"/>
              <a:t>holistic</a:t>
            </a:r>
            <a:r>
              <a:rPr lang="en-US" sz="2000" dirty="0" smtClean="0"/>
              <a:t> view of the situation</a:t>
            </a:r>
            <a:endParaRPr lang="en-US" sz="2000" dirty="0"/>
          </a:p>
          <a:p>
            <a:r>
              <a:rPr lang="en-US" sz="2000" b="1" dirty="0" smtClean="0"/>
              <a:t>Used when;</a:t>
            </a:r>
          </a:p>
          <a:p>
            <a:pPr lvl="1"/>
            <a:r>
              <a:rPr lang="en-US" dirty="0" smtClean="0"/>
              <a:t>Requirements are not clear / cannot be fixed</a:t>
            </a:r>
          </a:p>
          <a:p>
            <a:pPr lvl="1"/>
            <a:r>
              <a:rPr lang="en-US" dirty="0" smtClean="0"/>
              <a:t>Scenario of the system are too complex to be defined.</a:t>
            </a:r>
          </a:p>
          <a:p>
            <a:pPr lvl="1"/>
            <a:r>
              <a:rPr lang="en-US" dirty="0" smtClean="0"/>
              <a:t>Users not sure how the system should behave.</a:t>
            </a:r>
          </a:p>
          <a:p>
            <a:pPr lvl="1"/>
            <a:endParaRPr lang="en-US" b="1" dirty="0"/>
          </a:p>
          <a:p>
            <a:r>
              <a:rPr lang="en-US" sz="2000" b="1" dirty="0" smtClean="0"/>
              <a:t>Soft </a:t>
            </a:r>
            <a:r>
              <a:rPr lang="en-US" sz="2000" b="1" dirty="0"/>
              <a:t>System </a:t>
            </a:r>
            <a:r>
              <a:rPr lang="en-US" sz="2000" dirty="0"/>
              <a:t>- Developer / user not sure of the requirement for the system (System functionality difficult to be determined)</a:t>
            </a:r>
          </a:p>
          <a:p>
            <a:pPr lvl="1"/>
            <a:r>
              <a:rPr lang="en-US" sz="1800" i="1" dirty="0"/>
              <a:t>Compared to </a:t>
            </a:r>
            <a:r>
              <a:rPr lang="en-US" sz="1800" b="1" i="1" dirty="0"/>
              <a:t>HARD SYSTEMS </a:t>
            </a:r>
            <a:r>
              <a:rPr lang="en-US" sz="1800" i="1" dirty="0"/>
              <a:t>where most of the requirements can be determined and fixed.</a:t>
            </a:r>
          </a:p>
        </p:txBody>
      </p:sp>
    </p:spTree>
    <p:extLst>
      <p:ext uri="{BB962C8B-B14F-4D97-AF65-F5344CB8AC3E}">
        <p14:creationId xmlns:p14="http://schemas.microsoft.com/office/powerpoint/2010/main" val="41243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SSM </a:t>
            </a:r>
            <a:b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Development </a:t>
            </a:r>
            <a:r>
              <a:rPr lang="en-US" b="1" dirty="0" smtClean="0"/>
              <a:t>Path</a:t>
            </a:r>
            <a:endParaRPr lang="en-US" sz="2800" dirty="0">
              <a:effectLst/>
            </a:endParaRPr>
          </a:p>
        </p:txBody>
      </p:sp>
      <p:pic>
        <p:nvPicPr>
          <p:cNvPr id="4100" name="Picture 4" descr="Image result for soft system method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501484"/>
            <a:ext cx="7369175" cy="482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SSM </a:t>
            </a:r>
            <a:b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Development </a:t>
            </a:r>
            <a:r>
              <a:rPr lang="en-US" b="1" dirty="0" smtClean="0"/>
              <a:t>Techniques</a:t>
            </a:r>
            <a:endParaRPr lang="en-US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148637" cy="4525962"/>
          </a:xfrm>
        </p:spPr>
        <p:txBody>
          <a:bodyPr/>
          <a:lstStyle/>
          <a:p>
            <a:r>
              <a:rPr lang="en-US" dirty="0" smtClean="0"/>
              <a:t>Takes a holistic view of the scenario / situation</a:t>
            </a:r>
          </a:p>
          <a:p>
            <a:r>
              <a:rPr lang="en-US" dirty="0" smtClean="0"/>
              <a:t>Draw a ‘Conceptual Design’ of the scenario</a:t>
            </a:r>
          </a:p>
          <a:p>
            <a:pPr lvl="1"/>
            <a:r>
              <a:rPr lang="en-US" dirty="0" smtClean="0"/>
              <a:t>Rich Picture Recommended</a:t>
            </a:r>
          </a:p>
          <a:p>
            <a:r>
              <a:rPr lang="en-GB" b="1" dirty="0" smtClean="0">
                <a:cs typeface="Arial" charset="0"/>
              </a:rPr>
              <a:t>Root </a:t>
            </a:r>
            <a:r>
              <a:rPr lang="en-GB" b="1" dirty="0">
                <a:cs typeface="Arial" charset="0"/>
              </a:rPr>
              <a:t>definitions </a:t>
            </a:r>
            <a:r>
              <a:rPr lang="en-GB" dirty="0">
                <a:cs typeface="Arial" charset="0"/>
              </a:rPr>
              <a:t>are produced for each system using the </a:t>
            </a:r>
            <a:r>
              <a:rPr lang="en-GB" b="1" i="1" dirty="0">
                <a:cs typeface="Arial" charset="0"/>
              </a:rPr>
              <a:t>CATWOE</a:t>
            </a:r>
            <a:r>
              <a:rPr lang="en-GB" dirty="0">
                <a:cs typeface="Arial" charset="0"/>
              </a:rPr>
              <a:t> criteria </a:t>
            </a:r>
            <a:endParaRPr lang="en-GB" dirty="0" smtClean="0">
              <a:cs typeface="Arial" charset="0"/>
            </a:endParaRPr>
          </a:p>
          <a:p>
            <a:pPr lvl="1"/>
            <a:r>
              <a:rPr lang="en-GB" dirty="0" smtClean="0">
                <a:cs typeface="Arial" charset="0"/>
              </a:rPr>
              <a:t>(</a:t>
            </a:r>
            <a:r>
              <a:rPr lang="en-GB" dirty="0">
                <a:cs typeface="Arial" charset="0"/>
              </a:rPr>
              <a:t>client, actor, transformation, world-view, owner, environment). </a:t>
            </a:r>
            <a:endParaRPr lang="en-GB" dirty="0" smtClean="0">
              <a:cs typeface="Arial" charset="0"/>
            </a:endParaRPr>
          </a:p>
          <a:p>
            <a:r>
              <a:rPr lang="en-GB" b="1" dirty="0" smtClean="0">
                <a:cs typeface="Arial" charset="0"/>
              </a:rPr>
              <a:t>Conceptual Model </a:t>
            </a:r>
            <a:r>
              <a:rPr lang="en-GB" dirty="0" smtClean="0">
                <a:cs typeface="Arial" charset="0"/>
              </a:rPr>
              <a:t>produced and compared to the real world.</a:t>
            </a:r>
          </a:p>
          <a:p>
            <a:r>
              <a:rPr lang="en-GB" dirty="0" smtClean="0">
                <a:cs typeface="Arial" charset="0"/>
              </a:rPr>
              <a:t>Task to be automated are prioritised using the </a:t>
            </a:r>
            <a:r>
              <a:rPr lang="en-GB" dirty="0" err="1" smtClean="0">
                <a:cs typeface="Arial" charset="0"/>
              </a:rPr>
              <a:t>MoSCoW</a:t>
            </a:r>
            <a:r>
              <a:rPr lang="en-GB" dirty="0" smtClean="0">
                <a:cs typeface="Arial" charset="0"/>
              </a:rPr>
              <a:t> technique.</a:t>
            </a:r>
          </a:p>
          <a:p>
            <a:endParaRPr lang="en-GB" dirty="0">
              <a:cs typeface="Arial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/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Individual  work;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Why do we need to study human behavior when creating a system? What would happen if we don't?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List THREE disadvantages (each) of WISDM, KADS and SSM.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Group Work;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Display the following diagram on the screen and explain to your class how it works; </a:t>
            </a:r>
          </a:p>
          <a:p>
            <a:pPr marL="857250" lvl="1" indent="-457200"/>
            <a:r>
              <a:rPr lang="en-US" sz="1600" dirty="0" smtClean="0"/>
              <a:t>MULTIVIEW Framework (Slide -8)</a:t>
            </a:r>
          </a:p>
          <a:p>
            <a:pPr marL="857250" lvl="1" indent="-457200"/>
            <a:r>
              <a:rPr lang="en-US" sz="1600" dirty="0" smtClean="0"/>
              <a:t>KADS Process (Slide – 10)</a:t>
            </a:r>
          </a:p>
          <a:p>
            <a:pPr marL="857250" lvl="1" indent="-45720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87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Oriented Methodologies</a:t>
            </a:r>
          </a:p>
          <a:p>
            <a:r>
              <a:rPr lang="en-US" dirty="0"/>
              <a:t>Web Information Systems Development Methodology (WISDM)</a:t>
            </a:r>
          </a:p>
          <a:p>
            <a:r>
              <a:rPr lang="en-US" dirty="0" smtClean="0"/>
              <a:t>Knowledge </a:t>
            </a:r>
            <a:r>
              <a:rPr lang="en-US" dirty="0"/>
              <a:t>Acquisition and Documentation Structuring (KADS)</a:t>
            </a:r>
          </a:p>
          <a:p>
            <a:r>
              <a:rPr lang="en-US" dirty="0" smtClean="0"/>
              <a:t>Soft </a:t>
            </a:r>
            <a:r>
              <a:rPr lang="en-US" dirty="0"/>
              <a:t>Systems Methodology (SSM)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7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Learning Outcomes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lecture, YOU should be able to :</a:t>
            </a:r>
          </a:p>
          <a:p>
            <a:pPr lvl="1"/>
            <a:r>
              <a:rPr lang="en-US" dirty="0" smtClean="0"/>
              <a:t>Identify and explain the underlying people based methodologies</a:t>
            </a:r>
            <a:endParaRPr lang="en-US" sz="1100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3 (of  17)</a:t>
            </a:r>
          </a:p>
        </p:txBody>
      </p:sp>
    </p:spTree>
    <p:extLst>
      <p:ext uri="{BB962C8B-B14F-4D97-AF65-F5344CB8AC3E}">
        <p14:creationId xmlns:p14="http://schemas.microsoft.com/office/powerpoint/2010/main" val="32932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3366"/>
                </a:solidFill>
              </a:rPr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</a:t>
            </a:r>
            <a:r>
              <a:rPr lang="en-US" dirty="0" smtClean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People Oriented Methodologies and Principles</a:t>
            </a:r>
            <a:endParaRPr lang="en-US" dirty="0"/>
          </a:p>
          <a:p>
            <a:pPr lvl="1" rtl="0" eaLnBrk="1" fontAlgn="base" hangingPunct="1"/>
            <a:r>
              <a:rPr 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Information Systems Development Methodology (WISDM)</a:t>
            </a:r>
            <a:endParaRPr lang="en-US" sz="2000" dirty="0" smtClean="0">
              <a:effectLst/>
            </a:endParaRPr>
          </a:p>
          <a:p>
            <a:pPr lvl="1" rtl="0" eaLnBrk="1" fontAlgn="base" hangingPunct="1"/>
            <a:r>
              <a:rPr 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Acquisition and Documentation Structuring (KADS)</a:t>
            </a:r>
            <a:endParaRPr lang="en-US" dirty="0" smtClean="0">
              <a:effectLst/>
            </a:endParaRPr>
          </a:p>
          <a:p>
            <a:pPr lvl="1" rtl="0" eaLnBrk="1" fontAlgn="base" hangingPunct="1"/>
            <a:r>
              <a:rPr 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 Systems Methodology (SSM)</a:t>
            </a:r>
            <a:endParaRPr lang="en-US" dirty="0">
              <a:effectLst/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4 (of  17)</a:t>
            </a:r>
          </a:p>
        </p:txBody>
      </p:sp>
    </p:spTree>
    <p:extLst>
      <p:ext uri="{BB962C8B-B14F-4D97-AF65-F5344CB8AC3E}">
        <p14:creationId xmlns:p14="http://schemas.microsoft.com/office/powerpoint/2010/main" val="707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People Oriented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These methodologies are used when;</a:t>
            </a:r>
          </a:p>
          <a:p>
            <a:r>
              <a:rPr lang="en-US" sz="2000" dirty="0" smtClean="0"/>
              <a:t>Developer trying to make the system mimic the user’s needs and behaviors.</a:t>
            </a:r>
          </a:p>
          <a:p>
            <a:r>
              <a:rPr lang="en-US" sz="2000" dirty="0" smtClean="0"/>
              <a:t>The System is going to be used by many types of users (age, literacy, culture, needs, etc.)</a:t>
            </a:r>
          </a:p>
          <a:p>
            <a:r>
              <a:rPr lang="en-US" sz="2000" dirty="0" smtClean="0"/>
              <a:t>Widely used in environment involving gaming, robotics, virtual reality, augmented reality, medicine, animal behaviors, etc.</a:t>
            </a:r>
          </a:p>
          <a:p>
            <a:r>
              <a:rPr lang="en-US" sz="2000" dirty="0" smtClean="0"/>
              <a:t>Used when:-</a:t>
            </a:r>
          </a:p>
          <a:p>
            <a:pPr lvl="1"/>
            <a:r>
              <a:rPr lang="en-US" sz="1600" dirty="0" smtClean="0"/>
              <a:t>Requirements are not fixed / cannot be fully determined earlier</a:t>
            </a:r>
          </a:p>
          <a:p>
            <a:pPr lvl="1"/>
            <a:r>
              <a:rPr lang="en-US" sz="1600" dirty="0" smtClean="0"/>
              <a:t>Requirements and scenario is constantly changing.</a:t>
            </a:r>
          </a:p>
          <a:p>
            <a:pPr lvl="1"/>
            <a:r>
              <a:rPr lang="en-US" sz="1600" dirty="0" smtClean="0"/>
              <a:t>Structured methodologies might not be suitable as they require many facts to be constant.</a:t>
            </a:r>
          </a:p>
        </p:txBody>
      </p:sp>
    </p:spTree>
    <p:extLst>
      <p:ext uri="{BB962C8B-B14F-4D97-AF65-F5344CB8AC3E}">
        <p14:creationId xmlns:p14="http://schemas.microsoft.com/office/powerpoint/2010/main" val="249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User’s age </a:t>
            </a:r>
          </a:p>
          <a:p>
            <a:r>
              <a:rPr lang="en-US" dirty="0" smtClean="0"/>
              <a:t>Users behavior</a:t>
            </a:r>
          </a:p>
          <a:p>
            <a:pPr lvl="1"/>
            <a:r>
              <a:rPr lang="en-US" dirty="0" smtClean="0"/>
              <a:t>Students, managers, sports athletes, etc.</a:t>
            </a:r>
          </a:p>
          <a:p>
            <a:r>
              <a:rPr lang="en-US" dirty="0" smtClean="0"/>
              <a:t>User’s computer literacy</a:t>
            </a:r>
          </a:p>
          <a:p>
            <a:pPr lvl="1"/>
            <a:r>
              <a:rPr lang="en-US" dirty="0" smtClean="0"/>
              <a:t>Novice, Intermediate, Expert</a:t>
            </a:r>
          </a:p>
          <a:p>
            <a:r>
              <a:rPr lang="en-US" sz="2000" dirty="0" smtClean="0"/>
              <a:t>User Physical capabilities</a:t>
            </a:r>
          </a:p>
          <a:p>
            <a:pPr lvl="1"/>
            <a:r>
              <a:rPr lang="en-US" dirty="0" smtClean="0"/>
              <a:t>Body size, level of sight, hearing, etc</a:t>
            </a:r>
            <a:r>
              <a:rPr lang="en-US" sz="1800" dirty="0" smtClean="0"/>
              <a:t>. (for Gaming)</a:t>
            </a:r>
          </a:p>
          <a:p>
            <a:r>
              <a:rPr lang="en-US" sz="2000" dirty="0" smtClean="0"/>
              <a:t>Users Culture</a:t>
            </a:r>
          </a:p>
          <a:p>
            <a:pPr lvl="1"/>
            <a:r>
              <a:rPr lang="en-US" dirty="0" smtClean="0"/>
              <a:t>Language, texts, colors, concerns, etc.</a:t>
            </a:r>
            <a:r>
              <a:rPr lang="en-US" sz="18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Emotion</a:t>
            </a:r>
          </a:p>
          <a:p>
            <a:pPr lvl="1"/>
            <a:r>
              <a:rPr lang="en-US" dirty="0"/>
              <a:t>Perception</a:t>
            </a:r>
            <a:r>
              <a:rPr lang="en-US" dirty="0" smtClean="0"/>
              <a:t>, preferences</a:t>
            </a:r>
            <a:r>
              <a:rPr lang="en-US" smtClean="0"/>
              <a:t>,  emotions, </a:t>
            </a:r>
            <a:r>
              <a:rPr lang="en-US" dirty="0"/>
              <a:t>attraction, fear, concerns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Private, social, group, corporate, etc.</a:t>
            </a:r>
          </a:p>
          <a:p>
            <a:r>
              <a:rPr lang="en-US" dirty="0" smtClean="0"/>
              <a:t>Laws and Legislations</a:t>
            </a:r>
          </a:p>
          <a:p>
            <a:pPr lvl="1"/>
            <a:r>
              <a:rPr lang="en-US" dirty="0" smtClean="0"/>
              <a:t>Copyright, Consumer Rights,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People Oriented Methodologies</a:t>
            </a:r>
            <a:b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Facts often considered-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People Oriented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strategies of development in this methods;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Developers study user behaviors of a system in real-world.</a:t>
            </a:r>
          </a:p>
          <a:p>
            <a:r>
              <a:rPr lang="en-US" sz="2000" dirty="0" smtClean="0"/>
              <a:t>Capture users behavior into ‘tasks’ in virtual world. </a:t>
            </a:r>
          </a:p>
          <a:p>
            <a:r>
              <a:rPr lang="en-US" sz="2000" dirty="0" smtClean="0"/>
              <a:t>Connect / link several tasks to become a complete process.</a:t>
            </a:r>
          </a:p>
          <a:p>
            <a:r>
              <a:rPr lang="en-US" sz="2000" dirty="0" smtClean="0"/>
              <a:t>Build IS to satisfy the process in real-world.</a:t>
            </a:r>
          </a:p>
          <a:p>
            <a:r>
              <a:rPr lang="en-US" sz="2000" dirty="0" smtClean="0"/>
              <a:t>Continually update IS system with new and improved tasks (continuous development)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6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Web Information Systems Development Methodology (WISDM)</a:t>
            </a:r>
            <a:endParaRPr lang="en-US" sz="2800" dirty="0">
              <a:effectLst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75637" cy="4525962"/>
          </a:xfrm>
        </p:spPr>
        <p:txBody>
          <a:bodyPr/>
          <a:lstStyle/>
          <a:p>
            <a:r>
              <a:rPr lang="en-US" dirty="0" smtClean="0"/>
              <a:t>Idle for building websites and web application which are very dynamic - incorporates many components, languages and features.</a:t>
            </a:r>
          </a:p>
          <a:p>
            <a:r>
              <a:rPr lang="en-US" dirty="0" smtClean="0"/>
              <a:t>WISDM </a:t>
            </a:r>
            <a:r>
              <a:rPr lang="en-US" dirty="0"/>
              <a:t>is based on </a:t>
            </a:r>
            <a:br>
              <a:rPr lang="en-US" dirty="0"/>
            </a:br>
            <a:r>
              <a:rPr lang="en-US" dirty="0" smtClean="0"/>
              <a:t>‘</a:t>
            </a:r>
            <a:r>
              <a:rPr lang="en-US" b="1" dirty="0" smtClean="0"/>
              <a:t>Multiview</a:t>
            </a:r>
            <a:r>
              <a:rPr lang="en-US" dirty="0" smtClean="0"/>
              <a:t>’ </a:t>
            </a:r>
            <a:br>
              <a:rPr lang="en-US" dirty="0" smtClean="0"/>
            </a:br>
            <a:r>
              <a:rPr lang="en-US" dirty="0" smtClean="0"/>
              <a:t>framework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3" t="35536" r="44079" b="24479"/>
          <a:stretch/>
        </p:blipFill>
        <p:spPr bwMode="auto">
          <a:xfrm>
            <a:off x="3517901" y="2532498"/>
            <a:ext cx="5354682" cy="379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9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WISDM</a:t>
            </a:r>
            <a:endParaRPr lang="en-US" sz="2800" dirty="0" smtClean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Multiview Framework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96275" cy="4525962"/>
          </a:xfrm>
        </p:spPr>
        <p:txBody>
          <a:bodyPr/>
          <a:lstStyle/>
          <a:p>
            <a:r>
              <a:rPr lang="en-US" sz="2000" b="1" dirty="0"/>
              <a:t>Multiview</a:t>
            </a:r>
            <a:r>
              <a:rPr lang="en-US" sz="2000" dirty="0"/>
              <a:t> looks at a scenario from many view / </a:t>
            </a:r>
            <a:r>
              <a:rPr lang="en-US" sz="2000" dirty="0" smtClean="0"/>
              <a:t>angle and creates automated design based on the captured tasks.</a:t>
            </a:r>
            <a:endParaRPr lang="en-US" sz="2000" dirty="0"/>
          </a:p>
        </p:txBody>
      </p:sp>
      <p:sp>
        <p:nvSpPr>
          <p:cNvPr id="2" name="AutoShape 4" descr="Image result for wisdm method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wisdm methodolog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wisdm methodolog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wisdm methodolog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9"/>
          <a:stretch/>
        </p:blipFill>
        <p:spPr bwMode="auto">
          <a:xfrm>
            <a:off x="1130300" y="2519159"/>
            <a:ext cx="6937375" cy="39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2916</TotalTime>
  <Pages>11</Pages>
  <Words>757</Words>
  <Application>Microsoft Office PowerPoint</Application>
  <PresentationFormat>On-screen Show (4:3)</PresentationFormat>
  <Paragraphs>98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APUtemplate-Level_2</vt:lpstr>
      <vt:lpstr>System Development Methods CT00046-3-2</vt:lpstr>
      <vt:lpstr>Topic &amp; Structure of the Lesson</vt:lpstr>
      <vt:lpstr>Learning Outcomes</vt:lpstr>
      <vt:lpstr>Key Terms you must be able to use</vt:lpstr>
      <vt:lpstr>People Oriented Methodologies</vt:lpstr>
      <vt:lpstr>People Oriented Methodologies Facts often considered-</vt:lpstr>
      <vt:lpstr>People Oriented Methodologies</vt:lpstr>
      <vt:lpstr>Web Information Systems Development Methodology (WISDM)</vt:lpstr>
      <vt:lpstr>WISDM Multiview Framework</vt:lpstr>
      <vt:lpstr>Knowledge Acquisition and Documentation Structuring (KADS)</vt:lpstr>
      <vt:lpstr>KADS Development Techniques</vt:lpstr>
      <vt:lpstr>Soft Systems Methodology (SSM)</vt:lpstr>
      <vt:lpstr>SSM  Development Path</vt:lpstr>
      <vt:lpstr>SSM  Development Techniques</vt:lpstr>
      <vt:lpstr>Question &amp; Answer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95</cp:revision>
  <cp:lastPrinted>1995-11-02T09:23:42Z</cp:lastPrinted>
  <dcterms:created xsi:type="dcterms:W3CDTF">2014-01-17T09:12:04Z</dcterms:created>
  <dcterms:modified xsi:type="dcterms:W3CDTF">2017-03-07T08:23:43Z</dcterms:modified>
</cp:coreProperties>
</file>