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68" r:id="rId5"/>
    <p:sldId id="270" r:id="rId6"/>
    <p:sldId id="271" r:id="rId7"/>
    <p:sldId id="347" r:id="rId8"/>
    <p:sldId id="350" r:id="rId9"/>
    <p:sldId id="345" r:id="rId10"/>
    <p:sldId id="346" r:id="rId11"/>
    <p:sldId id="348" r:id="rId12"/>
    <p:sldId id="272" r:id="rId13"/>
    <p:sldId id="349" r:id="rId14"/>
    <p:sldId id="277" r:id="rId15"/>
    <p:sldId id="273" r:id="rId16"/>
    <p:sldId id="266" r:id="rId17"/>
    <p:sldId id="267" r:id="rId18"/>
    <p:sldId id="334" r:id="rId19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64" autoAdjust="0"/>
  </p:normalViewPr>
  <p:slideViewPr>
    <p:cSldViewPr snapToGrid="0">
      <p:cViewPr varScale="1">
        <p:scale>
          <a:sx n="71" d="100"/>
          <a:sy n="71" d="100"/>
        </p:scale>
        <p:origin x="-13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647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145D9430-4619-42E1-8B95-DB1ADAED950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45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5EC89B7-D3F1-4B30-BBAB-A61797FC2428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 sz="2800" b="0"/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6" cstate="print">
            <a:lum bright="80000" contrast="-90000"/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627146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CT046-3-2 – SYSTEM DEVELOPMENT METHODS</a:t>
            </a:r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8495071" y="6651522"/>
            <a:ext cx="648928" cy="20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Slide </a:t>
            </a:r>
            <a:fld id="{24EBCBF7-7ADB-48D7-B08B-09D891D280AE}" type="slidenum">
              <a:rPr lang="en-GB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‹#›</a:t>
            </a:fld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9" r:id="rId3"/>
    <p:sldLayoutId id="214748370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System Development Methods</a:t>
            </a:r>
            <a:br>
              <a:rPr lang="en-US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CT00046-3-2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Comparing Methodologies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 for choosing a suitable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Framework</a:t>
            </a:r>
          </a:p>
          <a:p>
            <a:r>
              <a:rPr lang="en-US" dirty="0" smtClean="0"/>
              <a:t>Blend Methodologies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7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Frameworks are a systematic way of applying methodologies</a:t>
            </a:r>
          </a:p>
          <a:p>
            <a:r>
              <a:rPr lang="en-US" dirty="0" smtClean="0"/>
              <a:t>It allows developers to see the system from different ‘point of view’</a:t>
            </a:r>
          </a:p>
          <a:p>
            <a:r>
              <a:rPr lang="en-US" dirty="0" smtClean="0"/>
              <a:t>It shows the most efficient solutions for problems.</a:t>
            </a:r>
          </a:p>
          <a:p>
            <a:r>
              <a:rPr lang="en-US" dirty="0" smtClean="0"/>
              <a:t>Example; MULTIVIEW, NIMSAD, Oracle ADF etc.</a:t>
            </a:r>
          </a:p>
        </p:txBody>
      </p:sp>
      <p:pic>
        <p:nvPicPr>
          <p:cNvPr id="4" name="Picture 10" descr="Image result for wisdm methodolog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49"/>
          <a:stretch/>
        </p:blipFill>
        <p:spPr bwMode="auto">
          <a:xfrm>
            <a:off x="5392270" y="4354806"/>
            <a:ext cx="3399529" cy="194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2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Blending Methodologies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AutoShape 2" descr="Image result for investig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investig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investigati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s://insyncworkplacesolutions.com.au/wp-content/uploads/2014/03/microscope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82" y="5501314"/>
            <a:ext cx="1062317" cy="103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787002"/>
            <a:ext cx="7835554" cy="4007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33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Blending Methodologies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7298484" cy="4525962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Sometimes one methodology is not sufficient for a particular project.</a:t>
            </a:r>
          </a:p>
          <a:p>
            <a:pPr lvl="1"/>
            <a:r>
              <a:rPr lang="en-US" dirty="0" smtClean="0"/>
              <a:t>Project might be blended as well</a:t>
            </a:r>
          </a:p>
          <a:p>
            <a:pPr lvl="1"/>
            <a:r>
              <a:rPr lang="en-US" dirty="0" smtClean="0">
                <a:latin typeface="+mn-lt"/>
              </a:rPr>
              <a:t>Vendors are involved / part of the project has been outsourced</a:t>
            </a:r>
          </a:p>
          <a:p>
            <a:r>
              <a:rPr lang="en-US" dirty="0" smtClean="0">
                <a:latin typeface="+mn-lt"/>
              </a:rPr>
              <a:t>Blending methodology is a process of blending TWO (or more) methodologies for a project.</a:t>
            </a:r>
          </a:p>
          <a:p>
            <a:pPr lvl="1"/>
            <a:r>
              <a:rPr lang="en-US" b="1" dirty="0" smtClean="0">
                <a:latin typeface="+mn-lt"/>
              </a:rPr>
              <a:t>Vertical Blending </a:t>
            </a:r>
            <a:r>
              <a:rPr lang="en-US" dirty="0" smtClean="0">
                <a:latin typeface="+mn-lt"/>
              </a:rPr>
              <a:t>– Blending all part of ‘A’ with all part ‘B’</a:t>
            </a:r>
          </a:p>
          <a:p>
            <a:pPr lvl="1"/>
            <a:r>
              <a:rPr lang="en-US" b="1" dirty="0" smtClean="0"/>
              <a:t>Horizontal Blending </a:t>
            </a:r>
            <a:r>
              <a:rPr lang="en-US" dirty="0" smtClean="0"/>
              <a:t>– blending some part of ‘A’ with other part of ‘B’.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5" name="AutoShape 2" descr="Image result for investig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investig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investigati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s://insyncworkplacesolutions.com.au/wp-content/uploads/2014/03/microscope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606" y="5052060"/>
            <a:ext cx="1523393" cy="148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88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Quick Quiz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3227294"/>
            <a:ext cx="8229600" cy="299570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What are the advantages of blending Methodologies?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97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Conclusions on Methodologies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n-lt"/>
              </a:rPr>
              <a:t>All Methodologies have;</a:t>
            </a:r>
          </a:p>
          <a:p>
            <a:r>
              <a:rPr lang="en-US" dirty="0" smtClean="0"/>
              <a:t>Stages – steps on what to do</a:t>
            </a:r>
          </a:p>
          <a:p>
            <a:r>
              <a:rPr lang="en-US" dirty="0" smtClean="0"/>
              <a:t>Techniques – Different ways (styles) of doing a task</a:t>
            </a:r>
          </a:p>
          <a:p>
            <a:r>
              <a:rPr lang="en-US" dirty="0" smtClean="0"/>
              <a:t>Tools – used to effectively and efficiently carry-out a task.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pic>
        <p:nvPicPr>
          <p:cNvPr id="5" name="Picture 8" descr="Image result for problem stat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176" y="5047327"/>
            <a:ext cx="1820208" cy="145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7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658" y="2910261"/>
            <a:ext cx="7042150" cy="1143000"/>
          </a:xfrm>
        </p:spPr>
        <p:txBody>
          <a:bodyPr/>
          <a:lstStyle/>
          <a:p>
            <a:r>
              <a:rPr lang="en-US" smtClean="0">
                <a:latin typeface="+mn-lt"/>
              </a:rPr>
              <a:t>Question &amp; Answer</a:t>
            </a:r>
            <a:endParaRPr lang="en-US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Next Session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System Development Planning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777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Tutorial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Scenario;</a:t>
            </a:r>
          </a:p>
          <a:p>
            <a:pPr marL="0" indent="0">
              <a:buNone/>
            </a:pPr>
            <a:r>
              <a:rPr lang="en-US" i="1" dirty="0" smtClean="0"/>
              <a:t>You are given a task to build a ‘Classroom Scheduling System’ for APU’s new campus. The system should be  linked to the current Webspace-2.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Question;</a:t>
            </a:r>
          </a:p>
          <a:p>
            <a:r>
              <a:rPr lang="en-US" dirty="0" smtClean="0"/>
              <a:t>You want to choose a suitable methodology for the particular project. Explain the criteria that you would consider for choosing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9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Topic &amp; Structure of the Lesson</a:t>
            </a:r>
            <a:endParaRPr lang="en-US" dirty="0" smtClean="0">
              <a:latin typeface="+mn-lt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+mn-lt"/>
              </a:rPr>
              <a:t>Comparing Methodologies</a:t>
            </a:r>
          </a:p>
          <a:p>
            <a:pPr lvl="0"/>
            <a:r>
              <a:rPr lang="en-US" dirty="0" smtClean="0"/>
              <a:t>Frameworks</a:t>
            </a:r>
          </a:p>
          <a:p>
            <a:pPr lvl="0"/>
            <a:r>
              <a:rPr lang="en-US" dirty="0" smtClean="0">
                <a:latin typeface="+mn-lt"/>
              </a:rPr>
              <a:t>Blending Methodologies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Learning Outcome</a:t>
            </a:r>
            <a:endParaRPr lang="en-US" dirty="0" smtClean="0">
              <a:latin typeface="+mn-lt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At the end of the module, you should able to:</a:t>
            </a:r>
          </a:p>
          <a:p>
            <a:pPr lvl="1"/>
            <a:r>
              <a:rPr lang="en-US" dirty="0" smtClean="0"/>
              <a:t>The criteria needed to compare methodologies</a:t>
            </a:r>
          </a:p>
          <a:p>
            <a:pPr lvl="1"/>
            <a:r>
              <a:rPr lang="en-US" dirty="0" smtClean="0">
                <a:latin typeface="+mn-lt"/>
              </a:rPr>
              <a:t>Comparing Methodologies</a:t>
            </a:r>
          </a:p>
          <a:p>
            <a:pPr lvl="1"/>
            <a:r>
              <a:rPr lang="en-US" dirty="0" smtClean="0"/>
              <a:t>Using Frameworks to compare Methodologies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Key Terms you must be able to use</a:t>
            </a:r>
            <a:endParaRPr lang="en-US" dirty="0" smtClean="0">
              <a:latin typeface="+mn-lt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If you have mastered this topic, you should be able to use the following terms correctly in your assignments and exams:</a:t>
            </a:r>
          </a:p>
          <a:p>
            <a:pPr lvl="1"/>
            <a:endParaRPr lang="en-US" dirty="0" smtClean="0">
              <a:latin typeface="+mn-lt"/>
            </a:endParaRPr>
          </a:p>
          <a:p>
            <a:pPr lvl="1"/>
            <a:r>
              <a:rPr lang="en-US" dirty="0"/>
              <a:t>Comparing Methodologies</a:t>
            </a:r>
          </a:p>
          <a:p>
            <a:pPr lvl="1"/>
            <a:r>
              <a:rPr lang="en-US" dirty="0"/>
              <a:t>Frameworks</a:t>
            </a:r>
          </a:p>
          <a:p>
            <a:pPr lvl="1"/>
            <a:r>
              <a:rPr lang="en-US" dirty="0"/>
              <a:t>Blending Methodologies</a:t>
            </a:r>
          </a:p>
        </p:txBody>
      </p:sp>
    </p:spTree>
    <p:extLst>
      <p:ext uri="{BB962C8B-B14F-4D97-AF65-F5344CB8AC3E}">
        <p14:creationId xmlns:p14="http://schemas.microsoft.com/office/powerpoint/2010/main" val="182479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Comparisons of Methodologies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made to select ONE (or more) suitable methodology for a project.</a:t>
            </a:r>
          </a:p>
          <a:p>
            <a:r>
              <a:rPr lang="en-US" dirty="0" smtClean="0">
                <a:latin typeface="+mn-lt"/>
              </a:rPr>
              <a:t>Wrong selection (or no Methodology) would be disastrous</a:t>
            </a:r>
          </a:p>
          <a:p>
            <a:pPr lvl="1"/>
            <a:r>
              <a:rPr lang="en-US" dirty="0" smtClean="0"/>
              <a:t>Like first time cooking without a recipe.</a:t>
            </a:r>
          </a:p>
          <a:p>
            <a:r>
              <a:rPr lang="en-US" dirty="0" smtClean="0">
                <a:latin typeface="+mn-lt"/>
              </a:rPr>
              <a:t>Comparison should be made between methodologies of the same caliber.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AutoShape 2" descr="Image result for comparing methodolog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1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Choosing the right Methodology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depends on …..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type of problems and suggested solution</a:t>
            </a:r>
          </a:p>
          <a:p>
            <a:pPr lvl="1"/>
            <a:r>
              <a:rPr lang="en-US" dirty="0" smtClean="0"/>
              <a:t>Direct solution, hypothesis, anomalies, etc.</a:t>
            </a:r>
            <a:endParaRPr lang="en-US" dirty="0"/>
          </a:p>
          <a:p>
            <a:r>
              <a:rPr lang="en-US" dirty="0" smtClean="0"/>
              <a:t>The type of project</a:t>
            </a:r>
          </a:p>
          <a:p>
            <a:pPr lvl="1"/>
            <a:r>
              <a:rPr lang="en-US" dirty="0" smtClean="0"/>
              <a:t>exclusive</a:t>
            </a:r>
            <a:r>
              <a:rPr lang="en-US" dirty="0" smtClean="0"/>
              <a:t>, corporate, partnership, outsourced, etc.</a:t>
            </a:r>
          </a:p>
          <a:p>
            <a:pPr lvl="1"/>
            <a:r>
              <a:rPr lang="en-US" dirty="0" smtClean="0"/>
              <a:t>Speed of the project.</a:t>
            </a:r>
          </a:p>
          <a:p>
            <a:r>
              <a:rPr lang="en-US" dirty="0" smtClean="0">
                <a:latin typeface="+mn-lt"/>
              </a:rPr>
              <a:t>The type of products</a:t>
            </a:r>
          </a:p>
          <a:p>
            <a:pPr lvl="1"/>
            <a:r>
              <a:rPr lang="en-US" dirty="0" smtClean="0"/>
              <a:t>Mobile, web, stand-alone, enterprise / corporate, etc.</a:t>
            </a:r>
          </a:p>
          <a:p>
            <a:pPr lvl="1"/>
            <a:r>
              <a:rPr lang="en-US" dirty="0" smtClean="0"/>
              <a:t>The expected output (conceptual, working product,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Requirements are fixed or can be often changing.</a:t>
            </a:r>
          </a:p>
          <a:p>
            <a:r>
              <a:rPr lang="en-US" dirty="0" smtClean="0"/>
              <a:t>Size and budget of project</a:t>
            </a:r>
          </a:p>
        </p:txBody>
      </p:sp>
      <p:sp>
        <p:nvSpPr>
          <p:cNvPr id="6" name="AutoShape 4" descr="Image result for system upgra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system upgrad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Choosing the right Methodology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depends on ….. (</a:t>
            </a:r>
            <a:r>
              <a:rPr lang="en-US" dirty="0" err="1" smtClean="0">
                <a:latin typeface="+mn-lt"/>
              </a:rPr>
              <a:t>cont</a:t>
            </a:r>
            <a:r>
              <a:rPr lang="en-US" dirty="0" smtClean="0"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Knowledge of developer</a:t>
            </a:r>
          </a:p>
          <a:p>
            <a:pPr lvl="1"/>
            <a:r>
              <a:rPr lang="en-US" dirty="0" smtClean="0"/>
              <a:t>Developer trained specifically under one methodology. Have enough resources for most of the process.</a:t>
            </a:r>
          </a:p>
          <a:p>
            <a:pPr lvl="1"/>
            <a:r>
              <a:rPr lang="en-US" dirty="0" smtClean="0"/>
              <a:t>Developers can be easily trained on the methodology.</a:t>
            </a:r>
          </a:p>
          <a:p>
            <a:pPr lvl="1"/>
            <a:r>
              <a:rPr lang="en-US" dirty="0" smtClean="0"/>
              <a:t>Vendor/partner familiar with the methodology you use.</a:t>
            </a:r>
          </a:p>
          <a:p>
            <a:pPr lvl="1"/>
            <a:r>
              <a:rPr lang="en-US" dirty="0" smtClean="0"/>
              <a:t>Tools that developer have VS tools recommended by the methodology</a:t>
            </a:r>
          </a:p>
          <a:p>
            <a:r>
              <a:rPr lang="en-US" dirty="0" smtClean="0"/>
              <a:t>Support for a particular methodology is easily obtained</a:t>
            </a:r>
          </a:p>
          <a:p>
            <a:pPr lvl="1"/>
            <a:r>
              <a:rPr lang="en-US" dirty="0" smtClean="0"/>
              <a:t>By supporting bodies.</a:t>
            </a:r>
          </a:p>
          <a:p>
            <a:pPr lvl="1"/>
            <a:r>
              <a:rPr lang="en-US" dirty="0" smtClean="0"/>
              <a:t>Experts are available.</a:t>
            </a:r>
          </a:p>
          <a:p>
            <a:r>
              <a:rPr lang="en-US" dirty="0"/>
              <a:t>Availability of </a:t>
            </a:r>
            <a:r>
              <a:rPr lang="en-US" dirty="0" smtClean="0"/>
              <a:t>users </a:t>
            </a:r>
            <a:r>
              <a:rPr lang="en-US" dirty="0"/>
              <a:t>throughout the project.</a:t>
            </a:r>
          </a:p>
          <a:p>
            <a:pPr lvl="1"/>
            <a:endParaRPr lang="en-US" dirty="0"/>
          </a:p>
        </p:txBody>
      </p:sp>
      <p:sp>
        <p:nvSpPr>
          <p:cNvPr id="6" name="AutoShape 4" descr="Image result for system upgra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system upgrad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0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Methodologies</a:t>
            </a:r>
            <a:br>
              <a:rPr lang="en-US" dirty="0" smtClean="0"/>
            </a:br>
            <a:r>
              <a:rPr lang="en-US" sz="2400" b="0" dirty="0" smtClean="0">
                <a:solidFill>
                  <a:srgbClr val="FF0000"/>
                </a:solidFill>
              </a:rPr>
              <a:t>Example</a:t>
            </a:r>
            <a:endParaRPr lang="en-US" b="0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794420"/>
              </p:ext>
            </p:extLst>
          </p:nvPr>
        </p:nvGraphicFramePr>
        <p:xfrm>
          <a:off x="487363" y="1697038"/>
          <a:ext cx="8229600" cy="3505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Facts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Waterfall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SSM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……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Types of Projects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Direct Solution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Direct Solution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Hypothesis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Size of Project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Large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Small to Medium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Medium</a:t>
                      </a:r>
                      <a:r>
                        <a:rPr lang="en-US" sz="2000" baseline="0" dirty="0" smtClean="0"/>
                        <a:t> to Large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Type of Product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Applications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Enterprise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Support / Consultation Available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</a:p>
                    <a:p>
                      <a:r>
                        <a:rPr lang="en-US" sz="2000" dirty="0" smtClean="0"/>
                        <a:t>(From Authors)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</a:p>
                    <a:p>
                      <a:r>
                        <a:rPr lang="en-US" sz="2000" dirty="0" smtClean="0"/>
                        <a:t>(From …..)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35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Quick Quiz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3227294"/>
            <a:ext cx="8229600" cy="299570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What are the criteria that you would use to compare methodologies for a project?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768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8680</TotalTime>
  <Pages>11</Pages>
  <Words>586</Words>
  <Application>Microsoft Office PowerPoint</Application>
  <PresentationFormat>On-screen Show (4:3)</PresentationFormat>
  <Paragraphs>103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APUtemplate-Level_2</vt:lpstr>
      <vt:lpstr>System Development Methods CT00046-3-2</vt:lpstr>
      <vt:lpstr>Topic &amp; Structure of the Lesson</vt:lpstr>
      <vt:lpstr>Learning Outcome</vt:lpstr>
      <vt:lpstr>Key Terms you must be able to use</vt:lpstr>
      <vt:lpstr>Comparisons of Methodologies</vt:lpstr>
      <vt:lpstr>Choosing the right Methodology depends on …..</vt:lpstr>
      <vt:lpstr>Choosing the right Methodology depends on ….. (cont)</vt:lpstr>
      <vt:lpstr>Comparing Methodologies Example</vt:lpstr>
      <vt:lpstr>Quick Quiz</vt:lpstr>
      <vt:lpstr>Other options for choosing a suitable Methodology</vt:lpstr>
      <vt:lpstr>Framework</vt:lpstr>
      <vt:lpstr>Blending Methodologies</vt:lpstr>
      <vt:lpstr>Blending Methodologies</vt:lpstr>
      <vt:lpstr>Quick Quiz</vt:lpstr>
      <vt:lpstr>Conclusions on Methodologies</vt:lpstr>
      <vt:lpstr>Question &amp; Answer</vt:lpstr>
      <vt:lpstr>Next Session</vt:lpstr>
      <vt:lpstr>Tutorial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Methods CT00046-3-2</dc:title>
  <dc:subject>MSc</dc:subject>
  <dc:creator>skumaran</dc:creator>
  <cp:lastModifiedBy>Siwa Kumaran @ Kumar</cp:lastModifiedBy>
  <cp:revision>112</cp:revision>
  <cp:lastPrinted>1995-11-02T09:23:42Z</cp:lastPrinted>
  <dcterms:created xsi:type="dcterms:W3CDTF">2014-01-17T09:12:04Z</dcterms:created>
  <dcterms:modified xsi:type="dcterms:W3CDTF">2017-03-14T09:13:14Z</dcterms:modified>
</cp:coreProperties>
</file>