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90" r:id="rId4"/>
    <p:sldId id="259" r:id="rId5"/>
    <p:sldId id="268" r:id="rId6"/>
    <p:sldId id="306" r:id="rId7"/>
    <p:sldId id="309" r:id="rId8"/>
    <p:sldId id="280" r:id="rId9"/>
    <p:sldId id="305" r:id="rId10"/>
    <p:sldId id="307" r:id="rId11"/>
    <p:sldId id="284" r:id="rId12"/>
    <p:sldId id="308" r:id="rId13"/>
    <p:sldId id="266" r:id="rId14"/>
    <p:sldId id="282" r:id="rId15"/>
    <p:sldId id="267" r:id="rId1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 varScale="1">
        <p:scale>
          <a:sx n="71" d="100"/>
          <a:sy n="71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52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Development Methods</a:t>
            </a:r>
            <a:br>
              <a:rPr lang="en-US" dirty="0" smtClean="0"/>
            </a:br>
            <a:r>
              <a:rPr lang="en-US" sz="2400" dirty="0" smtClean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System </a:t>
            </a:r>
            <a:r>
              <a:rPr lang="en-US" b="1" smtClean="0"/>
              <a:t>Analysis – Part 2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Popular System Analysis Techniques … </a:t>
            </a:r>
            <a:r>
              <a:rPr lang="en-US" sz="2000" dirty="0" err="1"/>
              <a:t>cont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 smtClean="0">
                <a:solidFill>
                  <a:schemeClr val="accent6"/>
                </a:solidFill>
              </a:rPr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numeric data to find / predict data relationships.</a:t>
            </a:r>
          </a:p>
          <a:p>
            <a:r>
              <a:rPr lang="en-US" dirty="0" smtClean="0"/>
              <a:t>Popular Statistical Analysis techniques;</a:t>
            </a:r>
          </a:p>
          <a:p>
            <a:pPr lvl="1"/>
            <a:r>
              <a:rPr lang="en-US" dirty="0" smtClean="0"/>
              <a:t>Min, Median, Mode, SD,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Correlation, Nominal Comparison, etc.</a:t>
            </a:r>
          </a:p>
          <a:p>
            <a:r>
              <a:rPr lang="en-US" dirty="0"/>
              <a:t>Focuses on </a:t>
            </a:r>
            <a:r>
              <a:rPr lang="en-US" dirty="0" smtClean="0"/>
              <a:t>calculating statistics of events;</a:t>
            </a:r>
            <a:r>
              <a:rPr lang="en-US" b="1" dirty="0" smtClean="0"/>
              <a:t> </a:t>
            </a:r>
            <a:endParaRPr lang="en-US" b="1" dirty="0"/>
          </a:p>
          <a:p>
            <a:pPr lvl="1"/>
            <a:r>
              <a:rPr lang="en-US" dirty="0"/>
              <a:t>Ex; Study of </a:t>
            </a:r>
            <a:r>
              <a:rPr lang="en-US" dirty="0" smtClean="0"/>
              <a:t>stock market, sales, weather based on previous record.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; </a:t>
            </a:r>
            <a:r>
              <a:rPr lang="en-US" dirty="0" smtClean="0"/>
              <a:t>Reaction of various drugs on cancer patients. </a:t>
            </a:r>
            <a:endParaRPr lang="en-US" dirty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Quantitative data used for prediction / forecasting</a:t>
            </a:r>
            <a:r>
              <a:rPr lang="en-US" dirty="0"/>
              <a:t> </a:t>
            </a:r>
            <a:r>
              <a:rPr lang="en-US" dirty="0" smtClean="0"/>
              <a:t>and conformation of facts.</a:t>
            </a:r>
          </a:p>
        </p:txBody>
      </p:sp>
      <p:pic>
        <p:nvPicPr>
          <p:cNvPr id="6" name="Picture 2" descr="Image result for data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04" y="5593976"/>
            <a:ext cx="1807978" cy="8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used to collect, store, </a:t>
            </a:r>
            <a:r>
              <a:rPr lang="en-US" dirty="0"/>
              <a:t>inspecting, cleansing, </a:t>
            </a:r>
            <a:r>
              <a:rPr lang="en-US" dirty="0" smtClean="0"/>
              <a:t>transforming, modeling and present data in a useful manner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Fast and accurate</a:t>
            </a:r>
          </a:p>
          <a:p>
            <a:pPr lvl="1"/>
            <a:r>
              <a:rPr lang="en-US" dirty="0"/>
              <a:t>Present data in various </a:t>
            </a:r>
            <a:r>
              <a:rPr lang="en-US" dirty="0" smtClean="0"/>
              <a:t>form </a:t>
            </a:r>
            <a:r>
              <a:rPr lang="en-US" dirty="0"/>
              <a:t>better understanding.</a:t>
            </a:r>
          </a:p>
          <a:p>
            <a:pPr lvl="1"/>
            <a:r>
              <a:rPr lang="en-US" dirty="0" smtClean="0"/>
              <a:t>Help to create better product / service for users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Analysis techniques are many and often confusing </a:t>
            </a:r>
            <a:endParaRPr lang="en-US" dirty="0"/>
          </a:p>
          <a:p>
            <a:pPr lvl="1"/>
            <a:r>
              <a:rPr lang="en-US" dirty="0" smtClean="0"/>
              <a:t>Need specific format of data </a:t>
            </a:r>
            <a:r>
              <a:rPr lang="en-US" dirty="0"/>
              <a:t>for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Some tools are </a:t>
            </a:r>
            <a:r>
              <a:rPr lang="en-US" dirty="0"/>
              <a:t>expensive</a:t>
            </a:r>
          </a:p>
          <a:p>
            <a:pPr lvl="1"/>
            <a:endParaRPr lang="en-US" dirty="0" smtClean="0"/>
          </a:p>
        </p:txBody>
      </p:sp>
      <p:pic>
        <p:nvPicPr>
          <p:cNvPr id="4" name="Picture 2" descr="Image result for data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85099"/>
            <a:ext cx="2286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0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System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trainedat.com/wp-content/uploads/2016/02/All-the-Tools-for-Data-related-Technologies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37"/>
          <a:stretch/>
        </p:blipFill>
        <p:spPr bwMode="auto">
          <a:xfrm>
            <a:off x="230094" y="1288675"/>
            <a:ext cx="6124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rainedat.com/wp-content/uploads/2016/02/All-the-Tools-for-Data-related-Technologies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4" b="45732"/>
          <a:stretch/>
        </p:blipFill>
        <p:spPr bwMode="auto">
          <a:xfrm>
            <a:off x="2804272" y="2575111"/>
            <a:ext cx="6124575" cy="11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rainedat.com/wp-content/uploads/2016/02/All-the-Tools-for-Data-related-Technologies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9" b="63517"/>
          <a:stretch/>
        </p:blipFill>
        <p:spPr bwMode="auto">
          <a:xfrm>
            <a:off x="458694" y="3926541"/>
            <a:ext cx="6124575" cy="10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trainedat.com/wp-content/uploads/2016/02/All-the-Tools-for-Data-related-Technologies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36" b="5489"/>
          <a:stretch/>
        </p:blipFill>
        <p:spPr bwMode="auto">
          <a:xfrm>
            <a:off x="2647763" y="5096436"/>
            <a:ext cx="6124575" cy="135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 smtClean="0"/>
              <a:t>Question &amp;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6256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1. Discuss the advantages and disadvantages of the following data analysis methods;</a:t>
            </a:r>
          </a:p>
          <a:p>
            <a:pPr lvl="1"/>
            <a:r>
              <a:rPr lang="en-US" sz="1800" dirty="0" smtClean="0"/>
              <a:t>Data Mining</a:t>
            </a:r>
          </a:p>
          <a:p>
            <a:pPr lvl="1"/>
            <a:r>
              <a:rPr lang="en-US" sz="1800" dirty="0" smtClean="0"/>
              <a:t>Statistical Analysis</a:t>
            </a:r>
          </a:p>
          <a:p>
            <a:pPr marL="0" indent="0">
              <a:buNone/>
            </a:pPr>
            <a:r>
              <a:rPr lang="en-US" sz="2000" dirty="0" smtClean="0"/>
              <a:t>2. Complete the below table with detailed explanation of latest tools.</a:t>
            </a:r>
          </a:p>
          <a:p>
            <a:pPr lv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12974"/>
              </p:ext>
            </p:extLst>
          </p:nvPr>
        </p:nvGraphicFramePr>
        <p:xfrm>
          <a:off x="295834" y="3496235"/>
          <a:ext cx="856578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13156"/>
                <a:gridCol w="1713156"/>
                <a:gridCol w="1713156"/>
                <a:gridCol w="1713156"/>
                <a:gridCol w="1713156"/>
              </a:tblGrid>
              <a:tr h="5762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 Techniques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Popular</a:t>
                      </a:r>
                      <a:r>
                        <a:rPr lang="en-US" sz="1800" baseline="0" dirty="0" smtClean="0"/>
                        <a:t> Tools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Features</a:t>
                      </a:r>
                      <a:r>
                        <a:rPr lang="en-US" sz="1800" baseline="0" dirty="0" smtClean="0"/>
                        <a:t> of Tools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Advantages</a:t>
                      </a:r>
                    </a:p>
                    <a:p>
                      <a:r>
                        <a:rPr lang="en-US" sz="1800" dirty="0" smtClean="0"/>
                        <a:t> of tools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Disadvantages of tools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2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Statistical</a:t>
                      </a:r>
                      <a:r>
                        <a:rPr lang="en-US" sz="1800" baseline="0" dirty="0" smtClean="0"/>
                        <a:t> Analysis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6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Mining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Ex; </a:t>
                      </a:r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Weka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, ….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</a:rPr>
                        <a:t>Weka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 can do …..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Advantages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of </a:t>
                      </a:r>
                      <a:r>
                        <a:rPr lang="en-US" sz="1600" b="1" baseline="0" dirty="0" err="1" smtClean="0">
                          <a:solidFill>
                            <a:srgbClr val="FF0000"/>
                          </a:solidFill>
                        </a:rPr>
                        <a:t>Weka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….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8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 Analysis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2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Business</a:t>
                      </a:r>
                      <a:r>
                        <a:rPr lang="en-US" sz="1800" baseline="0" dirty="0" smtClean="0"/>
                        <a:t> Analysis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Analysis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System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At the end of the module, you should able to:</a:t>
            </a:r>
          </a:p>
          <a:p>
            <a:endParaRPr lang="en-US" dirty="0" smtClean="0">
              <a:latin typeface="+mn-lt"/>
            </a:endParaRPr>
          </a:p>
          <a:p>
            <a:pPr lvl="1"/>
            <a:r>
              <a:rPr lang="en-US" dirty="0"/>
              <a:t>Explain the </a:t>
            </a:r>
            <a:r>
              <a:rPr lang="en-US" dirty="0" smtClean="0"/>
              <a:t>tools and techniques used for data analysis and discuss the various requirements in system specification.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the module, you should able to:</a:t>
            </a:r>
          </a:p>
          <a:p>
            <a:endParaRPr lang="en-US" dirty="0" smtClean="0"/>
          </a:p>
          <a:p>
            <a:pPr lvl="1"/>
            <a:r>
              <a:rPr lang="en-US" dirty="0"/>
              <a:t>Analyze and design different views of a system using tools and techniques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mastered this topic, you should be able to use the following terms correctly in your assignments and exams: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Systems Analysis Techniques</a:t>
            </a:r>
          </a:p>
          <a:p>
            <a:pPr lvl="1"/>
            <a:r>
              <a:rPr lang="en-US" dirty="0" smtClean="0"/>
              <a:t>Analysis Tools</a:t>
            </a:r>
          </a:p>
          <a:p>
            <a:pPr lvl="1"/>
            <a:r>
              <a:rPr lang="en-US" dirty="0" smtClean="0"/>
              <a:t>Analysis Outcomes</a:t>
            </a:r>
          </a:p>
          <a:p>
            <a:pPr lvl="1"/>
            <a:r>
              <a:rPr lang="en-US" dirty="0" smtClean="0"/>
              <a:t>System Specifications and Requirement.</a:t>
            </a:r>
          </a:p>
        </p:txBody>
      </p:sp>
    </p:spTree>
    <p:extLst>
      <p:ext uri="{BB962C8B-B14F-4D97-AF65-F5344CB8AC3E}">
        <p14:creationId xmlns:p14="http://schemas.microsoft.com/office/powerpoint/2010/main" val="18247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Qualitative </a:t>
            </a:r>
            <a:br>
              <a:rPr lang="en-US" dirty="0" smtClean="0"/>
            </a:br>
            <a:r>
              <a:rPr lang="en-US" dirty="0" smtClean="0"/>
              <a:t>Research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mymarketresearchmethods.com/wp-content/uploads/2011/10/quantitative-vs-qualitative-researc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2"/>
          <a:stretch/>
        </p:blipFill>
        <p:spPr bwMode="auto">
          <a:xfrm>
            <a:off x="437963" y="1736071"/>
            <a:ext cx="8289178" cy="431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Popular </a:t>
            </a:r>
            <a:r>
              <a:rPr lang="en-US" sz="2000" dirty="0" smtClean="0"/>
              <a:t>System Analysis Techniques … </a:t>
            </a:r>
            <a:r>
              <a:rPr lang="en-US" sz="2000" dirty="0" err="1" smtClean="0"/>
              <a:t>cont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>
                <a:solidFill>
                  <a:schemeClr val="accent6"/>
                </a:solidFill>
              </a:rPr>
              <a:t>Project </a:t>
            </a:r>
            <a:r>
              <a:rPr lang="en-US" dirty="0" smtClean="0">
                <a:solidFill>
                  <a:schemeClr val="accent6"/>
                </a:solidFill>
              </a:rPr>
              <a:t>Analysis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factors influencing project</a:t>
            </a:r>
          </a:p>
          <a:p>
            <a:r>
              <a:rPr lang="en-US" dirty="0" smtClean="0"/>
              <a:t>Used by Project Managers to plan large / multiple projects</a:t>
            </a:r>
          </a:p>
          <a:p>
            <a:r>
              <a:rPr lang="en-US" dirty="0" smtClean="0"/>
              <a:t>Tools enable to analyze and determine most efficient use of resources</a:t>
            </a:r>
          </a:p>
          <a:p>
            <a:pPr lvl="1"/>
            <a:r>
              <a:rPr lang="en-US" dirty="0" smtClean="0"/>
              <a:t>Ex; Resource Analysis</a:t>
            </a:r>
          </a:p>
          <a:p>
            <a:pPr lvl="1"/>
            <a:r>
              <a:rPr lang="en-US" dirty="0" smtClean="0"/>
              <a:t>Financial Analysis</a:t>
            </a:r>
          </a:p>
          <a:p>
            <a:pPr lvl="1"/>
            <a:r>
              <a:rPr lang="en-US" dirty="0" smtClean="0"/>
              <a:t>RISK Analysis, 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0" name="Picture 2" descr="Image result for data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65781"/>
            <a:ext cx="2286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1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System Analysis Techniques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>
                <a:solidFill>
                  <a:schemeClr val="accent6"/>
                </a:solidFill>
              </a:rPr>
              <a:t>Business Intelligence </a:t>
            </a:r>
            <a:r>
              <a:rPr lang="en-US" dirty="0" smtClean="0">
                <a:solidFill>
                  <a:schemeClr val="accent6"/>
                </a:solidFill>
              </a:rPr>
              <a:t>Analysis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intelligence </a:t>
            </a:r>
            <a:r>
              <a:rPr lang="en-US" dirty="0" smtClean="0"/>
              <a:t>- data </a:t>
            </a:r>
            <a:r>
              <a:rPr lang="en-US" dirty="0"/>
              <a:t>analysis that relies heavily on aggregation, focusing on business information.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business analysis techniques to find benefits of data to ones  business.  </a:t>
            </a:r>
            <a:endParaRPr lang="en-US" dirty="0" smtClean="0"/>
          </a:p>
          <a:p>
            <a:r>
              <a:rPr lang="en-US" dirty="0" smtClean="0"/>
              <a:t>Approach;</a:t>
            </a:r>
          </a:p>
          <a:p>
            <a:pPr lvl="1"/>
            <a:r>
              <a:rPr lang="en-US" dirty="0" smtClean="0"/>
              <a:t>Seeking product / service opportunities - Ex</a:t>
            </a:r>
            <a:r>
              <a:rPr lang="en-US" dirty="0"/>
              <a:t>; SWOT, </a:t>
            </a:r>
            <a:r>
              <a:rPr lang="en-US" dirty="0" smtClean="0"/>
              <a:t>Fishbone analysis,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Analysis of external influences towards the company’s business – Ex; PEST analysis.</a:t>
            </a:r>
          </a:p>
          <a:p>
            <a:r>
              <a:rPr lang="en-US" dirty="0" smtClean="0"/>
              <a:t>Output;</a:t>
            </a:r>
          </a:p>
          <a:p>
            <a:pPr lvl="1"/>
            <a:r>
              <a:rPr lang="en-US" dirty="0" smtClean="0"/>
              <a:t>Clearer information for business decisions.</a:t>
            </a:r>
          </a:p>
          <a:p>
            <a:pPr lvl="1"/>
            <a:endParaRPr lang="en-US" dirty="0" smtClean="0"/>
          </a:p>
        </p:txBody>
      </p:sp>
      <p:pic>
        <p:nvPicPr>
          <p:cNvPr id="4" name="Picture 10" descr="Image result for data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06" y="5096434"/>
            <a:ext cx="1354194" cy="142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System Analysis </a:t>
            </a:r>
            <a:r>
              <a:rPr lang="en-US" sz="2000" dirty="0" smtClean="0"/>
              <a:t>Techniques .. </a:t>
            </a:r>
            <a:r>
              <a:rPr lang="en-US" sz="2000" dirty="0" err="1" smtClean="0"/>
              <a:t>cont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Data Mining and </a:t>
            </a:r>
            <a:r>
              <a:rPr lang="en-US" dirty="0" smtClean="0">
                <a:solidFill>
                  <a:schemeClr val="accent6"/>
                </a:solidFill>
              </a:rPr>
              <a:t>Analysis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Digging through large amount of data to find relevant / logical information / relationships. (aka; </a:t>
            </a:r>
            <a:r>
              <a:rPr lang="en-US" dirty="0"/>
              <a:t>Data </a:t>
            </a:r>
            <a:r>
              <a:rPr lang="en-US" dirty="0" smtClean="0"/>
              <a:t>Analytics)</a:t>
            </a:r>
            <a:endParaRPr lang="en-US" dirty="0"/>
          </a:p>
          <a:p>
            <a:r>
              <a:rPr lang="en-US" dirty="0" smtClean="0"/>
              <a:t>Popular Data Mining techniques;</a:t>
            </a:r>
          </a:p>
          <a:p>
            <a:pPr lvl="1"/>
            <a:r>
              <a:rPr lang="en-US" dirty="0" smtClean="0"/>
              <a:t>Correlation</a:t>
            </a:r>
            <a:r>
              <a:rPr lang="en-US" dirty="0"/>
              <a:t>, aggregation, </a:t>
            </a:r>
            <a:r>
              <a:rPr lang="en-US" dirty="0" smtClean="0"/>
              <a:t>regression,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Focuses </a:t>
            </a:r>
            <a:r>
              <a:rPr lang="en-US" dirty="0"/>
              <a:t>on modeling and knowledge discovery for “</a:t>
            </a:r>
            <a:r>
              <a:rPr lang="en-US" b="1" dirty="0"/>
              <a:t>predictive analysis” </a:t>
            </a:r>
          </a:p>
          <a:p>
            <a:pPr lvl="1"/>
            <a:r>
              <a:rPr lang="en-US" dirty="0" smtClean="0"/>
              <a:t>Ex; Study of online customer’s shopping preferences at Amazon.com</a:t>
            </a:r>
          </a:p>
          <a:p>
            <a:pPr lvl="1"/>
            <a:r>
              <a:rPr lang="en-US" dirty="0" smtClean="0"/>
              <a:t>Ex; A study of user’s ‘emotions’ at Facebook.com</a:t>
            </a:r>
          </a:p>
          <a:p>
            <a:r>
              <a:rPr lang="en-US" dirty="0" smtClean="0"/>
              <a:t>Output of data mining</a:t>
            </a:r>
          </a:p>
          <a:p>
            <a:pPr lvl="1"/>
            <a:r>
              <a:rPr lang="en-US" dirty="0" smtClean="0"/>
              <a:t>Quantitative and Qualitative</a:t>
            </a:r>
            <a:br>
              <a:rPr lang="en-US" dirty="0" smtClean="0"/>
            </a:br>
            <a:r>
              <a:rPr lang="en-US" dirty="0" smtClean="0"/>
              <a:t>presented in tabular or visual form.</a:t>
            </a:r>
          </a:p>
        </p:txBody>
      </p:sp>
      <p:sp>
        <p:nvSpPr>
          <p:cNvPr id="5" name="AutoShape 2" descr="https://upload.wikimedia.org/wikipedia/commons/thumb/9/9b/Social_Network_Analysis_Visualization.png/250px-Social_Network_Analysis_Visualization.png"/>
          <p:cNvSpPr>
            <a:spLocks noChangeAspect="1" noChangeArrowheads="1"/>
          </p:cNvSpPr>
          <p:nvPr/>
        </p:nvSpPr>
        <p:spPr bwMode="auto">
          <a:xfrm>
            <a:off x="155575" y="-846138"/>
            <a:ext cx="23812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upload.wikimedia.org/wikipedia/commons/thumb/9/9b/Social_Network_Analysis_Visualization.png/250px-Social_Network_Analysis_Visu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711980"/>
            <a:ext cx="23812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2742</TotalTime>
  <Pages>11</Pages>
  <Words>538</Words>
  <Application>Microsoft Office PowerPoint</Application>
  <PresentationFormat>On-screen Show (4:3)</PresentationFormat>
  <Paragraphs>88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APUtemplate-Level_2</vt:lpstr>
      <vt:lpstr>System Development Methods CT00046-3-2</vt:lpstr>
      <vt:lpstr>Topic &amp; Structure of the Lesson</vt:lpstr>
      <vt:lpstr>Learning Outcome</vt:lpstr>
      <vt:lpstr>Learning Outcome</vt:lpstr>
      <vt:lpstr>Key Terms you must be able to use</vt:lpstr>
      <vt:lpstr>Quantitative vs Qualitative  Research and Analysis</vt:lpstr>
      <vt:lpstr>Popular System Analysis Techniques … cont Project Analysis</vt:lpstr>
      <vt:lpstr>System Analysis Techniques Business Intelligence Analysis</vt:lpstr>
      <vt:lpstr>System Analysis Techniques .. cont Data Mining and Analysis</vt:lpstr>
      <vt:lpstr>Popular System Analysis Techniques … cont Statistical Analysis</vt:lpstr>
      <vt:lpstr>Analysis Tools</vt:lpstr>
      <vt:lpstr>Popular System Analysis Tools</vt:lpstr>
      <vt:lpstr>Question &amp; Answer</vt:lpstr>
      <vt:lpstr>Next Session</vt:lpstr>
      <vt:lpstr>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Siwa Kumaran @ Kumar</cp:lastModifiedBy>
  <cp:revision>91</cp:revision>
  <cp:lastPrinted>1995-11-02T09:23:42Z</cp:lastPrinted>
  <dcterms:created xsi:type="dcterms:W3CDTF">2014-01-17T09:12:04Z</dcterms:created>
  <dcterms:modified xsi:type="dcterms:W3CDTF">2017-01-15T15:43:07Z</dcterms:modified>
</cp:coreProperties>
</file>