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302" r:id="rId4"/>
    <p:sldId id="324" r:id="rId5"/>
    <p:sldId id="303" r:id="rId6"/>
    <p:sldId id="309" r:id="rId7"/>
    <p:sldId id="304" r:id="rId8"/>
    <p:sldId id="325" r:id="rId9"/>
    <p:sldId id="305" r:id="rId10"/>
    <p:sldId id="326" r:id="rId11"/>
    <p:sldId id="310" r:id="rId12"/>
    <p:sldId id="306" r:id="rId13"/>
    <p:sldId id="307" r:id="rId14"/>
    <p:sldId id="308" r:id="rId15"/>
    <p:sldId id="322" r:id="rId16"/>
    <p:sldId id="266" r:id="rId17"/>
    <p:sldId id="270" r:id="rId18"/>
    <p:sldId id="267" r:id="rId1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764" autoAdjust="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System Development Methods</a:t>
            </a:r>
            <a:br>
              <a:rPr lang="en-US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CT00046-3-2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System Design – Part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http://2we26u4fam7n16rz3a44uhbe1bq2.wpengine.netdna-cdn.com/wp-content/uploads/032513_1257_WindowsArch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2665"/>
          <a:stretch/>
        </p:blipFill>
        <p:spPr bwMode="auto">
          <a:xfrm>
            <a:off x="416857" y="1546412"/>
            <a:ext cx="8350625" cy="49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3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and presenting the concept of the product</a:t>
            </a:r>
          </a:p>
          <a:p>
            <a:pPr lvl="1"/>
            <a:r>
              <a:rPr lang="en-US" dirty="0" smtClean="0"/>
              <a:t>Usually to non-IT people, users, customers,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Contains basic information, major process and components only.</a:t>
            </a:r>
          </a:p>
          <a:p>
            <a:r>
              <a:rPr lang="en-US" dirty="0" smtClean="0"/>
              <a:t>Example (in IT) ;</a:t>
            </a:r>
          </a:p>
          <a:p>
            <a:pPr lvl="1"/>
            <a:r>
              <a:rPr lang="en-US" dirty="0" smtClean="0"/>
              <a:t>Context Diagram</a:t>
            </a:r>
          </a:p>
          <a:p>
            <a:pPr lvl="1"/>
            <a:r>
              <a:rPr lang="en-US" dirty="0" smtClean="0"/>
              <a:t>Use Case Diagram</a:t>
            </a:r>
          </a:p>
          <a:p>
            <a:pPr lvl="1"/>
            <a:r>
              <a:rPr lang="en-US" dirty="0" smtClean="0"/>
              <a:t>Sequence Diagram</a:t>
            </a:r>
          </a:p>
          <a:p>
            <a:pPr lvl="1"/>
            <a:r>
              <a:rPr lang="en-US" dirty="0" smtClean="0"/>
              <a:t>Flow Chart</a:t>
            </a:r>
          </a:p>
          <a:p>
            <a:pPr lvl="1"/>
            <a:r>
              <a:rPr lang="en-US" dirty="0" smtClean="0"/>
              <a:t>Story Board</a:t>
            </a:r>
          </a:p>
          <a:p>
            <a:pPr lvl="1"/>
            <a:r>
              <a:rPr lang="en-US" dirty="0" smtClean="0"/>
              <a:t>Rich Picture</a:t>
            </a:r>
          </a:p>
          <a:p>
            <a:pPr lvl="1"/>
            <a:r>
              <a:rPr lang="en-US" dirty="0" smtClean="0"/>
              <a:t>Posters, etc.</a:t>
            </a:r>
          </a:p>
        </p:txBody>
      </p:sp>
    </p:spTree>
    <p:extLst>
      <p:ext uri="{BB962C8B-B14F-4D97-AF65-F5344CB8AC3E}">
        <p14:creationId xmlns:p14="http://schemas.microsoft.com/office/powerpoint/2010/main" val="119619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of the system, usually presented in diagrams (models)</a:t>
            </a:r>
          </a:p>
          <a:p>
            <a:pPr lvl="1"/>
            <a:r>
              <a:rPr lang="en-US" dirty="0" smtClean="0"/>
              <a:t>Process Design</a:t>
            </a:r>
          </a:p>
          <a:p>
            <a:pPr lvl="1"/>
            <a:r>
              <a:rPr lang="en-US" dirty="0" smtClean="0"/>
              <a:t>Data Design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Example;</a:t>
            </a:r>
          </a:p>
          <a:p>
            <a:pPr lvl="1"/>
            <a:r>
              <a:rPr lang="en-US" dirty="0" smtClean="0"/>
              <a:t>Data Flow Diagram</a:t>
            </a:r>
          </a:p>
          <a:p>
            <a:pPr lvl="1"/>
            <a:r>
              <a:rPr lang="en-US" dirty="0" smtClean="0"/>
              <a:t>Activity Diagram</a:t>
            </a:r>
          </a:p>
          <a:p>
            <a:pPr lvl="1"/>
            <a:r>
              <a:rPr lang="en-US" dirty="0" smtClean="0"/>
              <a:t>Entity Relations Diagram</a:t>
            </a:r>
          </a:p>
          <a:p>
            <a:pPr lvl="1"/>
            <a:r>
              <a:rPr lang="en-US" dirty="0" smtClean="0"/>
              <a:t>UML – Use Case Diagram</a:t>
            </a:r>
          </a:p>
          <a:p>
            <a:pPr lvl="1"/>
            <a:r>
              <a:rPr lang="en-US" dirty="0" smtClean="0"/>
              <a:t>UML – Class Diagrams,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0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Enhanced presentation of the design, usually graphical presentation of the product</a:t>
            </a:r>
          </a:p>
          <a:p>
            <a:r>
              <a:rPr lang="en-US" dirty="0" smtClean="0"/>
              <a:t>Usually presented as;  </a:t>
            </a:r>
          </a:p>
          <a:p>
            <a:pPr lvl="1"/>
            <a:r>
              <a:rPr lang="en-US" dirty="0" smtClean="0"/>
              <a:t>Input-output of the system for users via GUI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Input–process-output</a:t>
            </a:r>
            <a:r>
              <a:rPr lang="en-US" dirty="0" smtClean="0"/>
              <a:t> for developers</a:t>
            </a:r>
          </a:p>
          <a:p>
            <a:endParaRPr lang="en-US" dirty="0" smtClean="0"/>
          </a:p>
          <a:p>
            <a:r>
              <a:rPr lang="en-US" dirty="0" smtClean="0"/>
              <a:t>Popular type of Physical Design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Video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5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good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Creativity and innovation</a:t>
            </a:r>
          </a:p>
          <a:p>
            <a:pPr lvl="1"/>
            <a:r>
              <a:rPr lang="en-US" dirty="0" smtClean="0"/>
              <a:t>Finding ways / ideas to improve design</a:t>
            </a:r>
          </a:p>
          <a:p>
            <a:r>
              <a:rPr lang="en-US" dirty="0" smtClean="0"/>
              <a:t>Good development tools</a:t>
            </a:r>
          </a:p>
          <a:p>
            <a:pPr lvl="1"/>
            <a:r>
              <a:rPr lang="en-US" dirty="0" smtClean="0"/>
              <a:t>Using latest software to construct, test and present design</a:t>
            </a:r>
          </a:p>
          <a:p>
            <a:r>
              <a:rPr lang="en-US" dirty="0" smtClean="0"/>
              <a:t>Experience </a:t>
            </a:r>
          </a:p>
          <a:p>
            <a:pPr lvl="1"/>
            <a:r>
              <a:rPr lang="en-US" dirty="0" smtClean="0"/>
              <a:t>Improvement of skill</a:t>
            </a:r>
          </a:p>
          <a:p>
            <a:r>
              <a:rPr lang="en-US" dirty="0" smtClean="0"/>
              <a:t>Commitment to high quality</a:t>
            </a:r>
          </a:p>
          <a:p>
            <a:pPr lvl="1"/>
            <a:r>
              <a:rPr lang="en-US" dirty="0" smtClean="0"/>
              <a:t>Comply with design standards and principles</a:t>
            </a:r>
          </a:p>
          <a:p>
            <a:r>
              <a:rPr lang="en-US" dirty="0" smtClean="0"/>
              <a:t>Fast changes to demand and environment</a:t>
            </a:r>
          </a:p>
          <a:p>
            <a:pPr lvl="1"/>
            <a:r>
              <a:rPr lang="en-US" dirty="0" smtClean="0"/>
              <a:t>R&amp;D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7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Design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process should not suffer from "tunnel vision." </a:t>
            </a:r>
          </a:p>
          <a:p>
            <a:r>
              <a:rPr lang="en-US" dirty="0"/>
              <a:t>A good designer should consider alternative </a:t>
            </a:r>
            <a:r>
              <a:rPr lang="en-US" dirty="0" smtClean="0"/>
              <a:t>approaches.</a:t>
            </a:r>
            <a:endParaRPr lang="en-US" dirty="0"/>
          </a:p>
          <a:p>
            <a:r>
              <a:rPr lang="en-US" dirty="0"/>
              <a:t>The design should be traceable to the analysis model. </a:t>
            </a:r>
          </a:p>
          <a:p>
            <a:r>
              <a:rPr lang="en-US" dirty="0"/>
              <a:t>The design should not reinvent the wheel.</a:t>
            </a:r>
          </a:p>
          <a:p>
            <a:r>
              <a:rPr lang="en-US" dirty="0"/>
              <a:t>The design should be structured to accommodate change.</a:t>
            </a:r>
          </a:p>
          <a:p>
            <a:r>
              <a:rPr lang="en-US" dirty="0"/>
              <a:t>The design should be assessed for </a:t>
            </a:r>
            <a:r>
              <a:rPr lang="en-US" dirty="0" smtClean="0"/>
              <a:t>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7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Question &amp;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Tutorial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a (simple) diagram of a popular system’s Architecture. Present the diagram in class. Explain the vital components displayed in the </a:t>
            </a:r>
            <a:r>
              <a:rPr lang="en-US" dirty="0" smtClean="0"/>
              <a:t>diagram.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</a:t>
            </a:r>
            <a:r>
              <a:rPr lang="en-US" dirty="0"/>
              <a:t>the types of </a:t>
            </a:r>
            <a:r>
              <a:rPr lang="en-US" b="1" dirty="0"/>
              <a:t>design diagrams </a:t>
            </a:r>
            <a:r>
              <a:rPr lang="en-US" dirty="0"/>
              <a:t>that you would choose to present the below new system to users. Explain Why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2000" i="1" dirty="0" smtClean="0"/>
              <a:t>(consider types of design such as conceptual, data, process, </a:t>
            </a:r>
            <a:r>
              <a:rPr lang="en-US" sz="2000" i="1" dirty="0" err="1" smtClean="0"/>
              <a:t>etc</a:t>
            </a:r>
            <a:r>
              <a:rPr lang="en-US" sz="2000" i="1" dirty="0" smtClean="0"/>
              <a:t>)</a:t>
            </a:r>
            <a:endParaRPr lang="en-US" sz="2000" i="1" dirty="0"/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>
                <a:latin typeface="+mn-lt"/>
              </a:rPr>
              <a:t>A new e-commerce website for a local book store.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A calculator application for smartphone.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A traffic light control system.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A football game for children in a PC.</a:t>
            </a:r>
          </a:p>
          <a:p>
            <a:pPr marL="857250" lvl="1" indent="-457200"/>
            <a:endParaRPr lang="en-US" dirty="0" smtClean="0">
              <a:latin typeface="+mn-lt"/>
            </a:endParaRPr>
          </a:p>
          <a:p>
            <a:pPr marL="857250" lvl="1" indent="-457200"/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127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Next Session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System Design Tools and Techniques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Outcome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At the end of the module, you should able to:</a:t>
            </a:r>
          </a:p>
          <a:p>
            <a:pPr lvl="1"/>
            <a:r>
              <a:rPr lang="en-US" dirty="0"/>
              <a:t>Apply UML analysis, design and implementation techniques to develop a simple prototype, with a suitable interface, from conception through to implementation.</a:t>
            </a:r>
            <a:endParaRPr lang="en-US" sz="3200" dirty="0"/>
          </a:p>
          <a:p>
            <a:pPr lvl="1"/>
            <a:r>
              <a:rPr lang="en-US" dirty="0"/>
              <a:t>Demonstrate a knowledge of the fundamental issues of prototyping by applying standard design principles.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mastered this topic, you should be able to use the following terms correctly in your assignments and exams: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Microsoft Sans Serif" pitchFamily="34" charset="0"/>
              </a:rPr>
              <a:t>Design Concepts</a:t>
            </a:r>
          </a:p>
          <a:p>
            <a:pPr lvl="1"/>
            <a:r>
              <a:rPr lang="en-US" dirty="0" smtClean="0">
                <a:latin typeface="Microsoft Sans Serif" pitchFamily="34" charset="0"/>
              </a:rPr>
              <a:t>Design Techniques </a:t>
            </a:r>
          </a:p>
          <a:p>
            <a:pPr lvl="1"/>
            <a:r>
              <a:rPr lang="en-US" dirty="0" smtClean="0">
                <a:latin typeface="Microsoft Sans Serif" pitchFamily="34" charset="0"/>
              </a:rPr>
              <a:t>Design Tools</a:t>
            </a:r>
            <a:endParaRPr lang="en-US" dirty="0"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Design</a:t>
            </a:r>
          </a:p>
          <a:p>
            <a:pPr lvl="1"/>
            <a:r>
              <a:rPr lang="en-US" dirty="0" smtClean="0"/>
              <a:t>Process of defining the architecture, components, modules, interfaces, and data for a system to satisfy specified requirements.</a:t>
            </a:r>
          </a:p>
          <a:p>
            <a:pPr lvl="1"/>
            <a:r>
              <a:rPr lang="en-US" dirty="0" smtClean="0"/>
              <a:t>Aka; System Modeling</a:t>
            </a:r>
          </a:p>
          <a:p>
            <a:pPr lvl="1"/>
            <a:endParaRPr lang="en-US" sz="2400" dirty="0">
              <a:ea typeface="+mn-ea"/>
              <a:cs typeface="+mn-cs"/>
            </a:endParaRPr>
          </a:p>
          <a:p>
            <a:r>
              <a:rPr lang="en-US" dirty="0"/>
              <a:t>System Design in a typical software project;</a:t>
            </a:r>
          </a:p>
          <a:p>
            <a:pPr lvl="1"/>
            <a:r>
              <a:rPr lang="en-US" sz="2400" b="1" i="1" dirty="0" smtClean="0">
                <a:solidFill>
                  <a:srgbClr val="0070C0"/>
                </a:solidFill>
              </a:rPr>
              <a:t>Input </a:t>
            </a:r>
            <a:r>
              <a:rPr lang="en-US" sz="2400" b="1" i="1" dirty="0">
                <a:solidFill>
                  <a:srgbClr val="0070C0"/>
                </a:solidFill>
              </a:rPr>
              <a:t>– System </a:t>
            </a:r>
            <a:r>
              <a:rPr lang="en-US" sz="2400" b="1" i="1" dirty="0" smtClean="0">
                <a:solidFill>
                  <a:srgbClr val="0070C0"/>
                </a:solidFill>
              </a:rPr>
              <a:t>Specification</a:t>
            </a:r>
          </a:p>
          <a:p>
            <a:pPr lvl="2"/>
            <a:r>
              <a:rPr lang="en-US" sz="2200" b="1" i="1" dirty="0" smtClean="0">
                <a:solidFill>
                  <a:srgbClr val="0070C0"/>
                </a:solidFill>
              </a:rPr>
              <a:t>Including SRS</a:t>
            </a:r>
            <a:endParaRPr lang="en-US" sz="2200" b="1" i="1" dirty="0">
              <a:solidFill>
                <a:srgbClr val="0070C0"/>
              </a:solidFill>
            </a:endParaRPr>
          </a:p>
          <a:p>
            <a:pPr lvl="1"/>
            <a:r>
              <a:rPr lang="en-US" sz="2400" b="1" i="1" dirty="0">
                <a:solidFill>
                  <a:srgbClr val="0070C0"/>
                </a:solidFill>
              </a:rPr>
              <a:t>Output – System Design </a:t>
            </a:r>
            <a:r>
              <a:rPr lang="en-US" sz="2400" b="1" i="1" dirty="0" smtClean="0">
                <a:solidFill>
                  <a:srgbClr val="0070C0"/>
                </a:solidFill>
              </a:rPr>
              <a:t>Specification</a:t>
            </a:r>
            <a:r>
              <a:rPr lang="en-US" sz="2400" dirty="0" smtClean="0"/>
              <a:t>.</a:t>
            </a:r>
          </a:p>
          <a:p>
            <a:pPr lvl="2"/>
            <a:r>
              <a:rPr lang="en-US" sz="2200" i="1" dirty="0" smtClean="0"/>
              <a:t>Has details about what to design</a:t>
            </a:r>
          </a:p>
          <a:p>
            <a:pPr lvl="2"/>
            <a:r>
              <a:rPr lang="en-US" sz="2200" i="1" dirty="0" smtClean="0"/>
              <a:t>Created by designers for programmers.</a:t>
            </a:r>
            <a:endParaRPr lang="en-US" sz="2200" i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Design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Hi-level Design</a:t>
            </a:r>
          </a:p>
          <a:p>
            <a:pPr lvl="1"/>
            <a:r>
              <a:rPr lang="en-US" dirty="0" smtClean="0"/>
              <a:t>System Architecture</a:t>
            </a:r>
          </a:p>
          <a:p>
            <a:pPr lvl="2"/>
            <a:r>
              <a:rPr lang="en-US" dirty="0" smtClean="0"/>
              <a:t>Hardware, Software, Network,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Software Design</a:t>
            </a:r>
          </a:p>
          <a:p>
            <a:pPr lvl="1"/>
            <a:r>
              <a:rPr lang="en-US" dirty="0" smtClean="0"/>
              <a:t>Software Architecture</a:t>
            </a:r>
          </a:p>
          <a:p>
            <a:pPr lvl="1"/>
            <a:r>
              <a:rPr lang="en-US" dirty="0" smtClean="0"/>
              <a:t>Conceptual Design</a:t>
            </a:r>
          </a:p>
          <a:p>
            <a:pPr lvl="1"/>
            <a:r>
              <a:rPr lang="en-US" dirty="0" smtClean="0"/>
              <a:t>Logical Design</a:t>
            </a:r>
          </a:p>
          <a:p>
            <a:pPr lvl="1"/>
            <a:r>
              <a:rPr lang="en-US" dirty="0" smtClean="0"/>
              <a:t>Physical Design</a:t>
            </a:r>
          </a:p>
        </p:txBody>
      </p:sp>
    </p:spTree>
    <p:extLst>
      <p:ext uri="{BB962C8B-B14F-4D97-AF65-F5344CB8AC3E}">
        <p14:creationId xmlns:p14="http://schemas.microsoft.com/office/powerpoint/2010/main" val="27191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r>
              <a:rPr lang="en-US" baseline="0" dirty="0" smtClean="0"/>
              <a:t>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creating </a:t>
            </a:r>
            <a:r>
              <a:rPr lang="en-US" dirty="0"/>
              <a:t>a solution to a problem in hand </a:t>
            </a:r>
            <a:endParaRPr lang="en-US" dirty="0" smtClean="0"/>
          </a:p>
          <a:p>
            <a:r>
              <a:rPr lang="en-US" dirty="0" smtClean="0"/>
              <a:t>To breakdown and understand complex concepts and process.</a:t>
            </a:r>
          </a:p>
          <a:p>
            <a:r>
              <a:rPr lang="en-US" dirty="0" smtClean="0"/>
              <a:t>To create a product safe and secure for use (HCI)</a:t>
            </a:r>
          </a:p>
          <a:p>
            <a:r>
              <a:rPr lang="en-US" dirty="0" smtClean="0"/>
              <a:t>To add vital details to product</a:t>
            </a:r>
          </a:p>
          <a:p>
            <a:r>
              <a:rPr lang="en-US" dirty="0" smtClean="0"/>
              <a:t>To </a:t>
            </a:r>
            <a:r>
              <a:rPr lang="en-US" dirty="0"/>
              <a:t>come-up with efficient and effective </a:t>
            </a:r>
            <a:r>
              <a:rPr lang="en-US" dirty="0" smtClean="0"/>
              <a:t>product / solution</a:t>
            </a:r>
            <a:endParaRPr lang="en-US" dirty="0"/>
          </a:p>
          <a:p>
            <a:r>
              <a:rPr lang="en-US" dirty="0" smtClean="0"/>
              <a:t>To ensure product comply with set specifications and standards.</a:t>
            </a:r>
          </a:p>
          <a:p>
            <a:r>
              <a:rPr lang="en-US" dirty="0" smtClean="0"/>
              <a:t>To implement modern technology into product</a:t>
            </a:r>
          </a:p>
          <a:p>
            <a:r>
              <a:rPr lang="en-US" dirty="0" smtClean="0"/>
              <a:t>To test product early and avoid costly rework</a:t>
            </a:r>
          </a:p>
          <a:p>
            <a:endParaRPr lang="en-US" dirty="0"/>
          </a:p>
        </p:txBody>
      </p:sp>
      <p:pic>
        <p:nvPicPr>
          <p:cNvPr id="5" name="Picture 4" descr="Image result for bad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54" y="4455281"/>
            <a:ext cx="1435286" cy="20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high-level view of the system where developer need to determine;</a:t>
            </a:r>
          </a:p>
          <a:p>
            <a:pPr lvl="1"/>
            <a:r>
              <a:rPr lang="en-US" dirty="0" smtClean="0"/>
              <a:t>The types of users</a:t>
            </a:r>
          </a:p>
          <a:p>
            <a:pPr lvl="1"/>
            <a:r>
              <a:rPr lang="en-US" dirty="0" smtClean="0"/>
              <a:t>Environment (Different </a:t>
            </a:r>
            <a:r>
              <a:rPr lang="en-US" dirty="0"/>
              <a:t>‘views’ of the </a:t>
            </a:r>
            <a:r>
              <a:rPr lang="en-US" dirty="0" smtClean="0"/>
              <a:t>system)</a:t>
            </a:r>
            <a:endParaRPr lang="en-US" dirty="0"/>
          </a:p>
          <a:p>
            <a:pPr lvl="1"/>
            <a:r>
              <a:rPr lang="en-US" dirty="0" smtClean="0"/>
              <a:t>Behavior of the system</a:t>
            </a:r>
          </a:p>
          <a:p>
            <a:pPr lvl="1"/>
            <a:r>
              <a:rPr lang="en-US" dirty="0" smtClean="0"/>
              <a:t>Availability of technology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platform</a:t>
            </a:r>
          </a:p>
          <a:p>
            <a:pPr lvl="1"/>
            <a:r>
              <a:rPr lang="en-US" dirty="0" smtClean="0"/>
              <a:t>Laws and Legislations</a:t>
            </a:r>
          </a:p>
          <a:p>
            <a:pPr lvl="1"/>
            <a:r>
              <a:rPr lang="en-US" dirty="0" smtClean="0"/>
              <a:t>Industry Standards and Protocols 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Network and connectivity</a:t>
            </a:r>
          </a:p>
          <a:p>
            <a:pPr lvl="1"/>
            <a:r>
              <a:rPr lang="en-US" dirty="0" smtClean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28949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</a:t>
            </a:r>
            <a:r>
              <a:rPr lang="en-US" smtClean="0"/>
              <a:t>Architecture</a:t>
            </a:r>
            <a:br>
              <a:rPr lang="en-US" smtClean="0"/>
            </a:br>
            <a:r>
              <a:rPr lang="en-US" smtClean="0"/>
              <a:t>20-05-17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8" y="1426416"/>
            <a:ext cx="8794375" cy="51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and Hardware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Subcomponent of System Architectures</a:t>
            </a:r>
          </a:p>
          <a:p>
            <a:endParaRPr lang="en-US" dirty="0" smtClean="0"/>
          </a:p>
          <a:p>
            <a:r>
              <a:rPr lang="en-US" dirty="0" smtClean="0"/>
              <a:t>Developers need to be concerned of;</a:t>
            </a:r>
          </a:p>
          <a:p>
            <a:pPr lvl="1"/>
            <a:r>
              <a:rPr lang="en-US" dirty="0" smtClean="0"/>
              <a:t>Operating system and versions</a:t>
            </a:r>
          </a:p>
          <a:p>
            <a:pPr lvl="1"/>
            <a:r>
              <a:rPr lang="en-US" dirty="0" smtClean="0"/>
              <a:t>Input / output requirements</a:t>
            </a:r>
          </a:p>
          <a:p>
            <a:pPr lvl="1"/>
            <a:r>
              <a:rPr lang="en-US" dirty="0" smtClean="0"/>
              <a:t>Storage requirements</a:t>
            </a:r>
          </a:p>
          <a:p>
            <a:pPr lvl="1"/>
            <a:r>
              <a:rPr lang="en-US" dirty="0" smtClean="0"/>
              <a:t>Processing requirements</a:t>
            </a:r>
          </a:p>
          <a:p>
            <a:pPr lvl="1"/>
            <a:r>
              <a:rPr lang="en-US" dirty="0" smtClean="0"/>
              <a:t>Interfaces (including GUI)</a:t>
            </a:r>
            <a:endParaRPr lang="en-US" dirty="0"/>
          </a:p>
          <a:p>
            <a:pPr lvl="1"/>
            <a:r>
              <a:rPr lang="en-US" dirty="0" smtClean="0"/>
              <a:t>Security, System </a:t>
            </a:r>
            <a:r>
              <a:rPr lang="en-US" dirty="0"/>
              <a:t>control and backup or </a:t>
            </a:r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System support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6188</TotalTime>
  <Pages>11</Pages>
  <Words>587</Words>
  <Application>Microsoft Office PowerPoint</Application>
  <PresentationFormat>On-screen Show (4:3)</PresentationFormat>
  <Paragraphs>131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Candara</vt:lpstr>
      <vt:lpstr>Microsoft Sans Serif</vt:lpstr>
      <vt:lpstr>APUtemplate-Level_2</vt:lpstr>
      <vt:lpstr>System Development Methods CT00046-3-2</vt:lpstr>
      <vt:lpstr>Learning Outcome</vt:lpstr>
      <vt:lpstr>Key Terms you must be able to use</vt:lpstr>
      <vt:lpstr>System Design</vt:lpstr>
      <vt:lpstr>System Design Areas</vt:lpstr>
      <vt:lpstr>System Design Objectives</vt:lpstr>
      <vt:lpstr>System Architecture</vt:lpstr>
      <vt:lpstr>System Architecture 20-05-17 example</vt:lpstr>
      <vt:lpstr>Software and Hardware Architecture</vt:lpstr>
      <vt:lpstr>Software Architecture example</vt:lpstr>
      <vt:lpstr>Conceptual Design</vt:lpstr>
      <vt:lpstr>Logical Design</vt:lpstr>
      <vt:lpstr>Physical Design</vt:lpstr>
      <vt:lpstr>What makes good design</vt:lpstr>
      <vt:lpstr>Good Design Practices</vt:lpstr>
      <vt:lpstr>Question &amp; Answer</vt:lpstr>
      <vt:lpstr>Tutorial</vt:lpstr>
      <vt:lpstr>Next Session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Sivananthan Chelliah</cp:lastModifiedBy>
  <cp:revision>61</cp:revision>
  <cp:lastPrinted>1995-11-02T09:23:42Z</cp:lastPrinted>
  <dcterms:created xsi:type="dcterms:W3CDTF">2014-01-17T09:12:04Z</dcterms:created>
  <dcterms:modified xsi:type="dcterms:W3CDTF">2017-04-18T07:51:43Z</dcterms:modified>
</cp:coreProperties>
</file>