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302" r:id="rId4"/>
    <p:sldId id="329" r:id="rId5"/>
    <p:sldId id="328" r:id="rId6"/>
    <p:sldId id="333" r:id="rId7"/>
    <p:sldId id="323" r:id="rId8"/>
    <p:sldId id="334" r:id="rId9"/>
    <p:sldId id="335" r:id="rId10"/>
    <p:sldId id="326" r:id="rId11"/>
    <p:sldId id="331" r:id="rId12"/>
    <p:sldId id="332" r:id="rId13"/>
    <p:sldId id="270" r:id="rId14"/>
    <p:sldId id="267" r:id="rId1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Development Methods</a:t>
            </a:r>
            <a:br>
              <a:rPr lang="en-US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CT00046-3-2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System Design – Part </a:t>
            </a:r>
            <a:r>
              <a:rPr lang="en-US" b="1" dirty="0" smtClean="0">
                <a:latin typeface="+mn-lt"/>
              </a:rPr>
              <a:t>2</a:t>
            </a:r>
            <a:endParaRPr lang="en-US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Computer Interaction (HCI)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of creating software which are safe and pleasant to use.</a:t>
            </a:r>
          </a:p>
          <a:p>
            <a:r>
              <a:rPr lang="en-US" dirty="0" smtClean="0"/>
              <a:t>Concerns mostly on interface design, between a computer system and user.</a:t>
            </a:r>
          </a:p>
          <a:p>
            <a:r>
              <a:rPr lang="en-US" dirty="0" smtClean="0"/>
              <a:t>Things to consider in HCI;</a:t>
            </a:r>
          </a:p>
          <a:p>
            <a:pPr lvl="1"/>
            <a:r>
              <a:rPr lang="en-US" dirty="0" smtClean="0"/>
              <a:t>Users abilities/ disabilities</a:t>
            </a:r>
          </a:p>
          <a:p>
            <a:pPr lvl="1"/>
            <a:r>
              <a:rPr lang="en-US" dirty="0" smtClean="0"/>
              <a:t>User’s age group (interest, legal contents,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User’s computer literacy (Novice, Intermediate, Expert)</a:t>
            </a:r>
          </a:p>
          <a:p>
            <a:pPr lvl="1"/>
            <a:r>
              <a:rPr lang="en-US" dirty="0"/>
              <a:t>User’s </a:t>
            </a:r>
            <a:r>
              <a:rPr lang="en-US" dirty="0" smtClean="0"/>
              <a:t>Socio-culture </a:t>
            </a:r>
            <a:r>
              <a:rPr lang="en-US" dirty="0"/>
              <a:t>(perception of </a:t>
            </a:r>
            <a:r>
              <a:rPr lang="en-US" dirty="0" smtClean="0"/>
              <a:t>color, language, religious sensitivity,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Purpose of Software (Command line, GUI, Interactive, 3D, etc.)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Quick Quiz - HCI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z="2000" dirty="0" smtClean="0"/>
              <a:t>Consider this situation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Designing an educational website for children between 3 to 5 years old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000" dirty="0" smtClean="0"/>
          </a:p>
          <a:p>
            <a:r>
              <a:rPr lang="en-US" sz="2000" dirty="0" smtClean="0"/>
              <a:t>Why are the design factors that you would consider for this website, in term of:</a:t>
            </a:r>
          </a:p>
          <a:p>
            <a:pPr lvl="1"/>
            <a:r>
              <a:rPr lang="en-US" sz="2000" dirty="0" smtClean="0"/>
              <a:t>Color?</a:t>
            </a:r>
          </a:p>
          <a:p>
            <a:pPr lvl="1"/>
            <a:r>
              <a:rPr lang="en-US" sz="2000" dirty="0" smtClean="0"/>
              <a:t>Font size?</a:t>
            </a:r>
          </a:p>
          <a:p>
            <a:pPr lvl="1"/>
            <a:r>
              <a:rPr lang="en-US" sz="2000" dirty="0" smtClean="0"/>
              <a:t>How any number of words to use? Long sentences?</a:t>
            </a:r>
          </a:p>
          <a:p>
            <a:pPr lvl="1"/>
            <a:r>
              <a:rPr lang="en-US" sz="2000" dirty="0" smtClean="0"/>
              <a:t>How would a child enter data?</a:t>
            </a:r>
          </a:p>
          <a:p>
            <a:pPr lvl="1"/>
            <a:r>
              <a:rPr lang="en-US" sz="2000" dirty="0" smtClean="0"/>
              <a:t>How would a child receive data from the site?</a:t>
            </a:r>
          </a:p>
          <a:p>
            <a:pPr lvl="1"/>
            <a:r>
              <a:rPr lang="en-US" sz="2000" dirty="0" smtClean="0"/>
              <a:t>How would they start the website? Can they remember the web address? Do they need to know any other commands? </a:t>
            </a:r>
          </a:p>
        </p:txBody>
      </p:sp>
    </p:spTree>
    <p:extLst>
      <p:ext uri="{BB962C8B-B14F-4D97-AF65-F5344CB8AC3E}">
        <p14:creationId xmlns:p14="http://schemas.microsoft.com/office/powerpoint/2010/main" val="2021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Quick Quiz </a:t>
            </a:r>
            <a:r>
              <a:rPr lang="en-US" dirty="0" smtClean="0">
                <a:solidFill>
                  <a:srgbClr val="FF0000"/>
                </a:solidFill>
              </a:rPr>
              <a:t>– HCI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i="1" dirty="0" smtClean="0"/>
              <a:t>Possible </a:t>
            </a:r>
            <a:r>
              <a:rPr lang="en-US" i="1" dirty="0" smtClean="0"/>
              <a:t>answer</a:t>
            </a:r>
            <a:endParaRPr lang="en-US" i="1" dirty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z="2000" dirty="0" smtClean="0"/>
              <a:t>Why are the design factors that you would consider for this website, in term of:</a:t>
            </a:r>
          </a:p>
          <a:p>
            <a:pPr lvl="1"/>
            <a:r>
              <a:rPr lang="en-US" sz="2000" dirty="0" smtClean="0"/>
              <a:t>Color? </a:t>
            </a:r>
          </a:p>
          <a:p>
            <a:pPr lvl="2"/>
            <a:r>
              <a:rPr lang="en-US" sz="1700" dirty="0" smtClean="0">
                <a:solidFill>
                  <a:srgbClr val="FF0000"/>
                </a:solidFill>
              </a:rPr>
              <a:t>Children at that age can only recognize Primary Colors.</a:t>
            </a:r>
            <a:endParaRPr lang="en-US" sz="1700" dirty="0" smtClean="0"/>
          </a:p>
          <a:p>
            <a:pPr lvl="1"/>
            <a:r>
              <a:rPr lang="en-US" sz="2000" dirty="0" smtClean="0"/>
              <a:t>Font size?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sz="1700" dirty="0" smtClean="0">
                <a:solidFill>
                  <a:srgbClr val="FF0000"/>
                </a:solidFill>
              </a:rPr>
              <a:t>Doesn’t need to be large, they can still see clearly.</a:t>
            </a:r>
            <a:endParaRPr lang="en-US" sz="1700" dirty="0" smtClean="0"/>
          </a:p>
          <a:p>
            <a:pPr lvl="1"/>
            <a:r>
              <a:rPr lang="en-US" sz="2000" dirty="0" smtClean="0"/>
              <a:t>How any number of words to use? Long sentences?</a:t>
            </a:r>
          </a:p>
          <a:p>
            <a:pPr lvl="2"/>
            <a:r>
              <a:rPr lang="en-US" sz="1700" dirty="0" smtClean="0">
                <a:solidFill>
                  <a:srgbClr val="FF0000"/>
                </a:solidFill>
              </a:rPr>
              <a:t>Few, they cant read properly. More pictures and </a:t>
            </a:r>
            <a:r>
              <a:rPr lang="en-US" sz="1700" dirty="0" smtClean="0">
                <a:solidFill>
                  <a:srgbClr val="FF0000"/>
                </a:solidFill>
              </a:rPr>
              <a:t>metaphors.</a:t>
            </a:r>
            <a:endParaRPr lang="en-US" sz="17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How would a child enter data?</a:t>
            </a:r>
          </a:p>
          <a:p>
            <a:pPr lvl="2"/>
            <a:r>
              <a:rPr lang="en-US" sz="1700" dirty="0" smtClean="0">
                <a:solidFill>
                  <a:srgbClr val="FF0000"/>
                </a:solidFill>
              </a:rPr>
              <a:t>Click on picture, voice reply</a:t>
            </a:r>
          </a:p>
          <a:p>
            <a:pPr lvl="1"/>
            <a:r>
              <a:rPr lang="en-US" sz="2000" dirty="0" smtClean="0"/>
              <a:t>How would a child receive data from the site?	</a:t>
            </a:r>
          </a:p>
          <a:p>
            <a:pPr lvl="2"/>
            <a:r>
              <a:rPr lang="en-US" sz="1700" dirty="0" smtClean="0">
                <a:solidFill>
                  <a:srgbClr val="FF0000"/>
                </a:solidFill>
              </a:rPr>
              <a:t>Animation, voice </a:t>
            </a:r>
            <a:r>
              <a:rPr lang="en-US" sz="1700" dirty="0" smtClean="0">
                <a:solidFill>
                  <a:srgbClr val="FF0000"/>
                </a:solidFill>
              </a:rPr>
              <a:t>reply</a:t>
            </a:r>
            <a:endParaRPr lang="en-US" sz="17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Tutorial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List the UML models that you could find. </a:t>
            </a:r>
            <a:r>
              <a:rPr lang="en-US" i="1" dirty="0">
                <a:solidFill>
                  <a:srgbClr val="FF0000"/>
                </a:solidFill>
              </a:rPr>
              <a:t>How many have you tried creating</a:t>
            </a:r>
            <a:r>
              <a:rPr lang="en-US" i="1" dirty="0" smtClean="0">
                <a:solidFill>
                  <a:srgbClr val="FF0000"/>
                </a:solidFill>
              </a:rPr>
              <a:t>? </a:t>
            </a:r>
            <a:r>
              <a:rPr lang="en-US" dirty="0" smtClean="0"/>
              <a:t>Study </a:t>
            </a:r>
            <a:r>
              <a:rPr lang="en-US" dirty="0"/>
              <a:t>the use/function </a:t>
            </a:r>
            <a:r>
              <a:rPr lang="en-US" dirty="0" smtClean="0"/>
              <a:t>of each model (where and when it should be used).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 UML Models </a:t>
            </a:r>
            <a:r>
              <a:rPr lang="en-US" dirty="0" smtClean="0">
                <a:latin typeface="+mn-lt"/>
              </a:rPr>
              <a:t>with corresponding STRUCTUED DIAGRAMS such as DFD. </a:t>
            </a:r>
            <a:r>
              <a:rPr lang="en-US" i="1" dirty="0" smtClean="0">
                <a:solidFill>
                  <a:srgbClr val="FF0000"/>
                </a:solidFill>
              </a:rPr>
              <a:t>Can you use only UML for an entire project?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type of prototype would you build for the below systems (and why)?</a:t>
            </a:r>
          </a:p>
          <a:p>
            <a:pPr marL="857250" lvl="1" indent="-457200"/>
            <a:r>
              <a:rPr lang="en-US" dirty="0" smtClean="0"/>
              <a:t>Mobile based Game.</a:t>
            </a:r>
          </a:p>
          <a:p>
            <a:pPr marL="857250" lvl="1" indent="-457200"/>
            <a:r>
              <a:rPr lang="en-US" dirty="0" err="1" smtClean="0"/>
              <a:t>Lazada</a:t>
            </a:r>
            <a:r>
              <a:rPr lang="en-US" dirty="0" smtClean="0"/>
              <a:t> type of Website.</a:t>
            </a:r>
          </a:p>
          <a:p>
            <a:pPr marL="857250" lvl="1" indent="-457200"/>
            <a:r>
              <a:rPr lang="en-US" dirty="0" smtClean="0">
                <a:latin typeface="+mn-lt"/>
              </a:rPr>
              <a:t>A Calculator application for PC.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7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Next Session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System Implementation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pPr lvl="1"/>
            <a:r>
              <a:rPr lang="en-US" dirty="0"/>
              <a:t>Apply UML analysis, design and implementation techniques to develop a simple prototype, with a suitable interface, from conception through to implementation.</a:t>
            </a:r>
            <a:endParaRPr lang="en-US" sz="3200" dirty="0"/>
          </a:p>
          <a:p>
            <a:pPr lvl="1"/>
            <a:r>
              <a:rPr lang="en-US" dirty="0"/>
              <a:t>Demonstrate a knowledge of the fundamental issues of prototyping by applying standard design principles.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Microsoft Sans Serif" pitchFamily="34" charset="0"/>
              </a:rPr>
              <a:t>Design Concepts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UML</a:t>
            </a:r>
          </a:p>
          <a:p>
            <a:pPr lvl="1"/>
            <a:r>
              <a:rPr lang="en-US" dirty="0" smtClean="0">
                <a:latin typeface="Microsoft Sans Serif" pitchFamily="34" charset="0"/>
              </a:rPr>
              <a:t>HCI</a:t>
            </a:r>
            <a:endParaRPr lang="en-US" dirty="0" smtClean="0">
              <a:latin typeface="Microsoft Sans Serif" pitchFamily="34" charset="0"/>
            </a:endParaRPr>
          </a:p>
          <a:p>
            <a:pPr lvl="1"/>
            <a:r>
              <a:rPr lang="en-US" dirty="0" smtClean="0">
                <a:latin typeface="Microsoft Sans Serif" pitchFamily="34" charset="0"/>
              </a:rPr>
              <a:t>Prototyping</a:t>
            </a:r>
            <a:endParaRPr lang="en-US" dirty="0">
              <a:latin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of </a:t>
            </a:r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C</a:t>
            </a:r>
            <a:r>
              <a:rPr lang="en-US" dirty="0" smtClean="0"/>
              <a:t>entered Design</a:t>
            </a:r>
          </a:p>
          <a:p>
            <a:pPr lvl="1"/>
            <a:r>
              <a:rPr lang="en-US" dirty="0" smtClean="0"/>
              <a:t>Designing software based on automation of process</a:t>
            </a:r>
            <a:endParaRPr lang="en-US" dirty="0"/>
          </a:p>
          <a:p>
            <a:pPr lvl="1"/>
            <a:r>
              <a:rPr lang="en-US" dirty="0" smtClean="0"/>
              <a:t>Ex; Ticketing Machine, Manufacturing process, Hotel booking, etc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Centered Design</a:t>
            </a:r>
          </a:p>
          <a:p>
            <a:pPr lvl="1"/>
            <a:r>
              <a:rPr lang="en-US" dirty="0" smtClean="0"/>
              <a:t>Designing software based on processing large data.</a:t>
            </a:r>
          </a:p>
          <a:p>
            <a:pPr lvl="1"/>
            <a:r>
              <a:rPr lang="en-US" dirty="0" smtClean="0"/>
              <a:t>Ex; Big Data, Shopping, Immigration system, flight management.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Centered Design</a:t>
            </a:r>
          </a:p>
          <a:p>
            <a:pPr lvl="1"/>
            <a:r>
              <a:rPr lang="en-US" dirty="0" smtClean="0"/>
              <a:t>Designing software based on human behavior</a:t>
            </a:r>
          </a:p>
          <a:p>
            <a:pPr lvl="1"/>
            <a:r>
              <a:rPr lang="en-US" dirty="0" smtClean="0"/>
              <a:t>Ex; AI, games, social sites, navigation applications,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 (UML)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Modeling techniques to visualize </a:t>
            </a:r>
            <a:r>
              <a:rPr lang="en-US" sz="2000" dirty="0"/>
              <a:t>the design of a </a:t>
            </a:r>
            <a:r>
              <a:rPr lang="en-US" sz="2000" dirty="0" smtClean="0"/>
              <a:t>system.</a:t>
            </a:r>
          </a:p>
          <a:p>
            <a:r>
              <a:rPr lang="en-US" sz="2000" dirty="0" smtClean="0"/>
              <a:t>Supports Object Oriented development approach.</a:t>
            </a:r>
          </a:p>
          <a:p>
            <a:r>
              <a:rPr lang="en-US" sz="2000" dirty="0" smtClean="0"/>
              <a:t>UML can be used to design, discuss, present and event test a software component before its built.</a:t>
            </a:r>
          </a:p>
        </p:txBody>
      </p:sp>
      <p:pic>
        <p:nvPicPr>
          <p:cNvPr id="1026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2918012"/>
            <a:ext cx="8700247" cy="36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6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views of UML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/ structural view</a:t>
            </a:r>
          </a:p>
          <a:p>
            <a:pPr lvl="1"/>
            <a:r>
              <a:rPr lang="en-US" dirty="0" smtClean="0"/>
              <a:t>Emphasizes </a:t>
            </a:r>
            <a:r>
              <a:rPr lang="en-US" dirty="0"/>
              <a:t>the static structure of the system using objects, attributes, operations and relationships. </a:t>
            </a:r>
            <a:endParaRPr lang="en-US" dirty="0" smtClean="0"/>
          </a:p>
          <a:p>
            <a:pPr lvl="1"/>
            <a:r>
              <a:rPr lang="en-US" dirty="0"/>
              <a:t>Used for Data and Process oriented development approach.</a:t>
            </a:r>
          </a:p>
          <a:p>
            <a:pPr lvl="1"/>
            <a:r>
              <a:rPr lang="en-US" dirty="0" smtClean="0"/>
              <a:t>Presented through - class and </a:t>
            </a:r>
            <a:r>
              <a:rPr lang="en-US" dirty="0"/>
              <a:t>composite structure </a:t>
            </a:r>
            <a:r>
              <a:rPr lang="en-US" dirty="0" smtClean="0"/>
              <a:t>diagrams.</a:t>
            </a:r>
          </a:p>
          <a:p>
            <a:endParaRPr lang="en-US" dirty="0" smtClean="0"/>
          </a:p>
          <a:p>
            <a:r>
              <a:rPr lang="en-US" dirty="0" smtClean="0"/>
              <a:t>Dynamic / behavioral view</a:t>
            </a:r>
          </a:p>
          <a:p>
            <a:pPr lvl="1"/>
            <a:r>
              <a:rPr lang="en-US" dirty="0" smtClean="0"/>
              <a:t>Emphasizes </a:t>
            </a:r>
            <a:r>
              <a:rPr lang="en-US" dirty="0"/>
              <a:t>the dynamic behavior of the system by showing collaborations among objects and changes to the internal states of objects. </a:t>
            </a:r>
            <a:endParaRPr lang="en-US" dirty="0" smtClean="0"/>
          </a:p>
          <a:p>
            <a:pPr lvl="1"/>
            <a:r>
              <a:rPr lang="en-US" dirty="0"/>
              <a:t>Used for </a:t>
            </a:r>
            <a:r>
              <a:rPr lang="en-US" dirty="0" smtClean="0"/>
              <a:t>User and some Process </a:t>
            </a:r>
            <a:r>
              <a:rPr lang="en-US" dirty="0"/>
              <a:t>oriented development approach.</a:t>
            </a:r>
          </a:p>
          <a:p>
            <a:pPr lvl="1"/>
            <a:r>
              <a:rPr lang="en-US" dirty="0" smtClean="0"/>
              <a:t>Presented through sequence </a:t>
            </a:r>
            <a:r>
              <a:rPr lang="en-US" dirty="0"/>
              <a:t>diagrams, activity diagrams and state machine </a:t>
            </a:r>
            <a:r>
              <a:rPr lang="en-US" dirty="0" smtClean="0"/>
              <a:t>diagrams.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creating model(prototype) of the system.</a:t>
            </a:r>
          </a:p>
          <a:p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 smtClean="0"/>
              <a:t>Only shows the main interface, functions and features.</a:t>
            </a:r>
          </a:p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‘3D’ view of product, capture more problems / opinions</a:t>
            </a:r>
          </a:p>
          <a:p>
            <a:pPr lvl="1"/>
            <a:r>
              <a:rPr lang="en-US" dirty="0" smtClean="0"/>
              <a:t>Display for early user feedback </a:t>
            </a:r>
            <a:r>
              <a:rPr lang="en-US" dirty="0"/>
              <a:t>/ </a:t>
            </a:r>
            <a:r>
              <a:rPr lang="en-US" dirty="0" smtClean="0"/>
              <a:t>confirmation / satisfaction.</a:t>
            </a:r>
            <a:endParaRPr lang="en-US" dirty="0" smtClean="0"/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May cost money and time to create / modify</a:t>
            </a:r>
          </a:p>
          <a:p>
            <a:pPr lvl="1"/>
            <a:r>
              <a:rPr lang="en-US" dirty="0" smtClean="0"/>
              <a:t>Developer </a:t>
            </a:r>
            <a:r>
              <a:rPr lang="en-US" dirty="0" smtClean="0"/>
              <a:t>unclear of the scope of the prototype (end-up over doing 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all function can be seen in a prototype.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prototype</a:t>
            </a:r>
          </a:p>
          <a:p>
            <a:pPr lvl="1"/>
            <a:r>
              <a:rPr lang="en-US" dirty="0" smtClean="0"/>
              <a:t>Prototype provides </a:t>
            </a:r>
            <a:r>
              <a:rPr lang="en-US" dirty="0"/>
              <a:t>a broad view of an entire system or </a:t>
            </a:r>
            <a:r>
              <a:rPr lang="en-US" dirty="0" smtClean="0"/>
              <a:t>subsystem</a:t>
            </a:r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user interaction more than low-level system functionality, such as database access. </a:t>
            </a:r>
            <a:endParaRPr lang="en-US" dirty="0" smtClean="0"/>
          </a:p>
          <a:p>
            <a:pPr lvl="1"/>
            <a:r>
              <a:rPr lang="en-US" dirty="0" smtClean="0"/>
              <a:t>Useful for -  demonstration to users and estimating project.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Vertical </a:t>
            </a:r>
            <a:r>
              <a:rPr lang="en-US" dirty="0"/>
              <a:t>prototype</a:t>
            </a:r>
          </a:p>
          <a:p>
            <a:pPr lvl="1"/>
            <a:r>
              <a:rPr lang="en-US" dirty="0" smtClean="0"/>
              <a:t>Prototype elaborates a </a:t>
            </a:r>
            <a:r>
              <a:rPr lang="en-US" dirty="0"/>
              <a:t>single subsystem or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useful for obtaining detailed requirements for a given </a:t>
            </a:r>
            <a:r>
              <a:rPr lang="en-US" dirty="0" smtClean="0"/>
              <a:t>function, such as refinement </a:t>
            </a:r>
            <a:r>
              <a:rPr lang="en-US" dirty="0"/>
              <a:t>database </a:t>
            </a:r>
            <a:r>
              <a:rPr lang="en-US" dirty="0" smtClean="0"/>
              <a:t>design.</a:t>
            </a:r>
          </a:p>
          <a:p>
            <a:pPr lvl="1"/>
            <a:r>
              <a:rPr lang="en-US" dirty="0" smtClean="0"/>
              <a:t>Useful for -  study and testing.</a:t>
            </a:r>
          </a:p>
        </p:txBody>
      </p:sp>
    </p:spTree>
    <p:extLst>
      <p:ext uri="{BB962C8B-B14F-4D97-AF65-F5344CB8AC3E}">
        <p14:creationId xmlns:p14="http://schemas.microsoft.com/office/powerpoint/2010/main" val="40018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89462"/>
            <a:ext cx="8229600" cy="4525962"/>
          </a:xfrm>
        </p:spPr>
        <p:txBody>
          <a:bodyPr/>
          <a:lstStyle/>
          <a:p>
            <a:r>
              <a:rPr lang="en-US" sz="2000" dirty="0" smtClean="0"/>
              <a:t>Throw-away Prototype</a:t>
            </a:r>
          </a:p>
          <a:p>
            <a:pPr lvl="1"/>
            <a:r>
              <a:rPr lang="en-US" sz="1800" dirty="0" smtClean="0"/>
              <a:t>Basic form of prototype, created for demonstration purpose.</a:t>
            </a:r>
          </a:p>
          <a:p>
            <a:pPr lvl="1"/>
            <a:r>
              <a:rPr lang="en-US" sz="1800" dirty="0" smtClean="0"/>
              <a:t>Only shows ‘dummy’ representation of the actual product.</a:t>
            </a:r>
          </a:p>
          <a:p>
            <a:r>
              <a:rPr lang="en-US" sz="2000" dirty="0" smtClean="0"/>
              <a:t>Evolutionary Prototype</a:t>
            </a:r>
          </a:p>
          <a:p>
            <a:pPr lvl="1"/>
            <a:r>
              <a:rPr lang="en-US" sz="1800" dirty="0" smtClean="0"/>
              <a:t>Entire product is built in stages based on added / changing requirement.</a:t>
            </a:r>
          </a:p>
          <a:p>
            <a:pPr lvl="1"/>
            <a:r>
              <a:rPr lang="en-US" sz="1800" dirty="0" smtClean="0"/>
              <a:t>Commonly this prototype is developed to become the final product.</a:t>
            </a:r>
          </a:p>
          <a:p>
            <a:r>
              <a:rPr lang="en-US" sz="2000" dirty="0" smtClean="0"/>
              <a:t>Incremental Prototype </a:t>
            </a:r>
          </a:p>
          <a:p>
            <a:pPr lvl="1"/>
            <a:r>
              <a:rPr lang="en-US" sz="1800" dirty="0" smtClean="0"/>
              <a:t>Several prototypes and merged and refined to become final product.</a:t>
            </a:r>
          </a:p>
          <a:p>
            <a:r>
              <a:rPr lang="en-US" sz="2000" dirty="0" smtClean="0"/>
              <a:t>Extreme Prototype</a:t>
            </a:r>
          </a:p>
          <a:p>
            <a:pPr lvl="1"/>
            <a:r>
              <a:rPr lang="en-US" sz="1800" dirty="0" smtClean="0"/>
              <a:t>Widely used for Web Development.</a:t>
            </a:r>
          </a:p>
          <a:p>
            <a:pPr lvl="1"/>
            <a:r>
              <a:rPr lang="en-US" sz="1800" dirty="0" smtClean="0"/>
              <a:t>Product is delivered in fully functional scale, by stages </a:t>
            </a:r>
          </a:p>
          <a:p>
            <a:pPr lvl="1"/>
            <a:r>
              <a:rPr lang="en-US" sz="1800" dirty="0" smtClean="0"/>
              <a:t>Stage 1 - Usually Static Pages (HTML)</a:t>
            </a:r>
          </a:p>
          <a:p>
            <a:pPr lvl="1"/>
            <a:r>
              <a:rPr lang="en-US" sz="1800" dirty="0" smtClean="0"/>
              <a:t>Stage 2 – All Functions (Coding)</a:t>
            </a:r>
          </a:p>
          <a:p>
            <a:pPr lvl="1"/>
            <a:r>
              <a:rPr lang="en-US" sz="1800" dirty="0" smtClean="0"/>
              <a:t>Stage 3- Other services / components such as database.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0682054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2925</TotalTime>
  <Pages>11</Pages>
  <Words>861</Words>
  <Application>Microsoft Office PowerPoint</Application>
  <PresentationFormat>On-screen Show (4:3)</PresentationFormat>
  <Paragraphs>115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APUtemplate-Level_2</vt:lpstr>
      <vt:lpstr>System Development Methods CT00046-3-2</vt:lpstr>
      <vt:lpstr>Learning Outcome</vt:lpstr>
      <vt:lpstr>Key Terms you must be able to use</vt:lpstr>
      <vt:lpstr>Influence of Software Design</vt:lpstr>
      <vt:lpstr>Unified Modeling Language (UML)</vt:lpstr>
      <vt:lpstr>TWO different views of UML modeling</vt:lpstr>
      <vt:lpstr>Prototyping</vt:lpstr>
      <vt:lpstr>Dimensions of Prototyping</vt:lpstr>
      <vt:lpstr>Types of Prototype</vt:lpstr>
      <vt:lpstr>Human Computer Interaction (HCI)</vt:lpstr>
      <vt:lpstr>Quick Quiz - HCI</vt:lpstr>
      <vt:lpstr>Quick Quiz – HCI Possible answer</vt:lpstr>
      <vt:lpstr>Tutorial</vt:lpstr>
      <vt:lpstr>Next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77</cp:revision>
  <cp:lastPrinted>1995-11-02T09:23:42Z</cp:lastPrinted>
  <dcterms:created xsi:type="dcterms:W3CDTF">2014-01-17T09:12:04Z</dcterms:created>
  <dcterms:modified xsi:type="dcterms:W3CDTF">2016-12-17T08:51:53Z</dcterms:modified>
</cp:coreProperties>
</file>