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8" r:id="rId4"/>
    <p:sldId id="269" r:id="rId5"/>
    <p:sldId id="271" r:id="rId6"/>
    <p:sldId id="298" r:id="rId7"/>
    <p:sldId id="299" r:id="rId8"/>
    <p:sldId id="27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0" r:id="rId20"/>
    <p:sldId id="293" r:id="rId21"/>
    <p:sldId id="294" r:id="rId22"/>
    <p:sldId id="295" r:id="rId23"/>
    <p:sldId id="266" r:id="rId24"/>
    <p:sldId id="282" r:id="rId25"/>
    <p:sldId id="301" r:id="rId26"/>
    <p:sldId id="267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95B7E-6A7A-47C2-A405-09B1E0E53F70}" type="doc">
      <dgm:prSet loTypeId="urn:microsoft.com/office/officeart/2005/8/layout/target1" loCatId="relationship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281C9F18-0E53-458B-82AA-4CE539E45B2D}">
      <dgm:prSet custT="1"/>
      <dgm:spPr/>
      <dgm:t>
        <a:bodyPr/>
        <a:lstStyle/>
        <a:p>
          <a:pPr rtl="0"/>
          <a:r>
            <a:rPr lang="en-US" sz="1800" b="1" dirty="0" smtClean="0"/>
            <a:t>Unit Testing</a:t>
          </a:r>
          <a:endParaRPr lang="en-US" sz="1800" b="1" dirty="0"/>
        </a:p>
      </dgm:t>
    </dgm:pt>
    <dgm:pt modelId="{F3808456-E635-4EC8-953C-352986D2B80E}" type="parTrans" cxnId="{C55C4863-CDD1-4CBC-A4C0-192BEFECFCBF}">
      <dgm:prSet/>
      <dgm:spPr/>
      <dgm:t>
        <a:bodyPr/>
        <a:lstStyle/>
        <a:p>
          <a:endParaRPr lang="en-US" sz="1800" b="1"/>
        </a:p>
      </dgm:t>
    </dgm:pt>
    <dgm:pt modelId="{98556811-092E-42ED-8F36-21A03229C725}" type="sibTrans" cxnId="{C55C4863-CDD1-4CBC-A4C0-192BEFECFCBF}">
      <dgm:prSet/>
      <dgm:spPr/>
      <dgm:t>
        <a:bodyPr/>
        <a:lstStyle/>
        <a:p>
          <a:endParaRPr lang="en-US" sz="1800" b="1"/>
        </a:p>
      </dgm:t>
    </dgm:pt>
    <dgm:pt modelId="{DF684262-95EB-4BD8-9D15-968B3B2D1D08}">
      <dgm:prSet custT="1"/>
      <dgm:spPr/>
      <dgm:t>
        <a:bodyPr/>
        <a:lstStyle/>
        <a:p>
          <a:pPr rtl="0"/>
          <a:r>
            <a:rPr lang="en-US" sz="1800" b="1" dirty="0" smtClean="0"/>
            <a:t>Integration Testing</a:t>
          </a:r>
          <a:endParaRPr lang="en-US" sz="1800" b="1" dirty="0"/>
        </a:p>
      </dgm:t>
    </dgm:pt>
    <dgm:pt modelId="{A44B325D-E7EA-4EDE-8A46-ED5BBD177A91}" type="parTrans" cxnId="{C9B182AA-A923-4F94-93B2-F2D082C6CE79}">
      <dgm:prSet/>
      <dgm:spPr/>
      <dgm:t>
        <a:bodyPr/>
        <a:lstStyle/>
        <a:p>
          <a:endParaRPr lang="en-US" sz="1800" b="1"/>
        </a:p>
      </dgm:t>
    </dgm:pt>
    <dgm:pt modelId="{1360108C-3C4E-43DF-BE9D-FBA0B7F5D8E4}" type="sibTrans" cxnId="{C9B182AA-A923-4F94-93B2-F2D082C6CE79}">
      <dgm:prSet/>
      <dgm:spPr/>
      <dgm:t>
        <a:bodyPr/>
        <a:lstStyle/>
        <a:p>
          <a:endParaRPr lang="en-US" sz="1800" b="1"/>
        </a:p>
      </dgm:t>
    </dgm:pt>
    <dgm:pt modelId="{1A5410AF-556D-4469-9E78-ACAD05C584C1}">
      <dgm:prSet custT="1"/>
      <dgm:spPr/>
      <dgm:t>
        <a:bodyPr/>
        <a:lstStyle/>
        <a:p>
          <a:pPr rtl="0"/>
          <a:r>
            <a:rPr lang="en-US" sz="1800" b="1" dirty="0" smtClean="0"/>
            <a:t>Component Interface Testing</a:t>
          </a:r>
          <a:endParaRPr lang="en-US" sz="1800" b="1" dirty="0"/>
        </a:p>
      </dgm:t>
    </dgm:pt>
    <dgm:pt modelId="{B4B43BC7-890C-4BFA-B7EF-830C8D02EB73}" type="parTrans" cxnId="{FBD36D63-2710-4549-89E1-AF9F3133B36A}">
      <dgm:prSet/>
      <dgm:spPr/>
      <dgm:t>
        <a:bodyPr/>
        <a:lstStyle/>
        <a:p>
          <a:endParaRPr lang="en-US" sz="1800" b="1"/>
        </a:p>
      </dgm:t>
    </dgm:pt>
    <dgm:pt modelId="{80E619D1-272E-4934-9A6B-8276689B2F61}" type="sibTrans" cxnId="{FBD36D63-2710-4549-89E1-AF9F3133B36A}">
      <dgm:prSet/>
      <dgm:spPr/>
      <dgm:t>
        <a:bodyPr/>
        <a:lstStyle/>
        <a:p>
          <a:endParaRPr lang="en-US" sz="1800" b="1"/>
        </a:p>
      </dgm:t>
    </dgm:pt>
    <dgm:pt modelId="{E7C363A2-3D8C-4C77-87E7-56F51107EB54}">
      <dgm:prSet custT="1"/>
      <dgm:spPr/>
      <dgm:t>
        <a:bodyPr/>
        <a:lstStyle/>
        <a:p>
          <a:pPr rtl="0"/>
          <a:r>
            <a:rPr lang="en-US" sz="1800" b="1" smtClean="0"/>
            <a:t>System Testing. </a:t>
          </a:r>
          <a:endParaRPr lang="en-US" sz="1800" b="1"/>
        </a:p>
      </dgm:t>
    </dgm:pt>
    <dgm:pt modelId="{2682CC5F-B0BA-41E7-AEEF-552AC2E3BC7C}" type="parTrans" cxnId="{BF06CB66-8057-4996-981D-B99C26BB7921}">
      <dgm:prSet/>
      <dgm:spPr/>
      <dgm:t>
        <a:bodyPr/>
        <a:lstStyle/>
        <a:p>
          <a:endParaRPr lang="en-US" sz="1800" b="1"/>
        </a:p>
      </dgm:t>
    </dgm:pt>
    <dgm:pt modelId="{844CE744-7D03-4C2D-9039-287B4A6FC548}" type="sibTrans" cxnId="{BF06CB66-8057-4996-981D-B99C26BB7921}">
      <dgm:prSet/>
      <dgm:spPr/>
      <dgm:t>
        <a:bodyPr/>
        <a:lstStyle/>
        <a:p>
          <a:endParaRPr lang="en-US" sz="1800" b="1"/>
        </a:p>
      </dgm:t>
    </dgm:pt>
    <dgm:pt modelId="{8DC5922D-2BFC-4938-BB15-C97365973214}" type="pres">
      <dgm:prSet presAssocID="{B6E95B7E-6A7A-47C2-A405-09B1E0E53F7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17AB0-7F1D-408A-940C-27A29CC9DB73}" type="pres">
      <dgm:prSet presAssocID="{281C9F18-0E53-458B-82AA-4CE539E45B2D}" presName="circle1" presStyleLbl="lnNode1" presStyleIdx="0" presStyleCnt="4"/>
      <dgm:spPr/>
    </dgm:pt>
    <dgm:pt modelId="{1255CA8D-883D-4B79-9AC0-B604E4CDB7EC}" type="pres">
      <dgm:prSet presAssocID="{281C9F18-0E53-458B-82AA-4CE539E45B2D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A97D0-BCF7-4C78-8FC3-4D55E06436D1}" type="pres">
      <dgm:prSet presAssocID="{281C9F18-0E53-458B-82AA-4CE539E45B2D}" presName="line1" presStyleLbl="callout" presStyleIdx="0" presStyleCnt="8"/>
      <dgm:spPr/>
    </dgm:pt>
    <dgm:pt modelId="{1E90E9AE-6A42-429D-9CED-4801C8246ECA}" type="pres">
      <dgm:prSet presAssocID="{281C9F18-0E53-458B-82AA-4CE539E45B2D}" presName="d1" presStyleLbl="callout" presStyleIdx="1" presStyleCnt="8"/>
      <dgm:spPr/>
    </dgm:pt>
    <dgm:pt modelId="{3A008B71-6633-4A32-AF2F-49A149D3B284}" type="pres">
      <dgm:prSet presAssocID="{DF684262-95EB-4BD8-9D15-968B3B2D1D08}" presName="circle2" presStyleLbl="lnNode1" presStyleIdx="1" presStyleCnt="4"/>
      <dgm:spPr/>
    </dgm:pt>
    <dgm:pt modelId="{B231EBB1-F643-4D6F-9DBE-BF53ABAEF2FF}" type="pres">
      <dgm:prSet presAssocID="{DF684262-95EB-4BD8-9D15-968B3B2D1D08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C2EC3-A042-45E1-87AF-D5405F6EFB5E}" type="pres">
      <dgm:prSet presAssocID="{DF684262-95EB-4BD8-9D15-968B3B2D1D08}" presName="line2" presStyleLbl="callout" presStyleIdx="2" presStyleCnt="8"/>
      <dgm:spPr/>
    </dgm:pt>
    <dgm:pt modelId="{B918CF71-1D32-43E3-B22B-BA8C54123494}" type="pres">
      <dgm:prSet presAssocID="{DF684262-95EB-4BD8-9D15-968B3B2D1D08}" presName="d2" presStyleLbl="callout" presStyleIdx="3" presStyleCnt="8"/>
      <dgm:spPr/>
    </dgm:pt>
    <dgm:pt modelId="{C86A2F7A-8D6E-43B5-8F0C-24E30F06D90E}" type="pres">
      <dgm:prSet presAssocID="{1A5410AF-556D-4469-9E78-ACAD05C584C1}" presName="circle3" presStyleLbl="lnNode1" presStyleIdx="2" presStyleCnt="4"/>
      <dgm:spPr/>
    </dgm:pt>
    <dgm:pt modelId="{D6F98C8D-83E7-4C05-884B-6AE83D17E02C}" type="pres">
      <dgm:prSet presAssocID="{1A5410AF-556D-4469-9E78-ACAD05C584C1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BB68-FF04-42DD-BB9C-3862A7891272}" type="pres">
      <dgm:prSet presAssocID="{1A5410AF-556D-4469-9E78-ACAD05C584C1}" presName="line3" presStyleLbl="callout" presStyleIdx="4" presStyleCnt="8"/>
      <dgm:spPr/>
    </dgm:pt>
    <dgm:pt modelId="{D66911B9-96B2-47BE-846A-1DCA2C031B3F}" type="pres">
      <dgm:prSet presAssocID="{1A5410AF-556D-4469-9E78-ACAD05C584C1}" presName="d3" presStyleLbl="callout" presStyleIdx="5" presStyleCnt="8"/>
      <dgm:spPr/>
    </dgm:pt>
    <dgm:pt modelId="{E7D892A0-EA0F-4BF3-A21C-7EB98BF8F8C6}" type="pres">
      <dgm:prSet presAssocID="{E7C363A2-3D8C-4C77-87E7-56F51107EB54}" presName="circle4" presStyleLbl="lnNode1" presStyleIdx="3" presStyleCnt="4"/>
      <dgm:spPr/>
    </dgm:pt>
    <dgm:pt modelId="{3E8EF22E-5A94-46B2-B25C-7DB9ED116697}" type="pres">
      <dgm:prSet presAssocID="{E7C363A2-3D8C-4C77-87E7-56F51107EB54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7319E-3380-4B2E-918D-856DFF892694}" type="pres">
      <dgm:prSet presAssocID="{E7C363A2-3D8C-4C77-87E7-56F51107EB54}" presName="line4" presStyleLbl="callout" presStyleIdx="6" presStyleCnt="8"/>
      <dgm:spPr/>
    </dgm:pt>
    <dgm:pt modelId="{F3F3A2CA-5BB7-403F-9695-F7F083BC8215}" type="pres">
      <dgm:prSet presAssocID="{E7C363A2-3D8C-4C77-87E7-56F51107EB54}" presName="d4" presStyleLbl="callout" presStyleIdx="7" presStyleCnt="8"/>
      <dgm:spPr/>
    </dgm:pt>
  </dgm:ptLst>
  <dgm:cxnLst>
    <dgm:cxn modelId="{FBD36D63-2710-4549-89E1-AF9F3133B36A}" srcId="{B6E95B7E-6A7A-47C2-A405-09B1E0E53F70}" destId="{1A5410AF-556D-4469-9E78-ACAD05C584C1}" srcOrd="2" destOrd="0" parTransId="{B4B43BC7-890C-4BFA-B7EF-830C8D02EB73}" sibTransId="{80E619D1-272E-4934-9A6B-8276689B2F61}"/>
    <dgm:cxn modelId="{B4D5A3E9-5A0E-4BE1-96DD-33F07AC2924A}" type="presOf" srcId="{DF684262-95EB-4BD8-9D15-968B3B2D1D08}" destId="{B231EBB1-F643-4D6F-9DBE-BF53ABAEF2FF}" srcOrd="0" destOrd="0" presId="urn:microsoft.com/office/officeart/2005/8/layout/target1"/>
    <dgm:cxn modelId="{90517D10-0D71-4D90-A2F2-82534DD29DA8}" type="presOf" srcId="{1A5410AF-556D-4469-9E78-ACAD05C584C1}" destId="{D6F98C8D-83E7-4C05-884B-6AE83D17E02C}" srcOrd="0" destOrd="0" presId="urn:microsoft.com/office/officeart/2005/8/layout/target1"/>
    <dgm:cxn modelId="{0237908E-C23F-43D9-88C7-157BA5CF2530}" type="presOf" srcId="{B6E95B7E-6A7A-47C2-A405-09B1E0E53F70}" destId="{8DC5922D-2BFC-4938-BB15-C97365973214}" srcOrd="0" destOrd="0" presId="urn:microsoft.com/office/officeart/2005/8/layout/target1"/>
    <dgm:cxn modelId="{0D6E2AF9-CE5D-48D3-B697-7D96855B976D}" type="presOf" srcId="{281C9F18-0E53-458B-82AA-4CE539E45B2D}" destId="{1255CA8D-883D-4B79-9AC0-B604E4CDB7EC}" srcOrd="0" destOrd="0" presId="urn:microsoft.com/office/officeart/2005/8/layout/target1"/>
    <dgm:cxn modelId="{C55C4863-CDD1-4CBC-A4C0-192BEFECFCBF}" srcId="{B6E95B7E-6A7A-47C2-A405-09B1E0E53F70}" destId="{281C9F18-0E53-458B-82AA-4CE539E45B2D}" srcOrd="0" destOrd="0" parTransId="{F3808456-E635-4EC8-953C-352986D2B80E}" sibTransId="{98556811-092E-42ED-8F36-21A03229C725}"/>
    <dgm:cxn modelId="{BF06CB66-8057-4996-981D-B99C26BB7921}" srcId="{B6E95B7E-6A7A-47C2-A405-09B1E0E53F70}" destId="{E7C363A2-3D8C-4C77-87E7-56F51107EB54}" srcOrd="3" destOrd="0" parTransId="{2682CC5F-B0BA-41E7-AEEF-552AC2E3BC7C}" sibTransId="{844CE744-7D03-4C2D-9039-287B4A6FC548}"/>
    <dgm:cxn modelId="{C9B182AA-A923-4F94-93B2-F2D082C6CE79}" srcId="{B6E95B7E-6A7A-47C2-A405-09B1E0E53F70}" destId="{DF684262-95EB-4BD8-9D15-968B3B2D1D08}" srcOrd="1" destOrd="0" parTransId="{A44B325D-E7EA-4EDE-8A46-ED5BBD177A91}" sibTransId="{1360108C-3C4E-43DF-BE9D-FBA0B7F5D8E4}"/>
    <dgm:cxn modelId="{BAD0CEFA-9671-4A19-ABB4-D5174E391561}" type="presOf" srcId="{E7C363A2-3D8C-4C77-87E7-56F51107EB54}" destId="{3E8EF22E-5A94-46B2-B25C-7DB9ED116697}" srcOrd="0" destOrd="0" presId="urn:microsoft.com/office/officeart/2005/8/layout/target1"/>
    <dgm:cxn modelId="{E0AC7DB2-0570-4D81-BBEA-F3CC9ADA4308}" type="presParOf" srcId="{8DC5922D-2BFC-4938-BB15-C97365973214}" destId="{82917AB0-7F1D-408A-940C-27A29CC9DB73}" srcOrd="0" destOrd="0" presId="urn:microsoft.com/office/officeart/2005/8/layout/target1"/>
    <dgm:cxn modelId="{1047B386-2A0A-4E21-90D9-CE28D9D2EA92}" type="presParOf" srcId="{8DC5922D-2BFC-4938-BB15-C97365973214}" destId="{1255CA8D-883D-4B79-9AC0-B604E4CDB7EC}" srcOrd="1" destOrd="0" presId="urn:microsoft.com/office/officeart/2005/8/layout/target1"/>
    <dgm:cxn modelId="{60E1B61C-0CDE-4FCE-8397-49800E237A94}" type="presParOf" srcId="{8DC5922D-2BFC-4938-BB15-C97365973214}" destId="{552A97D0-BCF7-4C78-8FC3-4D55E06436D1}" srcOrd="2" destOrd="0" presId="urn:microsoft.com/office/officeart/2005/8/layout/target1"/>
    <dgm:cxn modelId="{FB92D3E1-B598-43A6-B4CF-EEFF1525429B}" type="presParOf" srcId="{8DC5922D-2BFC-4938-BB15-C97365973214}" destId="{1E90E9AE-6A42-429D-9CED-4801C8246ECA}" srcOrd="3" destOrd="0" presId="urn:microsoft.com/office/officeart/2005/8/layout/target1"/>
    <dgm:cxn modelId="{4D13803C-C478-49B2-BCD9-1C9A99F1CBD8}" type="presParOf" srcId="{8DC5922D-2BFC-4938-BB15-C97365973214}" destId="{3A008B71-6633-4A32-AF2F-49A149D3B284}" srcOrd="4" destOrd="0" presId="urn:microsoft.com/office/officeart/2005/8/layout/target1"/>
    <dgm:cxn modelId="{97B6869A-4734-456D-90E6-5A432EEBCB1F}" type="presParOf" srcId="{8DC5922D-2BFC-4938-BB15-C97365973214}" destId="{B231EBB1-F643-4D6F-9DBE-BF53ABAEF2FF}" srcOrd="5" destOrd="0" presId="urn:microsoft.com/office/officeart/2005/8/layout/target1"/>
    <dgm:cxn modelId="{70D9C3F4-9420-4244-A381-624A40EB4318}" type="presParOf" srcId="{8DC5922D-2BFC-4938-BB15-C97365973214}" destId="{92FC2EC3-A042-45E1-87AF-D5405F6EFB5E}" srcOrd="6" destOrd="0" presId="urn:microsoft.com/office/officeart/2005/8/layout/target1"/>
    <dgm:cxn modelId="{4137B3D5-D574-4A5F-9379-AA2DF4163E1A}" type="presParOf" srcId="{8DC5922D-2BFC-4938-BB15-C97365973214}" destId="{B918CF71-1D32-43E3-B22B-BA8C54123494}" srcOrd="7" destOrd="0" presId="urn:microsoft.com/office/officeart/2005/8/layout/target1"/>
    <dgm:cxn modelId="{7A45F100-E1FD-407F-A28D-4AEB96C27AE5}" type="presParOf" srcId="{8DC5922D-2BFC-4938-BB15-C97365973214}" destId="{C86A2F7A-8D6E-43B5-8F0C-24E30F06D90E}" srcOrd="8" destOrd="0" presId="urn:microsoft.com/office/officeart/2005/8/layout/target1"/>
    <dgm:cxn modelId="{6EFC8608-C7C3-441B-B26B-48139091A2FF}" type="presParOf" srcId="{8DC5922D-2BFC-4938-BB15-C97365973214}" destId="{D6F98C8D-83E7-4C05-884B-6AE83D17E02C}" srcOrd="9" destOrd="0" presId="urn:microsoft.com/office/officeart/2005/8/layout/target1"/>
    <dgm:cxn modelId="{5E15422D-C0AB-4A43-8CE7-F801D9A574F9}" type="presParOf" srcId="{8DC5922D-2BFC-4938-BB15-C97365973214}" destId="{806DBB68-FF04-42DD-BB9C-3862A7891272}" srcOrd="10" destOrd="0" presId="urn:microsoft.com/office/officeart/2005/8/layout/target1"/>
    <dgm:cxn modelId="{8CFE69FC-3E14-4FCB-A82A-C88BE7BC0AB4}" type="presParOf" srcId="{8DC5922D-2BFC-4938-BB15-C97365973214}" destId="{D66911B9-96B2-47BE-846A-1DCA2C031B3F}" srcOrd="11" destOrd="0" presId="urn:microsoft.com/office/officeart/2005/8/layout/target1"/>
    <dgm:cxn modelId="{EF75DAFD-BEEE-4623-8026-CC737AD58B0D}" type="presParOf" srcId="{8DC5922D-2BFC-4938-BB15-C97365973214}" destId="{E7D892A0-EA0F-4BF3-A21C-7EB98BF8F8C6}" srcOrd="12" destOrd="0" presId="urn:microsoft.com/office/officeart/2005/8/layout/target1"/>
    <dgm:cxn modelId="{4D5DD382-27FA-4FE0-8496-4135B4AB3652}" type="presParOf" srcId="{8DC5922D-2BFC-4938-BB15-C97365973214}" destId="{3E8EF22E-5A94-46B2-B25C-7DB9ED116697}" srcOrd="13" destOrd="0" presId="urn:microsoft.com/office/officeart/2005/8/layout/target1"/>
    <dgm:cxn modelId="{C242EB11-6E02-4B1C-93E6-16684FAA4408}" type="presParOf" srcId="{8DC5922D-2BFC-4938-BB15-C97365973214}" destId="{D597319E-3380-4B2E-918D-856DFF892694}" srcOrd="14" destOrd="0" presId="urn:microsoft.com/office/officeart/2005/8/layout/target1"/>
    <dgm:cxn modelId="{56A59EF7-010A-43B4-B63C-B318E8DE1304}" type="presParOf" srcId="{8DC5922D-2BFC-4938-BB15-C97365973214}" destId="{F3F3A2CA-5BB7-403F-9695-F7F083BC821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92A0-EA0F-4BF3-A21C-7EB98BF8F8C6}">
      <dsp:nvSpPr>
        <dsp:cNvPr id="0" name=""/>
        <dsp:cNvSpPr/>
      </dsp:nvSpPr>
      <dsp:spPr>
        <a:xfrm>
          <a:off x="1286073" y="1131490"/>
          <a:ext cx="3394471" cy="339447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-16266"/>
                <a:lumOff val="2638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-16266"/>
                <a:lumOff val="2638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-16266"/>
                <a:lumOff val="263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6A2F7A-8D6E-43B5-8F0C-24E30F06D90E}">
      <dsp:nvSpPr>
        <dsp:cNvPr id="0" name=""/>
        <dsp:cNvSpPr/>
      </dsp:nvSpPr>
      <dsp:spPr>
        <a:xfrm>
          <a:off x="1771200" y="1616617"/>
          <a:ext cx="2424218" cy="242421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-32532"/>
                <a:lumOff val="52778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-32532"/>
                <a:lumOff val="52778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-32532"/>
                <a:lumOff val="527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B71-6633-4A32-AF2F-49A149D3B284}">
      <dsp:nvSpPr>
        <dsp:cNvPr id="0" name=""/>
        <dsp:cNvSpPr/>
      </dsp:nvSpPr>
      <dsp:spPr>
        <a:xfrm>
          <a:off x="2256043" y="2101460"/>
          <a:ext cx="1454531" cy="145453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-16266"/>
                <a:lumOff val="26389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-16266"/>
                <a:lumOff val="26389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-16266"/>
                <a:lumOff val="263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917AB0-7F1D-408A-940C-27A29CC9DB73}">
      <dsp:nvSpPr>
        <dsp:cNvPr id="0" name=""/>
        <dsp:cNvSpPr/>
      </dsp:nvSpPr>
      <dsp:spPr>
        <a:xfrm>
          <a:off x="2740887" y="2586304"/>
          <a:ext cx="484843" cy="48484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55CA8D-883D-4B79-9AC0-B604E4CDB7EC}">
      <dsp:nvSpPr>
        <dsp:cNvPr id="0" name=""/>
        <dsp:cNvSpPr/>
      </dsp:nvSpPr>
      <dsp:spPr>
        <a:xfrm>
          <a:off x="5246290" y="0"/>
          <a:ext cx="1697235" cy="81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Unit Testing</a:t>
          </a:r>
          <a:endParaRPr lang="en-US" sz="1800" b="1" kern="1200" dirty="0"/>
        </a:p>
      </dsp:txBody>
      <dsp:txXfrm>
        <a:off x="5246290" y="0"/>
        <a:ext cx="1697235" cy="811844"/>
      </dsp:txXfrm>
    </dsp:sp>
    <dsp:sp modelId="{552A97D0-BCF7-4C78-8FC3-4D55E06436D1}">
      <dsp:nvSpPr>
        <dsp:cNvPr id="0" name=""/>
        <dsp:cNvSpPr/>
      </dsp:nvSpPr>
      <dsp:spPr>
        <a:xfrm>
          <a:off x="4821981" y="405922"/>
          <a:ext cx="424308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E90E9AE-6A42-429D-9CED-4801C8246ECA}">
      <dsp:nvSpPr>
        <dsp:cNvPr id="0" name=""/>
        <dsp:cNvSpPr/>
      </dsp:nvSpPr>
      <dsp:spPr>
        <a:xfrm rot="5400000">
          <a:off x="2689121" y="673236"/>
          <a:ext cx="2398759" cy="1866959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231EBB1-F643-4D6F-9DBE-BF53ABAEF2FF}">
      <dsp:nvSpPr>
        <dsp:cNvPr id="0" name=""/>
        <dsp:cNvSpPr/>
      </dsp:nvSpPr>
      <dsp:spPr>
        <a:xfrm>
          <a:off x="5246290" y="811844"/>
          <a:ext cx="1697235" cy="81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Integration Testing</a:t>
          </a:r>
          <a:endParaRPr lang="en-US" sz="1800" b="1" kern="1200" dirty="0"/>
        </a:p>
      </dsp:txBody>
      <dsp:txXfrm>
        <a:off x="5246290" y="811844"/>
        <a:ext cx="1697235" cy="811844"/>
      </dsp:txXfrm>
    </dsp:sp>
    <dsp:sp modelId="{92FC2EC3-A042-45E1-87AF-D5405F6EFB5E}">
      <dsp:nvSpPr>
        <dsp:cNvPr id="0" name=""/>
        <dsp:cNvSpPr/>
      </dsp:nvSpPr>
      <dsp:spPr>
        <a:xfrm>
          <a:off x="4821981" y="1217766"/>
          <a:ext cx="424308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18CF71-1D32-43E3-B22B-BA8C54123494}">
      <dsp:nvSpPr>
        <dsp:cNvPr id="0" name=""/>
        <dsp:cNvSpPr/>
      </dsp:nvSpPr>
      <dsp:spPr>
        <a:xfrm rot="5400000">
          <a:off x="3104378" y="1471786"/>
          <a:ext cx="1969924" cy="1462451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F98C8D-83E7-4C05-884B-6AE83D17E02C}">
      <dsp:nvSpPr>
        <dsp:cNvPr id="0" name=""/>
        <dsp:cNvSpPr/>
      </dsp:nvSpPr>
      <dsp:spPr>
        <a:xfrm>
          <a:off x="5246290" y="1623688"/>
          <a:ext cx="1697235" cy="81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Component Interface Testing</a:t>
          </a:r>
          <a:endParaRPr lang="en-US" sz="1800" b="1" kern="1200" dirty="0"/>
        </a:p>
      </dsp:txBody>
      <dsp:txXfrm>
        <a:off x="5246290" y="1623688"/>
        <a:ext cx="1697235" cy="811844"/>
      </dsp:txXfrm>
    </dsp:sp>
    <dsp:sp modelId="{806DBB68-FF04-42DD-BB9C-3862A7891272}">
      <dsp:nvSpPr>
        <dsp:cNvPr id="0" name=""/>
        <dsp:cNvSpPr/>
      </dsp:nvSpPr>
      <dsp:spPr>
        <a:xfrm>
          <a:off x="4821981" y="2029611"/>
          <a:ext cx="424308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6911B9-96B2-47BE-846A-1DCA2C031B3F}">
      <dsp:nvSpPr>
        <dsp:cNvPr id="0" name=""/>
        <dsp:cNvSpPr/>
      </dsp:nvSpPr>
      <dsp:spPr>
        <a:xfrm rot="5400000">
          <a:off x="3506340" y="2216024"/>
          <a:ext cx="1502619" cy="1128661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E8EF22E-5A94-46B2-B25C-7DB9ED116697}">
      <dsp:nvSpPr>
        <dsp:cNvPr id="0" name=""/>
        <dsp:cNvSpPr/>
      </dsp:nvSpPr>
      <dsp:spPr>
        <a:xfrm>
          <a:off x="5246290" y="2435533"/>
          <a:ext cx="1697235" cy="81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System Testing. </a:t>
          </a:r>
          <a:endParaRPr lang="en-US" sz="1800" b="1" kern="1200"/>
        </a:p>
      </dsp:txBody>
      <dsp:txXfrm>
        <a:off x="5246290" y="2435533"/>
        <a:ext cx="1697235" cy="811844"/>
      </dsp:txXfrm>
    </dsp:sp>
    <dsp:sp modelId="{D597319E-3380-4B2E-918D-856DFF892694}">
      <dsp:nvSpPr>
        <dsp:cNvPr id="0" name=""/>
        <dsp:cNvSpPr/>
      </dsp:nvSpPr>
      <dsp:spPr>
        <a:xfrm>
          <a:off x="4821981" y="2841455"/>
          <a:ext cx="424308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3F3A2CA-5BB7-403F-9695-F7F083BC8215}">
      <dsp:nvSpPr>
        <dsp:cNvPr id="0" name=""/>
        <dsp:cNvSpPr/>
      </dsp:nvSpPr>
      <dsp:spPr>
        <a:xfrm rot="5400000">
          <a:off x="3909264" y="2963203"/>
          <a:ext cx="1032824" cy="788648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sz="2400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System Implementation</a:t>
            </a:r>
            <a:br>
              <a:rPr lang="en-US" b="1" dirty="0" smtClean="0"/>
            </a:br>
            <a:r>
              <a:rPr lang="en-US" b="1" dirty="0" smtClean="0"/>
              <a:t>(Construction and Testing)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Finding </a:t>
            </a:r>
            <a:r>
              <a:rPr lang="en-US" dirty="0"/>
              <a:t>defects / bugs.</a:t>
            </a:r>
          </a:p>
          <a:p>
            <a:pPr>
              <a:lnSpc>
                <a:spcPct val="150000"/>
              </a:lnSpc>
            </a:pPr>
            <a:r>
              <a:rPr lang="en-US" dirty="0"/>
              <a:t>Prevent </a:t>
            </a:r>
            <a:r>
              <a:rPr lang="en-US" dirty="0" smtClean="0"/>
              <a:t>defects (avoid expensive recovery)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Improving level of quality (code and product)</a:t>
            </a:r>
          </a:p>
          <a:p>
            <a:pPr>
              <a:lnSpc>
                <a:spcPct val="150000"/>
              </a:lnSpc>
            </a:pPr>
            <a:r>
              <a:rPr lang="en-US" dirty="0"/>
              <a:t>To make sure that the end result meets the business and user requirements (in specifications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</a:t>
            </a:r>
            <a:r>
              <a:rPr lang="en-US" b="1" dirty="0" smtClean="0"/>
              <a:t>Testing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and find defects without executing code. </a:t>
            </a:r>
            <a:endParaRPr lang="en-US" dirty="0" smtClean="0"/>
          </a:p>
          <a:p>
            <a:pPr lvl="1"/>
            <a:r>
              <a:rPr lang="en-US" dirty="0" smtClean="0"/>
              <a:t>Done </a:t>
            </a:r>
            <a:r>
              <a:rPr lang="en-US" dirty="0"/>
              <a:t>during verification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(verify requirements)</a:t>
            </a:r>
          </a:p>
          <a:p>
            <a:pPr lvl="1"/>
            <a:r>
              <a:rPr lang="en-US" dirty="0" smtClean="0"/>
              <a:t>Includes techniques - reviewing </a:t>
            </a:r>
            <a:r>
              <a:rPr lang="en-US" dirty="0"/>
              <a:t>of the </a:t>
            </a:r>
            <a:r>
              <a:rPr lang="en-US" dirty="0" smtClean="0"/>
              <a:t>documents, static analysis, reviewing</a:t>
            </a:r>
            <a:r>
              <a:rPr lang="en-US" dirty="0"/>
              <a:t>, walkthrough, inspection, etc.</a:t>
            </a:r>
          </a:p>
          <a:p>
            <a:r>
              <a:rPr lang="en-US" b="1" dirty="0" smtClean="0"/>
              <a:t>Dynamic Testing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code is </a:t>
            </a:r>
            <a:r>
              <a:rPr lang="en-US" dirty="0" smtClean="0"/>
              <a:t>executed.</a:t>
            </a:r>
          </a:p>
          <a:p>
            <a:pPr lvl="1"/>
            <a:r>
              <a:rPr lang="en-US" dirty="0" smtClean="0"/>
              <a:t>Done </a:t>
            </a:r>
            <a:r>
              <a:rPr lang="en-US" dirty="0"/>
              <a:t>during validation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(satisfy customers)</a:t>
            </a:r>
          </a:p>
          <a:p>
            <a:pPr lvl="1"/>
            <a:r>
              <a:rPr lang="en-US" dirty="0" smtClean="0"/>
              <a:t>Includes test types - Unit Testing, Integration Testing, System Testing,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Recommended – automated testing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Testing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Testing where all INPUT, PROCESS (code functions) and OUTPUT is seen.</a:t>
            </a:r>
          </a:p>
          <a:p>
            <a:pPr lvl="1"/>
            <a:r>
              <a:rPr lang="en-US" dirty="0" smtClean="0"/>
              <a:t>Usually test by programmer.</a:t>
            </a:r>
            <a:endParaRPr lang="en-US" dirty="0"/>
          </a:p>
          <a:p>
            <a:r>
              <a:rPr lang="en-US" dirty="0"/>
              <a:t>Black Box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Testing where only INPUT and OUTPUT is seen, PROCESS (internal code and functions) are hidden.</a:t>
            </a:r>
          </a:p>
          <a:p>
            <a:pPr lvl="1"/>
            <a:r>
              <a:rPr lang="en-US" dirty="0" smtClean="0"/>
              <a:t>Usually test by User / Customer.</a:t>
            </a:r>
            <a:endParaRPr lang="en-US" dirty="0"/>
          </a:p>
          <a:p>
            <a:r>
              <a:rPr lang="en-US" dirty="0"/>
              <a:t>Stub Testing</a:t>
            </a:r>
          </a:p>
          <a:p>
            <a:pPr lvl="1"/>
            <a:r>
              <a:rPr lang="en-US" dirty="0"/>
              <a:t>Testing just one line of execution, normally to check presence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3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95950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24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</a:p>
          <a:p>
            <a:pPr lvl="1"/>
            <a:r>
              <a:rPr lang="en-US" dirty="0"/>
              <a:t>Aka; component testing</a:t>
            </a:r>
          </a:p>
          <a:p>
            <a:pPr lvl="1"/>
            <a:r>
              <a:rPr lang="en-US" dirty="0"/>
              <a:t>Tests that verify the functionality of a specific section of code, usually at the function level. </a:t>
            </a:r>
          </a:p>
          <a:p>
            <a:pPr lvl="1"/>
            <a:r>
              <a:rPr lang="en-US" dirty="0" smtClean="0"/>
              <a:t>(In </a:t>
            </a:r>
            <a:r>
              <a:rPr lang="en-US" dirty="0"/>
              <a:t>an object-oriented environment, this is usually at the class </a:t>
            </a:r>
            <a:r>
              <a:rPr lang="en-US" dirty="0" smtClean="0"/>
              <a:t>level)</a:t>
            </a:r>
            <a:endParaRPr lang="en-US" dirty="0"/>
          </a:p>
          <a:p>
            <a:pPr lvl="1"/>
            <a:r>
              <a:rPr lang="en-US" dirty="0"/>
              <a:t>One function might have multiple tests </a:t>
            </a:r>
          </a:p>
          <a:p>
            <a:pPr lvl="1"/>
            <a:r>
              <a:rPr lang="en-US" dirty="0"/>
              <a:t>Ensure that the building blocks of the software work independently from each other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Variation of </a:t>
            </a:r>
            <a:r>
              <a:rPr lang="en-US" dirty="0" smtClean="0"/>
              <a:t>white-box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 Testing</a:t>
            </a:r>
            <a:endParaRPr lang="en-US" b="1" dirty="0"/>
          </a:p>
          <a:p>
            <a:pPr lvl="1"/>
            <a:r>
              <a:rPr lang="en-US" dirty="0"/>
              <a:t>Any type of software testing that seeks to verify the interfaces between components against a software design. 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to expose defects in the interfaces and interaction between integrated components (modules). </a:t>
            </a:r>
          </a:p>
          <a:p>
            <a:pPr lvl="1"/>
            <a:r>
              <a:rPr lang="en-US" dirty="0" smtClean="0"/>
              <a:t>Larger </a:t>
            </a:r>
            <a:r>
              <a:rPr lang="en-US" dirty="0"/>
              <a:t>software components test the architectural design </a:t>
            </a:r>
          </a:p>
        </p:txBody>
      </p:sp>
    </p:spTree>
    <p:extLst>
      <p:ext uri="{BB962C8B-B14F-4D97-AF65-F5344CB8AC3E}">
        <p14:creationId xmlns:p14="http://schemas.microsoft.com/office/powerpoint/2010/main" val="89036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Component Interface Testing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check the handling of data passed between various units, or subsystem components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explain unexpected performance in the next unit.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ariation </a:t>
            </a:r>
            <a:r>
              <a:rPr lang="en-US" dirty="0"/>
              <a:t>of black-box testing</a:t>
            </a:r>
          </a:p>
          <a:p>
            <a:endParaRPr lang="en-US" dirty="0" smtClean="0"/>
          </a:p>
          <a:p>
            <a:r>
              <a:rPr lang="en-US" b="1" dirty="0" smtClean="0"/>
              <a:t>System </a:t>
            </a:r>
            <a:r>
              <a:rPr lang="en-US" b="1" dirty="0"/>
              <a:t>T</a:t>
            </a:r>
            <a:r>
              <a:rPr lang="en-US" b="1" dirty="0" smtClean="0"/>
              <a:t>esting</a:t>
            </a:r>
            <a:endParaRPr lang="en-US" b="1" dirty="0"/>
          </a:p>
          <a:p>
            <a:pPr lvl="1"/>
            <a:r>
              <a:rPr lang="en-US" dirty="0"/>
              <a:t>Tests a completely integrated system to verify that it meets its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Variation </a:t>
            </a:r>
            <a:r>
              <a:rPr lang="en-US" dirty="0"/>
              <a:t>of black-box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6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Testing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Installation Testing </a:t>
            </a:r>
            <a:endParaRPr lang="en-US" b="1" dirty="0" smtClean="0"/>
          </a:p>
          <a:p>
            <a:pPr lvl="1"/>
            <a:r>
              <a:rPr lang="en-US" dirty="0" smtClean="0"/>
              <a:t>assures </a:t>
            </a:r>
            <a:r>
              <a:rPr lang="en-US" dirty="0"/>
              <a:t>that the system is installed correctly</a:t>
            </a:r>
          </a:p>
          <a:p>
            <a:r>
              <a:rPr lang="en-US" b="1" dirty="0"/>
              <a:t>Compatibility Testing </a:t>
            </a:r>
            <a:endParaRPr lang="en-US" dirty="0" smtClean="0"/>
          </a:p>
          <a:p>
            <a:pPr lvl="1"/>
            <a:r>
              <a:rPr lang="en-US" dirty="0" smtClean="0"/>
              <a:t>compatibility </a:t>
            </a:r>
            <a:r>
              <a:rPr lang="en-US" dirty="0"/>
              <a:t>with other application software, operating systems</a:t>
            </a:r>
          </a:p>
          <a:p>
            <a:r>
              <a:rPr lang="en-US" b="1" dirty="0"/>
              <a:t>Smoke And Sanity Testing </a:t>
            </a:r>
            <a:endParaRPr lang="en-US" b="1" dirty="0" smtClean="0"/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it is reasonable to proceed with further testing </a:t>
            </a:r>
          </a:p>
          <a:p>
            <a:r>
              <a:rPr lang="en-US" b="1" dirty="0"/>
              <a:t>Regression Testing  </a:t>
            </a:r>
            <a:endParaRPr lang="en-US" b="1" dirty="0" smtClean="0"/>
          </a:p>
          <a:p>
            <a:pPr lvl="1"/>
            <a:r>
              <a:rPr lang="en-US" dirty="0" smtClean="0"/>
              <a:t>focuses </a:t>
            </a:r>
            <a:r>
              <a:rPr lang="en-US" dirty="0"/>
              <a:t>on finding defects after a major code change has occurred.</a:t>
            </a:r>
          </a:p>
          <a:p>
            <a:r>
              <a:rPr lang="en-US" b="1" dirty="0"/>
              <a:t>Acceptance Testing </a:t>
            </a:r>
            <a:endParaRPr lang="en-US" b="1" dirty="0" smtClean="0"/>
          </a:p>
          <a:p>
            <a:pPr lvl="1"/>
            <a:r>
              <a:rPr lang="en-US" dirty="0" smtClean="0"/>
              <a:t>performed </a:t>
            </a:r>
            <a:r>
              <a:rPr lang="en-US" dirty="0"/>
              <a:t>by the customer for approval and </a:t>
            </a:r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Testing Types ..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Alpha </a:t>
            </a:r>
            <a:r>
              <a:rPr lang="en-US" b="1" dirty="0"/>
              <a:t>Testing </a:t>
            </a:r>
            <a:endParaRPr lang="en-US" b="1" dirty="0" smtClean="0"/>
          </a:p>
          <a:p>
            <a:pPr lvl="1"/>
            <a:r>
              <a:rPr lang="en-US" dirty="0" smtClean="0"/>
              <a:t>simulated </a:t>
            </a:r>
            <a:r>
              <a:rPr lang="en-US" dirty="0"/>
              <a:t>or actual operational testing by potential selected / internal users</a:t>
            </a:r>
          </a:p>
          <a:p>
            <a:r>
              <a:rPr lang="en-US" b="1" dirty="0"/>
              <a:t>Beta Testing </a:t>
            </a:r>
            <a:endParaRPr lang="en-US" b="1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alpha testing, Beta testing is a form of external user acceptance testing</a:t>
            </a:r>
          </a:p>
          <a:p>
            <a:r>
              <a:rPr lang="en-US" b="1" dirty="0"/>
              <a:t>Destructive / Robust Testing </a:t>
            </a:r>
            <a:endParaRPr lang="en-US" b="1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software durability and </a:t>
            </a:r>
            <a:r>
              <a:rPr lang="en-US" dirty="0" smtClean="0"/>
              <a:t>tolerance.</a:t>
            </a:r>
            <a:endParaRPr lang="en-US" dirty="0"/>
          </a:p>
          <a:p>
            <a:r>
              <a:rPr lang="en-US" b="1" dirty="0"/>
              <a:t>Security Testing </a:t>
            </a:r>
            <a:endParaRPr lang="en-US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software that processes confidential data to prevent system intrusion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8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monitors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ermitting </a:t>
            </a:r>
            <a:r>
              <a:rPr lang="en-US" dirty="0"/>
              <a:t>full or partial monitoring of program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Ex; Instruction </a:t>
            </a:r>
            <a:r>
              <a:rPr lang="en-US" dirty="0"/>
              <a:t>set </a:t>
            </a:r>
            <a:r>
              <a:rPr lang="en-US" dirty="0" smtClean="0"/>
              <a:t>simulator, Hypervisor, Program </a:t>
            </a:r>
            <a:r>
              <a:rPr lang="en-US" dirty="0"/>
              <a:t>animation,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Formatted </a:t>
            </a:r>
            <a:r>
              <a:rPr lang="en-US" dirty="0"/>
              <a:t>dump or symbolic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allowing inspection of program variables on error or at chosen points</a:t>
            </a:r>
          </a:p>
          <a:p>
            <a:r>
              <a:rPr lang="en-US" dirty="0" smtClean="0"/>
              <a:t>Automated </a:t>
            </a:r>
            <a:r>
              <a:rPr lang="en-US" dirty="0"/>
              <a:t>functional </a:t>
            </a:r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tools are used to repeat system-level tests through the GUI</a:t>
            </a:r>
          </a:p>
          <a:p>
            <a:r>
              <a:rPr lang="en-US" dirty="0" smtClean="0"/>
              <a:t>Benchmarks Tools</a:t>
            </a:r>
          </a:p>
          <a:p>
            <a:pPr lvl="1"/>
            <a:r>
              <a:rPr lang="en-US" dirty="0" smtClean="0"/>
              <a:t>Allowing </a:t>
            </a:r>
            <a:r>
              <a:rPr lang="en-US" dirty="0"/>
              <a:t>run-time performance comparisons to be </a:t>
            </a:r>
            <a:r>
              <a:rPr lang="en-US" dirty="0" smtClean="0"/>
              <a:t>made with rivals</a:t>
            </a:r>
            <a:endParaRPr lang="en-US" dirty="0"/>
          </a:p>
          <a:p>
            <a:r>
              <a:rPr lang="en-US" dirty="0" smtClean="0"/>
              <a:t>Performance </a:t>
            </a:r>
            <a:r>
              <a:rPr lang="en-US" dirty="0"/>
              <a:t>analysis </a:t>
            </a:r>
            <a:r>
              <a:rPr lang="en-US" dirty="0" smtClean="0"/>
              <a:t>(Profiling </a:t>
            </a:r>
            <a:r>
              <a:rPr lang="en-US" dirty="0"/>
              <a:t>tools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Tools that </a:t>
            </a:r>
            <a:r>
              <a:rPr lang="en-US" dirty="0"/>
              <a:t>can help to highlight hot spots and resource </a:t>
            </a:r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module, you should able to:</a:t>
            </a:r>
          </a:p>
          <a:p>
            <a:pPr lvl="1"/>
            <a:r>
              <a:rPr lang="en-US" dirty="0"/>
              <a:t>Explain the purpose, structure and scope of modern Information System Development  Methodologies and select and justify appropriate methods of analysis, design and implementation for a particular component or application, be it traditional, multimedia or web based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Process</a:t>
            </a:r>
            <a:endParaRPr lang="en-US" dirty="0"/>
          </a:p>
        </p:txBody>
      </p:sp>
      <p:pic>
        <p:nvPicPr>
          <p:cNvPr id="1026" name="Picture 2" descr="http://www.valtes.com.ph/service_en/digital_test/images/flow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" y="1842248"/>
            <a:ext cx="8537989" cy="4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guide to test software.</a:t>
            </a:r>
          </a:p>
          <a:p>
            <a:r>
              <a:rPr lang="en-US" dirty="0" smtClean="0"/>
              <a:t>Uses ‘dummy data’ (sample data)</a:t>
            </a:r>
          </a:p>
          <a:p>
            <a:r>
              <a:rPr lang="en-US" dirty="0" smtClean="0"/>
              <a:t>Usually prepared before software is built</a:t>
            </a:r>
          </a:p>
          <a:p>
            <a:r>
              <a:rPr lang="en-US" dirty="0" smtClean="0"/>
              <a:t>Prepared by ‘software testers’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-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53443"/>
              </p:ext>
            </p:extLst>
          </p:nvPr>
        </p:nvGraphicFramePr>
        <p:xfrm>
          <a:off x="500810" y="3082085"/>
          <a:ext cx="8229600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072496"/>
                <a:gridCol w="1670704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 CASE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 TYPE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 STEPS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EXPECTED RESULT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ACTUAL RESULT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REMARKS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 User Sign-in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Unit Test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 smtClean="0"/>
                        <a:t>Open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dirty="0" smtClean="0"/>
                        <a:t>Enter User Name as “X” and …….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User successfully signed-in</a:t>
                      </a:r>
                      <a:r>
                        <a:rPr lang="en-US" sz="1600" b="1" baseline="0" dirty="0" smtClean="0"/>
                        <a:t> into the system, welcome page displayed.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– does not show error when ‘space’ is used in ID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Correction made to code to check ID validity.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2.</a:t>
                      </a:r>
                      <a:r>
                        <a:rPr lang="en-US" sz="1600" b="1" baseline="0" dirty="0" smtClean="0"/>
                        <a:t> Update User Profile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9941"/>
              </p:ext>
            </p:extLst>
          </p:nvPr>
        </p:nvGraphicFramePr>
        <p:xfrm>
          <a:off x="524437" y="1988671"/>
          <a:ext cx="8229600" cy="7416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63269"/>
                <a:gridCol w="1328571"/>
                <a:gridCol w="1105346"/>
                <a:gridCol w="1721224"/>
                <a:gridCol w="2111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TEST DATE / TIME: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PROJECT ID: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TEST BY: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SYSTEM</a:t>
                      </a:r>
                      <a:r>
                        <a:rPr lang="en-US" sz="1600" b="1" baseline="0" dirty="0" smtClean="0"/>
                        <a:t> TITLE: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7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5 major </a:t>
            </a:r>
            <a:r>
              <a:rPr lang="en-US" b="1" dirty="0" smtClean="0"/>
              <a:t>problems</a:t>
            </a:r>
            <a:r>
              <a:rPr lang="en-US" dirty="0" smtClean="0"/>
              <a:t> that you would face if you </a:t>
            </a:r>
            <a:r>
              <a:rPr lang="en-US" b="1" dirty="0" smtClean="0"/>
              <a:t>don’t</a:t>
            </a:r>
            <a:r>
              <a:rPr lang="en-US" dirty="0" smtClean="0"/>
              <a:t> adhere to Good Programming Practices.</a:t>
            </a:r>
          </a:p>
          <a:p>
            <a:endParaRPr lang="en-US" dirty="0" smtClean="0"/>
          </a:p>
          <a:p>
            <a:r>
              <a:rPr lang="en-US" dirty="0" smtClean="0"/>
              <a:t>Discuss 5 good </a:t>
            </a:r>
            <a:r>
              <a:rPr lang="en-US" b="1" dirty="0" smtClean="0"/>
              <a:t>programming practices </a:t>
            </a:r>
            <a:r>
              <a:rPr lang="en-US" dirty="0" smtClean="0"/>
              <a:t>when building an application for mobile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5 advantages and disadvantages of Software Testing.</a:t>
            </a:r>
          </a:p>
          <a:p>
            <a:endParaRPr lang="en-US" dirty="0" smtClean="0"/>
          </a:p>
          <a:p>
            <a:r>
              <a:rPr lang="en-US" dirty="0" smtClean="0"/>
              <a:t>Find 3 Testing Tools (software)  which can be used to test other software.</a:t>
            </a:r>
          </a:p>
          <a:p>
            <a:endParaRPr lang="en-US" dirty="0" smtClean="0"/>
          </a:p>
          <a:p>
            <a:r>
              <a:rPr lang="en-US" dirty="0" smtClean="0"/>
              <a:t>Crate a simple test plan to test 3 functions of Webspace-2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4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 Construction</a:t>
            </a:r>
          </a:p>
          <a:p>
            <a:pPr lvl="1"/>
            <a:r>
              <a:rPr lang="en-US" dirty="0" smtClean="0"/>
              <a:t>Good Programming Practice</a:t>
            </a:r>
          </a:p>
          <a:p>
            <a:pPr lvl="1"/>
            <a:r>
              <a:rPr lang="en-US" dirty="0" smtClean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building the rest of the system through a programming language.</a:t>
            </a:r>
          </a:p>
          <a:p>
            <a:endParaRPr lang="en-US" dirty="0" smtClean="0"/>
          </a:p>
          <a:p>
            <a:r>
              <a:rPr lang="en-US" dirty="0" smtClean="0"/>
              <a:t>Done when;</a:t>
            </a:r>
          </a:p>
          <a:p>
            <a:pPr lvl="1"/>
            <a:r>
              <a:rPr lang="en-US" dirty="0" smtClean="0"/>
              <a:t>Design of the system is approved.</a:t>
            </a:r>
          </a:p>
          <a:p>
            <a:pPr lvl="1"/>
            <a:r>
              <a:rPr lang="en-US" dirty="0" smtClean="0"/>
              <a:t>Design Specification is available.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Deliverable </a:t>
            </a:r>
          </a:p>
          <a:p>
            <a:pPr lvl="1"/>
            <a:r>
              <a:rPr lang="en-US" dirty="0" smtClean="0"/>
              <a:t>Fully working software /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Strategies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Things to Consider Before 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Software Architecture to be used / Platform (s)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Choice Programming Language(s)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Programming / Coding </a:t>
            </a:r>
            <a:r>
              <a:rPr lang="en-US" sz="2000" dirty="0"/>
              <a:t>Standards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Types of testing to be carried out.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Involvement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Code Repository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Version Control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Security and Copyright</a:t>
            </a:r>
          </a:p>
        </p:txBody>
      </p:sp>
    </p:spTree>
    <p:extLst>
      <p:ext uri="{BB962C8B-B14F-4D97-AF65-F5344CB8AC3E}">
        <p14:creationId xmlns:p14="http://schemas.microsoft.com/office/powerpoint/2010/main" val="275604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Strategies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Things to Consider Before 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to be used / Platform (s)</a:t>
            </a:r>
          </a:p>
          <a:p>
            <a:pPr lvl="1"/>
            <a:r>
              <a:rPr lang="en-US" dirty="0" smtClean="0"/>
              <a:t>Types of Platform to build / supported by your application.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Choice Programming Language(s)</a:t>
            </a:r>
          </a:p>
          <a:p>
            <a:pPr lvl="1"/>
            <a:r>
              <a:rPr lang="en-US" dirty="0" smtClean="0"/>
              <a:t>The most flexible/compatible language based on your requirements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Programming / Coding Standards</a:t>
            </a:r>
          </a:p>
          <a:p>
            <a:pPr lvl="1"/>
            <a:r>
              <a:rPr lang="en-US" dirty="0"/>
              <a:t>Check whether your coding need to comply with certain standards, IEEE, Open Source, etc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sz="2200" dirty="0"/>
              <a:t>Types of testing to be carried out</a:t>
            </a:r>
            <a:r>
              <a:rPr lang="en-US" sz="2200" dirty="0" smtClean="0"/>
              <a:t>.</a:t>
            </a:r>
          </a:p>
          <a:p>
            <a:pPr lvl="1"/>
            <a:r>
              <a:rPr lang="en-US" dirty="0"/>
              <a:t>Type of testing necessary for Pre and Post product deployment.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721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Strategies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Things to Consider Before 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Involvement</a:t>
            </a:r>
          </a:p>
          <a:p>
            <a:pPr lvl="1"/>
            <a:r>
              <a:rPr lang="en-US" sz="1800" dirty="0" smtClean="0"/>
              <a:t>Degree of user involvement, availability and user’s expertise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Where to store codes, secure and sharable to other developers.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smtClean="0"/>
              <a:t>Control of modifications made on codes, </a:t>
            </a:r>
          </a:p>
          <a:p>
            <a:pPr lvl="1"/>
            <a:r>
              <a:rPr lang="en-US" dirty="0" smtClean="0"/>
              <a:t>backup and restore or workable codes)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Security and Copyright</a:t>
            </a:r>
          </a:p>
          <a:p>
            <a:pPr lvl="1"/>
            <a:r>
              <a:rPr lang="en-US" dirty="0" smtClean="0"/>
              <a:t>Level of security implemented for the system / application.</a:t>
            </a:r>
          </a:p>
          <a:p>
            <a:pPr lvl="1"/>
            <a:r>
              <a:rPr lang="en-US" dirty="0" smtClean="0"/>
              <a:t>Artifacts that needed to be patented / copyright.	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21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Keep it Short and Simple</a:t>
            </a:r>
          </a:p>
          <a:p>
            <a:r>
              <a:rPr lang="en-US" dirty="0" smtClean="0"/>
              <a:t>Portability </a:t>
            </a:r>
          </a:p>
          <a:p>
            <a:pPr lvl="1"/>
            <a:r>
              <a:rPr lang="en-US" dirty="0" smtClean="0"/>
              <a:t>Use good variables and no hard codes</a:t>
            </a:r>
          </a:p>
          <a:p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Source Codes, Encapsulation</a:t>
            </a:r>
          </a:p>
          <a:p>
            <a:r>
              <a:rPr lang="en-US" dirty="0" smtClean="0"/>
              <a:t>Readable codes </a:t>
            </a:r>
          </a:p>
          <a:p>
            <a:pPr lvl="1"/>
            <a:r>
              <a:rPr lang="en-US" dirty="0" smtClean="0"/>
              <a:t>meaningful and informative</a:t>
            </a:r>
          </a:p>
          <a:p>
            <a:pPr lvl="1"/>
            <a:r>
              <a:rPr lang="en-US" dirty="0" smtClean="0"/>
              <a:t>Names, Comments, Formats</a:t>
            </a:r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Further Reading;</a:t>
            </a:r>
          </a:p>
          <a:p>
            <a:pPr lvl="1"/>
            <a:r>
              <a:rPr lang="en-US" sz="1600" i="1" dirty="0" smtClean="0"/>
              <a:t>https</a:t>
            </a:r>
            <a:r>
              <a:rPr lang="en-US" sz="1600" i="1" dirty="0"/>
              <a:t>://msdn.microsoft.com/en-us/library/aa260844(v=vs.60).aspx</a:t>
            </a:r>
            <a:endParaRPr lang="en-US" sz="1600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process of executing a program or application with the intent of finding the software bugs.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Aka; A process </a:t>
            </a:r>
            <a:r>
              <a:rPr lang="en-US" dirty="0"/>
              <a:t>of validating and verifying that a software program or application or product: Meets the business and technical requirements that guided it's design and development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334104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1623</TotalTime>
  <Pages>11</Pages>
  <Words>1053</Words>
  <Application>Microsoft Office PowerPoint</Application>
  <PresentationFormat>On-screen Show (4:3)</PresentationFormat>
  <Paragraphs>187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APUtemplate-Level_2</vt:lpstr>
      <vt:lpstr>System Development Methods CT00046-3-2</vt:lpstr>
      <vt:lpstr>Learning Outcome</vt:lpstr>
      <vt:lpstr>Key Terms you must be able to use</vt:lpstr>
      <vt:lpstr>System Construction</vt:lpstr>
      <vt:lpstr>Coding Strategies Things to Consider Before Coding</vt:lpstr>
      <vt:lpstr>Coding Strategies Things to Consider Before Coding</vt:lpstr>
      <vt:lpstr>Coding Strategies Things to Consider Before Coding</vt:lpstr>
      <vt:lpstr>Good Programming Practice</vt:lpstr>
      <vt:lpstr>Software Testing</vt:lpstr>
      <vt:lpstr>Software Testing Objectives</vt:lpstr>
      <vt:lpstr>Testing Approach</vt:lpstr>
      <vt:lpstr>Common Testing Terms</vt:lpstr>
      <vt:lpstr>Testing Level</vt:lpstr>
      <vt:lpstr>Testing Level</vt:lpstr>
      <vt:lpstr>Testing Level</vt:lpstr>
      <vt:lpstr>Testing Level</vt:lpstr>
      <vt:lpstr>Popular Testing Types</vt:lpstr>
      <vt:lpstr>Popular Testing Types .. cont</vt:lpstr>
      <vt:lpstr>Types of Testing Tools</vt:lpstr>
      <vt:lpstr>Software Testing Process</vt:lpstr>
      <vt:lpstr>Test Plan</vt:lpstr>
      <vt:lpstr>Test Plan - Example</vt:lpstr>
      <vt:lpstr>Question &amp; Answer</vt:lpstr>
      <vt:lpstr>Tutorial 1</vt:lpstr>
      <vt:lpstr>Tutorial 2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50</cp:revision>
  <cp:lastPrinted>1995-11-02T09:23:42Z</cp:lastPrinted>
  <dcterms:created xsi:type="dcterms:W3CDTF">2014-01-17T09:12:04Z</dcterms:created>
  <dcterms:modified xsi:type="dcterms:W3CDTF">2017-01-15T06:29:48Z</dcterms:modified>
</cp:coreProperties>
</file>