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68" r:id="rId5"/>
    <p:sldId id="270" r:id="rId6"/>
    <p:sldId id="271" r:id="rId7"/>
    <p:sldId id="272" r:id="rId8"/>
    <p:sldId id="277" r:id="rId9"/>
    <p:sldId id="273" r:id="rId10"/>
    <p:sldId id="274" r:id="rId11"/>
    <p:sldId id="307" r:id="rId12"/>
    <p:sldId id="333" r:id="rId13"/>
    <p:sldId id="335" r:id="rId14"/>
    <p:sldId id="341" r:id="rId15"/>
    <p:sldId id="336" r:id="rId16"/>
    <p:sldId id="337" r:id="rId17"/>
    <p:sldId id="342" r:id="rId18"/>
    <p:sldId id="343" r:id="rId19"/>
    <p:sldId id="344" r:id="rId20"/>
    <p:sldId id="346" r:id="rId21"/>
    <p:sldId id="345" r:id="rId22"/>
    <p:sldId id="266" r:id="rId23"/>
    <p:sldId id="267" r:id="rId24"/>
    <p:sldId id="334" r:id="rId2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64" autoAdjust="0"/>
  </p:normalViewPr>
  <p:slideViewPr>
    <p:cSldViewPr snapToGrid="0"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6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System Development Methods</a:t>
            </a:r>
            <a:br>
              <a:rPr lang="en-US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CT00046-3-2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System Development Planning</a:t>
            </a:r>
          </a:p>
          <a:p>
            <a:r>
              <a:rPr lang="en-US" b="1" dirty="0" smtClean="0">
                <a:latin typeface="+mn-lt"/>
              </a:rPr>
              <a:t>Part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Common types of Feasibility Study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dirty="0" smtClean="0">
                <a:latin typeface="+mn-lt"/>
              </a:rPr>
              <a:t>Technical feasibility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dirty="0" smtClean="0">
                <a:latin typeface="+mn-lt"/>
              </a:rPr>
              <a:t>Schedule feasibility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dirty="0" smtClean="0">
                <a:latin typeface="+mn-lt"/>
              </a:rPr>
              <a:t>Economic feasibility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dirty="0" smtClean="0">
                <a:latin typeface="+mn-lt"/>
              </a:rPr>
              <a:t>Operational feasibility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dirty="0" smtClean="0">
                <a:latin typeface="+mn-lt"/>
              </a:rPr>
              <a:t>Legal feasibility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dirty="0" smtClean="0">
                <a:latin typeface="+mn-lt"/>
              </a:rPr>
              <a:t>Cultural feasibility, </a:t>
            </a:r>
            <a:r>
              <a:rPr lang="en-US" dirty="0" err="1" smtClean="0">
                <a:latin typeface="+mn-lt"/>
              </a:rPr>
              <a:t>etc</a:t>
            </a:r>
            <a:endParaRPr lang="en-US" dirty="0" smtClean="0">
              <a:latin typeface="+mn-lt"/>
            </a:endParaRPr>
          </a:p>
        </p:txBody>
      </p:sp>
      <p:sp>
        <p:nvSpPr>
          <p:cNvPr id="5" name="AutoShape 2" descr="Image result for feasibility stud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0" name="Picture 4" descr="http://thumbs.dreamstime.com/z/word-cloud-feasibility-study-related-items-34469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449"/>
          <a:stretch/>
        </p:blipFill>
        <p:spPr bwMode="auto">
          <a:xfrm>
            <a:off x="5822847" y="4034118"/>
            <a:ext cx="3151349" cy="238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9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131763"/>
            <a:ext cx="7545387" cy="11430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>
                <a:latin typeface="+mn-lt"/>
              </a:rPr>
              <a:t>The importance of Feasibility Study</a:t>
            </a:r>
            <a:endParaRPr lang="en-US" dirty="0" smtClean="0">
              <a:latin typeface="+mn-lt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dirty="0" smtClean="0">
                <a:latin typeface="+mn-lt"/>
              </a:rPr>
              <a:t>When to do FS?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b="1" dirty="0" smtClean="0">
                <a:solidFill>
                  <a:srgbClr val="0070C0"/>
                </a:solidFill>
                <a:latin typeface="+mn-lt"/>
              </a:rPr>
              <a:t>Before starting a project. 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b="1" dirty="0" smtClean="0">
                <a:solidFill>
                  <a:srgbClr val="0070C0"/>
                </a:solidFill>
                <a:latin typeface="+mn-lt"/>
              </a:rPr>
              <a:t>When the main requirements are clear.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dirty="0" smtClean="0">
                <a:latin typeface="+mn-lt"/>
              </a:rPr>
              <a:t>When are all projects feasible ?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b="1" dirty="0" smtClean="0">
                <a:solidFill>
                  <a:srgbClr val="0070C0"/>
                </a:solidFill>
                <a:latin typeface="+mn-lt"/>
              </a:rPr>
              <a:t>When most of the facts analysed had a positive outcome, such as profit, benefits, solutions, etc.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dirty="0" smtClean="0">
                <a:latin typeface="+mn-lt"/>
              </a:rPr>
              <a:t>What happens when the FS fails (negative outcome)?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b="1" dirty="0" smtClean="0">
                <a:solidFill>
                  <a:srgbClr val="0070C0"/>
                </a:solidFill>
                <a:latin typeface="+mn-lt"/>
              </a:rPr>
              <a:t>The project maybe suspended / scrapped.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b="1" dirty="0" smtClean="0">
                <a:solidFill>
                  <a:srgbClr val="0070C0"/>
                </a:solidFill>
                <a:latin typeface="+mn-lt"/>
              </a:rPr>
              <a:t>Vendors might not take up the project.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785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Quick Quiz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3160058"/>
            <a:ext cx="8229600" cy="3062941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What are the </a:t>
            </a:r>
            <a:r>
              <a:rPr lang="en-US" b="1" dirty="0" smtClean="0">
                <a:latin typeface="+mn-lt"/>
              </a:rPr>
              <a:t>objectives</a:t>
            </a:r>
            <a:r>
              <a:rPr lang="en-US" dirty="0" smtClean="0">
                <a:latin typeface="+mn-lt"/>
              </a:rPr>
              <a:t> of doing Feasibility Study?</a:t>
            </a:r>
          </a:p>
          <a:p>
            <a:r>
              <a:rPr lang="en-US" b="1" dirty="0" smtClean="0">
                <a:latin typeface="+mn-lt"/>
              </a:rPr>
              <a:t>Who</a:t>
            </a:r>
            <a:r>
              <a:rPr lang="en-US" dirty="0" smtClean="0">
                <a:latin typeface="+mn-lt"/>
              </a:rPr>
              <a:t> would be involved in a </a:t>
            </a:r>
            <a:r>
              <a:rPr lang="en-US" b="1" dirty="0" smtClean="0">
                <a:latin typeface="+mn-lt"/>
              </a:rPr>
              <a:t>Feasibility Study</a:t>
            </a:r>
            <a:r>
              <a:rPr lang="en-US" dirty="0" smtClean="0">
                <a:latin typeface="+mn-lt"/>
              </a:rPr>
              <a:t> for a new website at APU?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91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Resource Planning</a:t>
            </a:r>
            <a:br>
              <a:rPr lang="en-US" smtClean="0">
                <a:latin typeface="+mn-lt"/>
              </a:rPr>
            </a:br>
            <a:r>
              <a:rPr lang="en-US" smtClean="0">
                <a:solidFill>
                  <a:srgbClr val="0070C0"/>
                </a:solidFill>
                <a:latin typeface="+mn-lt"/>
              </a:rPr>
              <a:t>Quick Quiz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3321424"/>
            <a:ext cx="8229600" cy="2901576"/>
          </a:xfrm>
        </p:spPr>
        <p:txBody>
          <a:bodyPr/>
          <a:lstStyle/>
          <a:p>
            <a:r>
              <a:rPr lang="en-US" smtClean="0">
                <a:latin typeface="+mn-lt"/>
              </a:rPr>
              <a:t>What are the ‘</a:t>
            </a:r>
            <a:r>
              <a:rPr lang="en-US" b="1" smtClean="0">
                <a:solidFill>
                  <a:srgbClr val="0070C0"/>
                </a:solidFill>
                <a:latin typeface="+mn-lt"/>
              </a:rPr>
              <a:t>resources</a:t>
            </a:r>
            <a:r>
              <a:rPr lang="en-US" smtClean="0">
                <a:latin typeface="+mn-lt"/>
              </a:rPr>
              <a:t>’ in a typical IT Project?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39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Resource Planning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Resource Planning is important, especially to estimate </a:t>
            </a:r>
            <a:r>
              <a:rPr lang="en-US" b="1" dirty="0" smtClean="0">
                <a:solidFill>
                  <a:srgbClr val="0070C0"/>
                </a:solidFill>
                <a:latin typeface="+mn-lt"/>
              </a:rPr>
              <a:t>time and cost </a:t>
            </a:r>
            <a:r>
              <a:rPr lang="en-US" dirty="0" smtClean="0">
                <a:latin typeface="+mn-lt"/>
              </a:rPr>
              <a:t>of the project</a:t>
            </a:r>
          </a:p>
          <a:p>
            <a:r>
              <a:rPr lang="en-US" dirty="0"/>
              <a:t>Normally done at the early stage of planning, </a:t>
            </a:r>
            <a:r>
              <a:rPr lang="en-US" b="1" dirty="0">
                <a:solidFill>
                  <a:srgbClr val="0070C0"/>
                </a:solidFill>
              </a:rPr>
              <a:t>with clear requirements</a:t>
            </a:r>
          </a:p>
          <a:p>
            <a:r>
              <a:rPr lang="en-US" dirty="0" smtClean="0"/>
              <a:t>Involves </a:t>
            </a:r>
            <a:r>
              <a:rPr lang="en-US" dirty="0"/>
              <a:t>activities;</a:t>
            </a:r>
          </a:p>
          <a:p>
            <a:pPr lvl="1"/>
            <a:r>
              <a:rPr lang="en-US" dirty="0" smtClean="0"/>
              <a:t>Define scope</a:t>
            </a:r>
          </a:p>
          <a:p>
            <a:pPr lvl="1"/>
            <a:r>
              <a:rPr lang="en-US" dirty="0" smtClean="0"/>
              <a:t>Human </a:t>
            </a:r>
            <a:r>
              <a:rPr lang="en-US" dirty="0"/>
              <a:t>resource </a:t>
            </a:r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Resource costing</a:t>
            </a:r>
          </a:p>
          <a:p>
            <a:pPr lvl="1"/>
            <a:r>
              <a:rPr lang="en-US" dirty="0" smtClean="0"/>
              <a:t>Resource scheduling and job delegation</a:t>
            </a:r>
            <a:endParaRPr lang="en-US" dirty="0"/>
          </a:p>
          <a:p>
            <a:pPr lvl="1"/>
            <a:r>
              <a:rPr lang="en-US" dirty="0"/>
              <a:t>Equipment planning – Hardware, software,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smtClean="0"/>
              <a:t>Resource RISK Planning</a:t>
            </a:r>
            <a:endParaRPr lang="en-US" dirty="0" smtClean="0">
              <a:latin typeface="+mn-lt"/>
            </a:endParaRPr>
          </a:p>
        </p:txBody>
      </p:sp>
      <p:pic>
        <p:nvPicPr>
          <p:cNvPr id="1026" name="Picture 2" descr="http://www.assignmentpoint.com/wp-content/uploads/2013/04/human-plan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294" y="5242571"/>
            <a:ext cx="2393577" cy="13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1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Resource Planning … </a:t>
            </a:r>
            <a:r>
              <a:rPr lang="en-US" dirty="0" err="1" smtClean="0">
                <a:latin typeface="+mn-lt"/>
              </a:rPr>
              <a:t>cont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Tools used for Resource Planning</a:t>
            </a:r>
          </a:p>
          <a:p>
            <a:endParaRPr lang="en-US" dirty="0" smtClean="0">
              <a:latin typeface="+mn-lt"/>
            </a:endParaRPr>
          </a:p>
          <a:p>
            <a:pPr lvl="1"/>
            <a:r>
              <a:rPr lang="en-US" b="1" dirty="0" smtClean="0">
                <a:latin typeface="+mn-lt"/>
              </a:rPr>
              <a:t>PERT Chart &amp; Gantt Chart </a:t>
            </a:r>
            <a:r>
              <a:rPr lang="en-US" dirty="0" smtClean="0">
                <a:latin typeface="+mn-lt"/>
              </a:rPr>
              <a:t>– For project activities and human resources planning</a:t>
            </a:r>
          </a:p>
          <a:p>
            <a:pPr lvl="1"/>
            <a:endParaRPr lang="en-US" dirty="0" smtClean="0">
              <a:latin typeface="+mn-lt"/>
            </a:endParaRPr>
          </a:p>
          <a:p>
            <a:pPr lvl="1"/>
            <a:r>
              <a:rPr lang="en-US" b="1" dirty="0" smtClean="0">
                <a:latin typeface="+mn-lt"/>
              </a:rPr>
              <a:t>Work Break-down Structure</a:t>
            </a:r>
            <a:r>
              <a:rPr lang="en-US" dirty="0" smtClean="0">
                <a:latin typeface="+mn-lt"/>
              </a:rPr>
              <a:t> -  For tasks and multiple resources assigned to each.</a:t>
            </a:r>
          </a:p>
          <a:p>
            <a:pPr lvl="1"/>
            <a:endParaRPr lang="en-US" dirty="0" smtClean="0">
              <a:latin typeface="+mn-lt"/>
            </a:endParaRPr>
          </a:p>
          <a:p>
            <a:pPr lvl="1"/>
            <a:r>
              <a:rPr lang="en-US" b="1" dirty="0" smtClean="0">
                <a:latin typeface="+mn-lt"/>
              </a:rPr>
              <a:t>Hierarchy Task Analysis</a:t>
            </a:r>
            <a:r>
              <a:rPr lang="en-US" dirty="0" smtClean="0">
                <a:latin typeface="+mn-lt"/>
              </a:rPr>
              <a:t> - For task restructuring</a:t>
            </a:r>
          </a:p>
        </p:txBody>
      </p:sp>
      <p:pic>
        <p:nvPicPr>
          <p:cNvPr id="3074" name="Picture 2" descr="http://michiganofficemovers.com/new/wp-content/uploads/2012/08/iStock_000017434800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5" y="4788459"/>
            <a:ext cx="1984375" cy="17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77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Resource Planning</a:t>
            </a:r>
            <a:br>
              <a:rPr lang="en-US" dirty="0" smtClean="0">
                <a:latin typeface="+mn-lt"/>
              </a:rPr>
            </a:b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PERT Chart &amp; Gantt Chart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28" y="1721224"/>
            <a:ext cx="6709673" cy="3415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835" y="4186798"/>
            <a:ext cx="7362825" cy="22764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upload.wikimedia.org/wikipedia/commons/thumb/3/37/Pert_chart_colored.svg/309px-Pert_chart_colored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856" y="1949823"/>
            <a:ext cx="3295289" cy="201556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027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Resource Planning</a:t>
            </a:r>
            <a:br>
              <a:rPr lang="en-US" dirty="0" smtClean="0">
                <a:latin typeface="+mn-lt"/>
              </a:rPr>
            </a:b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Work Breakdown Structure (WBS)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2050" name="Picture 2" descr="https://christiandenard.files.wordpress.com/2010/02/wb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" r="8561"/>
          <a:stretch/>
        </p:blipFill>
        <p:spPr bwMode="auto">
          <a:xfrm>
            <a:off x="360211" y="1745670"/>
            <a:ext cx="8562109" cy="473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81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Resource Planning</a:t>
            </a:r>
            <a:br>
              <a:rPr lang="en-US" dirty="0" smtClean="0">
                <a:latin typeface="+mn-lt"/>
              </a:rPr>
            </a:br>
            <a:r>
              <a:rPr lang="en-US" sz="2400" dirty="0" smtClean="0">
                <a:solidFill>
                  <a:srgbClr val="0070C0"/>
                </a:solidFill>
              </a:rPr>
              <a:t>Hierarchy </a:t>
            </a:r>
            <a:r>
              <a:rPr lang="en-US" sz="2400" dirty="0">
                <a:solidFill>
                  <a:srgbClr val="0070C0"/>
                </a:solidFill>
              </a:rPr>
              <a:t>Task Analysis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2" descr="http://image.slidesharecdn.com/task-analysisandprototyping-140119210911-phpapp02/95/task-analysis-and-prototyping-6-638.jpg?cb=139016579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0" r="25333"/>
          <a:stretch/>
        </p:blipFill>
        <p:spPr bwMode="auto">
          <a:xfrm>
            <a:off x="1742328" y="2233014"/>
            <a:ext cx="5532532" cy="388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IT outsourcing </a:t>
            </a:r>
            <a:r>
              <a:rPr lang="en-US" sz="2000" dirty="0" smtClean="0"/>
              <a:t>is </a:t>
            </a:r>
            <a:r>
              <a:rPr lang="en-US" sz="2000" dirty="0"/>
              <a:t>the use of external service providers to effectively deliver IT-enabled business process, application service and infrastructure solutions for business outcomes</a:t>
            </a:r>
            <a:r>
              <a:rPr lang="en-US" sz="2000" dirty="0" smtClean="0"/>
              <a:t>.</a:t>
            </a:r>
          </a:p>
          <a:p>
            <a:pPr lvl="1"/>
            <a:endParaRPr lang="en-US" sz="1800" dirty="0" smtClean="0"/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32" y="2998694"/>
            <a:ext cx="5588686" cy="33802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4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Topic &amp; Structure of the Lesson</a:t>
            </a:r>
            <a:endParaRPr lang="en-US" dirty="0" smtClean="0">
              <a:latin typeface="+mn-lt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+mn-lt"/>
              </a:rPr>
              <a:t>Initial Study</a:t>
            </a:r>
          </a:p>
          <a:p>
            <a:pPr lvl="0"/>
            <a:r>
              <a:rPr lang="en-US" dirty="0" smtClean="0">
                <a:latin typeface="+mn-lt"/>
              </a:rPr>
              <a:t>Feasibility Study</a:t>
            </a:r>
          </a:p>
          <a:p>
            <a:pPr lvl="0"/>
            <a:r>
              <a:rPr lang="en-US" dirty="0" smtClean="0">
                <a:latin typeface="+mn-lt"/>
              </a:rPr>
              <a:t>Resource Planning</a:t>
            </a:r>
          </a:p>
          <a:p>
            <a:pPr lvl="0"/>
            <a:r>
              <a:rPr lang="en-US" dirty="0" smtClean="0"/>
              <a:t>Outsourcing</a:t>
            </a:r>
            <a:endParaRPr lang="en-US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Outsourcing</a:t>
            </a:r>
            <a:br>
              <a:rPr lang="en-US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reasons and objectives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lack resources (Hardware, software, staff, etc.) to handle some tasks.</a:t>
            </a:r>
          </a:p>
          <a:p>
            <a:r>
              <a:rPr lang="en-US" dirty="0" smtClean="0"/>
              <a:t>Company don’t have the expertise to handle the task.</a:t>
            </a:r>
          </a:p>
          <a:p>
            <a:r>
              <a:rPr lang="en-US" dirty="0" smtClean="0"/>
              <a:t>Company’s wants to concentrate on main business, so outsourced less important tasks.</a:t>
            </a:r>
          </a:p>
          <a:p>
            <a:r>
              <a:rPr lang="en-US" dirty="0" smtClean="0"/>
              <a:t>Company wants to transfer risk – vendors absorb the risks and provide warranty.</a:t>
            </a:r>
          </a:p>
          <a:p>
            <a:r>
              <a:rPr lang="en-US" dirty="0" smtClean="0"/>
              <a:t>Cost Saving – off-shore outsourcing is often cheaper then running the task locally.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Outsourcing</a:t>
            </a:r>
            <a:br>
              <a:rPr lang="en-US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problems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Outsourcing to experts could be expensive.</a:t>
            </a:r>
          </a:p>
          <a:p>
            <a:r>
              <a:rPr lang="en-US" dirty="0" smtClean="0"/>
              <a:t>Security risk – outsourcing critical systems.</a:t>
            </a:r>
          </a:p>
          <a:p>
            <a:r>
              <a:rPr lang="en-US" dirty="0" smtClean="0"/>
              <a:t>Loss of control  - Owner don’t own the system entirely, risk depending on vendor.</a:t>
            </a:r>
          </a:p>
          <a:p>
            <a:endParaRPr lang="en-US" dirty="0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40"/>
          <a:stretch/>
        </p:blipFill>
        <p:spPr bwMode="auto">
          <a:xfrm>
            <a:off x="3711389" y="3619178"/>
            <a:ext cx="5171493" cy="27816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6141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658" y="2910261"/>
            <a:ext cx="7042150" cy="1143000"/>
          </a:xfrm>
        </p:spPr>
        <p:txBody>
          <a:bodyPr/>
          <a:lstStyle/>
          <a:p>
            <a:r>
              <a:rPr lang="en-US" smtClean="0">
                <a:latin typeface="+mn-lt"/>
              </a:rPr>
              <a:t>Question &amp; Answer</a:t>
            </a:r>
            <a:endParaRPr lang="en-US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Next Session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System Development Planning – Part 2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77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Tutorial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are the contents of a </a:t>
            </a:r>
            <a:r>
              <a:rPr lang="en-US" dirty="0" smtClean="0"/>
              <a:t>Feasibility Study Report?</a:t>
            </a:r>
          </a:p>
          <a:p>
            <a:r>
              <a:rPr lang="en-US" dirty="0" smtClean="0"/>
              <a:t>What are the information that you can get from a Gantt Chart?</a:t>
            </a:r>
          </a:p>
          <a:p>
            <a:r>
              <a:rPr lang="en-US" dirty="0" smtClean="0"/>
              <a:t>Name THREE services which are outsourced by company’s today and why.</a:t>
            </a:r>
          </a:p>
          <a:p>
            <a:r>
              <a:rPr lang="en-US" strike="sngStrike" dirty="0" smtClean="0"/>
              <a:t>You are involved in creating a website for APU. </a:t>
            </a:r>
            <a:br>
              <a:rPr lang="en-US" strike="sngStrike" dirty="0" smtClean="0"/>
            </a:br>
            <a:r>
              <a:rPr lang="en-US" strike="sngStrike" dirty="0" smtClean="0"/>
              <a:t>Create a Work Breakdown Structure (WBS) for the project. Include at least 3 main task and 3 sub-tasks for each.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9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Learning Outcome</a:t>
            </a:r>
            <a:endParaRPr lang="en-US" dirty="0" smtClean="0">
              <a:latin typeface="+mn-lt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At the end of the module, you should able to:</a:t>
            </a:r>
          </a:p>
          <a:p>
            <a:pPr lvl="1"/>
            <a:r>
              <a:rPr lang="en-US" dirty="0" smtClean="0">
                <a:latin typeface="+mn-lt"/>
              </a:rPr>
              <a:t>Explain the initial process of a software development project planning.</a:t>
            </a:r>
          </a:p>
          <a:p>
            <a:pPr lvl="1"/>
            <a:r>
              <a:rPr lang="en-US" dirty="0" smtClean="0"/>
              <a:t>Use planning to tools to estimate resources.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Key Terms you must be able to use</a:t>
            </a:r>
            <a:endParaRPr lang="en-US" dirty="0" smtClean="0"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If you have mastered this topic, you should be able to use the following terms correctly in your assignments and exams:</a:t>
            </a:r>
          </a:p>
          <a:p>
            <a:pPr lvl="1"/>
            <a:endParaRPr lang="en-US" dirty="0" smtClean="0">
              <a:latin typeface="+mn-lt"/>
            </a:endParaRPr>
          </a:p>
          <a:p>
            <a:pPr lvl="1"/>
            <a:r>
              <a:rPr lang="en-US" dirty="0"/>
              <a:t>Initial Study</a:t>
            </a:r>
          </a:p>
          <a:p>
            <a:pPr lvl="1"/>
            <a:r>
              <a:rPr lang="en-US" dirty="0"/>
              <a:t>Feasibility Study</a:t>
            </a:r>
          </a:p>
          <a:p>
            <a:pPr lvl="1"/>
            <a:r>
              <a:rPr lang="en-US" dirty="0" smtClean="0"/>
              <a:t>Resource </a:t>
            </a:r>
            <a:r>
              <a:rPr lang="en-US" dirty="0"/>
              <a:t>planning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Outsourcing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IS Planning Strategies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Problems Statement</a:t>
            </a:r>
          </a:p>
          <a:p>
            <a:r>
              <a:rPr lang="en-US" dirty="0" smtClean="0">
                <a:latin typeface="+mn-lt"/>
              </a:rPr>
              <a:t>Initial Study</a:t>
            </a:r>
            <a:endParaRPr lang="en-US" sz="3200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Feasibility Study</a:t>
            </a:r>
          </a:p>
          <a:p>
            <a:r>
              <a:rPr lang="en-US" dirty="0" smtClean="0">
                <a:latin typeface="+mn-lt"/>
              </a:rPr>
              <a:t>Requirements Engineering</a:t>
            </a:r>
          </a:p>
          <a:p>
            <a:r>
              <a:rPr lang="en-US" dirty="0" smtClean="0">
                <a:latin typeface="+mn-lt"/>
              </a:rPr>
              <a:t>Resource Planning </a:t>
            </a:r>
            <a:endParaRPr lang="en-US" sz="3200" dirty="0" smtClean="0">
              <a:latin typeface="+mn-lt"/>
            </a:endParaRPr>
          </a:p>
          <a:p>
            <a:r>
              <a:rPr lang="en-GB" dirty="0" smtClean="0">
                <a:latin typeface="+mn-lt"/>
              </a:rPr>
              <a:t>Costing and Scheduling</a:t>
            </a:r>
          </a:p>
          <a:p>
            <a:r>
              <a:rPr lang="en-GB" dirty="0" smtClean="0"/>
              <a:t>Outsourcing Options</a:t>
            </a: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95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Problem Statement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Every new projects starts  to solve some type of ‘problem’ with a ‘current process’. </a:t>
            </a:r>
          </a:p>
          <a:p>
            <a:pPr lvl="1"/>
            <a:r>
              <a:rPr lang="en-US" dirty="0" smtClean="0">
                <a:latin typeface="+mn-lt"/>
              </a:rPr>
              <a:t>Defect to the old system</a:t>
            </a:r>
          </a:p>
          <a:p>
            <a:pPr lvl="2"/>
            <a:r>
              <a:rPr lang="en-US" dirty="0" smtClean="0">
                <a:latin typeface="+mn-lt"/>
              </a:rPr>
              <a:t>Bugs, user complaints, unable to support current increasing demand, etc.</a:t>
            </a:r>
          </a:p>
          <a:p>
            <a:pPr lvl="1"/>
            <a:r>
              <a:rPr lang="en-US" dirty="0" smtClean="0">
                <a:latin typeface="+mn-lt"/>
              </a:rPr>
              <a:t>Opportunity or need for upgrade </a:t>
            </a:r>
          </a:p>
          <a:p>
            <a:pPr lvl="2"/>
            <a:r>
              <a:rPr lang="en-US" dirty="0" smtClean="0">
                <a:latin typeface="+mn-lt"/>
              </a:rPr>
              <a:t>directive, competition, available budget, available new technology, etc.</a:t>
            </a:r>
          </a:p>
          <a:p>
            <a:pPr lvl="1"/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‘problems’ usually reported </a:t>
            </a:r>
            <a:r>
              <a:rPr lang="en-US" dirty="0">
                <a:latin typeface="+mn-lt"/>
              </a:rPr>
              <a:t>by users / customers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using </a:t>
            </a:r>
            <a:r>
              <a:rPr lang="en-US" dirty="0">
                <a:latin typeface="+mn-lt"/>
              </a:rPr>
              <a:t>the old/existing system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sp>
        <p:nvSpPr>
          <p:cNvPr id="6" name="AutoShape 4" descr="Image result for system upgr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system upgrad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https://www.4frontcu.com/files/4front/1/image/System%20Upgrade%20logo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94" y="4811806"/>
            <a:ext cx="1945377" cy="174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37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Initial Study </a:t>
            </a:r>
            <a:br>
              <a:rPr lang="en-US" dirty="0" smtClean="0">
                <a:latin typeface="+mn-lt"/>
              </a:rPr>
            </a:b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Process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7298484" cy="4525962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Conducted by expert / consultant on the existing (old) system</a:t>
            </a:r>
          </a:p>
          <a:p>
            <a:pPr lvl="1"/>
            <a:r>
              <a:rPr lang="en-US" dirty="0" smtClean="0">
                <a:latin typeface="+mn-lt"/>
              </a:rPr>
              <a:t>System Analyst, System Engineers</a:t>
            </a:r>
          </a:p>
          <a:p>
            <a:r>
              <a:rPr lang="en-US" dirty="0" smtClean="0">
                <a:latin typeface="+mn-lt"/>
              </a:rPr>
              <a:t>Study ‘</a:t>
            </a:r>
            <a:r>
              <a:rPr lang="en-US" b="1" dirty="0" smtClean="0">
                <a:solidFill>
                  <a:srgbClr val="0070C0"/>
                </a:solidFill>
                <a:latin typeface="+mn-lt"/>
              </a:rPr>
              <a:t>Problem Statement</a:t>
            </a:r>
            <a:r>
              <a:rPr lang="en-US" dirty="0" smtClean="0">
                <a:latin typeface="+mn-lt"/>
              </a:rPr>
              <a:t>’</a:t>
            </a:r>
          </a:p>
          <a:p>
            <a:pPr lvl="1"/>
            <a:r>
              <a:rPr lang="en-US" dirty="0" smtClean="0">
                <a:latin typeface="+mn-lt"/>
              </a:rPr>
              <a:t>Verify problem which are reported to the existing system.</a:t>
            </a:r>
          </a:p>
          <a:p>
            <a:pPr lvl="1"/>
            <a:r>
              <a:rPr lang="en-US" dirty="0" smtClean="0">
                <a:latin typeface="+mn-lt"/>
              </a:rPr>
              <a:t>Find the </a:t>
            </a:r>
            <a:r>
              <a:rPr lang="en-US" b="1" dirty="0" smtClean="0">
                <a:solidFill>
                  <a:srgbClr val="0070C0"/>
                </a:solidFill>
                <a:latin typeface="+mn-lt"/>
              </a:rPr>
              <a:t>source / cause </a:t>
            </a:r>
            <a:r>
              <a:rPr lang="en-US" dirty="0" smtClean="0">
                <a:latin typeface="+mn-lt"/>
              </a:rPr>
              <a:t>of the problem</a:t>
            </a:r>
          </a:p>
          <a:p>
            <a:r>
              <a:rPr lang="en-US" dirty="0" smtClean="0">
                <a:latin typeface="+mn-lt"/>
              </a:rPr>
              <a:t>Narrow down solutions to solve problem.</a:t>
            </a:r>
          </a:p>
          <a:p>
            <a:pPr lvl="1"/>
            <a:r>
              <a:rPr lang="en-US" dirty="0" smtClean="0">
                <a:latin typeface="+mn-lt"/>
              </a:rPr>
              <a:t>Come up with </a:t>
            </a:r>
            <a:r>
              <a:rPr lang="en-US" b="1" dirty="0" smtClean="0">
                <a:solidFill>
                  <a:srgbClr val="0070C0"/>
                </a:solidFill>
                <a:latin typeface="+mn-lt"/>
              </a:rPr>
              <a:t>solutions</a:t>
            </a:r>
            <a:r>
              <a:rPr lang="en-US" dirty="0" smtClean="0">
                <a:latin typeface="+mn-lt"/>
              </a:rPr>
              <a:t>.</a:t>
            </a:r>
          </a:p>
          <a:p>
            <a:pPr lvl="1"/>
            <a:r>
              <a:rPr lang="en-US" dirty="0" smtClean="0">
                <a:latin typeface="+mn-lt"/>
              </a:rPr>
              <a:t>Options – to upgrade, replace, etc.</a:t>
            </a:r>
          </a:p>
          <a:p>
            <a:r>
              <a:rPr lang="en-US" dirty="0" smtClean="0">
                <a:latin typeface="+mn-lt"/>
              </a:rPr>
              <a:t>Create </a:t>
            </a:r>
            <a:r>
              <a:rPr lang="en-US" b="1" dirty="0" smtClean="0">
                <a:solidFill>
                  <a:srgbClr val="0070C0"/>
                </a:solidFill>
                <a:latin typeface="+mn-lt"/>
              </a:rPr>
              <a:t>Project Proposal</a:t>
            </a:r>
            <a:r>
              <a:rPr lang="en-US" dirty="0" smtClean="0">
                <a:latin typeface="+mn-lt"/>
              </a:rPr>
              <a:t>.</a:t>
            </a:r>
          </a:p>
          <a:p>
            <a:pPr lvl="1"/>
            <a:r>
              <a:rPr lang="en-US" dirty="0" smtClean="0">
                <a:latin typeface="+mn-lt"/>
              </a:rPr>
              <a:t>Present suggested solution to customer / business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owner</a:t>
            </a:r>
          </a:p>
          <a:p>
            <a:pPr lvl="1"/>
            <a:endParaRPr lang="en-US" dirty="0">
              <a:latin typeface="+mn-lt"/>
            </a:endParaRPr>
          </a:p>
        </p:txBody>
      </p:sp>
      <p:sp>
        <p:nvSpPr>
          <p:cNvPr id="5" name="AutoShape 2" descr="Image result for investig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investig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investig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s://insyncworkplacesolutions.com.au/wp-content/uploads/2014/03/microscope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856" y="4437482"/>
            <a:ext cx="2154144" cy="209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3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Quick Quiz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3227294"/>
            <a:ext cx="8229600" cy="299570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What does a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Project Proposal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contain?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9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Feasibility Study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Conducted by potential developer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Project owner hires </a:t>
            </a:r>
            <a:r>
              <a:rPr lang="en-US" b="1" dirty="0" smtClean="0">
                <a:solidFill>
                  <a:srgbClr val="0070C0"/>
                </a:solidFill>
                <a:latin typeface="+mn-lt"/>
              </a:rPr>
              <a:t>Developer</a:t>
            </a:r>
          </a:p>
          <a:p>
            <a:pPr lvl="1"/>
            <a:r>
              <a:rPr lang="en-US" dirty="0" smtClean="0">
                <a:latin typeface="+mn-lt"/>
              </a:rPr>
              <a:t>IN-HOUSE developers or </a:t>
            </a:r>
          </a:p>
          <a:p>
            <a:pPr lvl="1"/>
            <a:r>
              <a:rPr lang="en-US" dirty="0" smtClean="0">
                <a:latin typeface="+mn-lt"/>
              </a:rPr>
              <a:t>VENDORS hired through </a:t>
            </a:r>
            <a:r>
              <a:rPr lang="en-US" i="1" dirty="0" smtClean="0">
                <a:latin typeface="+mn-lt"/>
              </a:rPr>
              <a:t>project tendering process.</a:t>
            </a:r>
          </a:p>
          <a:p>
            <a:endParaRPr lang="en-US" dirty="0" smtClean="0"/>
          </a:p>
          <a:p>
            <a:r>
              <a:rPr lang="en-US" dirty="0" smtClean="0"/>
              <a:t>Developer </a:t>
            </a:r>
            <a:r>
              <a:rPr lang="en-US" dirty="0"/>
              <a:t>conducts FEASIBILITY STUDY to see if the project can be done according to owner’s </a:t>
            </a:r>
            <a:r>
              <a:rPr lang="en-US" b="1" dirty="0">
                <a:solidFill>
                  <a:srgbClr val="FF0000"/>
                </a:solidFill>
              </a:rPr>
              <a:t>requirements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smtClean="0"/>
              <a:t>Output </a:t>
            </a:r>
            <a:r>
              <a:rPr lang="en-US" dirty="0"/>
              <a:t>– </a:t>
            </a:r>
            <a:r>
              <a:rPr lang="en-US" b="1" dirty="0">
                <a:solidFill>
                  <a:srgbClr val="0070C0"/>
                </a:solidFill>
              </a:rPr>
              <a:t>Feasibility Study Report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pic>
        <p:nvPicPr>
          <p:cNvPr id="5" name="Picture 8" descr="Image result for problem stat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176" y="5047327"/>
            <a:ext cx="1820208" cy="145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7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8051</TotalTime>
  <Pages>11</Pages>
  <Words>722</Words>
  <Application>Microsoft Office PowerPoint</Application>
  <PresentationFormat>On-screen Show (4:3)</PresentationFormat>
  <Paragraphs>121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APUtemplate-Level_2</vt:lpstr>
      <vt:lpstr>System Development Methods CT00046-3-2</vt:lpstr>
      <vt:lpstr>Topic &amp; Structure of the Lesson</vt:lpstr>
      <vt:lpstr>Learning Outcome</vt:lpstr>
      <vt:lpstr>Key Terms you must be able to use</vt:lpstr>
      <vt:lpstr>IS Planning Strategies</vt:lpstr>
      <vt:lpstr>Problem Statement</vt:lpstr>
      <vt:lpstr>Initial Study  Process</vt:lpstr>
      <vt:lpstr>Quick Quiz</vt:lpstr>
      <vt:lpstr>Feasibility Study</vt:lpstr>
      <vt:lpstr>Common types of Feasibility Study</vt:lpstr>
      <vt:lpstr>The importance of Feasibility Study</vt:lpstr>
      <vt:lpstr>Quick Quiz</vt:lpstr>
      <vt:lpstr>Resource Planning Quick Quiz</vt:lpstr>
      <vt:lpstr>Resource Planning</vt:lpstr>
      <vt:lpstr>Resource Planning … cont</vt:lpstr>
      <vt:lpstr>Resource Planning PERT Chart &amp; Gantt Chart</vt:lpstr>
      <vt:lpstr>Resource Planning Work Breakdown Structure (WBS)</vt:lpstr>
      <vt:lpstr>Resource Planning Hierarchy Task Analysis</vt:lpstr>
      <vt:lpstr>Outsourcing</vt:lpstr>
      <vt:lpstr>Outsourcing reasons and objectives</vt:lpstr>
      <vt:lpstr>Outsourcing problems</vt:lpstr>
      <vt:lpstr>Question &amp; Answer</vt:lpstr>
      <vt:lpstr>Next Session</vt:lpstr>
      <vt:lpstr>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Siwa Kumaran @ Kumar</cp:lastModifiedBy>
  <cp:revision>97</cp:revision>
  <cp:lastPrinted>1995-11-02T09:23:42Z</cp:lastPrinted>
  <dcterms:created xsi:type="dcterms:W3CDTF">2014-01-17T09:12:04Z</dcterms:created>
  <dcterms:modified xsi:type="dcterms:W3CDTF">2016-11-16T04:02:22Z</dcterms:modified>
</cp:coreProperties>
</file>