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8" r:id="rId3"/>
    <p:sldId id="259" r:id="rId4"/>
    <p:sldId id="268" r:id="rId5"/>
    <p:sldId id="275" r:id="rId6"/>
    <p:sldId id="339" r:id="rId7"/>
    <p:sldId id="278" r:id="rId8"/>
    <p:sldId id="338" r:id="rId9"/>
    <p:sldId id="301" r:id="rId10"/>
    <p:sldId id="340" r:id="rId11"/>
    <p:sldId id="344" r:id="rId12"/>
    <p:sldId id="343" r:id="rId13"/>
    <p:sldId id="342" r:id="rId14"/>
    <p:sldId id="341" r:id="rId15"/>
    <p:sldId id="298" r:id="rId16"/>
    <p:sldId id="266" r:id="rId17"/>
    <p:sldId id="267" r:id="rId18"/>
    <p:sldId id="299" r:id="rId19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764" autoAdjust="0"/>
  </p:normalViewPr>
  <p:slideViewPr>
    <p:cSldViewPr snapToGrid="0">
      <p:cViewPr varScale="1">
        <p:scale>
          <a:sx n="42" d="100"/>
          <a:sy n="42" d="100"/>
        </p:scale>
        <p:origin x="67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498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145D9430-4619-42E1-8B95-DB1ADAED9506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945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notes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45EC89B7-D3F1-4B30-BBAB-A61797FC2428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971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443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97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600"/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 sz="2800" b="0"/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6" cstate="print">
            <a:lum bright="80000" contrast="-90000"/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627146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CT046-3-2 – SYSTEM DEVELOPMENT METHODS</a:t>
            </a:r>
            <a:endParaRPr lang="en-GB" sz="1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8495071" y="6651522"/>
            <a:ext cx="648928" cy="206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Slide </a:t>
            </a:r>
            <a:fld id="{24EBCBF7-7ADB-48D7-B08B-09D891D280AE}" type="slidenum">
              <a:rPr lang="en-GB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‹#›</a:t>
            </a:fld>
            <a:endParaRPr lang="en-GB" sz="100" dirty="0"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9" r:id="rId3"/>
    <p:sldLayoutId id="2147483701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System Development Methods</a:t>
            </a:r>
            <a:br>
              <a:rPr lang="en-US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CT00046-3-2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System Development </a:t>
            </a:r>
            <a:r>
              <a:rPr lang="en-US" b="1" dirty="0" smtClean="0">
                <a:latin typeface="+mn-lt"/>
              </a:rPr>
              <a:t>Planning</a:t>
            </a:r>
          </a:p>
          <a:p>
            <a:r>
              <a:rPr lang="en-US" b="1" dirty="0" smtClean="0">
                <a:latin typeface="+mn-lt"/>
              </a:rPr>
              <a:t>Part </a:t>
            </a:r>
            <a:r>
              <a:rPr lang="en-US" b="1" dirty="0"/>
              <a:t>2</a:t>
            </a:r>
            <a:endParaRPr lang="en-US" b="1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 Specifications (SRS)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Structured </a:t>
            </a:r>
            <a:r>
              <a:rPr lang="en-US" dirty="0"/>
              <a:t>collection of information that </a:t>
            </a:r>
            <a:r>
              <a:rPr lang="en-US" dirty="0" smtClean="0"/>
              <a:t>contains the finalized requirements </a:t>
            </a:r>
            <a:r>
              <a:rPr lang="en-US" dirty="0"/>
              <a:t>of a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Contains finalized requirement for System Design</a:t>
            </a:r>
          </a:p>
          <a:p>
            <a:r>
              <a:rPr lang="en-US" dirty="0" smtClean="0"/>
              <a:t>Popular Requirement groups;</a:t>
            </a:r>
          </a:p>
          <a:p>
            <a:pPr lvl="1"/>
            <a:r>
              <a:rPr lang="en-US" dirty="0"/>
              <a:t>Functional Requirements</a:t>
            </a:r>
          </a:p>
          <a:p>
            <a:pPr lvl="1"/>
            <a:r>
              <a:rPr lang="en-US" dirty="0"/>
              <a:t>Non-Functional Requirements</a:t>
            </a:r>
          </a:p>
          <a:p>
            <a:pPr lvl="1"/>
            <a:r>
              <a:rPr lang="en-US" dirty="0" smtClean="0"/>
              <a:t>Architecture Requirements</a:t>
            </a:r>
          </a:p>
          <a:p>
            <a:pPr lvl="1"/>
            <a:r>
              <a:rPr lang="en-US" dirty="0"/>
              <a:t>Business Requirements</a:t>
            </a:r>
          </a:p>
          <a:p>
            <a:pPr lvl="1"/>
            <a:r>
              <a:rPr lang="en-US" dirty="0" smtClean="0"/>
              <a:t>System / Technical Requirements</a:t>
            </a:r>
            <a:endParaRPr lang="en-US" dirty="0"/>
          </a:p>
          <a:p>
            <a:pPr lvl="1"/>
            <a:r>
              <a:rPr lang="en-US" dirty="0" smtClean="0"/>
              <a:t>User / Stakeholders Requirements</a:t>
            </a:r>
            <a:endParaRPr lang="en-US" dirty="0"/>
          </a:p>
          <a:p>
            <a:pPr lvl="1"/>
            <a:r>
              <a:rPr lang="en-US" dirty="0" smtClean="0"/>
              <a:t>Security </a:t>
            </a:r>
            <a:r>
              <a:rPr lang="en-US" dirty="0"/>
              <a:t>Requirements</a:t>
            </a:r>
          </a:p>
          <a:p>
            <a:pPr lvl="1"/>
            <a:r>
              <a:rPr lang="en-US" dirty="0" smtClean="0"/>
              <a:t>User Interface Requirements, </a:t>
            </a:r>
            <a:r>
              <a:rPr lang="en-US" dirty="0" err="1" smtClean="0"/>
              <a:t>etc</a:t>
            </a:r>
            <a:endParaRPr lang="en-US" dirty="0"/>
          </a:p>
        </p:txBody>
      </p:sp>
      <p:pic>
        <p:nvPicPr>
          <p:cNvPr id="5124" name="Picture 4" descr="Image result for require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50" y="4814233"/>
            <a:ext cx="253365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97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Risk </a:t>
            </a:r>
            <a:r>
              <a:rPr lang="en-US" smtClean="0"/>
              <a:t>Management</a:t>
            </a:r>
            <a:br>
              <a:rPr lang="en-US" smtClean="0"/>
            </a:br>
            <a:r>
              <a:rPr lang="en-US" smtClean="0"/>
              <a:t>11-04-17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of identifying potential risk to the project / products and getting prepared for it.</a:t>
            </a:r>
          </a:p>
          <a:p>
            <a:endParaRPr lang="en-US" dirty="0" smtClean="0"/>
          </a:p>
          <a:p>
            <a:r>
              <a:rPr lang="en-US" dirty="0" smtClean="0"/>
              <a:t>Many projects failed due to;</a:t>
            </a:r>
          </a:p>
          <a:p>
            <a:pPr lvl="1"/>
            <a:r>
              <a:rPr lang="en-US" dirty="0" smtClean="0"/>
              <a:t>Developer did not identifying all risks</a:t>
            </a:r>
          </a:p>
          <a:p>
            <a:pPr lvl="1"/>
            <a:r>
              <a:rPr lang="en-US" dirty="0"/>
              <a:t>Developer </a:t>
            </a:r>
            <a:r>
              <a:rPr lang="en-US" dirty="0" smtClean="0"/>
              <a:t>Ignoring risks</a:t>
            </a:r>
          </a:p>
          <a:p>
            <a:pPr lvl="1"/>
            <a:r>
              <a:rPr lang="en-US" dirty="0"/>
              <a:t>Developer d</a:t>
            </a:r>
            <a:r>
              <a:rPr lang="en-US" dirty="0" smtClean="0"/>
              <a:t>id not prepare </a:t>
            </a:r>
            <a:br>
              <a:rPr lang="en-US" dirty="0" smtClean="0"/>
            </a:br>
            <a:r>
              <a:rPr lang="en-US" dirty="0" smtClean="0"/>
              <a:t>‘backup plan’ for risk</a:t>
            </a:r>
          </a:p>
          <a:p>
            <a:pPr lvl="1"/>
            <a:r>
              <a:rPr lang="en-US" dirty="0"/>
              <a:t>Developer d</a:t>
            </a:r>
            <a:r>
              <a:rPr lang="en-US" dirty="0" smtClean="0"/>
              <a:t>id not monitor risk.</a:t>
            </a:r>
            <a:endParaRPr lang="en-US" dirty="0"/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200" y="4850933"/>
            <a:ext cx="2924175" cy="159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962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Management Process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56" t="7294" r="19143" b="11882"/>
          <a:stretch/>
        </p:blipFill>
        <p:spPr bwMode="auto">
          <a:xfrm>
            <a:off x="1237129" y="1565860"/>
            <a:ext cx="6414247" cy="4929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87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Management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Risk </a:t>
            </a:r>
            <a:r>
              <a:rPr lang="en-US" sz="2000" dirty="0"/>
              <a:t>is the product of </a:t>
            </a:r>
            <a:r>
              <a:rPr lang="en-US" sz="2000" b="1" dirty="0" smtClean="0"/>
              <a:t>Probability </a:t>
            </a:r>
            <a:r>
              <a:rPr lang="en-US" sz="2000" b="1" dirty="0" err="1" smtClean="0"/>
              <a:t>vs</a:t>
            </a:r>
            <a:r>
              <a:rPr lang="en-US" sz="2000" b="1" dirty="0" smtClean="0"/>
              <a:t> impact </a:t>
            </a:r>
            <a:br>
              <a:rPr lang="en-US" sz="2000" b="1" dirty="0" smtClean="0"/>
            </a:br>
            <a:r>
              <a:rPr lang="en-US" sz="2000" dirty="0" smtClean="0"/>
              <a:t>(</a:t>
            </a:r>
            <a:r>
              <a:rPr lang="en-US" sz="2000" dirty="0"/>
              <a:t>Risk = </a:t>
            </a:r>
            <a:r>
              <a:rPr lang="en-US" sz="2000" dirty="0" smtClean="0"/>
              <a:t>Probability X </a:t>
            </a:r>
            <a:r>
              <a:rPr lang="en-US" sz="2000" dirty="0"/>
              <a:t>Impact)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57200" y="2697904"/>
            <a:ext cx="8344181" cy="3729884"/>
            <a:chOff x="537882" y="2697904"/>
            <a:chExt cx="8344181" cy="3729884"/>
          </a:xfrm>
        </p:grpSpPr>
        <p:pic>
          <p:nvPicPr>
            <p:cNvPr id="20484" name="Picture 2" descr="http://www.learner.org/courses/envsci/visual/img_lrg/risk_management_mode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06" r="8292"/>
            <a:stretch>
              <a:fillRect/>
            </a:stretch>
          </p:blipFill>
          <p:spPr bwMode="auto">
            <a:xfrm>
              <a:off x="537882" y="2697904"/>
              <a:ext cx="8344181" cy="3729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3"/>
            <p:cNvSpPr/>
            <p:nvPr/>
          </p:nvSpPr>
          <p:spPr bwMode="auto">
            <a:xfrm>
              <a:off x="537882" y="2697904"/>
              <a:ext cx="3267636" cy="124208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987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Management Strategies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000" dirty="0"/>
              <a:t>Risk Transfers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/>
              <a:t>Accept that the risk </a:t>
            </a:r>
            <a:r>
              <a:rPr lang="en-US" sz="1800" b="1" dirty="0" smtClean="0"/>
              <a:t>MAY </a:t>
            </a:r>
            <a:r>
              <a:rPr lang="en-US" sz="1800" dirty="0" smtClean="0"/>
              <a:t>happen. Transferring </a:t>
            </a:r>
            <a:r>
              <a:rPr lang="en-US" sz="1800" dirty="0"/>
              <a:t>the risk to a vendor or customer (who are aware of the risk but willing to face it if it comes).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Risk </a:t>
            </a:r>
            <a:r>
              <a:rPr lang="en-US" sz="2000" dirty="0"/>
              <a:t>Avoidance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Accept that the risk </a:t>
            </a:r>
            <a:r>
              <a:rPr lang="en-US" sz="1800" b="1" dirty="0"/>
              <a:t>MAY </a:t>
            </a:r>
            <a:r>
              <a:rPr lang="en-US" sz="1800" dirty="0" smtClean="0"/>
              <a:t>happen and taking alternative path to avoid the risk from happening. 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Original design may change.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Risk </a:t>
            </a:r>
            <a:r>
              <a:rPr lang="en-US" sz="2000" dirty="0"/>
              <a:t>Reduction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/>
              <a:t>Accept that the risk </a:t>
            </a:r>
            <a:r>
              <a:rPr lang="en-US" sz="1800" b="1" dirty="0" smtClean="0"/>
              <a:t>WILL </a:t>
            </a:r>
            <a:r>
              <a:rPr lang="en-US" sz="1800" dirty="0" smtClean="0"/>
              <a:t>happen and taking additional steps to reduce the risk form occurring. 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May increase cost and delay in delivery time.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Risk Acceptance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Accept that the risk </a:t>
            </a:r>
            <a:r>
              <a:rPr lang="en-US" sz="1800" b="1" dirty="0" smtClean="0"/>
              <a:t>WILL</a:t>
            </a:r>
            <a:r>
              <a:rPr lang="en-US" sz="1800" dirty="0" smtClean="0"/>
              <a:t> happen and implement total solution. 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Costly and time consuming.</a:t>
            </a:r>
          </a:p>
        </p:txBody>
      </p:sp>
      <p:pic>
        <p:nvPicPr>
          <p:cNvPr id="4" name="Picture 5" descr="http://www.prince2primer.com/wp-content/uploads/2012/06/ris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295" y="4953925"/>
            <a:ext cx="1344706" cy="1576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69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en-US" b="1" dirty="0" smtClean="0">
                <a:solidFill>
                  <a:schemeClr val="tx1"/>
                </a:solidFill>
                <a:latin typeface="+mn-lt"/>
              </a:rPr>
              <a:t>Summary of Main Teaching Points</a:t>
            </a:r>
            <a:endParaRPr lang="en-US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tx1"/>
                </a:solidFill>
                <a:latin typeface="+mn-lt"/>
              </a:rPr>
              <a:t>RE Stages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tx1"/>
                </a:solidFill>
                <a:latin typeface="+mn-lt"/>
              </a:rPr>
              <a:t>Fact-finding techniques</a:t>
            </a:r>
            <a:endParaRPr lang="en-US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tx1"/>
                </a:solidFill>
                <a:latin typeface="+mn-lt"/>
              </a:rPr>
              <a:t>SRS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IT Risk Management</a:t>
            </a:r>
            <a:endParaRPr lang="en-US" dirty="0" smtClean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828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23658" y="2910261"/>
            <a:ext cx="7042150" cy="1143000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Question &amp; Answer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Next Session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System Analysis – Methods and Tools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777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en-US" b="1" dirty="0" smtClean="0">
                <a:solidFill>
                  <a:schemeClr val="tx1"/>
                </a:solidFill>
                <a:latin typeface="+mn-lt"/>
              </a:rPr>
              <a:t>Tutorial </a:t>
            </a:r>
            <a:endParaRPr lang="en-US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marL="457200" indent="-457200" ea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+mn-lt"/>
              </a:rPr>
              <a:t>Individual Work;</a:t>
            </a:r>
          </a:p>
          <a:p>
            <a:pPr marL="857250" lvl="1" indent="-45720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+mj-lt"/>
              <a:buAutoNum type="alphaLcParenR"/>
            </a:pPr>
            <a:r>
              <a:rPr lang="en-US" dirty="0" smtClean="0">
                <a:solidFill>
                  <a:schemeClr val="tx1"/>
                </a:solidFill>
                <a:latin typeface="+mn-lt"/>
              </a:rPr>
              <a:t>For </a:t>
            </a:r>
            <a:r>
              <a:rPr lang="en-US" dirty="0" smtClean="0"/>
              <a:t>EACH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Requirement Gathering Methods, explain a situation where it CAN BE USED and NOT SUITABLE TO BE USED.</a:t>
            </a:r>
          </a:p>
          <a:p>
            <a:pPr marL="857250" lvl="1" indent="-45720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+mj-lt"/>
              <a:buAutoNum type="alphaLcParenR"/>
            </a:pPr>
            <a:r>
              <a:rPr lang="en-US" dirty="0" smtClean="0">
                <a:solidFill>
                  <a:schemeClr val="tx1"/>
                </a:solidFill>
                <a:latin typeface="+mn-lt"/>
              </a:rPr>
              <a:t>Design a simple </a:t>
            </a:r>
            <a:r>
              <a:rPr lang="en-US" b="1" dirty="0" smtClean="0">
                <a:solidFill>
                  <a:schemeClr val="tx1"/>
                </a:solidFill>
                <a:latin typeface="+mn-lt"/>
              </a:rPr>
              <a:t>questionnaire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(using the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Likert</a:t>
            </a:r>
            <a:r>
              <a:rPr lang="en-US" smtClean="0">
                <a:solidFill>
                  <a:schemeClr val="tx1"/>
                </a:solidFill>
                <a:latin typeface="+mn-lt"/>
              </a:rPr>
              <a:t>-scale format) to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find out the effectiveness of Webspace-2 in APU.</a:t>
            </a:r>
          </a:p>
          <a:p>
            <a:pPr marL="457200" indent="-457200" ea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 smtClean="0"/>
              <a:t>Group work;</a:t>
            </a:r>
          </a:p>
          <a:p>
            <a:pPr marL="400050" lvl="1" indent="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dirty="0" smtClean="0"/>
              <a:t>Webspace-2 was built on various requirements.</a:t>
            </a:r>
          </a:p>
          <a:p>
            <a:pPr marL="857250" lvl="1" indent="-45720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+mj-lt"/>
              <a:buAutoNum type="alphaLcParenR"/>
            </a:pPr>
            <a:r>
              <a:rPr lang="en-US" dirty="0" smtClean="0"/>
              <a:t>Write 2 requirement statements for each TYPES you studied here, for Webspace-2</a:t>
            </a:r>
          </a:p>
          <a:p>
            <a:pPr marL="857250" lvl="1" indent="-45720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+mj-lt"/>
              <a:buAutoNum type="alphaLcParenR"/>
            </a:pPr>
            <a:r>
              <a:rPr lang="en-US" dirty="0" smtClean="0"/>
              <a:t>Identify the RISKs involved of you are given a project to upgrade Websapce-2. Show the risk in the Risk Analysis Table.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262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&amp; Structure of the Lesson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Requirement Engineering</a:t>
            </a:r>
          </a:p>
          <a:p>
            <a:pPr lvl="1"/>
            <a:r>
              <a:rPr lang="en-US" dirty="0" smtClean="0"/>
              <a:t>Stages</a:t>
            </a:r>
          </a:p>
          <a:p>
            <a:pPr lvl="0"/>
            <a:r>
              <a:rPr lang="en-US" dirty="0" smtClean="0"/>
              <a:t>Review Facts Finding Methods</a:t>
            </a:r>
          </a:p>
          <a:p>
            <a:pPr lvl="0"/>
            <a:r>
              <a:rPr lang="en-US" dirty="0" smtClean="0"/>
              <a:t>System Requirement Specifications (SRS)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Learning Outcome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At the end of the module, you should able to:</a:t>
            </a:r>
          </a:p>
          <a:p>
            <a:endParaRPr lang="en-US" dirty="0" smtClean="0">
              <a:latin typeface="+mn-lt"/>
            </a:endParaRPr>
          </a:p>
          <a:p>
            <a:pPr lvl="1"/>
            <a:r>
              <a:rPr lang="en-US" dirty="0"/>
              <a:t>Explain the purpose, structure and scope of modern Information System Development  Methodologies and select and justify appropriate methods of analysis, design and implementation for a particular component or application, be it traditional, multimedia or web based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Key Terms you must be able to use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If you have mastered this topic, you should be able to use the following terms correctly in your assignments and exams:</a:t>
            </a:r>
          </a:p>
          <a:p>
            <a:pPr lvl="1"/>
            <a:endParaRPr lang="en-US" dirty="0" smtClean="0">
              <a:latin typeface="+mn-lt"/>
            </a:endParaRPr>
          </a:p>
          <a:p>
            <a:pPr lvl="1"/>
            <a:r>
              <a:rPr lang="en-US" dirty="0"/>
              <a:t>Explain Requirement Engineering stages</a:t>
            </a:r>
          </a:p>
          <a:p>
            <a:pPr lvl="1"/>
            <a:r>
              <a:rPr lang="en-US" dirty="0"/>
              <a:t>Discuss the benefits and setbacks of various Facts Finding Methods</a:t>
            </a:r>
          </a:p>
          <a:p>
            <a:pPr lvl="1"/>
            <a:r>
              <a:rPr lang="en-US" dirty="0" smtClean="0"/>
              <a:t>Create various System Requirement statements.</a:t>
            </a:r>
          </a:p>
          <a:p>
            <a:pPr lvl="1"/>
            <a:r>
              <a:rPr lang="en-US" dirty="0" smtClean="0"/>
              <a:t>Risk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79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Information System Requirements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1697038"/>
            <a:ext cx="8266672" cy="4525962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Requirements</a:t>
            </a:r>
          </a:p>
          <a:p>
            <a:pPr lvl="1"/>
            <a:r>
              <a:rPr lang="en-US" dirty="0" smtClean="0">
                <a:latin typeface="+mn-lt"/>
              </a:rPr>
              <a:t>A guideline </a:t>
            </a:r>
            <a:r>
              <a:rPr lang="en-US" dirty="0" smtClean="0"/>
              <a:t>of w</a:t>
            </a:r>
            <a:r>
              <a:rPr lang="en-US" dirty="0" smtClean="0">
                <a:latin typeface="+mn-lt"/>
              </a:rPr>
              <a:t>hat the new IS should do to archive its objectives.</a:t>
            </a:r>
          </a:p>
          <a:p>
            <a:r>
              <a:rPr lang="en-US" dirty="0" smtClean="0"/>
              <a:t>High Level Requirement.</a:t>
            </a:r>
          </a:p>
          <a:p>
            <a:pPr lvl="1"/>
            <a:r>
              <a:rPr lang="en-US" dirty="0" smtClean="0"/>
              <a:t>Overall goal of the system.</a:t>
            </a:r>
          </a:p>
          <a:p>
            <a:pPr lvl="1"/>
            <a:r>
              <a:rPr lang="en-US" dirty="0" smtClean="0"/>
              <a:t>Determined at initial planning stage by the analyst</a:t>
            </a:r>
          </a:p>
          <a:p>
            <a:r>
              <a:rPr lang="en-US" dirty="0" smtClean="0">
                <a:latin typeface="+mn-lt"/>
              </a:rPr>
              <a:t>Low Level Requirements</a:t>
            </a:r>
          </a:p>
          <a:p>
            <a:pPr lvl="1"/>
            <a:r>
              <a:rPr lang="en-US" dirty="0" smtClean="0"/>
              <a:t>More detailed functions</a:t>
            </a:r>
          </a:p>
          <a:p>
            <a:pPr lvl="1"/>
            <a:r>
              <a:rPr lang="en-US" dirty="0" smtClean="0">
                <a:latin typeface="+mn-lt"/>
              </a:rPr>
              <a:t>Determined by gathering requirements</a:t>
            </a:r>
            <a:r>
              <a:rPr lang="en-US" dirty="0" smtClean="0"/>
              <a:t> from varies sources.</a:t>
            </a:r>
          </a:p>
          <a:p>
            <a:pPr lvl="1"/>
            <a:r>
              <a:rPr lang="en-US" dirty="0" smtClean="0">
                <a:latin typeface="+mn-lt"/>
              </a:rPr>
              <a:t>Later tuned into </a:t>
            </a:r>
            <a:r>
              <a:rPr lang="en-US" b="1" dirty="0">
                <a:solidFill>
                  <a:srgbClr val="0070C0"/>
                </a:solidFill>
              </a:rPr>
              <a:t>Systems</a:t>
            </a:r>
            <a:r>
              <a:rPr lang="en-US" dirty="0" smtClean="0">
                <a:latin typeface="+mn-lt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+mn-lt"/>
              </a:rPr>
              <a:t>Requirement Specifications (SRS)</a:t>
            </a:r>
            <a:endParaRPr lang="en-US" b="1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1026" name="Picture 2" descr="Image result for requirem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489" y="5136777"/>
            <a:ext cx="1509511" cy="1502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53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Quick Quiz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2891118"/>
            <a:ext cx="8229600" cy="3331882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What would happen if you don’t collect enough / accurate information before you start your project?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Discuss the problems that you would face later.</a:t>
            </a:r>
            <a:endParaRPr lang="en-US" b="1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292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en-US" dirty="0" smtClean="0">
                <a:solidFill>
                  <a:schemeClr val="tx1"/>
                </a:solidFill>
                <a:latin typeface="+mn-lt"/>
              </a:rPr>
              <a:t>Requirement Engineering  </a:t>
            </a:r>
            <a:br>
              <a:rPr lang="en-US" dirty="0" smtClean="0">
                <a:solidFill>
                  <a:schemeClr val="tx1"/>
                </a:solidFill>
                <a:latin typeface="+mn-lt"/>
              </a:rPr>
            </a:br>
            <a:r>
              <a:rPr lang="en-US" sz="2400" dirty="0" smtClean="0">
                <a:solidFill>
                  <a:srgbClr val="0070C0"/>
                </a:solidFill>
                <a:latin typeface="+mn-lt"/>
              </a:rPr>
              <a:t>Main Activities …  a review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64071" cy="4873625"/>
          </a:xfrm>
        </p:spPr>
        <p:txBody>
          <a:bodyPr/>
          <a:lstStyle/>
          <a:p>
            <a:r>
              <a:rPr lang="en-US" sz="2000" dirty="0"/>
              <a:t>RE - Process of gathering, analyzing and finalizing requirements for the project.</a:t>
            </a:r>
          </a:p>
          <a:p>
            <a:pPr lvl="1"/>
            <a:r>
              <a:rPr lang="en-US" sz="1800" dirty="0"/>
              <a:t>AKA; </a:t>
            </a:r>
            <a:r>
              <a:rPr lang="en-US" sz="1800" dirty="0">
                <a:solidFill>
                  <a:srgbClr val="0070C0"/>
                </a:solidFill>
              </a:rPr>
              <a:t>Requirement Gathering, System Investigation</a:t>
            </a:r>
            <a:r>
              <a:rPr lang="en-US" sz="1800" dirty="0"/>
              <a:t>.</a:t>
            </a:r>
          </a:p>
          <a:p>
            <a:pPr>
              <a:lnSpc>
                <a:spcPct val="110000"/>
              </a:lnSpc>
            </a:pPr>
            <a:r>
              <a:rPr lang="en-US" sz="2000" dirty="0" smtClean="0"/>
              <a:t>Requirement Elicitation (Requirement gathering)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1800" dirty="0"/>
              <a:t>Collect data about the old system and the new system to be built</a:t>
            </a:r>
          </a:p>
          <a:p>
            <a:pPr>
              <a:lnSpc>
                <a:spcPct val="110000"/>
              </a:lnSpc>
            </a:pPr>
            <a:r>
              <a:rPr lang="en-US" sz="2000" dirty="0" smtClean="0"/>
              <a:t>Requirement Compilation</a:t>
            </a:r>
          </a:p>
          <a:p>
            <a:pPr marL="742950" lvl="2" indent="-3429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Gathering / merging the collected data into one location</a:t>
            </a:r>
          </a:p>
          <a:p>
            <a:pPr>
              <a:lnSpc>
                <a:spcPct val="110000"/>
              </a:lnSpc>
            </a:pPr>
            <a:r>
              <a:rPr lang="en-US" sz="2000" dirty="0" smtClean="0"/>
              <a:t>Requirement Validation and Analysis</a:t>
            </a:r>
          </a:p>
          <a:p>
            <a:pPr lvl="1">
              <a:lnSpc>
                <a:spcPct val="110000"/>
              </a:lnSpc>
            </a:pPr>
            <a:r>
              <a:rPr lang="en-US" sz="1800" dirty="0" smtClean="0"/>
              <a:t>Narrowing / filtering, keeping only important and </a:t>
            </a:r>
            <a:br>
              <a:rPr lang="en-US" sz="1800" dirty="0" smtClean="0"/>
            </a:br>
            <a:r>
              <a:rPr lang="en-US" sz="1800" dirty="0" smtClean="0"/>
              <a:t>achievable requirements.</a:t>
            </a:r>
          </a:p>
          <a:p>
            <a:pPr>
              <a:lnSpc>
                <a:spcPct val="110000"/>
              </a:lnSpc>
            </a:pPr>
            <a:r>
              <a:rPr lang="en-US" sz="2000" dirty="0" smtClean="0"/>
              <a:t>Output</a:t>
            </a:r>
          </a:p>
          <a:p>
            <a:pPr lvl="1">
              <a:lnSpc>
                <a:spcPct val="110000"/>
              </a:lnSpc>
            </a:pPr>
            <a:r>
              <a:rPr lang="en-US" sz="1800" b="1" dirty="0" smtClean="0">
                <a:solidFill>
                  <a:srgbClr val="0070C0"/>
                </a:solidFill>
              </a:rPr>
              <a:t>System</a:t>
            </a:r>
            <a:r>
              <a:rPr lang="en-US" sz="1800" dirty="0" smtClean="0"/>
              <a:t> </a:t>
            </a:r>
            <a:r>
              <a:rPr lang="en-US" sz="1800" b="1" dirty="0" smtClean="0">
                <a:solidFill>
                  <a:srgbClr val="0070C0"/>
                </a:solidFill>
              </a:rPr>
              <a:t>Requirement </a:t>
            </a:r>
            <a:r>
              <a:rPr lang="en-US" sz="1800" b="1" dirty="0">
                <a:solidFill>
                  <a:srgbClr val="0070C0"/>
                </a:solidFill>
              </a:rPr>
              <a:t>Specification (SRS</a:t>
            </a:r>
            <a:r>
              <a:rPr lang="en-US" sz="1800" b="1" dirty="0" smtClean="0">
                <a:solidFill>
                  <a:srgbClr val="0070C0"/>
                </a:solidFill>
              </a:rPr>
              <a:t>)</a:t>
            </a:r>
            <a:endParaRPr lang="en-US" sz="1800" b="1" dirty="0">
              <a:solidFill>
                <a:srgbClr val="0070C0"/>
              </a:solidFill>
            </a:endParaRPr>
          </a:p>
        </p:txBody>
      </p:sp>
      <p:pic>
        <p:nvPicPr>
          <p:cNvPr id="6146" name="Picture 2" descr="Image result for requiremen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09"/>
          <a:stretch/>
        </p:blipFill>
        <p:spPr bwMode="auto">
          <a:xfrm>
            <a:off x="6817659" y="4875584"/>
            <a:ext cx="2286000" cy="1700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55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Requirement Engineering (RE)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1697038"/>
            <a:ext cx="8266672" cy="4525962"/>
          </a:xfrm>
        </p:spPr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sz="2400" dirty="0"/>
              <a:t>Basically asking the following questions to gather facts, WHO, WHAT,  WHERE , WHEN,  HOW , WHY</a:t>
            </a:r>
            <a:r>
              <a:rPr lang="en-US" sz="2400" dirty="0" smtClean="0"/>
              <a:t>.</a:t>
            </a:r>
          </a:p>
          <a:p>
            <a:pPr marL="342900" lvl="1" indent="-342900">
              <a:buFontTx/>
              <a:buChar char="•"/>
            </a:pPr>
            <a:endParaRPr lang="en-US" sz="2400" dirty="0"/>
          </a:p>
          <a:p>
            <a:r>
              <a:rPr lang="en-US" dirty="0" smtClean="0">
                <a:latin typeface="+mn-lt"/>
              </a:rPr>
              <a:t>Popular RE Techniques;</a:t>
            </a:r>
          </a:p>
          <a:p>
            <a:pPr lvl="1"/>
            <a:r>
              <a:rPr lang="en-US" dirty="0" smtClean="0">
                <a:latin typeface="+mn-lt"/>
              </a:rPr>
              <a:t>Interview</a:t>
            </a:r>
          </a:p>
          <a:p>
            <a:pPr lvl="1"/>
            <a:r>
              <a:rPr lang="en-US" dirty="0" smtClean="0">
                <a:latin typeface="+mn-lt"/>
              </a:rPr>
              <a:t>Questionnaires / Survey</a:t>
            </a:r>
          </a:p>
          <a:p>
            <a:pPr lvl="1"/>
            <a:r>
              <a:rPr lang="en-US" dirty="0" smtClean="0">
                <a:latin typeface="+mn-lt"/>
              </a:rPr>
              <a:t>Observation</a:t>
            </a:r>
          </a:p>
          <a:p>
            <a:pPr lvl="1"/>
            <a:r>
              <a:rPr lang="en-US" dirty="0" smtClean="0">
                <a:latin typeface="+mn-lt"/>
              </a:rPr>
              <a:t>Document Review</a:t>
            </a:r>
          </a:p>
          <a:p>
            <a:pPr lvl="1"/>
            <a:r>
              <a:rPr lang="en-US" dirty="0"/>
              <a:t>Data Mining</a:t>
            </a:r>
          </a:p>
          <a:p>
            <a:pPr lvl="1"/>
            <a:r>
              <a:rPr lang="en-US" dirty="0" smtClean="0"/>
              <a:t>Brainstorming</a:t>
            </a:r>
          </a:p>
          <a:p>
            <a:pPr lvl="1"/>
            <a:r>
              <a:rPr lang="en-US" dirty="0" smtClean="0"/>
              <a:t>Focus Group,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endParaRPr lang="en-US" dirty="0" smtClean="0">
              <a:latin typeface="+mn-lt"/>
            </a:endParaRPr>
          </a:p>
        </p:txBody>
      </p:sp>
      <p:pic>
        <p:nvPicPr>
          <p:cNvPr id="6" name="Picture 5" descr="http://www.asml.com/imglib/careers/persons/interviews/asml_roel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791" y="4679575"/>
            <a:ext cx="3568176" cy="18456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244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Quick Quiz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2891118"/>
            <a:ext cx="8229600" cy="3331882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If you are creating a new website for APU;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  <a:latin typeface="+mn-lt"/>
              </a:rPr>
              <a:t>Who would you interview?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  <a:latin typeface="+mn-lt"/>
              </a:rPr>
              <a:t>Who would you send your questionnaires?</a:t>
            </a:r>
            <a:endParaRPr lang="en-US" b="1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0730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PUtemplate-Level_2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APUtemplate-Level_2</Template>
  <TotalTime>8115</TotalTime>
  <Pages>11</Pages>
  <Words>679</Words>
  <Application>Microsoft Office PowerPoint</Application>
  <PresentationFormat>On-screen Show (4:3)</PresentationFormat>
  <Paragraphs>109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Candara</vt:lpstr>
      <vt:lpstr>APUtemplate-Level_2</vt:lpstr>
      <vt:lpstr>System Development Methods CT00046-3-2</vt:lpstr>
      <vt:lpstr>Topic &amp; Structure of the Lesson</vt:lpstr>
      <vt:lpstr>Learning Outcome</vt:lpstr>
      <vt:lpstr>Key Terms you must be able to use</vt:lpstr>
      <vt:lpstr>Information System Requirements</vt:lpstr>
      <vt:lpstr>Quick Quiz</vt:lpstr>
      <vt:lpstr>Requirement Engineering   Main Activities …  a review</vt:lpstr>
      <vt:lpstr>Requirement Engineering (RE)</vt:lpstr>
      <vt:lpstr>Quick Quiz</vt:lpstr>
      <vt:lpstr>System Requirement Specifications (SRS)</vt:lpstr>
      <vt:lpstr>Risk Management 11-04-17</vt:lpstr>
      <vt:lpstr>Risk Management Process</vt:lpstr>
      <vt:lpstr>Risk Management Model</vt:lpstr>
      <vt:lpstr>Risk Management Strategies</vt:lpstr>
      <vt:lpstr>Summary of Main Teaching Points</vt:lpstr>
      <vt:lpstr>Question &amp; Answer</vt:lpstr>
      <vt:lpstr>Next Session</vt:lpstr>
      <vt:lpstr>Tutorial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Development Methods CT00046-3-2</dc:title>
  <dc:subject>MSc</dc:subject>
  <dc:creator>skumaran</dc:creator>
  <cp:lastModifiedBy>Sivananthan Chelliah</cp:lastModifiedBy>
  <cp:revision>96</cp:revision>
  <cp:lastPrinted>1995-11-02T09:23:42Z</cp:lastPrinted>
  <dcterms:created xsi:type="dcterms:W3CDTF">2014-01-17T09:12:04Z</dcterms:created>
  <dcterms:modified xsi:type="dcterms:W3CDTF">2017-04-06T09:45:21Z</dcterms:modified>
</cp:coreProperties>
</file>