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76672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605575"/>
              <a:satOff val="15655"/>
              <a:lumOff val="22628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7AAA9"/>
              </a:solidFill>
              <a:prstDash val="solid"/>
              <a:miter lim="400000"/>
            </a:ln>
          </a:left>
          <a:right>
            <a:ln w="12700" cap="flat">
              <a:solidFill>
                <a:srgbClr val="A7AA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7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7AA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711200" y="2197100"/>
            <a:ext cx="115824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pc="-82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11200" y="5334000"/>
            <a:ext cx="11582400" cy="1455526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Author and Date"/>
          <p:cNvSpPr txBox="1"/>
          <p:nvPr>
            <p:ph type="body" sz="quarter" idx="21" hasCustomPrompt="1"/>
          </p:nvPr>
        </p:nvSpPr>
        <p:spPr>
          <a:xfrm>
            <a:off x="711200" y="8410816"/>
            <a:ext cx="11582400" cy="429261"/>
          </a:xfrm>
          <a:prstGeom prst="rect">
            <a:avLst/>
          </a:prstGeom>
        </p:spPr>
        <p:txBody>
          <a:bodyPr/>
          <a:lstStyle>
            <a:lvl1pPr marL="0" indent="0" algn="ctr" defTabSz="587022">
              <a:lnSpc>
                <a:spcPct val="100000"/>
              </a:lnSpc>
              <a:spcBef>
                <a:spcPts val="0"/>
              </a:spcBef>
              <a:buSzTx/>
              <a:buNone/>
              <a:defRPr spc="-1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49999" y="9118599"/>
            <a:ext cx="306325" cy="3284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711200" y="2451100"/>
            <a:ext cx="11582400" cy="4445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711200" y="1926083"/>
            <a:ext cx="11582400" cy="4157038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711200" y="5625409"/>
            <a:ext cx="11582400" cy="63093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711200" y="7191692"/>
            <a:ext cx="11582400" cy="630937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711200" y="2743200"/>
            <a:ext cx="11582400" cy="3619500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15009552_2264x1509.jpeg"/>
          <p:cNvSpPr/>
          <p:nvPr>
            <p:ph type="pic" sz="quarter" idx="21"/>
          </p:nvPr>
        </p:nvSpPr>
        <p:spPr>
          <a:xfrm>
            <a:off x="6598373" y="762000"/>
            <a:ext cx="5715001" cy="38091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519873_3318x2212.jpeg"/>
          <p:cNvSpPr/>
          <p:nvPr>
            <p:ph type="pic" idx="22"/>
          </p:nvPr>
        </p:nvSpPr>
        <p:spPr>
          <a:xfrm>
            <a:off x="-2387600" y="762000"/>
            <a:ext cx="11887200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41297804_1296x1457.jpg"/>
          <p:cNvSpPr/>
          <p:nvPr>
            <p:ph type="pic" sz="half" idx="23"/>
          </p:nvPr>
        </p:nvSpPr>
        <p:spPr>
          <a:xfrm>
            <a:off x="6661873" y="3637404"/>
            <a:ext cx="5588001" cy="62821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49238" y="9118599"/>
            <a:ext cx="306325" cy="3284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eg"/>
          <p:cNvSpPr/>
          <p:nvPr>
            <p:ph type="pic" idx="21"/>
          </p:nvPr>
        </p:nvSpPr>
        <p:spPr>
          <a:xfrm>
            <a:off x="558800" y="762000"/>
            <a:ext cx="11887200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eg"/>
          <p:cNvSpPr/>
          <p:nvPr>
            <p:ph type="pic" idx="21"/>
          </p:nvPr>
        </p:nvSpPr>
        <p:spPr>
          <a:xfrm>
            <a:off x="-1320800" y="-596900"/>
            <a:ext cx="15633700" cy="10422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711200" y="2197100"/>
            <a:ext cx="115824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pc="-82" sz="82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711200" y="5334000"/>
            <a:ext cx="11582400" cy="145715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711200" y="8407400"/>
            <a:ext cx="11582400" cy="429260"/>
          </a:xfrm>
          <a:prstGeom prst="rect">
            <a:avLst/>
          </a:prstGeom>
        </p:spPr>
        <p:txBody>
          <a:bodyPr/>
          <a:lstStyle>
            <a:lvl1pPr marL="0" indent="0" algn="ctr" defTabSz="587022">
              <a:lnSpc>
                <a:spcPct val="100000"/>
              </a:lnSpc>
              <a:spcBef>
                <a:spcPts val="0"/>
              </a:spcBef>
              <a:buSzTx/>
              <a:buNone/>
              <a:defRPr spc="-19" sz="2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49999" y="9118599"/>
            <a:ext cx="306325" cy="328423"/>
          </a:xfrm>
          <a:prstGeom prst="rect">
            <a:avLst/>
          </a:prstGeom>
        </p:spPr>
        <p:txBody>
          <a:bodyPr/>
          <a:lstStyle>
            <a:lvl1pPr defTabSz="584200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5009552_2264x1509.jpeg"/>
          <p:cNvSpPr/>
          <p:nvPr>
            <p:ph type="pic" idx="21"/>
          </p:nvPr>
        </p:nvSpPr>
        <p:spPr>
          <a:xfrm>
            <a:off x="3427686" y="762000"/>
            <a:ext cx="11889828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711406" y="2851794"/>
            <a:ext cx="5058553" cy="208850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711406" y="4775200"/>
            <a:ext cx="5058553" cy="39116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7912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707744" y="369937"/>
            <a:ext cx="5054071" cy="203036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711200" y="3412066"/>
            <a:ext cx="5054600" cy="5267095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lide Subtitle"/>
          <p:cNvSpPr txBox="1"/>
          <p:nvPr>
            <p:ph type="body" sz="quarter" idx="21" hasCustomPrompt="1"/>
          </p:nvPr>
        </p:nvSpPr>
        <p:spPr>
          <a:xfrm>
            <a:off x="711200" y="2268982"/>
            <a:ext cx="5054600" cy="630937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Image"/>
          <p:cNvSpPr/>
          <p:nvPr>
            <p:ph type="pic" idx="22"/>
          </p:nvPr>
        </p:nvSpPr>
        <p:spPr>
          <a:xfrm>
            <a:off x="5848049" y="762000"/>
            <a:ext cx="7049102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711200" y="2451100"/>
            <a:ext cx="11582400" cy="44450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80000"/>
              </a:lnSpc>
              <a:defRPr spc="-82" sz="82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6349999" y="9118599"/>
            <a:ext cx="306325" cy="3284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711200" y="393700"/>
            <a:ext cx="11582400" cy="1168400"/>
          </a:xfrm>
          <a:prstGeom prst="rect">
            <a:avLst/>
          </a:prstGeom>
        </p:spPr>
        <p:txBody>
          <a:bodyPr anchor="ctr"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/>
          <p:nvPr>
            <p:ph type="body" idx="1" hasCustomPrompt="1"/>
          </p:nvPr>
        </p:nvSpPr>
        <p:spPr>
          <a:xfrm>
            <a:off x="711200" y="2997518"/>
            <a:ext cx="11582400" cy="6045201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1700"/>
              </a:spcBef>
              <a:buSzTx/>
              <a:buNone/>
              <a:defRPr spc="-88" sz="4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pc="-88" sz="44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pc="-88" sz="44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pc="-88" sz="44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pc="-88" sz="44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9" name="Agenda Title"/>
          <p:cNvSpPr txBox="1"/>
          <p:nvPr>
            <p:ph type="title" hasCustomPrompt="1"/>
          </p:nvPr>
        </p:nvSpPr>
        <p:spPr>
          <a:xfrm>
            <a:off x="711200" y="393700"/>
            <a:ext cx="11582400" cy="11684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711200" y="2997200"/>
            <a:ext cx="11582400" cy="604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711200" y="397933"/>
            <a:ext cx="1158240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5851" y="9118599"/>
            <a:ext cx="306325" cy="3284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1739900">
              <a:lnSpc>
                <a:spcPct val="100000"/>
              </a:lnSpc>
              <a:defRPr sz="14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3937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7874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1811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15748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19685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23622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27559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31496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35433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geeksforgeeks.org/encapsulation-in-java/" TargetMode="External"/><Relationship Id="rId3" Type="http://schemas.openxmlformats.org/officeDocument/2006/relationships/hyperlink" Target="https://www.javatpoint.com/object-and-class-in-java" TargetMode="External"/><Relationship Id="rId4" Type="http://schemas.openxmlformats.org/officeDocument/2006/relationships/hyperlink" Target="https://doi.org/10.1145/2043662.2043666" TargetMode="External"/><Relationship Id="rId5" Type="http://schemas.openxmlformats.org/officeDocument/2006/relationships/hyperlink" Target="https://doi.org/10.1145/143776.270578" TargetMode="External"/><Relationship Id="rId6" Type="http://schemas.openxmlformats.org/officeDocument/2006/relationships/hyperlink" Target="https://www.androidauthority.com/object-oriented-programming-755216/" TargetMode="External"/><Relationship Id="rId7" Type="http://schemas.openxmlformats.org/officeDocument/2006/relationships/hyperlink" Target="https://www.irejournals.com/formatedpaper/1701801.pdf" TargetMode="External"/><Relationship Id="rId8" Type="http://schemas.openxmlformats.org/officeDocument/2006/relationships/hyperlink" Target="https://doi.org/10.1007/978-3-540-70592-5_28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riangle"/>
          <p:cNvSpPr/>
          <p:nvPr/>
        </p:nvSpPr>
        <p:spPr>
          <a:xfrm flipH="1" rot="10800000">
            <a:off x="-16566" y="1104"/>
            <a:ext cx="6779370" cy="6178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A2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pic>
        <p:nvPicPr>
          <p:cNvPr id="152" name="java.png" descr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4366" y="114852"/>
            <a:ext cx="3027342" cy="302734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CLASS  PRESENTATION"/>
          <p:cNvSpPr txBox="1"/>
          <p:nvPr/>
        </p:nvSpPr>
        <p:spPr>
          <a:xfrm>
            <a:off x="5279558" y="1245233"/>
            <a:ext cx="7677532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739900">
              <a:lnSpc>
                <a:spcPct val="80000"/>
              </a:lnSpc>
              <a:defRPr spc="-45" sz="4500">
                <a:solidFill>
                  <a:srgbClr val="FFFFFF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CLASS  PRESENTATION    </a:t>
            </a:r>
          </a:p>
        </p:txBody>
      </p:sp>
      <p:pic>
        <p:nvPicPr>
          <p:cNvPr id="154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8007" y="4187524"/>
            <a:ext cx="7047634" cy="101601"/>
          </a:xfrm>
          <a:prstGeom prst="rect">
            <a:avLst/>
          </a:prstGeom>
        </p:spPr>
      </p:pic>
      <p:pic>
        <p:nvPicPr>
          <p:cNvPr id="156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1506" y="3405198"/>
            <a:ext cx="7047635" cy="101601"/>
          </a:xfrm>
          <a:prstGeom prst="rect">
            <a:avLst/>
          </a:prstGeom>
        </p:spPr>
      </p:pic>
      <p:sp>
        <p:nvSpPr>
          <p:cNvPr id="158" name="Object Oriented Development with JAVA"/>
          <p:cNvSpPr txBox="1"/>
          <p:nvPr/>
        </p:nvSpPr>
        <p:spPr>
          <a:xfrm>
            <a:off x="6100327" y="3556648"/>
            <a:ext cx="6416994" cy="58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Object Oriented Development with JAVA</a:t>
            </a:r>
          </a:p>
        </p:txBody>
      </p:sp>
      <p:sp>
        <p:nvSpPr>
          <p:cNvPr id="159" name="Presentation Date : 15th August, 2021"/>
          <p:cNvSpPr txBox="1"/>
          <p:nvPr/>
        </p:nvSpPr>
        <p:spPr>
          <a:xfrm>
            <a:off x="6923506" y="5308269"/>
            <a:ext cx="4516637" cy="436935"/>
          </a:xfrm>
          <a:prstGeom prst="rect">
            <a:avLst/>
          </a:prstGeom>
          <a:solidFill>
            <a:schemeClr val="accent1">
              <a:satOff val="2969"/>
              <a:lumOff val="-1146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Presentation Date : 15th August, 2021</a:t>
            </a:r>
          </a:p>
        </p:txBody>
      </p:sp>
      <p:pic>
        <p:nvPicPr>
          <p:cNvPr id="160" name="delivery-courier.png" descr="delivery-couri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2836" y="4632204"/>
            <a:ext cx="2704746" cy="270474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COURIER SERVICE SYSTEM"/>
          <p:cNvSpPr txBox="1"/>
          <p:nvPr/>
        </p:nvSpPr>
        <p:spPr>
          <a:xfrm>
            <a:off x="-223693" y="7531611"/>
            <a:ext cx="5277803" cy="4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739900">
              <a:lnSpc>
                <a:spcPct val="80000"/>
              </a:lnSpc>
              <a:defRPr spc="-21" sz="21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  COURIER SERVICE SYSTEM   </a:t>
            </a:r>
          </a:p>
        </p:txBody>
      </p:sp>
      <p:sp>
        <p:nvSpPr>
          <p:cNvPr id="162" name="Rectangle"/>
          <p:cNvSpPr/>
          <p:nvPr/>
        </p:nvSpPr>
        <p:spPr>
          <a:xfrm>
            <a:off x="283632" y="8438870"/>
            <a:ext cx="4459175" cy="895867"/>
          </a:xfrm>
          <a:prstGeom prst="rect">
            <a:avLst/>
          </a:prstGeom>
          <a:solidFill>
            <a:srgbClr val="7A9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3" name="Subject Teacher : Mr. Sushil Adhikari"/>
          <p:cNvSpPr txBox="1"/>
          <p:nvPr/>
        </p:nvSpPr>
        <p:spPr>
          <a:xfrm>
            <a:off x="291246" y="8653059"/>
            <a:ext cx="4443947" cy="46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FFFFFF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Subject Teacher : Mr. Sushil Adhikari</a:t>
            </a:r>
          </a:p>
        </p:txBody>
      </p:sp>
      <p:sp>
        <p:nvSpPr>
          <p:cNvPr id="164" name="GROUP ASSIGNMENT"/>
          <p:cNvSpPr txBox="1"/>
          <p:nvPr/>
        </p:nvSpPr>
        <p:spPr>
          <a:xfrm>
            <a:off x="6638173" y="2492260"/>
            <a:ext cx="5277803" cy="4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739900">
              <a:lnSpc>
                <a:spcPct val="80000"/>
              </a:lnSpc>
              <a:defRPr spc="-21" sz="21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 GROUP ASSIGNMENT </a:t>
            </a:r>
          </a:p>
        </p:txBody>
      </p:sp>
      <p:sp>
        <p:nvSpPr>
          <p:cNvPr id="165" name="Rectangle"/>
          <p:cNvSpPr/>
          <p:nvPr/>
        </p:nvSpPr>
        <p:spPr>
          <a:xfrm>
            <a:off x="6955256" y="6140133"/>
            <a:ext cx="4516637" cy="3444190"/>
          </a:xfrm>
          <a:prstGeom prst="rect">
            <a:avLst/>
          </a:prstGeom>
          <a:solidFill>
            <a:srgbClr val="7A9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6" name="Group Members"/>
          <p:cNvSpPr txBox="1"/>
          <p:nvPr/>
        </p:nvSpPr>
        <p:spPr>
          <a:xfrm>
            <a:off x="7180113" y="6165992"/>
            <a:ext cx="4193922" cy="543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Group Members</a:t>
            </a:r>
          </a:p>
        </p:txBody>
      </p:sp>
      <p:sp>
        <p:nvSpPr>
          <p:cNvPr id="167" name="Name : Sandesh Subedi ‘A’"/>
          <p:cNvSpPr txBox="1"/>
          <p:nvPr/>
        </p:nvSpPr>
        <p:spPr>
          <a:xfrm>
            <a:off x="7639491" y="6939645"/>
            <a:ext cx="3148166" cy="46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FFFFFF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Name : Sandesh Subedi ‘A’</a:t>
            </a:r>
          </a:p>
        </p:txBody>
      </p:sp>
      <p:sp>
        <p:nvSpPr>
          <p:cNvPr id="168" name="Name : Nabin Chhetri"/>
          <p:cNvSpPr txBox="1"/>
          <p:nvPr/>
        </p:nvSpPr>
        <p:spPr>
          <a:xfrm>
            <a:off x="7887186" y="8377332"/>
            <a:ext cx="2652777" cy="46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FFFFFF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Name : Nabin Chhetri</a:t>
            </a:r>
          </a:p>
        </p:txBody>
      </p:sp>
      <p:sp>
        <p:nvSpPr>
          <p:cNvPr id="169" name="TP Number : NPI000040"/>
          <p:cNvSpPr txBox="1"/>
          <p:nvPr/>
        </p:nvSpPr>
        <p:spPr>
          <a:xfrm>
            <a:off x="7737428" y="7324630"/>
            <a:ext cx="2952292" cy="46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>
                <a:solidFill>
                  <a:srgbClr val="FFFFFF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TP Number : </a:t>
            </a:r>
            <a:r>
              <a:rPr>
                <a:latin typeface="Futura"/>
                <a:ea typeface="Futura"/>
                <a:cs typeface="Futura"/>
                <a:sym typeface="Futura"/>
              </a:rPr>
              <a:t>NPI000040</a:t>
            </a:r>
          </a:p>
        </p:txBody>
      </p:sp>
      <p:sp>
        <p:nvSpPr>
          <p:cNvPr id="170" name="TP Number : NPI000032"/>
          <p:cNvSpPr txBox="1"/>
          <p:nvPr/>
        </p:nvSpPr>
        <p:spPr>
          <a:xfrm>
            <a:off x="7798748" y="8737489"/>
            <a:ext cx="2956652" cy="46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>
                <a:solidFill>
                  <a:srgbClr val="FFFFFF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TP Number : </a:t>
            </a:r>
            <a:r>
              <a:rPr>
                <a:latin typeface="Futura"/>
                <a:ea typeface="Futura"/>
                <a:cs typeface="Futura"/>
                <a:sym typeface="Futura"/>
              </a:rPr>
              <a:t>NPI000032</a:t>
            </a:r>
          </a:p>
        </p:txBody>
      </p:sp>
      <p:pic>
        <p:nvPicPr>
          <p:cNvPr id="171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65955" y="8001389"/>
            <a:ext cx="4622238" cy="101601"/>
          </a:xfrm>
          <a:prstGeom prst="rect">
            <a:avLst/>
          </a:prstGeom>
        </p:spPr>
      </p:pic>
      <p:pic>
        <p:nvPicPr>
          <p:cNvPr id="173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02455" y="9457105"/>
            <a:ext cx="4622238" cy="101601"/>
          </a:xfrm>
          <a:prstGeom prst="rect">
            <a:avLst/>
          </a:prstGeom>
        </p:spPr>
      </p:pic>
      <p:sp>
        <p:nvSpPr>
          <p:cNvPr id="175" name="CT032-3-2"/>
          <p:cNvSpPr txBox="1"/>
          <p:nvPr/>
        </p:nvSpPr>
        <p:spPr>
          <a:xfrm>
            <a:off x="8181030" y="4505987"/>
            <a:ext cx="1874587" cy="42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739900">
              <a:lnSpc>
                <a:spcPct val="80000"/>
              </a:lnSpc>
              <a:defRPr spc="-21" sz="2100">
                <a:solidFill>
                  <a:srgbClr val="FFFFFF"/>
                </a:solidFill>
                <a:latin typeface="Retroica"/>
                <a:ea typeface="Retroica"/>
                <a:cs typeface="Retroica"/>
                <a:sym typeface="Retroica"/>
              </a:defRPr>
            </a:lvl1pPr>
          </a:lstStyle>
          <a:p>
            <a:pPr/>
            <a:r>
              <a:t>  CT032-3-2  </a:t>
            </a:r>
          </a:p>
        </p:txBody>
      </p:sp>
      <p:sp>
        <p:nvSpPr>
          <p:cNvPr id="176" name="Bsc. IT (Set III)"/>
          <p:cNvSpPr txBox="1"/>
          <p:nvPr/>
        </p:nvSpPr>
        <p:spPr>
          <a:xfrm>
            <a:off x="11062246" y="671957"/>
            <a:ext cx="1800099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defRPr sz="2000">
                <a:solidFill>
                  <a:srgbClr val="8A0002"/>
                </a:solidFill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Bsc. IT (Set III)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Oriented Programming Concepts"/>
          <p:cNvSpPr txBox="1"/>
          <p:nvPr/>
        </p:nvSpPr>
        <p:spPr>
          <a:xfrm>
            <a:off x="3154853" y="537871"/>
            <a:ext cx="6695094" cy="83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1096136">
              <a:lnSpc>
                <a:spcPct val="80000"/>
              </a:lnSpc>
              <a:defRPr spc="-28" sz="2835">
                <a:solidFill>
                  <a:srgbClr val="0A2E5C"/>
                </a:solidFill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Object Oriented Programming Concepts </a:t>
            </a:r>
          </a:p>
        </p:txBody>
      </p:sp>
      <p:sp>
        <p:nvSpPr>
          <p:cNvPr id="285" name="Advantages of OOPs Concept"/>
          <p:cNvSpPr txBox="1"/>
          <p:nvPr/>
        </p:nvSpPr>
        <p:spPr>
          <a:xfrm>
            <a:off x="4701480" y="2422579"/>
            <a:ext cx="3601840" cy="436935"/>
          </a:xfrm>
          <a:prstGeom prst="rect">
            <a:avLst/>
          </a:prstGeom>
          <a:solidFill>
            <a:schemeClr val="accent1">
              <a:satOff val="2969"/>
              <a:lumOff val="-1146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Advantages of OOPs Concept</a:t>
            </a:r>
          </a:p>
        </p:txBody>
      </p:sp>
      <p:sp>
        <p:nvSpPr>
          <p:cNvPr id="286" name="The natural and practical technique in OOP makes problem solving practice effectual."/>
          <p:cNvSpPr txBox="1"/>
          <p:nvPr/>
        </p:nvSpPr>
        <p:spPr>
          <a:xfrm>
            <a:off x="833787" y="3907900"/>
            <a:ext cx="11092944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The natural and practical technique in OOP makes problem solving practice effectual.</a:t>
            </a:r>
          </a:p>
        </p:txBody>
      </p:sp>
      <p:sp>
        <p:nvSpPr>
          <p:cNvPr id="287" name="Reusability &amp; extensible of objects in OOP authorizes lower cost and swift development."/>
          <p:cNvSpPr txBox="1"/>
          <p:nvPr/>
        </p:nvSpPr>
        <p:spPr>
          <a:xfrm>
            <a:off x="845561" y="4983552"/>
            <a:ext cx="11525712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Reusability &amp; extensible of objects in OOP authorizes lower cost and swift development. </a:t>
            </a:r>
          </a:p>
        </p:txBody>
      </p:sp>
      <p:sp>
        <p:nvSpPr>
          <p:cNvPr id="288" name="Data hiding with private class helps programmers to build a secured system."/>
          <p:cNvSpPr txBox="1"/>
          <p:nvPr/>
        </p:nvSpPr>
        <p:spPr>
          <a:xfrm>
            <a:off x="867895" y="6059204"/>
            <a:ext cx="9873998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Data hiding with private class helps programmers to build a secured system.</a:t>
            </a:r>
          </a:p>
        </p:txBody>
      </p:sp>
      <p:sp>
        <p:nvSpPr>
          <p:cNvPr id="289" name="OOPs flexibility lets same functions and operators be used multiple times."/>
          <p:cNvSpPr txBox="1"/>
          <p:nvPr/>
        </p:nvSpPr>
        <p:spPr>
          <a:xfrm>
            <a:off x="883941" y="7134856"/>
            <a:ext cx="9614410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OOPs flexibility lets same functions and operators be used multiple times.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5" grpId="1"/>
      <p:bldP build="whole" bldLvl="1" animBg="1" rev="0" advAuto="0" spid="287" grpId="3"/>
      <p:bldP build="whole" bldLvl="1" animBg="1" rev="0" advAuto="0" spid="289" grpId="5"/>
      <p:bldP build="whole" bldLvl="1" animBg="1" rev="0" advAuto="0" spid="288" grpId="4"/>
      <p:bldP build="whole" bldLvl="1" animBg="1" rev="0" advAuto="0" spid="286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ystem Limitations"/>
          <p:cNvSpPr txBox="1"/>
          <p:nvPr/>
        </p:nvSpPr>
        <p:spPr>
          <a:xfrm>
            <a:off x="3056975" y="799053"/>
            <a:ext cx="6695094" cy="83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1739900">
              <a:lnSpc>
                <a:spcPct val="80000"/>
              </a:lnSpc>
              <a:defRPr spc="-35" sz="3500">
                <a:solidFill>
                  <a:srgbClr val="0A2E5C"/>
                </a:solidFill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System Limitations</a:t>
            </a:r>
          </a:p>
        </p:txBody>
      </p:sp>
      <p:sp>
        <p:nvSpPr>
          <p:cNvPr id="292" name="Future Enhancements"/>
          <p:cNvSpPr txBox="1"/>
          <p:nvPr/>
        </p:nvSpPr>
        <p:spPr>
          <a:xfrm>
            <a:off x="3154853" y="4667027"/>
            <a:ext cx="6695094" cy="83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1739900">
              <a:lnSpc>
                <a:spcPct val="80000"/>
              </a:lnSpc>
              <a:defRPr spc="-35" sz="3500">
                <a:solidFill>
                  <a:srgbClr val="0A2E5C"/>
                </a:solidFill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Future Enhancements</a:t>
            </a:r>
          </a:p>
        </p:txBody>
      </p:sp>
      <p:sp>
        <p:nvSpPr>
          <p:cNvPr id="293" name="Delivery login can be cracked as mobile number is used"/>
          <p:cNvSpPr txBox="1"/>
          <p:nvPr/>
        </p:nvSpPr>
        <p:spPr>
          <a:xfrm>
            <a:off x="1658551" y="2067169"/>
            <a:ext cx="7282690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Delivery login can be cracked as mobile number is used</a:t>
            </a:r>
          </a:p>
        </p:txBody>
      </p:sp>
      <p:sp>
        <p:nvSpPr>
          <p:cNvPr id="294" name="To make system available for customer use"/>
          <p:cNvSpPr txBox="1"/>
          <p:nvPr/>
        </p:nvSpPr>
        <p:spPr>
          <a:xfrm>
            <a:off x="1794763" y="6106691"/>
            <a:ext cx="5757674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To make system available for customer use</a:t>
            </a:r>
          </a:p>
        </p:txBody>
      </p:sp>
      <p:sp>
        <p:nvSpPr>
          <p:cNvPr id="295" name="To append goods receiving functionalities"/>
          <p:cNvSpPr txBox="1"/>
          <p:nvPr/>
        </p:nvSpPr>
        <p:spPr>
          <a:xfrm>
            <a:off x="1818131" y="7176842"/>
            <a:ext cx="5710938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To append goods receiving functionalities</a:t>
            </a:r>
          </a:p>
        </p:txBody>
      </p:sp>
      <p:sp>
        <p:nvSpPr>
          <p:cNvPr id="296" name="Introducing online payment facilities for customers’ ease"/>
          <p:cNvSpPr txBox="1"/>
          <p:nvPr/>
        </p:nvSpPr>
        <p:spPr>
          <a:xfrm>
            <a:off x="1824989" y="8246993"/>
            <a:ext cx="7526022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Introducing online payment facilities for customers’ ease</a:t>
            </a:r>
          </a:p>
        </p:txBody>
      </p:sp>
      <p:sp>
        <p:nvSpPr>
          <p:cNvPr id="297" name="File based data storing can be vulnerable"/>
          <p:cNvSpPr txBox="1"/>
          <p:nvPr/>
        </p:nvSpPr>
        <p:spPr>
          <a:xfrm>
            <a:off x="1667422" y="2946935"/>
            <a:ext cx="553110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File based data storing can be vulnerable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6"/>
      <p:bldP build="whole" bldLvl="1" animBg="1" rev="0" advAuto="0" spid="292" grpId="3"/>
      <p:bldP build="whole" bldLvl="1" animBg="1" rev="0" advAuto="0" spid="297" grpId="2"/>
      <p:bldP build="whole" bldLvl="1" animBg="1" rev="0" advAuto="0" spid="294" grpId="4"/>
      <p:bldP build="whole" bldLvl="1" animBg="1" rev="0" advAuto="0" spid="295" grpId="5"/>
      <p:bldP build="whole" bldLvl="1" animBg="1" rev="0" advAuto="0" spid="29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onclusion"/>
          <p:cNvSpPr txBox="1"/>
          <p:nvPr/>
        </p:nvSpPr>
        <p:spPr>
          <a:xfrm>
            <a:off x="3168836" y="956001"/>
            <a:ext cx="6695094" cy="83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1739900">
              <a:lnSpc>
                <a:spcPct val="80000"/>
              </a:lnSpc>
              <a:defRPr spc="-35" sz="3500">
                <a:solidFill>
                  <a:srgbClr val="0A2E5C"/>
                </a:solidFill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300" name="Use of Java Programming Language for project construction"/>
          <p:cNvSpPr txBox="1"/>
          <p:nvPr/>
        </p:nvSpPr>
        <p:spPr>
          <a:xfrm>
            <a:off x="2535694" y="2708918"/>
            <a:ext cx="7961378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Use of Java Programming Language for project construction</a:t>
            </a:r>
          </a:p>
        </p:txBody>
      </p:sp>
      <p:sp>
        <p:nvSpPr>
          <p:cNvPr id="301" name="Demonstrated knowledge of Object-Oriented Programming"/>
          <p:cNvSpPr txBox="1"/>
          <p:nvPr/>
        </p:nvSpPr>
        <p:spPr>
          <a:xfrm>
            <a:off x="2532519" y="3867726"/>
            <a:ext cx="7967728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Demonstrated knowledge of Object-Oriented Programming  </a:t>
            </a:r>
          </a:p>
        </p:txBody>
      </p:sp>
      <p:sp>
        <p:nvSpPr>
          <p:cNvPr id="302" name="Overall system depicts the importance of technology and use of it"/>
          <p:cNvSpPr txBox="1"/>
          <p:nvPr/>
        </p:nvSpPr>
        <p:spPr>
          <a:xfrm>
            <a:off x="2589489" y="5026534"/>
            <a:ext cx="858088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Overall system depicts the importance of technology and use of 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0" grpId="1"/>
      <p:bldP build="whole" bldLvl="1" animBg="1" rev="0" advAuto="0" spid="301" grpId="2"/>
      <p:bldP build="whole" bldLvl="1" animBg="1" rev="0" advAuto="0" spid="302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ferences"/>
          <p:cNvSpPr txBox="1"/>
          <p:nvPr/>
        </p:nvSpPr>
        <p:spPr>
          <a:xfrm>
            <a:off x="3154853" y="206344"/>
            <a:ext cx="6695094" cy="83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1739900">
              <a:lnSpc>
                <a:spcPct val="80000"/>
              </a:lnSpc>
              <a:defRPr spc="-35" sz="3500">
                <a:solidFill>
                  <a:srgbClr val="0A2E5C"/>
                </a:solidFill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305" name="GeeksforGeeks. (2021, August 2). Encapsulation in Java. https://www.geeksforgeeks.org/encapsulation-in-java/…"/>
          <p:cNvSpPr txBox="1"/>
          <p:nvPr/>
        </p:nvSpPr>
        <p:spPr>
          <a:xfrm>
            <a:off x="2716369" y="1195242"/>
            <a:ext cx="7572062" cy="8468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GeeksforGeeks. (2021, August 2). </a:t>
            </a:r>
            <a:r>
              <a:rPr i="1"/>
              <a:t>Encapsulation in Java</a:t>
            </a:r>
            <a:r>
              <a:t>. </a:t>
            </a:r>
            <a:r>
              <a:rPr u="sng">
                <a:hlinkClick r:id="rId2" invalidUrl="" action="" tgtFrame="" tooltip="" history="1" highlightClick="0" endSnd="0"/>
              </a:rPr>
              <a:t>https://www.geeksforgeeks.org/encapsulation-in-java/</a:t>
            </a: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How to Use a Constructor in Java</a:t>
            </a:r>
            <a:r>
              <a:t>. (2016, March 26). Dummies. https://www.dummies.com/programming/java/how-to-use-a-constructor-in-+java/#:%7E:text=A%20constructor%20in%20Java%20is,of%20an%20object%20is%20created.&amp;text=A%+20constructor%20doesn't%20have,considered%20members%20of%20a%20class.</a:t>
            </a: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Javatpoint. (n.d.). </a:t>
            </a:r>
            <a:r>
              <a:rPr i="1"/>
              <a:t>Object in Java | Class in Java - javatpoint</a:t>
            </a:r>
            <a:r>
              <a:t>. Www.Javatpoint.Com. Retrieved July 9, 2021, from </a:t>
            </a:r>
            <a:r>
              <a:rPr u="sng">
                <a:hlinkClick r:id="rId3" invalidUrl="" action="" tgtFrame="" tooltip="" history="1" highlightClick="0" endSnd="0"/>
              </a:rPr>
              <a:t>https://www.javatpoint.com/object-and-class-in-java</a:t>
            </a: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Schoeberl, M., Korsholm, S., Kalibera, T., &amp; Ravn, A. P. (2011). A Hardware Abstraction Layer in Java. </a:t>
            </a:r>
            <a:r>
              <a:rPr i="1"/>
              <a:t>ACM Transactions on Embedded Computing Systems</a:t>
            </a:r>
            <a:r>
              <a:t>, </a:t>
            </a:r>
            <a:r>
              <a:rPr i="1"/>
              <a:t>10</a:t>
            </a:r>
            <a:r>
              <a:t>(4), 1–40. </a:t>
            </a:r>
            <a:r>
              <a:rPr u="sng">
                <a:hlinkClick r:id="rId4" invalidUrl="" action="" tgtFrame="" tooltip="" history="1" highlightClick="0" endSnd="0"/>
              </a:rPr>
              <a:t>https://doi.org/10.1145/2043662.2043666</a:t>
            </a: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Simmel, S. (1992). Object-based visual programming languages. </a:t>
            </a:r>
            <a:r>
              <a:rPr i="1"/>
              <a:t>OOPS</a:t>
            </a:r>
            <a:r>
              <a:t>, </a:t>
            </a:r>
            <a:r>
              <a:rPr i="1"/>
              <a:t>3</a:t>
            </a:r>
            <a:r>
              <a:t>(4), 99. </a:t>
            </a:r>
            <a:r>
              <a:rPr u="sng">
                <a:hlinkClick r:id="rId5" invalidUrl="" action="" tgtFrame="" tooltip="" history="1" highlightClick="0" endSnd="0"/>
              </a:rPr>
              <a:t>https://doi.org/10.1145/143776.270578</a:t>
            </a: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Sinicki, A. (2017, March 13). </a:t>
            </a:r>
            <a:r>
              <a:rPr i="1"/>
              <a:t>What is Object Oriented Programming?</a:t>
            </a:r>
            <a:r>
              <a:t> Android Authority. </a:t>
            </a:r>
            <a:r>
              <a:rPr u="sng">
                <a:hlinkClick r:id="rId6" invalidUrl="" action="" tgtFrame="" tooltip="" history="1" highlightClick="0" endSnd="0"/>
              </a:rPr>
              <a:t>https://www.androidauthority.com/object-oriented-programming-755216/</a:t>
            </a: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V. MEHTRE, V. I. S. H. A. L., &amp; NIGAM, Y. A. S. H. (2019b). Review on Concepts Related to Object Oriented Programming System. ICONIC RESEARCH AND ENGINEERING JOURNALS, 3(6), 56–58. </a:t>
            </a:r>
            <a:r>
              <a:rPr u="sng">
                <a:hlinkClick r:id="rId7" invalidUrl="" action="" tgtFrame="" tooltip="" history="1" highlightClick="0" endSnd="0"/>
              </a:rPr>
              <a:t>https://www.irejournals.com/formatedpaper/1701801.pdf</a:t>
            </a: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09600" indent="-609600" algn="l" defTabSz="457200">
              <a:lnSpc>
                <a:spcPct val="12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Vitek, J. (2008). </a:t>
            </a:r>
            <a:r>
              <a:rPr i="1"/>
              <a:t>ECOOP 2008 - Object-Oriented Programming</a:t>
            </a:r>
            <a:r>
              <a:t>. Springer Publishing. </a:t>
            </a:r>
            <a:r>
              <a:rPr u="sng">
                <a:hlinkClick r:id="rId8" invalidUrl="" action="" tgtFrame="" tooltip="" history="1" highlightClick="0" endSnd="0"/>
              </a:rPr>
              <a:t>https://doi.org/10.1007/978-3-540-70592-5_28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C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"/>
          <p:cNvSpPr/>
          <p:nvPr/>
        </p:nvSpPr>
        <p:spPr>
          <a:xfrm>
            <a:off x="-10990" y="3884069"/>
            <a:ext cx="13026780" cy="1985463"/>
          </a:xfrm>
          <a:prstGeom prst="rect">
            <a:avLst/>
          </a:prstGeom>
          <a:solidFill>
            <a:srgbClr val="7A9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308" name="END OF PRESENTATION"/>
          <p:cNvSpPr txBox="1"/>
          <p:nvPr/>
        </p:nvSpPr>
        <p:spPr>
          <a:xfrm>
            <a:off x="2891091" y="4397057"/>
            <a:ext cx="7222618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END OF PRESENTATION</a:t>
            </a:r>
          </a:p>
        </p:txBody>
      </p:sp>
      <p:sp>
        <p:nvSpPr>
          <p:cNvPr id="309" name="Thank You !"/>
          <p:cNvSpPr txBox="1"/>
          <p:nvPr/>
        </p:nvSpPr>
        <p:spPr>
          <a:xfrm>
            <a:off x="5771678" y="2492492"/>
            <a:ext cx="1461444" cy="436935"/>
          </a:xfrm>
          <a:prstGeom prst="rect">
            <a:avLst/>
          </a:prstGeom>
          <a:solidFill>
            <a:schemeClr val="accent1">
              <a:satOff val="2969"/>
              <a:lumOff val="-1146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Thank You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utline"/>
          <p:cNvSpPr txBox="1"/>
          <p:nvPr>
            <p:ph type="title" idx="4294967295"/>
          </p:nvPr>
        </p:nvSpPr>
        <p:spPr>
          <a:xfrm>
            <a:off x="3652003" y="395437"/>
            <a:ext cx="5700793" cy="106950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pc="-39" sz="4000">
                <a:solidFill>
                  <a:srgbClr val="0A2E5C"/>
                </a:solidFill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79" name="Introduction"/>
          <p:cNvSpPr txBox="1"/>
          <p:nvPr/>
        </p:nvSpPr>
        <p:spPr>
          <a:xfrm>
            <a:off x="1396192" y="1588045"/>
            <a:ext cx="2021587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Introduction</a:t>
            </a:r>
          </a:p>
        </p:txBody>
      </p:sp>
      <p:sp>
        <p:nvSpPr>
          <p:cNvPr id="180" name="UML Diagrams"/>
          <p:cNvSpPr txBox="1"/>
          <p:nvPr/>
        </p:nvSpPr>
        <p:spPr>
          <a:xfrm>
            <a:off x="1403726" y="2349101"/>
            <a:ext cx="2291844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UML Diagrams</a:t>
            </a:r>
          </a:p>
        </p:txBody>
      </p:sp>
      <p:sp>
        <p:nvSpPr>
          <p:cNvPr id="181" name="Use Case Diagram"/>
          <p:cNvSpPr txBox="1"/>
          <p:nvPr/>
        </p:nvSpPr>
        <p:spPr>
          <a:xfrm>
            <a:off x="2983336" y="3110158"/>
            <a:ext cx="265201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3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Use Case Diagram</a:t>
            </a:r>
          </a:p>
        </p:txBody>
      </p:sp>
      <p:sp>
        <p:nvSpPr>
          <p:cNvPr id="182" name="Class Diagram"/>
          <p:cNvSpPr txBox="1"/>
          <p:nvPr/>
        </p:nvSpPr>
        <p:spPr>
          <a:xfrm>
            <a:off x="3012575" y="3728551"/>
            <a:ext cx="221310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3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Class Diagram</a:t>
            </a:r>
          </a:p>
        </p:txBody>
      </p:sp>
      <p:sp>
        <p:nvSpPr>
          <p:cNvPr id="183" name="User Roles"/>
          <p:cNvSpPr txBox="1"/>
          <p:nvPr/>
        </p:nvSpPr>
        <p:spPr>
          <a:xfrm>
            <a:off x="1487378" y="4521311"/>
            <a:ext cx="183921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User Roles  </a:t>
            </a:r>
          </a:p>
        </p:txBody>
      </p:sp>
      <p:sp>
        <p:nvSpPr>
          <p:cNvPr id="184" name="Object Oriented Concepts"/>
          <p:cNvSpPr txBox="1"/>
          <p:nvPr/>
        </p:nvSpPr>
        <p:spPr>
          <a:xfrm>
            <a:off x="1489819" y="5226887"/>
            <a:ext cx="3673096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Object Oriented Concepts</a:t>
            </a:r>
          </a:p>
        </p:txBody>
      </p:sp>
      <p:sp>
        <p:nvSpPr>
          <p:cNvPr id="185" name="Advantages Object Oriented Concepts"/>
          <p:cNvSpPr txBox="1"/>
          <p:nvPr/>
        </p:nvSpPr>
        <p:spPr>
          <a:xfrm>
            <a:off x="1476691" y="5932464"/>
            <a:ext cx="5169918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Advantages Object Oriented Concepts</a:t>
            </a:r>
          </a:p>
        </p:txBody>
      </p:sp>
      <p:sp>
        <p:nvSpPr>
          <p:cNvPr id="186" name="System Limitations"/>
          <p:cNvSpPr txBox="1"/>
          <p:nvPr/>
        </p:nvSpPr>
        <p:spPr>
          <a:xfrm>
            <a:off x="1498227" y="6638040"/>
            <a:ext cx="2803399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System Limitations</a:t>
            </a:r>
          </a:p>
        </p:txBody>
      </p:sp>
      <p:sp>
        <p:nvSpPr>
          <p:cNvPr id="187" name="Future Enhancements"/>
          <p:cNvSpPr txBox="1"/>
          <p:nvPr/>
        </p:nvSpPr>
        <p:spPr>
          <a:xfrm>
            <a:off x="1503688" y="7343617"/>
            <a:ext cx="3173477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Future Enhancements</a:t>
            </a:r>
          </a:p>
        </p:txBody>
      </p:sp>
      <p:sp>
        <p:nvSpPr>
          <p:cNvPr id="188" name="Conclusion"/>
          <p:cNvSpPr txBox="1"/>
          <p:nvPr/>
        </p:nvSpPr>
        <p:spPr>
          <a:xfrm>
            <a:off x="1488394" y="8049193"/>
            <a:ext cx="183718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Conclusion</a:t>
            </a:r>
          </a:p>
        </p:txBody>
      </p:sp>
      <p:sp>
        <p:nvSpPr>
          <p:cNvPr id="189" name="References"/>
          <p:cNvSpPr txBox="1"/>
          <p:nvPr/>
        </p:nvSpPr>
        <p:spPr>
          <a:xfrm>
            <a:off x="1516080" y="8754770"/>
            <a:ext cx="1781811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References</a:t>
            </a:r>
          </a:p>
        </p:txBody>
      </p:sp>
      <p:sp>
        <p:nvSpPr>
          <p:cNvPr id="190" name="4"/>
          <p:cNvSpPr txBox="1"/>
          <p:nvPr/>
        </p:nvSpPr>
        <p:spPr>
          <a:xfrm>
            <a:off x="10934710" y="1609607"/>
            <a:ext cx="499667" cy="43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63744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1" name="5"/>
          <p:cNvSpPr txBox="1"/>
          <p:nvPr/>
        </p:nvSpPr>
        <p:spPr>
          <a:xfrm>
            <a:off x="10934710" y="2370664"/>
            <a:ext cx="499667" cy="436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63744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2" name="5"/>
          <p:cNvSpPr txBox="1"/>
          <p:nvPr/>
        </p:nvSpPr>
        <p:spPr>
          <a:xfrm>
            <a:off x="10934710" y="3131720"/>
            <a:ext cx="499667" cy="43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63744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3" name="6"/>
          <p:cNvSpPr txBox="1"/>
          <p:nvPr/>
        </p:nvSpPr>
        <p:spPr>
          <a:xfrm>
            <a:off x="10934710" y="3750114"/>
            <a:ext cx="499667" cy="43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63744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4" name="7"/>
          <p:cNvSpPr txBox="1"/>
          <p:nvPr/>
        </p:nvSpPr>
        <p:spPr>
          <a:xfrm>
            <a:off x="10934710" y="4542873"/>
            <a:ext cx="499667" cy="43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63744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5" name="8"/>
          <p:cNvSpPr txBox="1"/>
          <p:nvPr/>
        </p:nvSpPr>
        <p:spPr>
          <a:xfrm>
            <a:off x="10934710" y="5248450"/>
            <a:ext cx="499667" cy="43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63744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96" name="11"/>
          <p:cNvSpPr txBox="1"/>
          <p:nvPr/>
        </p:nvSpPr>
        <p:spPr>
          <a:xfrm>
            <a:off x="10874869" y="5954026"/>
            <a:ext cx="619349" cy="43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63744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97" name="12"/>
          <p:cNvSpPr txBox="1"/>
          <p:nvPr/>
        </p:nvSpPr>
        <p:spPr>
          <a:xfrm>
            <a:off x="10866373" y="6659603"/>
            <a:ext cx="636341" cy="43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63744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98" name="11"/>
          <p:cNvSpPr txBox="1"/>
          <p:nvPr/>
        </p:nvSpPr>
        <p:spPr>
          <a:xfrm>
            <a:off x="10874869" y="7365179"/>
            <a:ext cx="619349" cy="43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63744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99" name="12"/>
          <p:cNvSpPr txBox="1"/>
          <p:nvPr/>
        </p:nvSpPr>
        <p:spPr>
          <a:xfrm>
            <a:off x="10866373" y="8070756"/>
            <a:ext cx="636341" cy="436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63744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00" name="13"/>
          <p:cNvSpPr txBox="1"/>
          <p:nvPr/>
        </p:nvSpPr>
        <p:spPr>
          <a:xfrm>
            <a:off x="10865443" y="8706931"/>
            <a:ext cx="638201" cy="436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63744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Introduction"/>
          <p:cNvSpPr txBox="1"/>
          <p:nvPr>
            <p:ph type="title" idx="4294967295"/>
          </p:nvPr>
        </p:nvSpPr>
        <p:spPr>
          <a:xfrm>
            <a:off x="3652004" y="506397"/>
            <a:ext cx="5700793" cy="106950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pc="-39" sz="4000">
                <a:solidFill>
                  <a:srgbClr val="0A2E5C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03" name="Courier Service System"/>
          <p:cNvSpPr txBox="1"/>
          <p:nvPr/>
        </p:nvSpPr>
        <p:spPr>
          <a:xfrm>
            <a:off x="3240850" y="2282168"/>
            <a:ext cx="6523100" cy="486600"/>
          </a:xfrm>
          <a:prstGeom prst="rect">
            <a:avLst/>
          </a:prstGeom>
          <a:solidFill>
            <a:schemeClr val="accent1">
              <a:satOff val="2969"/>
              <a:lumOff val="-1146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Courier Service System                                     </a:t>
            </a:r>
          </a:p>
        </p:txBody>
      </p:sp>
      <p:sp>
        <p:nvSpPr>
          <p:cNvPr id="204" name="A platform to convey goods from one location to other"/>
          <p:cNvSpPr txBox="1"/>
          <p:nvPr/>
        </p:nvSpPr>
        <p:spPr>
          <a:xfrm>
            <a:off x="750221" y="3899100"/>
            <a:ext cx="7246876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A platform to convey goods from one location to other</a:t>
            </a:r>
          </a:p>
        </p:txBody>
      </p:sp>
      <p:sp>
        <p:nvSpPr>
          <p:cNvPr id="205" name="Playing a role of bridge by facilitating safe and convincing delivery service"/>
          <p:cNvSpPr txBox="1"/>
          <p:nvPr/>
        </p:nvSpPr>
        <p:spPr>
          <a:xfrm>
            <a:off x="787686" y="5060839"/>
            <a:ext cx="9610346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Playing a role of bridge by facilitating safe and convincing delivery service</a:t>
            </a:r>
          </a:p>
        </p:txBody>
      </p:sp>
      <p:sp>
        <p:nvSpPr>
          <p:cNvPr id="206" name="Entire system is built based on Java Programming Language (reinforced by OOP)"/>
          <p:cNvSpPr txBox="1"/>
          <p:nvPr/>
        </p:nvSpPr>
        <p:spPr>
          <a:xfrm>
            <a:off x="809762" y="6222579"/>
            <a:ext cx="10467342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  Entire system is built based on Java Programming Language </a:t>
            </a:r>
            <a:r>
              <a:rPr>
                <a:solidFill>
                  <a:srgbClr val="3B5998"/>
                </a:solidFill>
              </a:rPr>
              <a:t>(reinforced by OOP)</a:t>
            </a:r>
          </a:p>
        </p:txBody>
      </p:sp>
      <p:sp>
        <p:nvSpPr>
          <p:cNvPr id="207" name="Offers handful of functionalities from profile management to order management"/>
          <p:cNvSpPr txBox="1"/>
          <p:nvPr/>
        </p:nvSpPr>
        <p:spPr>
          <a:xfrm>
            <a:off x="792490" y="7384318"/>
            <a:ext cx="10501886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Offers handful of functionalities from profile management to order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2"/>
      <p:bldP build="whole" bldLvl="1" animBg="1" rev="0" advAuto="0" spid="203" grpId="1"/>
      <p:bldP build="whole" bldLvl="1" animBg="1" rev="0" advAuto="0" spid="206" grpId="4"/>
      <p:bldP build="whole" bldLvl="1" animBg="1" rev="0" advAuto="0" spid="205" grpId="3"/>
      <p:bldP build="whole" bldLvl="1" animBg="1" rev="0" advAuto="0" spid="207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UML Diagrams"/>
          <p:cNvSpPr txBox="1"/>
          <p:nvPr>
            <p:ph type="title" idx="4294967295"/>
          </p:nvPr>
        </p:nvSpPr>
        <p:spPr>
          <a:xfrm>
            <a:off x="4285064" y="265097"/>
            <a:ext cx="4434673" cy="660107"/>
          </a:xfrm>
          <a:prstGeom prst="rect">
            <a:avLst/>
          </a:prstGeom>
        </p:spPr>
        <p:txBody>
          <a:bodyPr anchor="ctr"/>
          <a:lstStyle>
            <a:lvl1pPr defTabSz="1461515">
              <a:lnSpc>
                <a:spcPct val="80000"/>
              </a:lnSpc>
              <a:defRPr spc="-29" sz="2940">
                <a:solidFill>
                  <a:srgbClr val="0A2E5C"/>
                </a:solidFill>
              </a:defRPr>
            </a:lvl1pPr>
          </a:lstStyle>
          <a:p>
            <a:pPr/>
            <a:r>
              <a:t>UML Diagrams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3843" y="1213516"/>
            <a:ext cx="6437114" cy="815406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63500" dir="5400000">
              <a:srgbClr val="000000">
                <a:alpha val="70000"/>
              </a:srgbClr>
            </a:outerShdw>
          </a:effectLst>
        </p:spPr>
      </p:pic>
      <p:sp>
        <p:nvSpPr>
          <p:cNvPr id="211" name="1. Use Case Diagram"/>
          <p:cNvSpPr txBox="1"/>
          <p:nvPr/>
        </p:nvSpPr>
        <p:spPr>
          <a:xfrm>
            <a:off x="249829" y="1701469"/>
            <a:ext cx="2573190" cy="436935"/>
          </a:xfrm>
          <a:prstGeom prst="rect">
            <a:avLst/>
          </a:prstGeom>
          <a:solidFill>
            <a:schemeClr val="accent1">
              <a:satOff val="2969"/>
              <a:lumOff val="-1146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1. Use Case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2. Class Diagram"/>
          <p:cNvSpPr txBox="1"/>
          <p:nvPr/>
        </p:nvSpPr>
        <p:spPr>
          <a:xfrm>
            <a:off x="391468" y="707555"/>
            <a:ext cx="2104381" cy="436936"/>
          </a:xfrm>
          <a:prstGeom prst="rect">
            <a:avLst/>
          </a:prstGeom>
          <a:solidFill>
            <a:schemeClr val="accent1">
              <a:satOff val="2969"/>
              <a:lumOff val="-1146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2. Class Diagram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5954" y="1524000"/>
            <a:ext cx="9672892" cy="776687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50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User Roles"/>
          <p:cNvSpPr txBox="1"/>
          <p:nvPr>
            <p:ph type="title" idx="4294967295"/>
          </p:nvPr>
        </p:nvSpPr>
        <p:spPr>
          <a:xfrm>
            <a:off x="4368732" y="410871"/>
            <a:ext cx="4081806" cy="764044"/>
          </a:xfrm>
          <a:prstGeom prst="rect">
            <a:avLst/>
          </a:prstGeom>
        </p:spPr>
        <p:txBody>
          <a:bodyPr anchor="ctr"/>
          <a:lstStyle>
            <a:lvl1pPr defTabSz="1513713">
              <a:lnSpc>
                <a:spcPct val="80000"/>
              </a:lnSpc>
              <a:defRPr spc="-34" sz="3480">
                <a:solidFill>
                  <a:srgbClr val="0A2E5C"/>
                </a:solidFill>
              </a:defRPr>
            </a:lvl1pPr>
          </a:lstStyle>
          <a:p>
            <a:pPr/>
            <a:r>
              <a:t>User Roles</a:t>
            </a:r>
          </a:p>
        </p:txBody>
      </p:sp>
      <p:grpSp>
        <p:nvGrpSpPr>
          <p:cNvPr id="219" name="Rounded Rectangle"/>
          <p:cNvGrpSpPr/>
          <p:nvPr/>
        </p:nvGrpSpPr>
        <p:grpSpPr>
          <a:xfrm>
            <a:off x="725512" y="1598127"/>
            <a:ext cx="4991005" cy="7727702"/>
            <a:chOff x="0" y="0"/>
            <a:chExt cx="4991004" cy="7727701"/>
          </a:xfrm>
        </p:grpSpPr>
        <p:sp>
          <p:nvSpPr>
            <p:cNvPr id="218" name="Rounded Rectangle"/>
            <p:cNvSpPr/>
            <p:nvPr/>
          </p:nvSpPr>
          <p:spPr>
            <a:xfrm>
              <a:off x="38100" y="38100"/>
              <a:ext cx="4914805" cy="7651502"/>
            </a:xfrm>
            <a:prstGeom prst="roundRect">
              <a:avLst>
                <a:gd name="adj" fmla="val 8116"/>
              </a:avLst>
            </a:prstGeom>
            <a:solidFill>
              <a:srgbClr val="E2CFD8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842C00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</a:p>
          </p:txBody>
        </p:sp>
        <p:pic>
          <p:nvPicPr>
            <p:cNvPr id="217" name="Rounded Rectangle Rounded rectangle" descr="Rounded Rectangle Rounded rectangl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991005" cy="7727702"/>
            </a:xfrm>
            <a:prstGeom prst="rect">
              <a:avLst/>
            </a:prstGeom>
            <a:effectLst/>
          </p:spPr>
        </p:pic>
      </p:grpSp>
      <p:grpSp>
        <p:nvGrpSpPr>
          <p:cNvPr id="222" name="Rounded Rectangle"/>
          <p:cNvGrpSpPr/>
          <p:nvPr/>
        </p:nvGrpSpPr>
        <p:grpSpPr>
          <a:xfrm>
            <a:off x="7240059" y="1598127"/>
            <a:ext cx="4991005" cy="7727702"/>
            <a:chOff x="0" y="0"/>
            <a:chExt cx="4991004" cy="7727701"/>
          </a:xfrm>
        </p:grpSpPr>
        <p:sp>
          <p:nvSpPr>
            <p:cNvPr id="221" name="Rounded Rectangle"/>
            <p:cNvSpPr/>
            <p:nvPr/>
          </p:nvSpPr>
          <p:spPr>
            <a:xfrm>
              <a:off x="38100" y="38100"/>
              <a:ext cx="4914805" cy="7651502"/>
            </a:xfrm>
            <a:prstGeom prst="roundRect">
              <a:avLst>
                <a:gd name="adj" fmla="val 8116"/>
              </a:avLst>
            </a:prstGeom>
            <a:solidFill>
              <a:srgbClr val="E2CFD8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842C00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</a:p>
          </p:txBody>
        </p:sp>
        <p:pic>
          <p:nvPicPr>
            <p:cNvPr id="220" name="Rounded Rectangle Rounded rectangle" descr="Rounded Rectangle Rounded rectangl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991005" cy="7727702"/>
            </a:xfrm>
            <a:prstGeom prst="rect">
              <a:avLst/>
            </a:prstGeom>
            <a:effectLst/>
          </p:spPr>
        </p:pic>
      </p:grpSp>
      <p:sp>
        <p:nvSpPr>
          <p:cNvPr id="223" name="Managing Staff"/>
          <p:cNvSpPr txBox="1"/>
          <p:nvPr/>
        </p:nvSpPr>
        <p:spPr>
          <a:xfrm>
            <a:off x="1180111" y="1876340"/>
            <a:ext cx="4081806" cy="76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1739900">
              <a:lnSpc>
                <a:spcPct val="80000"/>
              </a:lnSpc>
              <a:defRPr spc="-29" sz="3000">
                <a:solidFill>
                  <a:srgbClr val="0A2E5C"/>
                </a:solidFill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Managing Staff</a:t>
            </a:r>
          </a:p>
        </p:txBody>
      </p:sp>
      <p:sp>
        <p:nvSpPr>
          <p:cNvPr id="224" name="Delivery Staff"/>
          <p:cNvSpPr txBox="1"/>
          <p:nvPr/>
        </p:nvSpPr>
        <p:spPr>
          <a:xfrm>
            <a:off x="7694659" y="1876340"/>
            <a:ext cx="4081806" cy="76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1739900">
              <a:lnSpc>
                <a:spcPct val="80000"/>
              </a:lnSpc>
              <a:defRPr spc="-29" sz="3000">
                <a:solidFill>
                  <a:srgbClr val="0A2E5C"/>
                </a:solidFill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Delivery Staff</a:t>
            </a:r>
          </a:p>
        </p:txBody>
      </p:sp>
      <p:pic>
        <p:nvPicPr>
          <p:cNvPr id="225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0112" y="2706174"/>
            <a:ext cx="4081805" cy="71843"/>
          </a:xfrm>
          <a:prstGeom prst="rect">
            <a:avLst/>
          </a:prstGeom>
        </p:spPr>
      </p:pic>
      <p:pic>
        <p:nvPicPr>
          <p:cNvPr id="227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4659" y="2706174"/>
            <a:ext cx="4081806" cy="71843"/>
          </a:xfrm>
          <a:prstGeom prst="rect">
            <a:avLst/>
          </a:prstGeom>
        </p:spPr>
      </p:pic>
      <p:sp>
        <p:nvSpPr>
          <p:cNvPr id="229" name="Individual Profile Management"/>
          <p:cNvSpPr txBox="1"/>
          <p:nvPr/>
        </p:nvSpPr>
        <p:spPr>
          <a:xfrm>
            <a:off x="7381489" y="3341810"/>
            <a:ext cx="470814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70000"/>
              <a:buBlip>
                <a:blip r:embed="rId4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  </a:t>
            </a:r>
            <a:r>
              <a:rPr>
                <a:latin typeface="Futura Bold"/>
                <a:ea typeface="Futura Bold"/>
                <a:cs typeface="Futura Bold"/>
                <a:sym typeface="Futura Bold"/>
              </a:rPr>
              <a:t>Individual Profile Management</a:t>
            </a:r>
          </a:p>
        </p:txBody>
      </p:sp>
      <p:sp>
        <p:nvSpPr>
          <p:cNvPr id="230" name="Feedback Management"/>
          <p:cNvSpPr txBox="1"/>
          <p:nvPr/>
        </p:nvSpPr>
        <p:spPr>
          <a:xfrm>
            <a:off x="7429219" y="4078410"/>
            <a:ext cx="368503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70000"/>
              <a:buBlip>
                <a:blip r:embed="rId4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  </a:t>
            </a:r>
            <a:r>
              <a:rPr>
                <a:latin typeface="Futura Bold"/>
                <a:ea typeface="Futura Bold"/>
                <a:cs typeface="Futura Bold"/>
                <a:sym typeface="Futura Bold"/>
              </a:rPr>
              <a:t>Feedback Management</a:t>
            </a:r>
          </a:p>
        </p:txBody>
      </p:sp>
      <p:sp>
        <p:nvSpPr>
          <p:cNvPr id="231" name="Order Management"/>
          <p:cNvSpPr txBox="1"/>
          <p:nvPr/>
        </p:nvSpPr>
        <p:spPr>
          <a:xfrm>
            <a:off x="7450566" y="4815010"/>
            <a:ext cx="319176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70000"/>
              <a:buBlip>
                <a:blip r:embed="rId4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  </a:t>
            </a:r>
            <a:r>
              <a:rPr>
                <a:latin typeface="Futura Bold"/>
                <a:ea typeface="Futura Bold"/>
                <a:cs typeface="Futura Bold"/>
                <a:sym typeface="Futura Bold"/>
              </a:rPr>
              <a:t>Order Management</a:t>
            </a:r>
          </a:p>
        </p:txBody>
      </p:sp>
      <p:sp>
        <p:nvSpPr>
          <p:cNvPr id="232" name="Profile Management"/>
          <p:cNvSpPr txBox="1"/>
          <p:nvPr/>
        </p:nvSpPr>
        <p:spPr>
          <a:xfrm>
            <a:off x="957834" y="3341810"/>
            <a:ext cx="3258568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70000"/>
              <a:buBlip>
                <a:blip r:embed="rId4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  </a:t>
            </a:r>
            <a:r>
              <a:rPr>
                <a:latin typeface="Futura Bold"/>
                <a:ea typeface="Futura Bold"/>
                <a:cs typeface="Futura Bold"/>
                <a:sym typeface="Futura Bold"/>
              </a:rPr>
              <a:t>Profile Management</a:t>
            </a:r>
          </a:p>
        </p:txBody>
      </p:sp>
      <p:sp>
        <p:nvSpPr>
          <p:cNvPr id="233" name="Employee Registration"/>
          <p:cNvSpPr txBox="1"/>
          <p:nvPr/>
        </p:nvSpPr>
        <p:spPr>
          <a:xfrm>
            <a:off x="963146" y="4078410"/>
            <a:ext cx="3539492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70000"/>
              <a:buBlip>
                <a:blip r:embed="rId4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  </a:t>
            </a:r>
            <a:r>
              <a:rPr>
                <a:latin typeface="Futura Bold"/>
                <a:ea typeface="Futura Bold"/>
                <a:cs typeface="Futura Bold"/>
                <a:sym typeface="Futura Bold"/>
              </a:rPr>
              <a:t>Employee Registration</a:t>
            </a:r>
          </a:p>
        </p:txBody>
      </p:sp>
      <p:sp>
        <p:nvSpPr>
          <p:cNvPr id="234" name="Order Placement"/>
          <p:cNvSpPr txBox="1"/>
          <p:nvPr/>
        </p:nvSpPr>
        <p:spPr>
          <a:xfrm>
            <a:off x="957039" y="4815010"/>
            <a:ext cx="2783080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70000"/>
              <a:buBlip>
                <a:blip r:embed="rId4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  </a:t>
            </a:r>
            <a:r>
              <a:rPr>
                <a:latin typeface="Futura Bold"/>
                <a:ea typeface="Futura Bold"/>
                <a:cs typeface="Futura Bold"/>
                <a:sym typeface="Futura Bold"/>
              </a:rPr>
              <a:t>Order Placement</a:t>
            </a:r>
          </a:p>
        </p:txBody>
      </p:sp>
      <p:sp>
        <p:nvSpPr>
          <p:cNvPr id="235" name="Invoice Generation"/>
          <p:cNvSpPr txBox="1"/>
          <p:nvPr/>
        </p:nvSpPr>
        <p:spPr>
          <a:xfrm>
            <a:off x="959557" y="5551609"/>
            <a:ext cx="3069592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70000"/>
              <a:buBlip>
                <a:blip r:embed="rId4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  </a:t>
            </a:r>
            <a:r>
              <a:rPr>
                <a:latin typeface="Futura Bold"/>
                <a:ea typeface="Futura Bold"/>
                <a:cs typeface="Futura Bold"/>
                <a:sym typeface="Futura Bold"/>
              </a:rPr>
              <a:t>Invoice Generation</a:t>
            </a:r>
          </a:p>
        </p:txBody>
      </p:sp>
      <p:sp>
        <p:nvSpPr>
          <p:cNvPr id="236" name="Report Management"/>
          <p:cNvSpPr txBox="1"/>
          <p:nvPr/>
        </p:nvSpPr>
        <p:spPr>
          <a:xfrm>
            <a:off x="941197" y="6288209"/>
            <a:ext cx="3291842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70000"/>
              <a:buBlip>
                <a:blip r:embed="rId4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  </a:t>
            </a:r>
            <a:r>
              <a:rPr>
                <a:latin typeface="Futura Bold"/>
                <a:ea typeface="Futura Bold"/>
                <a:cs typeface="Futura Bold"/>
                <a:sym typeface="Futura Bold"/>
              </a:rPr>
              <a:t>Report Management</a:t>
            </a:r>
          </a:p>
        </p:txBody>
      </p:sp>
      <p:sp>
        <p:nvSpPr>
          <p:cNvPr id="237" name="Credentials Modifications"/>
          <p:cNvSpPr txBox="1"/>
          <p:nvPr/>
        </p:nvSpPr>
        <p:spPr>
          <a:xfrm>
            <a:off x="972699" y="7761409"/>
            <a:ext cx="3917952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70000"/>
              <a:buBlip>
                <a:blip r:embed="rId4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  </a:t>
            </a:r>
            <a:r>
              <a:rPr>
                <a:latin typeface="Futura Bold"/>
                <a:ea typeface="Futura Bold"/>
                <a:cs typeface="Futura Bold"/>
                <a:sym typeface="Futura Bold"/>
              </a:rPr>
              <a:t>Credentials Modifications</a:t>
            </a:r>
          </a:p>
        </p:txBody>
      </p:sp>
      <p:sp>
        <p:nvSpPr>
          <p:cNvPr id="238" name="Credentials Modifications"/>
          <p:cNvSpPr txBox="1"/>
          <p:nvPr/>
        </p:nvSpPr>
        <p:spPr>
          <a:xfrm>
            <a:off x="7447490" y="5551609"/>
            <a:ext cx="3917952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70000"/>
              <a:buBlip>
                <a:blip r:embed="rId4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  </a:t>
            </a:r>
            <a:r>
              <a:rPr>
                <a:latin typeface="Futura Bold"/>
                <a:ea typeface="Futura Bold"/>
                <a:cs typeface="Futura Bold"/>
                <a:sym typeface="Futura Bold"/>
              </a:rPr>
              <a:t>Credentials Modifications</a:t>
            </a:r>
          </a:p>
        </p:txBody>
      </p:sp>
      <p:sp>
        <p:nvSpPr>
          <p:cNvPr id="239" name="Feedback Overview"/>
          <p:cNvSpPr txBox="1"/>
          <p:nvPr/>
        </p:nvSpPr>
        <p:spPr>
          <a:xfrm>
            <a:off x="973710" y="7024809"/>
            <a:ext cx="3226817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70000"/>
              <a:buBlip>
                <a:blip r:embed="rId4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  </a:t>
            </a:r>
            <a:r>
              <a:rPr>
                <a:latin typeface="Futura Bold"/>
                <a:ea typeface="Futura Bold"/>
                <a:cs typeface="Futura Bold"/>
                <a:sym typeface="Futura Bold"/>
              </a:rPr>
              <a:t>Feedback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6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00"/>
                            </p:stCondLst>
                            <p:childTnLst>
                              <p:par>
                                <p:cTn id="24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6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6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800"/>
                            </p:stCondLst>
                            <p:childTnLst>
                              <p:par>
                                <p:cTn id="32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6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400"/>
                            </p:stCondLst>
                            <p:childTnLst>
                              <p:par>
                                <p:cTn id="36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8" dur="6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6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600"/>
                            </p:stCondLst>
                            <p:childTnLst>
                              <p:par>
                                <p:cTn id="44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6" dur="6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6" dur="6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600"/>
                            </p:stCondLst>
                            <p:childTnLst>
                              <p:par>
                                <p:cTn id="68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0" dur="6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00"/>
                            </p:stCondLst>
                            <p:childTnLst>
                              <p:par>
                                <p:cTn id="72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4" dur="6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800"/>
                            </p:stCondLst>
                            <p:childTnLst>
                              <p:par>
                                <p:cTn id="76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8" dur="6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1"/>
      <p:bldP build="whole" bldLvl="1" animBg="1" rev="0" advAuto="0" spid="234" grpId="6"/>
      <p:bldP build="whole" bldLvl="1" animBg="1" rev="0" advAuto="0" spid="235" grpId="7"/>
      <p:bldP build="whole" bldLvl="1" animBg="1" rev="0" advAuto="0" spid="230" grpId="15"/>
      <p:bldP build="whole" bldLvl="1" animBg="1" rev="0" advAuto="0" spid="225" grpId="3"/>
      <p:bldP build="whole" bldLvl="1" animBg="1" rev="0" advAuto="0" spid="236" grpId="8"/>
      <p:bldP build="whole" bldLvl="1" animBg="1" rev="0" advAuto="0" spid="229" grpId="14"/>
      <p:bldP build="whole" bldLvl="1" animBg="1" rev="0" advAuto="0" spid="237" grpId="10"/>
      <p:bldP build="whole" bldLvl="1" animBg="1" rev="0" advAuto="0" spid="232" grpId="4"/>
      <p:bldP build="whole" bldLvl="1" animBg="1" rev="0" advAuto="0" spid="222" grpId="11"/>
      <p:bldP build="whole" bldLvl="1" animBg="1" rev="0" advAuto="0" spid="227" grpId="13"/>
      <p:bldP build="whole" bldLvl="1" animBg="1" rev="0" advAuto="0" spid="231" grpId="16"/>
      <p:bldP build="whole" bldLvl="1" animBg="1" rev="0" advAuto="0" spid="238" grpId="17"/>
      <p:bldP build="whole" bldLvl="1" animBg="1" rev="0" advAuto="0" spid="233" grpId="5"/>
      <p:bldP build="whole" bldLvl="1" animBg="1" rev="0" advAuto="0" spid="239" grpId="9"/>
      <p:bldP build="whole" bldLvl="1" animBg="1" rev="0" advAuto="0" spid="223" grpId="2"/>
      <p:bldP build="whole" bldLvl="1" animBg="1" rev="0" advAuto="0" spid="224" grpId="1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Object Oriented Programming Concepts"/>
          <p:cNvSpPr txBox="1"/>
          <p:nvPr>
            <p:ph type="title" idx="4294967295"/>
          </p:nvPr>
        </p:nvSpPr>
        <p:spPr>
          <a:xfrm>
            <a:off x="3428424" y="318106"/>
            <a:ext cx="6147952" cy="791044"/>
          </a:xfrm>
          <a:prstGeom prst="rect">
            <a:avLst/>
          </a:prstGeom>
        </p:spPr>
        <p:txBody>
          <a:bodyPr anchor="ctr"/>
          <a:lstStyle>
            <a:lvl1pPr defTabSz="1009141">
              <a:lnSpc>
                <a:spcPct val="80000"/>
              </a:lnSpc>
              <a:defRPr spc="-26" sz="2609">
                <a:solidFill>
                  <a:srgbClr val="0A2E5C"/>
                </a:solidFill>
              </a:defRPr>
            </a:lvl1pPr>
          </a:lstStyle>
          <a:p>
            <a:pPr/>
            <a:r>
              <a:t>Object Oriented Programming Concepts </a:t>
            </a:r>
          </a:p>
        </p:txBody>
      </p:sp>
      <p:sp>
        <p:nvSpPr>
          <p:cNvPr id="242" name="Objects"/>
          <p:cNvSpPr txBox="1"/>
          <p:nvPr/>
        </p:nvSpPr>
        <p:spPr>
          <a:xfrm>
            <a:off x="804696" y="6233712"/>
            <a:ext cx="1304430" cy="436936"/>
          </a:xfrm>
          <a:prstGeom prst="rect">
            <a:avLst/>
          </a:prstGeom>
          <a:solidFill>
            <a:schemeClr val="accent1">
              <a:satOff val="2969"/>
              <a:lumOff val="-1146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Objects    </a:t>
            </a:r>
          </a:p>
        </p:txBody>
      </p:sp>
      <p:sp>
        <p:nvSpPr>
          <p:cNvPr id="243" name="Classes"/>
          <p:cNvSpPr txBox="1"/>
          <p:nvPr/>
        </p:nvSpPr>
        <p:spPr>
          <a:xfrm>
            <a:off x="821377" y="1762208"/>
            <a:ext cx="1271068" cy="436935"/>
          </a:xfrm>
          <a:prstGeom prst="rect">
            <a:avLst/>
          </a:prstGeom>
          <a:solidFill>
            <a:schemeClr val="accent1">
              <a:satOff val="2969"/>
              <a:lumOff val="-1146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Classes    </a:t>
            </a:r>
          </a:p>
        </p:txBody>
      </p:sp>
      <p:sp>
        <p:nvSpPr>
          <p:cNvPr id="244" name="Rectangle"/>
          <p:cNvSpPr/>
          <p:nvPr/>
        </p:nvSpPr>
        <p:spPr>
          <a:xfrm>
            <a:off x="-10990" y="4520095"/>
            <a:ext cx="13026780" cy="1270001"/>
          </a:xfrm>
          <a:prstGeom prst="rect">
            <a:avLst/>
          </a:prstGeom>
          <a:solidFill>
            <a:srgbClr val="7A9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6939" y="4487313"/>
            <a:ext cx="5310923" cy="1335565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Real-world entity that has particular state and behavior"/>
          <p:cNvSpPr txBox="1"/>
          <p:nvPr/>
        </p:nvSpPr>
        <p:spPr>
          <a:xfrm>
            <a:off x="762126" y="7304908"/>
            <a:ext cx="7355587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3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Real-world entity that has particular state and behavior</a:t>
            </a:r>
          </a:p>
        </p:txBody>
      </p:sp>
      <p:sp>
        <p:nvSpPr>
          <p:cNvPr id="247" name="Design that allows us to create objects"/>
          <p:cNvSpPr txBox="1"/>
          <p:nvPr/>
        </p:nvSpPr>
        <p:spPr>
          <a:xfrm>
            <a:off x="794616" y="2681538"/>
            <a:ext cx="514375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3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Design that allows us to create objects</a:t>
            </a:r>
          </a:p>
        </p:txBody>
      </p:sp>
      <p:sp>
        <p:nvSpPr>
          <p:cNvPr id="248" name="Logical entity &amp; No memory allocation"/>
          <p:cNvSpPr txBox="1"/>
          <p:nvPr/>
        </p:nvSpPr>
        <p:spPr>
          <a:xfrm>
            <a:off x="833351" y="3431390"/>
            <a:ext cx="522884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3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Logical entity &amp; No memory allocation</a:t>
            </a:r>
          </a:p>
        </p:txBody>
      </p:sp>
      <p:sp>
        <p:nvSpPr>
          <p:cNvPr id="249" name="Physical entity &amp; Memory allocation"/>
          <p:cNvSpPr txBox="1"/>
          <p:nvPr/>
        </p:nvSpPr>
        <p:spPr>
          <a:xfrm>
            <a:off x="800116" y="8112336"/>
            <a:ext cx="4920490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3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Physical entity &amp; Memory allocation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6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6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6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6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6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6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7"/>
      <p:bldP build="whole" bldLvl="1" animBg="1" rev="0" advAuto="0" spid="248" grpId="3"/>
      <p:bldP build="whole" bldLvl="1" animBg="1" rev="0" advAuto="0" spid="242" grpId="4"/>
      <p:bldP build="whole" bldLvl="1" animBg="1" rev="0" advAuto="0" spid="246" grpId="5"/>
      <p:bldP build="whole" bldLvl="1" animBg="1" rev="0" advAuto="0" spid="249" grpId="6"/>
      <p:bldP build="whole" bldLvl="1" animBg="1" rev="0" advAuto="0" spid="244" grpId="8"/>
      <p:bldP build="whole" bldLvl="1" animBg="1" rev="0" advAuto="0" spid="247" grpId="2"/>
      <p:bldP build="whole" bldLvl="1" animBg="1" rev="0" advAuto="0" spid="24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Object Oriented Programming Concepts"/>
          <p:cNvSpPr txBox="1"/>
          <p:nvPr>
            <p:ph type="title" idx="4294967295"/>
          </p:nvPr>
        </p:nvSpPr>
        <p:spPr>
          <a:xfrm>
            <a:off x="3428424" y="318106"/>
            <a:ext cx="6147952" cy="791044"/>
          </a:xfrm>
          <a:prstGeom prst="rect">
            <a:avLst/>
          </a:prstGeom>
        </p:spPr>
        <p:txBody>
          <a:bodyPr anchor="ctr"/>
          <a:lstStyle>
            <a:lvl1pPr defTabSz="1009141">
              <a:lnSpc>
                <a:spcPct val="80000"/>
              </a:lnSpc>
              <a:defRPr spc="-26" sz="2609">
                <a:solidFill>
                  <a:srgbClr val="0A2E5C"/>
                </a:solidFill>
              </a:defRPr>
            </a:lvl1pPr>
          </a:lstStyle>
          <a:p>
            <a:pPr/>
            <a:r>
              <a:t>Object Oriented Programming Concepts </a:t>
            </a:r>
          </a:p>
        </p:txBody>
      </p:sp>
      <p:sp>
        <p:nvSpPr>
          <p:cNvPr id="252" name="1. Inheritance"/>
          <p:cNvSpPr txBox="1"/>
          <p:nvPr/>
        </p:nvSpPr>
        <p:spPr>
          <a:xfrm>
            <a:off x="610041" y="1714721"/>
            <a:ext cx="1693740" cy="436935"/>
          </a:xfrm>
          <a:prstGeom prst="rect">
            <a:avLst/>
          </a:prstGeom>
          <a:solidFill>
            <a:schemeClr val="accent1">
              <a:satOff val="2969"/>
              <a:lumOff val="-1146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1. Inheritance</a:t>
            </a:r>
          </a:p>
        </p:txBody>
      </p:sp>
      <p:sp>
        <p:nvSpPr>
          <p:cNvPr id="253" name="2. Polymorphism"/>
          <p:cNvSpPr txBox="1"/>
          <p:nvPr/>
        </p:nvSpPr>
        <p:spPr>
          <a:xfrm>
            <a:off x="576868" y="5419807"/>
            <a:ext cx="2025130" cy="436936"/>
          </a:xfrm>
          <a:prstGeom prst="rect">
            <a:avLst/>
          </a:prstGeom>
          <a:solidFill>
            <a:schemeClr val="accent1">
              <a:satOff val="2969"/>
              <a:lumOff val="-1146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2. Polymorphism</a:t>
            </a:r>
          </a:p>
        </p:txBody>
      </p:sp>
      <p:pic>
        <p:nvPicPr>
          <p:cNvPr id="2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0703" y="1926393"/>
            <a:ext cx="5786847" cy="336604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IS-A Relationship"/>
          <p:cNvSpPr txBox="1"/>
          <p:nvPr/>
        </p:nvSpPr>
        <p:spPr>
          <a:xfrm>
            <a:off x="540892" y="2576091"/>
            <a:ext cx="2626616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3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IS-A Relationship</a:t>
            </a:r>
          </a:p>
        </p:txBody>
      </p:sp>
      <p:sp>
        <p:nvSpPr>
          <p:cNvPr id="256" name="Inherits property from parent to child class"/>
          <p:cNvSpPr txBox="1"/>
          <p:nvPr/>
        </p:nvSpPr>
        <p:spPr>
          <a:xfrm>
            <a:off x="554354" y="3369383"/>
            <a:ext cx="5850892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3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Inherits property from parent to child class </a:t>
            </a:r>
          </a:p>
        </p:txBody>
      </p:sp>
      <p:sp>
        <p:nvSpPr>
          <p:cNvPr id="257" name="Code reusability and extensibility"/>
          <p:cNvSpPr txBox="1"/>
          <p:nvPr/>
        </p:nvSpPr>
        <p:spPr>
          <a:xfrm>
            <a:off x="546099" y="4162675"/>
            <a:ext cx="4572002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3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Code reusability and extensibility</a:t>
            </a:r>
          </a:p>
        </p:txBody>
      </p:sp>
      <p:sp>
        <p:nvSpPr>
          <p:cNvPr id="258" name="Method Overriding"/>
          <p:cNvSpPr txBox="1"/>
          <p:nvPr/>
        </p:nvSpPr>
        <p:spPr>
          <a:xfrm>
            <a:off x="7196425" y="7149322"/>
            <a:ext cx="2880362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3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Method Overriding</a:t>
            </a:r>
          </a:p>
        </p:txBody>
      </p:sp>
      <p:sp>
        <p:nvSpPr>
          <p:cNvPr id="259" name="Method Overloading"/>
          <p:cNvSpPr txBox="1"/>
          <p:nvPr/>
        </p:nvSpPr>
        <p:spPr>
          <a:xfrm>
            <a:off x="7196425" y="8017199"/>
            <a:ext cx="3062480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3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Method Overloading</a:t>
            </a:r>
          </a:p>
        </p:txBody>
      </p:sp>
      <p:sp>
        <p:nvSpPr>
          <p:cNvPr id="260" name="Rectangle"/>
          <p:cNvSpPr/>
          <p:nvPr/>
        </p:nvSpPr>
        <p:spPr>
          <a:xfrm>
            <a:off x="726615" y="6386052"/>
            <a:ext cx="2626616" cy="2820264"/>
          </a:xfrm>
          <a:prstGeom prst="rect">
            <a:avLst/>
          </a:prstGeom>
          <a:solidFill>
            <a:srgbClr val="7A9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61" name="Rectangle"/>
          <p:cNvSpPr/>
          <p:nvPr/>
        </p:nvSpPr>
        <p:spPr>
          <a:xfrm>
            <a:off x="3558715" y="6386052"/>
            <a:ext cx="2626616" cy="2820264"/>
          </a:xfrm>
          <a:prstGeom prst="rect">
            <a:avLst/>
          </a:prstGeom>
          <a:solidFill>
            <a:srgbClr val="8A000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62" name="Compile Time"/>
          <p:cNvSpPr txBox="1"/>
          <p:nvPr/>
        </p:nvSpPr>
        <p:spPr>
          <a:xfrm>
            <a:off x="1098344" y="7308504"/>
            <a:ext cx="1883157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Compile Time</a:t>
            </a:r>
          </a:p>
        </p:txBody>
      </p:sp>
      <p:sp>
        <p:nvSpPr>
          <p:cNvPr id="263" name="Runtime"/>
          <p:cNvSpPr txBox="1"/>
          <p:nvPr/>
        </p:nvSpPr>
        <p:spPr>
          <a:xfrm>
            <a:off x="4280329" y="7308504"/>
            <a:ext cx="1183387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Runtime</a:t>
            </a:r>
          </a:p>
        </p:txBody>
      </p:sp>
      <p:sp>
        <p:nvSpPr>
          <p:cNvPr id="264" name="(Static)"/>
          <p:cNvSpPr txBox="1"/>
          <p:nvPr/>
        </p:nvSpPr>
        <p:spPr>
          <a:xfrm>
            <a:off x="1539415" y="7803803"/>
            <a:ext cx="100101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(Static)</a:t>
            </a:r>
          </a:p>
        </p:txBody>
      </p:sp>
      <p:sp>
        <p:nvSpPr>
          <p:cNvPr id="265" name="(Dynamic)"/>
          <p:cNvSpPr txBox="1"/>
          <p:nvPr/>
        </p:nvSpPr>
        <p:spPr>
          <a:xfrm>
            <a:off x="4172760" y="7803803"/>
            <a:ext cx="139852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(Dynamic)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6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6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6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6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Class="entr" nodeType="after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3" dur="6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"/>
                            </p:stCondLst>
                            <p:childTnLst>
                              <p:par>
                                <p:cTn id="35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6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" dur="6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800"/>
                            </p:stCondLst>
                            <p:childTnLst>
                              <p:par>
                                <p:cTn id="43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6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" dur="6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3" dur="6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600"/>
                            </p:stCondLst>
                            <p:childTnLst>
                              <p:par>
                                <p:cTn id="55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600"/>
                            </p:stCondLst>
                            <p:childTnLst>
                              <p:par>
                                <p:cTn id="58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5" grpId="2"/>
      <p:bldP build="whole" bldLvl="1" animBg="1" rev="0" advAuto="0" spid="265" grpId="12"/>
      <p:bldP build="whole" bldLvl="1" animBg="1" rev="0" advAuto="0" spid="253" grpId="6"/>
      <p:bldP build="whole" bldLvl="1" animBg="1" rev="0" advAuto="0" spid="258" grpId="13"/>
      <p:bldP build="whole" bldLvl="1" animBg="1" rev="0" advAuto="0" spid="259" grpId="14"/>
      <p:bldP build="whole" bldLvl="1" animBg="1" rev="0" advAuto="0" spid="262" grpId="8"/>
      <p:bldP build="whole" bldLvl="1" animBg="1" rev="0" advAuto="0" spid="264" grpId="9"/>
      <p:bldP build="whole" bldLvl="1" animBg="1" rev="0" advAuto="0" spid="260" grpId="7"/>
      <p:bldP build="whole" bldLvl="1" animBg="1" rev="0" advAuto="0" spid="263" grpId="11"/>
      <p:bldP build="whole" bldLvl="1" animBg="1" rev="0" advAuto="0" spid="256" grpId="3"/>
      <p:bldP build="whole" bldLvl="1" animBg="1" rev="0" advAuto="0" spid="254" grpId="5"/>
      <p:bldP build="whole" bldLvl="1" animBg="1" rev="0" advAuto="0" spid="257" grpId="4"/>
      <p:bldP build="whole" bldLvl="1" animBg="1" rev="0" advAuto="0" spid="261" grpId="10"/>
      <p:bldP build="whole" bldLvl="1" animBg="1" rev="0" advAuto="0" spid="25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3.  Abstraction"/>
          <p:cNvSpPr txBox="1"/>
          <p:nvPr/>
        </p:nvSpPr>
        <p:spPr>
          <a:xfrm>
            <a:off x="510133" y="1205616"/>
            <a:ext cx="1814043" cy="436936"/>
          </a:xfrm>
          <a:prstGeom prst="rect">
            <a:avLst/>
          </a:prstGeom>
          <a:solidFill>
            <a:schemeClr val="accent1">
              <a:satOff val="2969"/>
              <a:lumOff val="-1146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3.  Abstraction</a:t>
            </a:r>
          </a:p>
        </p:txBody>
      </p:sp>
      <p:sp>
        <p:nvSpPr>
          <p:cNvPr id="268" name="4.  Encapsulation"/>
          <p:cNvSpPr txBox="1"/>
          <p:nvPr/>
        </p:nvSpPr>
        <p:spPr>
          <a:xfrm>
            <a:off x="541211" y="5455699"/>
            <a:ext cx="2096444" cy="436936"/>
          </a:xfrm>
          <a:prstGeom prst="rect">
            <a:avLst/>
          </a:prstGeom>
          <a:solidFill>
            <a:schemeClr val="accent1">
              <a:satOff val="2969"/>
              <a:lumOff val="-1146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4.  Encapsulation</a:t>
            </a:r>
          </a:p>
        </p:txBody>
      </p:sp>
      <p:sp>
        <p:nvSpPr>
          <p:cNvPr id="269" name="Hiding fundamental details and information from users"/>
          <p:cNvSpPr txBox="1"/>
          <p:nvPr/>
        </p:nvSpPr>
        <p:spPr>
          <a:xfrm>
            <a:off x="502881" y="2086367"/>
            <a:ext cx="7340347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Hiding fundamental details and information from users</a:t>
            </a:r>
          </a:p>
        </p:txBody>
      </p:sp>
      <p:sp>
        <p:nvSpPr>
          <p:cNvPr id="270" name="Rectangle"/>
          <p:cNvSpPr/>
          <p:nvPr/>
        </p:nvSpPr>
        <p:spPr>
          <a:xfrm>
            <a:off x="612315" y="3028141"/>
            <a:ext cx="2626616" cy="1140201"/>
          </a:xfrm>
          <a:prstGeom prst="rect">
            <a:avLst/>
          </a:prstGeom>
          <a:solidFill>
            <a:srgbClr val="7A9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71" name="Rectangle"/>
          <p:cNvSpPr/>
          <p:nvPr/>
        </p:nvSpPr>
        <p:spPr>
          <a:xfrm>
            <a:off x="3444415" y="3010243"/>
            <a:ext cx="2626616" cy="1140201"/>
          </a:xfrm>
          <a:prstGeom prst="rect">
            <a:avLst/>
          </a:prstGeom>
          <a:solidFill>
            <a:srgbClr val="8A000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72" name="Abstract Class"/>
          <p:cNvSpPr txBox="1"/>
          <p:nvPr/>
        </p:nvSpPr>
        <p:spPr>
          <a:xfrm>
            <a:off x="973122" y="3187913"/>
            <a:ext cx="1905001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Abstract Class</a:t>
            </a:r>
          </a:p>
        </p:txBody>
      </p:sp>
      <p:sp>
        <p:nvSpPr>
          <p:cNvPr id="273" name="Interface"/>
          <p:cNvSpPr txBox="1"/>
          <p:nvPr/>
        </p:nvSpPr>
        <p:spPr>
          <a:xfrm>
            <a:off x="4138978" y="3187913"/>
            <a:ext cx="1237489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Interface</a:t>
            </a:r>
          </a:p>
        </p:txBody>
      </p:sp>
      <p:sp>
        <p:nvSpPr>
          <p:cNvPr id="274" name="Uncertain"/>
          <p:cNvSpPr txBox="1"/>
          <p:nvPr/>
        </p:nvSpPr>
        <p:spPr>
          <a:xfrm>
            <a:off x="1308011" y="3619804"/>
            <a:ext cx="1235224" cy="43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Uncertain</a:t>
            </a:r>
          </a:p>
        </p:txBody>
      </p:sp>
      <p:sp>
        <p:nvSpPr>
          <p:cNvPr id="275" name="100%"/>
          <p:cNvSpPr txBox="1"/>
          <p:nvPr/>
        </p:nvSpPr>
        <p:spPr>
          <a:xfrm>
            <a:off x="4356717" y="3619804"/>
            <a:ext cx="802011" cy="43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100%</a:t>
            </a:r>
          </a:p>
        </p:txBody>
      </p:sp>
      <p:sp>
        <p:nvSpPr>
          <p:cNvPr id="276" name="Technique where both data and code are wrapped up under a single unit"/>
          <p:cNvSpPr txBox="1"/>
          <p:nvPr/>
        </p:nvSpPr>
        <p:spPr>
          <a:xfrm>
            <a:off x="491832" y="6319160"/>
            <a:ext cx="944524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Technique where both data and code are wrapped up under a single unit</a:t>
            </a:r>
          </a:p>
        </p:txBody>
      </p:sp>
      <p:sp>
        <p:nvSpPr>
          <p:cNvPr id="277" name="Prevents data to be accessed by the code"/>
          <p:cNvSpPr txBox="1"/>
          <p:nvPr/>
        </p:nvSpPr>
        <p:spPr>
          <a:xfrm>
            <a:off x="525233" y="7179991"/>
            <a:ext cx="549224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70000"/>
              <a:buBlip>
                <a:blip r:embed="rId2"/>
              </a:buBlip>
              <a:defRPr sz="2000">
                <a:solidFill>
                  <a:srgbClr val="063744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  Prevents data to be accessed by the code</a:t>
            </a:r>
          </a:p>
        </p:txBody>
      </p:sp>
      <p:sp>
        <p:nvSpPr>
          <p:cNvPr id="278" name="Rectangle"/>
          <p:cNvSpPr/>
          <p:nvPr/>
        </p:nvSpPr>
        <p:spPr>
          <a:xfrm>
            <a:off x="726615" y="8058721"/>
            <a:ext cx="2626616" cy="1140201"/>
          </a:xfrm>
          <a:prstGeom prst="rect">
            <a:avLst/>
          </a:prstGeom>
          <a:solidFill>
            <a:srgbClr val="7A9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79" name="Rectangle"/>
          <p:cNvSpPr/>
          <p:nvPr/>
        </p:nvSpPr>
        <p:spPr>
          <a:xfrm>
            <a:off x="3558715" y="8040823"/>
            <a:ext cx="2626616" cy="1140201"/>
          </a:xfrm>
          <a:prstGeom prst="rect">
            <a:avLst/>
          </a:prstGeom>
          <a:solidFill>
            <a:srgbClr val="8A000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80" name="Private Class"/>
          <p:cNvSpPr txBox="1"/>
          <p:nvPr/>
        </p:nvSpPr>
        <p:spPr>
          <a:xfrm>
            <a:off x="1183561" y="8370893"/>
            <a:ext cx="171272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Private Class</a:t>
            </a:r>
          </a:p>
        </p:txBody>
      </p:sp>
      <p:sp>
        <p:nvSpPr>
          <p:cNvPr id="281" name="Getters and Setters"/>
          <p:cNvSpPr txBox="1"/>
          <p:nvPr/>
        </p:nvSpPr>
        <p:spPr>
          <a:xfrm>
            <a:off x="3619421" y="8370893"/>
            <a:ext cx="250520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Getters and Setters</a:t>
            </a:r>
          </a:p>
        </p:txBody>
      </p:sp>
      <p:pic>
        <p:nvPicPr>
          <p:cNvPr id="282" name="encaaap.png" descr="encaaa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6403" y="6739682"/>
            <a:ext cx="4321978" cy="2558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6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6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6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6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6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6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6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6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00"/>
                            </p:stCondLst>
                            <p:childTnLst>
                              <p:par>
                                <p:cTn id="54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6" dur="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400"/>
                            </p:stCondLst>
                            <p:childTnLst>
                              <p:par>
                                <p:cTn id="58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0" dur="6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4" dur="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8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10"/>
      <p:bldP build="whole" bldLvl="1" animBg="1" rev="0" advAuto="0" spid="281" grpId="15"/>
      <p:bldP build="whole" bldLvl="1" animBg="1" rev="0" advAuto="0" spid="282" grpId="16"/>
      <p:bldP build="whole" bldLvl="1" animBg="1" rev="0" advAuto="0" spid="274" grpId="5"/>
      <p:bldP build="whole" bldLvl="1" animBg="1" rev="0" advAuto="0" spid="268" grpId="9"/>
      <p:bldP build="whole" bldLvl="1" animBg="1" rev="0" advAuto="0" spid="279" grpId="12"/>
      <p:bldP build="whole" bldLvl="1" animBg="1" rev="0" advAuto="0" spid="267" grpId="1"/>
      <p:bldP build="whole" bldLvl="1" animBg="1" rev="0" advAuto="0" spid="278" grpId="14"/>
      <p:bldP build="whole" bldLvl="1" animBg="1" rev="0" advAuto="0" spid="271" grpId="6"/>
      <p:bldP build="whole" bldLvl="1" animBg="1" rev="0" advAuto="0" spid="275" grpId="8"/>
      <p:bldP build="whole" bldLvl="1" animBg="1" rev="0" advAuto="0" spid="277" grpId="11"/>
      <p:bldP build="whole" bldLvl="1" animBg="1" rev="0" advAuto="0" spid="269" grpId="2"/>
      <p:bldP build="whole" bldLvl="1" animBg="1" rev="0" advAuto="0" spid="273" grpId="7"/>
      <p:bldP build="whole" bldLvl="1" animBg="1" rev="0" advAuto="0" spid="272" grpId="4"/>
      <p:bldP build="whole" bldLvl="1" animBg="1" rev="0" advAuto="0" spid="280" grpId="13"/>
      <p:bldP build="whole" bldLvl="1" animBg="1" rev="0" advAuto="0" spid="270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43B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43B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