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89" r:id="rId2"/>
    <p:sldId id="259" r:id="rId3"/>
    <p:sldId id="258" r:id="rId4"/>
    <p:sldId id="257" r:id="rId5"/>
    <p:sldId id="305" r:id="rId6"/>
    <p:sldId id="306" r:id="rId7"/>
    <p:sldId id="260" r:id="rId8"/>
    <p:sldId id="303" r:id="rId9"/>
    <p:sldId id="312" r:id="rId10"/>
    <p:sldId id="313" r:id="rId11"/>
    <p:sldId id="314" r:id="rId12"/>
    <p:sldId id="294" r:id="rId13"/>
    <p:sldId id="287" r:id="rId14"/>
    <p:sldId id="310" r:id="rId15"/>
    <p:sldId id="290" r:id="rId16"/>
    <p:sldId id="291" r:id="rId17"/>
    <p:sldId id="292" r:id="rId18"/>
    <p:sldId id="311" r:id="rId19"/>
    <p:sldId id="315" r:id="rId20"/>
    <p:sldId id="293" r:id="rId21"/>
    <p:sldId id="316" r:id="rId22"/>
    <p:sldId id="317" r:id="rId23"/>
    <p:sldId id="318" r:id="rId24"/>
    <p:sldId id="320" r:id="rId25"/>
    <p:sldId id="321" r:id="rId26"/>
    <p:sldId id="323" r:id="rId27"/>
    <p:sldId id="325" r:id="rId28"/>
    <p:sldId id="327" r:id="rId29"/>
    <p:sldId id="30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0" autoAdjust="0"/>
    <p:restoredTop sz="95119" autoAdjust="0"/>
  </p:normalViewPr>
  <p:slideViewPr>
    <p:cSldViewPr snapToGrid="0">
      <p:cViewPr varScale="1">
        <p:scale>
          <a:sx n="79" d="100"/>
          <a:sy n="79" d="100"/>
        </p:scale>
        <p:origin x="9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A1695-C381-4263-B4C6-F06226088137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EBC35-212E-49A3-B872-40C362562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58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797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8175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Real time data collection: get instant information after collection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Optimize daily expenses: no need for buying stuffs like papers, no need for extra manpower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0854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Database design: ERD, Context </a:t>
            </a:r>
            <a:r>
              <a:rPr lang="en-US" dirty="0" err="1"/>
              <a:t>dia</a:t>
            </a:r>
            <a:r>
              <a:rPr lang="en-US" dirty="0"/>
              <a:t>, DFD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UI: Prototype design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Implementation: clients are trained to use the proposed system</a:t>
            </a:r>
          </a:p>
        </p:txBody>
      </p:sp>
    </p:spTree>
    <p:extLst>
      <p:ext uri="{BB962C8B-B14F-4D97-AF65-F5344CB8AC3E}">
        <p14:creationId xmlns:p14="http://schemas.microsoft.com/office/powerpoint/2010/main" val="3491450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3390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e-NP" dirty="0"/>
              <a:t>जेन</a:t>
            </a:r>
            <a:r>
              <a:rPr lang="en-US" dirty="0"/>
              <a:t> &amp; </a:t>
            </a:r>
            <a:r>
              <a:rPr lang="en-US" dirty="0" err="1"/>
              <a:t>Sarson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1077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E109-AEC8-4DEE-B158-A371DA5C8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1EBCB-9EE7-4BDB-BAE0-C9C19C34B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AD34B-8A00-4EC5-86F0-41F0BAD4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3C29-CBE5-45D0-AE99-7DFB776087E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CE0CA-B45F-439C-85AD-26DEA91F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A1EBC-01E6-4836-8E2E-FD0FB3B2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FE49-E038-4E87-9F55-960E396A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3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7533-2E77-434B-B625-BD72EAE4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65815-1113-45B4-ADAA-BF95B33CE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2CC23-5ED9-4DA6-A669-8F4B1B78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3C29-CBE5-45D0-AE99-7DFB776087E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DE16A-E561-4119-80CB-208E2D77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0E700-236E-4970-AC42-E6BBB74C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FE49-E038-4E87-9F55-960E396A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20CFFB-3D24-41EC-B521-F60B9DFE5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9E95F-BBAA-412C-A05E-F4BAEF152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94AF7-EEDD-40E2-9F77-7B60C121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3C29-CBE5-45D0-AE99-7DFB776087E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E34C9-007C-4A06-AE25-0EB8B4BE1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673AE-B06B-432F-A5D0-93BE2F53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FE49-E038-4E87-9F55-960E396A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42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4829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2061367" y="2339725"/>
            <a:ext cx="7776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061367" y="4015348"/>
            <a:ext cx="7776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4436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5081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1048183" y="1600200"/>
            <a:ext cx="4900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◎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6243545" y="1600200"/>
            <a:ext cx="4900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◎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6608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620400" y="2298200"/>
            <a:ext cx="89512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609585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4800" i="1"/>
            </a:lvl1pPr>
            <a:lvl2pPr marL="1219170" lvl="1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4800" i="1"/>
            </a:lvl2pPr>
            <a:lvl3pPr marL="1828754" lvl="2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4800" i="1"/>
            </a:lvl3pPr>
            <a:lvl4pPr marL="2438339" lvl="3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4pPr>
            <a:lvl5pPr marL="3047924" lvl="4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5pPr>
            <a:lvl6pPr marL="3657509" lvl="5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6pPr>
            <a:lvl7pPr marL="4267093" lvl="6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7pPr>
            <a:lvl8pPr marL="4876678" lvl="7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8pPr>
            <a:lvl9pPr marL="5486263" lvl="8" indent="-60958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116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745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59205-E001-40BA-BBE6-D3F42BB3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D74BB-3034-4DF0-9557-442D44017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D3E88-75A0-49BB-8DCC-F32EAFDA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3C29-CBE5-45D0-AE99-7DFB776087E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5E560-003D-4A80-9740-B21E9E0F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154F5-301A-4BBA-B786-B9183F2B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FE49-E038-4E87-9F55-960E396A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1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E171-8733-4434-ADA5-DBB4F1E97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53861-B63A-4691-A966-7B2E8467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E4AAB-279E-4A5C-B299-4372059D7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3C29-CBE5-45D0-AE99-7DFB776087E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3A360-B41F-4B1D-BF71-2DAC9801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6F7FC-38C8-460B-A6CD-8AD89A08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FE49-E038-4E87-9F55-960E396A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A0D5C-FF1A-462D-9002-522DE7B05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01780-0B76-4290-8FF0-EE32E429C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0D24E-7A8F-463F-A00A-6EA355570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DCBE1-1917-4E72-B79C-E2350BE3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3C29-CBE5-45D0-AE99-7DFB776087E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A5837-2FF4-4B25-8E9C-8F5C4453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2AFF4-9A71-4AE3-B9DE-485AE038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FE49-E038-4E87-9F55-960E396A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0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59A2-83CE-431A-9715-527FF9BAB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CF1C7-F54A-41E4-9F33-39D34FEC6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1719F-3B66-4186-8FB9-90B2E66E4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5B249A-ED5A-4259-95B9-080CE9273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17307-6586-4292-836B-5C6104284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36E700-7803-42E7-B855-DA300092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3C29-CBE5-45D0-AE99-7DFB776087E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659B87-2AD6-4A72-98B6-242E06E7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0B0547-FB09-48B9-A8F4-019AA461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FE49-E038-4E87-9F55-960E396A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3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1202-FC41-434C-952A-55ADCEE3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EDDDD-AAAA-4C46-8CDF-D3D60DEE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3C29-CBE5-45D0-AE99-7DFB776087E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6CD11-89FB-4DA7-990C-38235C4B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6C7EC-9827-44F5-B49D-F83859DE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FE49-E038-4E87-9F55-960E396A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7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A86D6F-AA0B-447D-AAD6-87D4527EC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3C29-CBE5-45D0-AE99-7DFB776087E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77FBCC-DAF4-408B-AED6-A6FF4002E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06C74-BCA8-4092-BF3B-DABEE69B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FE49-E038-4E87-9F55-960E396A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1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2427-BFBE-4516-ABB5-16E03A51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C2BFD-09F2-4D64-99A0-AEC78D066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B582-174A-4E42-A1AE-9A5900EA1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17971-DE23-4F64-AF1D-2244D7229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3C29-CBE5-45D0-AE99-7DFB776087E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0F17A-2A61-4138-BE6C-FD0DC8F8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88883-D7CC-4871-AF4F-D8BA99C1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FE49-E038-4E87-9F55-960E396A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75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4299-9C42-4F9C-AFF7-3311CF27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32530-1933-4EE0-A6F9-4CFABB9CB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F13AC-2EA4-449D-8365-5D4738ED3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A42A2-6676-4966-8177-DAD122295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3C29-CBE5-45D0-AE99-7DFB776087E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72663-9DB2-4061-BE1B-4EBA2E4B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4DBDF-A812-41D7-89E8-302DF366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FE49-E038-4E87-9F55-960E396A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9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12620-0B70-44B6-B58E-E08FD64B6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0BD93-BDC6-4E06-87F1-BB7E9B678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B9FA8-7C6D-44AE-AEEC-E084EA275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13C29-CBE5-45D0-AE99-7DFB776087E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55037-E5FC-4131-9DE8-815E93240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60ECA-8B4B-43F8-ACBB-C74C715C6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3FE49-E038-4E87-9F55-960E396A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6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26;p14">
            <a:extLst>
              <a:ext uri="{FF2B5EF4-FFF2-40B4-BE49-F238E27FC236}">
                <a16:creationId xmlns:a16="http://schemas.microsoft.com/office/drawing/2014/main" id="{75806CB1-377F-4CE0-8CCA-20C77D42AD44}"/>
              </a:ext>
            </a:extLst>
          </p:cNvPr>
          <p:cNvSpPr txBox="1">
            <a:spLocks/>
          </p:cNvSpPr>
          <p:nvPr/>
        </p:nvSpPr>
        <p:spPr>
          <a:xfrm>
            <a:off x="677377" y="1286148"/>
            <a:ext cx="7924333" cy="1155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5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Infomax College of IT &amp; Management</a:t>
            </a:r>
          </a:p>
          <a:p>
            <a:pPr marL="0" indent="0">
              <a:spcBef>
                <a:spcPts val="45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B.Sc.(IT), Second semester.</a:t>
            </a:r>
          </a:p>
        </p:txBody>
      </p:sp>
      <p:sp>
        <p:nvSpPr>
          <p:cNvPr id="11" name="Google Shape;326;p14">
            <a:extLst>
              <a:ext uri="{FF2B5EF4-FFF2-40B4-BE49-F238E27FC236}">
                <a16:creationId xmlns:a16="http://schemas.microsoft.com/office/drawing/2014/main" id="{6F1C16A1-FBD7-4EC5-A356-9E4BF3489F08}"/>
              </a:ext>
            </a:extLst>
          </p:cNvPr>
          <p:cNvSpPr txBox="1">
            <a:spLocks/>
          </p:cNvSpPr>
          <p:nvPr/>
        </p:nvSpPr>
        <p:spPr>
          <a:xfrm>
            <a:off x="2590800" y="4067112"/>
            <a:ext cx="8849680" cy="1370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presentation on: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SAAD Group Assignment</a:t>
            </a:r>
          </a:p>
        </p:txBody>
      </p:sp>
      <p:sp>
        <p:nvSpPr>
          <p:cNvPr id="13" name="Google Shape;326;p14">
            <a:extLst>
              <a:ext uri="{FF2B5EF4-FFF2-40B4-BE49-F238E27FC236}">
                <a16:creationId xmlns:a16="http://schemas.microsoft.com/office/drawing/2014/main" id="{F1D70209-24FD-44F7-AD81-02CEFC08F12A}"/>
              </a:ext>
            </a:extLst>
          </p:cNvPr>
          <p:cNvSpPr txBox="1">
            <a:spLocks/>
          </p:cNvSpPr>
          <p:nvPr/>
        </p:nvSpPr>
        <p:spPr>
          <a:xfrm>
            <a:off x="677377" y="2557086"/>
            <a:ext cx="7924333" cy="1155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Module Name: System Analysis and Design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Subject Lecturer:	Sir Raghunath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Gyanwali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26;p14">
            <a:extLst>
              <a:ext uri="{FF2B5EF4-FFF2-40B4-BE49-F238E27FC236}">
                <a16:creationId xmlns:a16="http://schemas.microsoft.com/office/drawing/2014/main" id="{6F972B49-6A08-488F-BE66-7434267F0A0E}"/>
              </a:ext>
            </a:extLst>
          </p:cNvPr>
          <p:cNvSpPr txBox="1">
            <a:spLocks/>
          </p:cNvSpPr>
          <p:nvPr/>
        </p:nvSpPr>
        <p:spPr>
          <a:xfrm>
            <a:off x="481263" y="326177"/>
            <a:ext cx="11133221" cy="52871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5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Feasibility study</a:t>
            </a:r>
          </a:p>
        </p:txBody>
      </p:sp>
      <p:sp>
        <p:nvSpPr>
          <p:cNvPr id="4" name="Google Shape;326;p14">
            <a:extLst>
              <a:ext uri="{FF2B5EF4-FFF2-40B4-BE49-F238E27FC236}">
                <a16:creationId xmlns:a16="http://schemas.microsoft.com/office/drawing/2014/main" id="{F8BEAB1B-652A-40C2-8E8D-774C57767B80}"/>
              </a:ext>
            </a:extLst>
          </p:cNvPr>
          <p:cNvSpPr txBox="1">
            <a:spLocks/>
          </p:cNvSpPr>
          <p:nvPr/>
        </p:nvSpPr>
        <p:spPr>
          <a:xfrm>
            <a:off x="481263" y="900751"/>
            <a:ext cx="11133221" cy="563107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2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Operational Feasibility</a:t>
            </a:r>
          </a:p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the proposed system fits to the company?</a:t>
            </a:r>
          </a:p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PIECES Framework</a:t>
            </a:r>
            <a:endParaRPr lang="en-US" sz="1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Performance:</a:t>
            </a:r>
          </a:p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Poor data management </a:t>
            </a:r>
            <a:r>
              <a:rPr lang="en-US" sz="20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sz="2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throughput</a:t>
            </a:r>
          </a:p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endParaRPr lang="en-US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Information:</a:t>
            </a:r>
          </a:p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Input: </a:t>
            </a:r>
            <a:r>
              <a:rPr lang="en-US" sz="2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redundancy </a:t>
            </a:r>
            <a:r>
              <a:rPr lang="en-US" sz="20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sz="2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of DBMS</a:t>
            </a:r>
          </a:p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Output: </a:t>
            </a:r>
            <a:r>
              <a:rPr lang="en-US" sz="2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consuming </a:t>
            </a:r>
            <a:r>
              <a:rPr lang="en-US" sz="20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sz="2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instant data access</a:t>
            </a:r>
          </a:p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Stored Data: </a:t>
            </a:r>
            <a:r>
              <a:rPr lang="en-US" sz="2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Unsecured data </a:t>
            </a:r>
            <a:r>
              <a:rPr lang="en-US" sz="20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backup</a:t>
            </a:r>
          </a:p>
        </p:txBody>
      </p:sp>
    </p:spTree>
    <p:extLst>
      <p:ext uri="{BB962C8B-B14F-4D97-AF65-F5344CB8AC3E}">
        <p14:creationId xmlns:p14="http://schemas.microsoft.com/office/powerpoint/2010/main" val="4229516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26;p14">
            <a:extLst>
              <a:ext uri="{FF2B5EF4-FFF2-40B4-BE49-F238E27FC236}">
                <a16:creationId xmlns:a16="http://schemas.microsoft.com/office/drawing/2014/main" id="{48C04356-C0EE-43B9-BE66-5CCC29D12D90}"/>
              </a:ext>
            </a:extLst>
          </p:cNvPr>
          <p:cNvSpPr txBox="1">
            <a:spLocks/>
          </p:cNvSpPr>
          <p:nvPr/>
        </p:nvSpPr>
        <p:spPr>
          <a:xfrm>
            <a:off x="481263" y="326177"/>
            <a:ext cx="11133221" cy="52871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5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Feasibility study</a:t>
            </a:r>
          </a:p>
        </p:txBody>
      </p:sp>
      <p:sp>
        <p:nvSpPr>
          <p:cNvPr id="4" name="Google Shape;326;p14">
            <a:extLst>
              <a:ext uri="{FF2B5EF4-FFF2-40B4-BE49-F238E27FC236}">
                <a16:creationId xmlns:a16="http://schemas.microsoft.com/office/drawing/2014/main" id="{F2489461-5500-454D-9161-6C7DE4CE5F3D}"/>
              </a:ext>
            </a:extLst>
          </p:cNvPr>
          <p:cNvSpPr txBox="1">
            <a:spLocks/>
          </p:cNvSpPr>
          <p:nvPr/>
        </p:nvSpPr>
        <p:spPr>
          <a:xfrm>
            <a:off x="481263" y="900751"/>
            <a:ext cx="11133221" cy="551162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2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Operational Feasibility</a:t>
            </a:r>
            <a:endParaRPr lang="en-US" sz="1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Economic:</a:t>
            </a:r>
          </a:p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Requires large manpower </a:t>
            </a:r>
            <a:r>
              <a:rPr lang="en-US" sz="20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sz="2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minimize manpower</a:t>
            </a:r>
          </a:p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endParaRPr lang="en-US" sz="1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Control:</a:t>
            </a:r>
          </a:p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data control </a:t>
            </a:r>
            <a:r>
              <a:rPr lang="en-US" sz="20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sz="2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authorized user only</a:t>
            </a:r>
          </a:p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endParaRPr lang="en-US" sz="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Efficiency:</a:t>
            </a:r>
          </a:p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Slow and unreliable </a:t>
            </a:r>
            <a:r>
              <a:rPr lang="en-US" sz="20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easy and swift</a:t>
            </a:r>
          </a:p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endParaRPr lang="en-US" sz="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Service:</a:t>
            </a:r>
          </a:p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Unsatisfactory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satisfactory</a:t>
            </a:r>
          </a:p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884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326;p14">
            <a:extLst>
              <a:ext uri="{FF2B5EF4-FFF2-40B4-BE49-F238E27FC236}">
                <a16:creationId xmlns:a16="http://schemas.microsoft.com/office/drawing/2014/main" id="{03331BB4-8416-492C-910C-B43BEE04D946}"/>
              </a:ext>
            </a:extLst>
          </p:cNvPr>
          <p:cNvSpPr txBox="1">
            <a:spLocks/>
          </p:cNvSpPr>
          <p:nvPr/>
        </p:nvSpPr>
        <p:spPr>
          <a:xfrm>
            <a:off x="481263" y="326177"/>
            <a:ext cx="11133221" cy="52871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5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Functional requirements/ Non Functional Requirements</a:t>
            </a:r>
          </a:p>
        </p:txBody>
      </p:sp>
      <p:sp>
        <p:nvSpPr>
          <p:cNvPr id="19" name="Google Shape;326;p14">
            <a:extLst>
              <a:ext uri="{FF2B5EF4-FFF2-40B4-BE49-F238E27FC236}">
                <a16:creationId xmlns:a16="http://schemas.microsoft.com/office/drawing/2014/main" id="{6AF6AA1B-A65E-458A-A111-FFE1EB06F9A4}"/>
              </a:ext>
            </a:extLst>
          </p:cNvPr>
          <p:cNvSpPr txBox="1">
            <a:spLocks/>
          </p:cNvSpPr>
          <p:nvPr/>
        </p:nvSpPr>
        <p:spPr>
          <a:xfrm>
            <a:off x="481263" y="900751"/>
            <a:ext cx="5358063" cy="563107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Functional Requirements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should keep patients records (name, address, email, DOB, contact info, medical condition)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 keep appointment records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 generate queue management token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 track visit records of patients/ treatment history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Prescription must be forwarded through the system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 keep inventory records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Google Shape;326;p14">
            <a:extLst>
              <a:ext uri="{FF2B5EF4-FFF2-40B4-BE49-F238E27FC236}">
                <a16:creationId xmlns:a16="http://schemas.microsoft.com/office/drawing/2014/main" id="{DA42D4B3-0904-49E2-BA3D-904567240F19}"/>
              </a:ext>
            </a:extLst>
          </p:cNvPr>
          <p:cNvSpPr txBox="1">
            <a:spLocks/>
          </p:cNvSpPr>
          <p:nvPr/>
        </p:nvSpPr>
        <p:spPr>
          <a:xfrm>
            <a:off x="6047873" y="900751"/>
            <a:ext cx="5566611" cy="429689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Non-functional Requirements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system should be accessible all time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 ensure data security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 have clean UI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 be compatible to different hardware &amp; OS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 support future enhancements</a:t>
            </a:r>
          </a:p>
        </p:txBody>
      </p:sp>
    </p:spTree>
    <p:extLst>
      <p:ext uri="{BB962C8B-B14F-4D97-AF65-F5344CB8AC3E}">
        <p14:creationId xmlns:p14="http://schemas.microsoft.com/office/powerpoint/2010/main" val="1770400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26;p14">
            <a:extLst>
              <a:ext uri="{FF2B5EF4-FFF2-40B4-BE49-F238E27FC236}">
                <a16:creationId xmlns:a16="http://schemas.microsoft.com/office/drawing/2014/main" id="{58BDCC94-98F0-4AB4-BF82-A031A8BEB1F0}"/>
              </a:ext>
            </a:extLst>
          </p:cNvPr>
          <p:cNvSpPr txBox="1">
            <a:spLocks/>
          </p:cNvSpPr>
          <p:nvPr/>
        </p:nvSpPr>
        <p:spPr>
          <a:xfrm>
            <a:off x="481263" y="326177"/>
            <a:ext cx="3910263" cy="52871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5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Context diagram</a:t>
            </a:r>
          </a:p>
        </p:txBody>
      </p:sp>
      <p:sp>
        <p:nvSpPr>
          <p:cNvPr id="10" name="Google Shape;326;p14">
            <a:extLst>
              <a:ext uri="{FF2B5EF4-FFF2-40B4-BE49-F238E27FC236}">
                <a16:creationId xmlns:a16="http://schemas.microsoft.com/office/drawing/2014/main" id="{D3ACE1CB-652A-4D6F-8AF6-C983842EF809}"/>
              </a:ext>
            </a:extLst>
          </p:cNvPr>
          <p:cNvSpPr txBox="1">
            <a:spLocks/>
          </p:cNvSpPr>
          <p:nvPr/>
        </p:nvSpPr>
        <p:spPr>
          <a:xfrm>
            <a:off x="481263" y="900750"/>
            <a:ext cx="3910263" cy="362495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Justification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External entities &amp; their relations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Patient is an external entity, who provides personal details to the system &amp; receive patient card.</a:t>
            </a:r>
          </a:p>
        </p:txBody>
      </p:sp>
      <p:pic>
        <p:nvPicPr>
          <p:cNvPr id="12" name="image3.png">
            <a:extLst>
              <a:ext uri="{FF2B5EF4-FFF2-40B4-BE49-F238E27FC236}">
                <a16:creationId xmlns:a16="http://schemas.microsoft.com/office/drawing/2014/main" id="{84A45768-F69F-44D6-9141-101790497657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75750" y="210859"/>
            <a:ext cx="7222958" cy="639848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94001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26;p14">
            <a:extLst>
              <a:ext uri="{FF2B5EF4-FFF2-40B4-BE49-F238E27FC236}">
                <a16:creationId xmlns:a16="http://schemas.microsoft.com/office/drawing/2014/main" id="{A19C51C4-1B3F-4E3E-B2F4-3A207037A1E3}"/>
              </a:ext>
            </a:extLst>
          </p:cNvPr>
          <p:cNvSpPr txBox="1">
            <a:spLocks/>
          </p:cNvSpPr>
          <p:nvPr/>
        </p:nvSpPr>
        <p:spPr>
          <a:xfrm>
            <a:off x="481263" y="326177"/>
            <a:ext cx="3910263" cy="52871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5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Level-0 DFD diagram</a:t>
            </a:r>
          </a:p>
        </p:txBody>
      </p:sp>
      <p:sp>
        <p:nvSpPr>
          <p:cNvPr id="7" name="Google Shape;326;p14">
            <a:extLst>
              <a:ext uri="{FF2B5EF4-FFF2-40B4-BE49-F238E27FC236}">
                <a16:creationId xmlns:a16="http://schemas.microsoft.com/office/drawing/2014/main" id="{976D3F96-8683-4A75-B0BA-E51AC1B77B4D}"/>
              </a:ext>
            </a:extLst>
          </p:cNvPr>
          <p:cNvSpPr txBox="1">
            <a:spLocks/>
          </p:cNvSpPr>
          <p:nvPr/>
        </p:nvSpPr>
        <p:spPr>
          <a:xfrm>
            <a:off x="481263" y="900750"/>
            <a:ext cx="3910263" cy="495461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Justification</a:t>
            </a:r>
          </a:p>
          <a:p>
            <a:pPr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further breakdown of context diagram.</a:t>
            </a:r>
          </a:p>
          <a:p>
            <a:pPr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Patient gives registration details to the system, system checks if there is any previous records, and then staff provide appointment details to the patient through system</a:t>
            </a:r>
          </a:p>
        </p:txBody>
      </p:sp>
      <p:pic>
        <p:nvPicPr>
          <p:cNvPr id="10" name="image5.png">
            <a:extLst>
              <a:ext uri="{FF2B5EF4-FFF2-40B4-BE49-F238E27FC236}">
                <a16:creationId xmlns:a16="http://schemas.microsoft.com/office/drawing/2014/main" id="{9315920C-2A00-4C9A-8A8A-6881B1A20E1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35904" y="130728"/>
            <a:ext cx="6998369" cy="654278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87866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6;p14">
            <a:extLst>
              <a:ext uri="{FF2B5EF4-FFF2-40B4-BE49-F238E27FC236}">
                <a16:creationId xmlns:a16="http://schemas.microsoft.com/office/drawing/2014/main" id="{532D63EE-5AAE-4D95-B6F2-FFE5A7BF75FC}"/>
              </a:ext>
            </a:extLst>
          </p:cNvPr>
          <p:cNvSpPr txBox="1">
            <a:spLocks/>
          </p:cNvSpPr>
          <p:nvPr/>
        </p:nvSpPr>
        <p:spPr>
          <a:xfrm>
            <a:off x="481263" y="326177"/>
            <a:ext cx="3910263" cy="52871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5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ERD</a:t>
            </a:r>
          </a:p>
        </p:txBody>
      </p:sp>
      <p:pic>
        <p:nvPicPr>
          <p:cNvPr id="12" name="image4.png">
            <a:extLst>
              <a:ext uri="{FF2B5EF4-FFF2-40B4-BE49-F238E27FC236}">
                <a16:creationId xmlns:a16="http://schemas.microsoft.com/office/drawing/2014/main" id="{E62365ED-5FF3-4197-AFD0-F33C9C052C0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029125" y="326176"/>
            <a:ext cx="8133749" cy="620564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1962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26;p14">
            <a:extLst>
              <a:ext uri="{FF2B5EF4-FFF2-40B4-BE49-F238E27FC236}">
                <a16:creationId xmlns:a16="http://schemas.microsoft.com/office/drawing/2014/main" id="{AF362504-7736-4103-83FB-F3E209A2FA80}"/>
              </a:ext>
            </a:extLst>
          </p:cNvPr>
          <p:cNvSpPr txBox="1">
            <a:spLocks/>
          </p:cNvSpPr>
          <p:nvPr/>
        </p:nvSpPr>
        <p:spPr>
          <a:xfrm>
            <a:off x="481263" y="326177"/>
            <a:ext cx="4822257" cy="52871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5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Interface Design</a:t>
            </a:r>
          </a:p>
        </p:txBody>
      </p:sp>
      <p:sp>
        <p:nvSpPr>
          <p:cNvPr id="14" name="Google Shape;326;p14">
            <a:extLst>
              <a:ext uri="{FF2B5EF4-FFF2-40B4-BE49-F238E27FC236}">
                <a16:creationId xmlns:a16="http://schemas.microsoft.com/office/drawing/2014/main" id="{0BCDAD46-B316-4AA3-957D-26A1E45135FB}"/>
              </a:ext>
            </a:extLst>
          </p:cNvPr>
          <p:cNvSpPr txBox="1">
            <a:spLocks/>
          </p:cNvSpPr>
          <p:nvPr/>
        </p:nvSpPr>
        <p:spPr>
          <a:xfrm>
            <a:off x="481263" y="900750"/>
            <a:ext cx="4822257" cy="25282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Justification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avoids collection of unnecessary user data.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Short labeling of inputs/outputs.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95308A0-6053-4804-AFC1-5A7C5EC43D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43736" y="109659"/>
            <a:ext cx="5511800" cy="30416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66802A2-0A57-42F2-891A-20F02CF8318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13256" y="3429000"/>
            <a:ext cx="5721350" cy="207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85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26;p14">
            <a:extLst>
              <a:ext uri="{FF2B5EF4-FFF2-40B4-BE49-F238E27FC236}">
                <a16:creationId xmlns:a16="http://schemas.microsoft.com/office/drawing/2014/main" id="{657E3ECB-82FB-4D6F-ADEF-797C85113726}"/>
              </a:ext>
            </a:extLst>
          </p:cNvPr>
          <p:cNvSpPr txBox="1">
            <a:spLocks/>
          </p:cNvSpPr>
          <p:nvPr/>
        </p:nvSpPr>
        <p:spPr>
          <a:xfrm>
            <a:off x="481263" y="326177"/>
            <a:ext cx="11133221" cy="52871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5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Requirement Gathering (Traditional)</a:t>
            </a:r>
          </a:p>
        </p:txBody>
      </p:sp>
      <p:sp>
        <p:nvSpPr>
          <p:cNvPr id="10" name="Google Shape;326;p14">
            <a:extLst>
              <a:ext uri="{FF2B5EF4-FFF2-40B4-BE49-F238E27FC236}">
                <a16:creationId xmlns:a16="http://schemas.microsoft.com/office/drawing/2014/main" id="{CD0A0E9A-B9E9-41EC-81E3-930490EC54B1}"/>
              </a:ext>
            </a:extLst>
          </p:cNvPr>
          <p:cNvSpPr txBox="1">
            <a:spLocks/>
          </p:cNvSpPr>
          <p:nvPr/>
        </p:nvSpPr>
        <p:spPr>
          <a:xfrm>
            <a:off x="481263" y="900751"/>
            <a:ext cx="3785937" cy="551528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Sandesh </a:t>
            </a:r>
            <a:r>
              <a:rPr lang="en-US" sz="1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Subedi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Interview</a:t>
            </a:r>
          </a:p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Benefits: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Helpful in assembling notable amount of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informations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Confusion between participants can be cleared straight away.</a:t>
            </a:r>
          </a:p>
          <a:p>
            <a:pPr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Interactive interview cans can produce functional results.</a:t>
            </a:r>
          </a:p>
          <a:p>
            <a:pPr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Face to face conversations assists interview to analyze additional info (non verbal behaviors/reaction)</a:t>
            </a:r>
          </a:p>
          <a:p>
            <a:pPr marL="0" indent="0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endParaRPr lang="en-US" sz="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Drawbacks:</a:t>
            </a:r>
          </a:p>
          <a:p>
            <a:pPr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consumption</a:t>
            </a:r>
          </a:p>
          <a:p>
            <a:pPr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Less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felxible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35A693-28C0-4A75-A37F-A0C96889D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080" y="900751"/>
            <a:ext cx="7164404" cy="440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08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6;p14">
            <a:extLst>
              <a:ext uri="{FF2B5EF4-FFF2-40B4-BE49-F238E27FC236}">
                <a16:creationId xmlns:a16="http://schemas.microsoft.com/office/drawing/2014/main" id="{55F08EA4-CD30-43F5-8353-54C8B9420BBE}"/>
              </a:ext>
            </a:extLst>
          </p:cNvPr>
          <p:cNvSpPr txBox="1">
            <a:spLocks/>
          </p:cNvSpPr>
          <p:nvPr/>
        </p:nvSpPr>
        <p:spPr>
          <a:xfrm>
            <a:off x="481263" y="326177"/>
            <a:ext cx="11133221" cy="52871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5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Requirement Gathering (Traditional)</a:t>
            </a:r>
          </a:p>
        </p:txBody>
      </p:sp>
      <p:sp>
        <p:nvSpPr>
          <p:cNvPr id="8" name="Google Shape;326;p14">
            <a:extLst>
              <a:ext uri="{FF2B5EF4-FFF2-40B4-BE49-F238E27FC236}">
                <a16:creationId xmlns:a16="http://schemas.microsoft.com/office/drawing/2014/main" id="{4BC4B0A5-BF0D-4066-B15E-C2228936E493}"/>
              </a:ext>
            </a:extLst>
          </p:cNvPr>
          <p:cNvSpPr txBox="1">
            <a:spLocks/>
          </p:cNvSpPr>
          <p:nvPr/>
        </p:nvSpPr>
        <p:spPr>
          <a:xfrm>
            <a:off x="481263" y="900751"/>
            <a:ext cx="3785937" cy="551528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Rabin Acharya: Prototyping</a:t>
            </a:r>
          </a:p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Benefits: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Flexible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 error detection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be reused for future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participation ensures grater user satisfaction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en-US" sz="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Drawbacks:</a:t>
            </a:r>
          </a:p>
          <a:p>
            <a:pPr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Costly</a:t>
            </a:r>
          </a:p>
          <a:p>
            <a:pPr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Repetitive review may cause great variation in requirements.</a:t>
            </a:r>
          </a:p>
          <a:p>
            <a:pPr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Lots of homework for system designers to draft multiple prototype</a:t>
            </a:r>
          </a:p>
          <a:p>
            <a:pPr marL="0" indent="0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70945C-42C6-4682-B135-C84467C1CD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06497" y="1075016"/>
            <a:ext cx="3018305" cy="32688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F23EA1-2174-4AC0-B365-56D1317F5C3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996762" y="977739"/>
            <a:ext cx="2777261" cy="35819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54F062-51E9-4832-A826-C6CFE7311E2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72330" y="3989151"/>
            <a:ext cx="4791710" cy="254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59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26;p14">
            <a:extLst>
              <a:ext uri="{FF2B5EF4-FFF2-40B4-BE49-F238E27FC236}">
                <a16:creationId xmlns:a16="http://schemas.microsoft.com/office/drawing/2014/main" id="{7F1EA3C1-C10C-496C-89AB-039B82CC5597}"/>
              </a:ext>
            </a:extLst>
          </p:cNvPr>
          <p:cNvSpPr txBox="1">
            <a:spLocks/>
          </p:cNvSpPr>
          <p:nvPr/>
        </p:nvSpPr>
        <p:spPr>
          <a:xfrm>
            <a:off x="481263" y="326177"/>
            <a:ext cx="11133221" cy="52871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5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Requirement Gathering (Traditional)</a:t>
            </a:r>
          </a:p>
        </p:txBody>
      </p:sp>
      <p:sp>
        <p:nvSpPr>
          <p:cNvPr id="4" name="Google Shape;326;p14">
            <a:extLst>
              <a:ext uri="{FF2B5EF4-FFF2-40B4-BE49-F238E27FC236}">
                <a16:creationId xmlns:a16="http://schemas.microsoft.com/office/drawing/2014/main" id="{FCA6379E-202C-4EFA-9B32-8B4AA4C99806}"/>
              </a:ext>
            </a:extLst>
          </p:cNvPr>
          <p:cNvSpPr txBox="1">
            <a:spLocks/>
          </p:cNvSpPr>
          <p:nvPr/>
        </p:nvSpPr>
        <p:spPr>
          <a:xfrm>
            <a:off x="481263" y="900751"/>
            <a:ext cx="2673417" cy="54695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Suraj Pandey: Document Review</a:t>
            </a:r>
          </a:p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Benefits: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Helps to understand history and operation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Comparatively inexpensive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Helps to answer evaluation queries</a:t>
            </a:r>
          </a:p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endParaRPr lang="en-US" sz="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Drawbacks:</a:t>
            </a:r>
          </a:p>
          <a:p>
            <a:pPr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 may be inapplicable</a:t>
            </a:r>
          </a:p>
          <a:p>
            <a:pPr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be time consuming as need to obtain each and every samples and find solutions for them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B54EC3-F0BD-4473-A3D6-92F7F4F8E8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362" y="900751"/>
            <a:ext cx="3977638" cy="5469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572C28-BE5E-429A-883F-5680E71D68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627499"/>
            <a:ext cx="4846318" cy="160300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628C57-3448-4EAA-B427-4D090588F936}"/>
              </a:ext>
            </a:extLst>
          </p:cNvPr>
          <p:cNvSpPr txBox="1"/>
          <p:nvPr/>
        </p:nvSpPr>
        <p:spPr>
          <a:xfrm>
            <a:off x="7467598" y="2355981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Proposed system’s patient registration system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E3178A-2D30-4113-A8C0-0F387EA761F9}"/>
              </a:ext>
            </a:extLst>
          </p:cNvPr>
          <p:cNvSpPr txBox="1"/>
          <p:nvPr/>
        </p:nvSpPr>
        <p:spPr>
          <a:xfrm>
            <a:off x="3261362" y="900751"/>
            <a:ext cx="330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Existing patient registration form</a:t>
            </a:r>
          </a:p>
        </p:txBody>
      </p:sp>
    </p:spTree>
    <p:extLst>
      <p:ext uri="{BB962C8B-B14F-4D97-AF65-F5344CB8AC3E}">
        <p14:creationId xmlns:p14="http://schemas.microsoft.com/office/powerpoint/2010/main" val="397411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26;p14">
            <a:extLst>
              <a:ext uri="{FF2B5EF4-FFF2-40B4-BE49-F238E27FC236}">
                <a16:creationId xmlns:a16="http://schemas.microsoft.com/office/drawing/2014/main" id="{40BC7306-2AA8-4183-A0B0-C302E7A08254}"/>
              </a:ext>
            </a:extLst>
          </p:cNvPr>
          <p:cNvSpPr txBox="1">
            <a:spLocks/>
          </p:cNvSpPr>
          <p:nvPr/>
        </p:nvSpPr>
        <p:spPr>
          <a:xfrm>
            <a:off x="914400" y="313280"/>
            <a:ext cx="9694200" cy="560246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5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Task Report: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6CA5F7-A291-46BF-8153-40A2B6309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32644"/>
              </p:ext>
            </p:extLst>
          </p:nvPr>
        </p:nvGraphicFramePr>
        <p:xfrm>
          <a:off x="914400" y="873527"/>
          <a:ext cx="9694200" cy="512507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466109">
                  <a:extLst>
                    <a:ext uri="{9D8B030D-6E8A-4147-A177-3AD203B41FA5}">
                      <a16:colId xmlns:a16="http://schemas.microsoft.com/office/drawing/2014/main" val="2122840116"/>
                    </a:ext>
                  </a:extLst>
                </a:gridCol>
                <a:gridCol w="3999346">
                  <a:extLst>
                    <a:ext uri="{9D8B030D-6E8A-4147-A177-3AD203B41FA5}">
                      <a16:colId xmlns:a16="http://schemas.microsoft.com/office/drawing/2014/main" val="863181826"/>
                    </a:ext>
                  </a:extLst>
                </a:gridCol>
                <a:gridCol w="3228745">
                  <a:extLst>
                    <a:ext uri="{9D8B030D-6E8A-4147-A177-3AD203B41FA5}">
                      <a16:colId xmlns:a16="http://schemas.microsoft.com/office/drawing/2014/main" val="3336015650"/>
                    </a:ext>
                  </a:extLst>
                </a:gridCol>
              </a:tblGrid>
              <a:tr h="309347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Name of the Students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Area of Responsibility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085862"/>
                  </a:ext>
                </a:extLst>
              </a:tr>
              <a:tr h="309347"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Group Component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Individual Component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792443"/>
                  </a:ext>
                </a:extLst>
              </a:tr>
              <a:tr h="77747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Sandesh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Subedi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 (NPI000040)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Operational Feasibility(PIECES)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Interview,</a:t>
                      </a:r>
                    </a:p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Medicine inventory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891826"/>
                  </a:ext>
                </a:extLst>
              </a:tr>
              <a:tr h="7556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Rabin Acharya (NPI000035)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Introduction, Functional/Nonfunctional requirements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Prototyping,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Patient Registration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896153"/>
                  </a:ext>
                </a:extLst>
              </a:tr>
              <a:tr h="7556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Suraj Pandey (NPI000051)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Problems/ proposed solutions of existing 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Document review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Appointment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428000"/>
                  </a:ext>
                </a:extLst>
              </a:tr>
              <a:tr h="6636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Nabin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Chhetri (NPI000032)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Economic Feasibility (Cost benefit analysis), Schedule and technical feasibility.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Observation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Generate report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061105"/>
                  </a:ext>
                </a:extLst>
              </a:tr>
              <a:tr h="6636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Bahadur Thapa (NPI000054)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Project planning (Gantt Chart, SDLC)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Survey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861282"/>
                  </a:ext>
                </a:extLst>
              </a:tr>
              <a:tr h="6636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Pradip Kunwar (NPI000034)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ERD, Context diagram,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lvl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0 DFD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Questionnaire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Medicine sales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691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26;p14">
            <a:extLst>
              <a:ext uri="{FF2B5EF4-FFF2-40B4-BE49-F238E27FC236}">
                <a16:creationId xmlns:a16="http://schemas.microsoft.com/office/drawing/2014/main" id="{93448978-8ADA-49E6-A0E6-EF92D89D0EAC}"/>
              </a:ext>
            </a:extLst>
          </p:cNvPr>
          <p:cNvSpPr txBox="1">
            <a:spLocks/>
          </p:cNvSpPr>
          <p:nvPr/>
        </p:nvSpPr>
        <p:spPr>
          <a:xfrm>
            <a:off x="481263" y="326177"/>
            <a:ext cx="11133221" cy="52871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5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Requirement Gathering (Traditional)</a:t>
            </a:r>
          </a:p>
        </p:txBody>
      </p:sp>
      <p:sp>
        <p:nvSpPr>
          <p:cNvPr id="14" name="Google Shape;326;p14">
            <a:extLst>
              <a:ext uri="{FF2B5EF4-FFF2-40B4-BE49-F238E27FC236}">
                <a16:creationId xmlns:a16="http://schemas.microsoft.com/office/drawing/2014/main" id="{BA02B513-D484-40D2-8501-C09C2D791988}"/>
              </a:ext>
            </a:extLst>
          </p:cNvPr>
          <p:cNvSpPr txBox="1">
            <a:spLocks/>
          </p:cNvSpPr>
          <p:nvPr/>
        </p:nvSpPr>
        <p:spPr>
          <a:xfrm>
            <a:off x="481263" y="900751"/>
            <a:ext cx="4380747" cy="551528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1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Nabin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Chhetri: Observation</a:t>
            </a:r>
          </a:p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Benefits: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lets system analyst to measure performance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Collects data about experimentation, survey, research or document study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Describes object collected data by occurring natural settings</a:t>
            </a:r>
          </a:p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Drawbacks:</a:t>
            </a:r>
          </a:p>
          <a:p>
            <a:pPr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affect the data while handling other variables of extraneous</a:t>
            </a:r>
          </a:p>
          <a:p>
            <a:pPr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Creates difficult to research &amp; collect information</a:t>
            </a:r>
          </a:p>
          <a:p>
            <a:pPr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Keeping sample size at a minimum for conducting in-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defth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studies with data which are difficult to quantify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514DE2-DDE5-4D42-90AA-D32FCDD60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129" y="1787609"/>
            <a:ext cx="6953715" cy="302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6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26;p14">
            <a:extLst>
              <a:ext uri="{FF2B5EF4-FFF2-40B4-BE49-F238E27FC236}">
                <a16:creationId xmlns:a16="http://schemas.microsoft.com/office/drawing/2014/main" id="{DE9FD903-C342-441F-B104-932F6F277C09}"/>
              </a:ext>
            </a:extLst>
          </p:cNvPr>
          <p:cNvSpPr txBox="1">
            <a:spLocks/>
          </p:cNvSpPr>
          <p:nvPr/>
        </p:nvSpPr>
        <p:spPr>
          <a:xfrm>
            <a:off x="481263" y="326177"/>
            <a:ext cx="11133221" cy="52871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5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Requirement Gathering (Traditional)</a:t>
            </a:r>
          </a:p>
        </p:txBody>
      </p:sp>
      <p:sp>
        <p:nvSpPr>
          <p:cNvPr id="4" name="Google Shape;326;p14">
            <a:extLst>
              <a:ext uri="{FF2B5EF4-FFF2-40B4-BE49-F238E27FC236}">
                <a16:creationId xmlns:a16="http://schemas.microsoft.com/office/drawing/2014/main" id="{23F39921-6021-4589-B659-E87D62108A32}"/>
              </a:ext>
            </a:extLst>
          </p:cNvPr>
          <p:cNvSpPr txBox="1">
            <a:spLocks/>
          </p:cNvSpPr>
          <p:nvPr/>
        </p:nvSpPr>
        <p:spPr>
          <a:xfrm>
            <a:off x="481263" y="900751"/>
            <a:ext cx="4380747" cy="44942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1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Tej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Bahadur Thapa: Survey</a:t>
            </a:r>
          </a:p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Benefits: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 effective than interview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Fast data collection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Questionnaires cant cover complex topic but survey can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form of questions like questionnaires, open-ended, quizzes, MCQs</a:t>
            </a:r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Drawbacks:</a:t>
            </a:r>
          </a:p>
          <a:p>
            <a:pPr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expensive than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questionnairres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Respondents may provide inaccurate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informations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1D88CA-8665-422C-881D-D4578ABF3F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25440" y="900752"/>
            <a:ext cx="5501640" cy="5631072"/>
          </a:xfrm>
          <a:prstGeom prst="rect">
            <a:avLst/>
          </a:prstGeom>
          <a:ln w="9525" cap="sq" cmpd="sng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34704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26;p14">
            <a:extLst>
              <a:ext uri="{FF2B5EF4-FFF2-40B4-BE49-F238E27FC236}">
                <a16:creationId xmlns:a16="http://schemas.microsoft.com/office/drawing/2014/main" id="{2DE427EF-A1DD-466E-A2E2-3D193D67DBEA}"/>
              </a:ext>
            </a:extLst>
          </p:cNvPr>
          <p:cNvSpPr txBox="1">
            <a:spLocks/>
          </p:cNvSpPr>
          <p:nvPr/>
        </p:nvSpPr>
        <p:spPr>
          <a:xfrm>
            <a:off x="481263" y="326177"/>
            <a:ext cx="11133221" cy="52871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5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Requirement Gathering (Traditional)</a:t>
            </a:r>
          </a:p>
        </p:txBody>
      </p:sp>
      <p:sp>
        <p:nvSpPr>
          <p:cNvPr id="4" name="Google Shape;326;p14">
            <a:extLst>
              <a:ext uri="{FF2B5EF4-FFF2-40B4-BE49-F238E27FC236}">
                <a16:creationId xmlns:a16="http://schemas.microsoft.com/office/drawing/2014/main" id="{C1E71D8D-C88B-4807-ADC9-EB66D3074168}"/>
              </a:ext>
            </a:extLst>
          </p:cNvPr>
          <p:cNvSpPr txBox="1">
            <a:spLocks/>
          </p:cNvSpPr>
          <p:nvPr/>
        </p:nvSpPr>
        <p:spPr>
          <a:xfrm>
            <a:off x="481263" y="900751"/>
            <a:ext cx="4380747" cy="498188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Pradip Kunwar: Questionnaire</a:t>
            </a:r>
          </a:p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Benefits: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collect information from remote respondents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Simple to design, develop and administer.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puts less pressure on respondents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guarantees the privacy of respondents. </a:t>
            </a:r>
          </a:p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Drawbacks:</a:t>
            </a:r>
          </a:p>
          <a:p>
            <a:pPr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Respondents may ignore the questions</a:t>
            </a:r>
          </a:p>
          <a:p>
            <a:pPr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Respondents may not understand the questions</a:t>
            </a:r>
          </a:p>
          <a:p>
            <a:pPr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Only specific questions are suitable  because open ended questions generate flood of data</a:t>
            </a:r>
          </a:p>
          <a:p>
            <a:pPr marL="0" indent="0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74BF0D-676F-42E3-B186-176950FA36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59997" y="1071244"/>
            <a:ext cx="6554487" cy="4811395"/>
          </a:xfrm>
          <a:prstGeom prst="rect">
            <a:avLst/>
          </a:prstGeom>
          <a:ln w="19050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604563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26;p14">
            <a:extLst>
              <a:ext uri="{FF2B5EF4-FFF2-40B4-BE49-F238E27FC236}">
                <a16:creationId xmlns:a16="http://schemas.microsoft.com/office/drawing/2014/main" id="{7C319A49-7DE6-49FB-8A41-3E86EFE14496}"/>
              </a:ext>
            </a:extLst>
          </p:cNvPr>
          <p:cNvSpPr txBox="1">
            <a:spLocks/>
          </p:cNvSpPr>
          <p:nvPr/>
        </p:nvSpPr>
        <p:spPr>
          <a:xfrm>
            <a:off x="481263" y="326177"/>
            <a:ext cx="11133221" cy="52871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5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DFD Level 1</a:t>
            </a:r>
          </a:p>
        </p:txBody>
      </p:sp>
      <p:sp>
        <p:nvSpPr>
          <p:cNvPr id="4" name="Google Shape;326;p14">
            <a:extLst>
              <a:ext uri="{FF2B5EF4-FFF2-40B4-BE49-F238E27FC236}">
                <a16:creationId xmlns:a16="http://schemas.microsoft.com/office/drawing/2014/main" id="{9FD73BEC-1B9C-4442-A813-7469E879C825}"/>
              </a:ext>
            </a:extLst>
          </p:cNvPr>
          <p:cNvSpPr txBox="1">
            <a:spLocks/>
          </p:cNvSpPr>
          <p:nvPr/>
        </p:nvSpPr>
        <p:spPr>
          <a:xfrm>
            <a:off x="481263" y="900751"/>
            <a:ext cx="4380747" cy="63848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Rabin Acharya: Patient </a:t>
            </a:r>
            <a:r>
              <a:rPr lang="en-US" sz="1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Regestration</a:t>
            </a:r>
            <a:endParaRPr lang="en-US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7B1ABB-17EB-4259-8737-40D8B0ECE82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1"/>
          <a:stretch/>
        </p:blipFill>
        <p:spPr bwMode="auto">
          <a:xfrm>
            <a:off x="2103873" y="1771967"/>
            <a:ext cx="8336280" cy="46226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82391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26;p14">
            <a:extLst>
              <a:ext uri="{FF2B5EF4-FFF2-40B4-BE49-F238E27FC236}">
                <a16:creationId xmlns:a16="http://schemas.microsoft.com/office/drawing/2014/main" id="{7C319A49-7DE6-49FB-8A41-3E86EFE14496}"/>
              </a:ext>
            </a:extLst>
          </p:cNvPr>
          <p:cNvSpPr txBox="1">
            <a:spLocks/>
          </p:cNvSpPr>
          <p:nvPr/>
        </p:nvSpPr>
        <p:spPr>
          <a:xfrm>
            <a:off x="481263" y="326177"/>
            <a:ext cx="11133221" cy="52871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5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DFD Level 1</a:t>
            </a:r>
          </a:p>
        </p:txBody>
      </p:sp>
      <p:sp>
        <p:nvSpPr>
          <p:cNvPr id="4" name="Google Shape;326;p14">
            <a:extLst>
              <a:ext uri="{FF2B5EF4-FFF2-40B4-BE49-F238E27FC236}">
                <a16:creationId xmlns:a16="http://schemas.microsoft.com/office/drawing/2014/main" id="{9FD73BEC-1B9C-4442-A813-7469E879C825}"/>
              </a:ext>
            </a:extLst>
          </p:cNvPr>
          <p:cNvSpPr txBox="1">
            <a:spLocks/>
          </p:cNvSpPr>
          <p:nvPr/>
        </p:nvSpPr>
        <p:spPr>
          <a:xfrm>
            <a:off x="481263" y="900751"/>
            <a:ext cx="4380747" cy="63848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Suraj Pandey: Appointment</a:t>
            </a:r>
          </a:p>
          <a:p>
            <a:pPr marL="0" indent="0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F9107-FA6C-4AE4-8DAF-FC06C8A23D7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28"/>
          <a:stretch/>
        </p:blipFill>
        <p:spPr bwMode="auto">
          <a:xfrm>
            <a:off x="2160587" y="1585103"/>
            <a:ext cx="7852093" cy="52728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77481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26;p14">
            <a:extLst>
              <a:ext uri="{FF2B5EF4-FFF2-40B4-BE49-F238E27FC236}">
                <a16:creationId xmlns:a16="http://schemas.microsoft.com/office/drawing/2014/main" id="{7C91A985-1ACD-4966-B29E-1BD17ADC5DFB}"/>
              </a:ext>
            </a:extLst>
          </p:cNvPr>
          <p:cNvSpPr txBox="1">
            <a:spLocks/>
          </p:cNvSpPr>
          <p:nvPr/>
        </p:nvSpPr>
        <p:spPr>
          <a:xfrm>
            <a:off x="481263" y="326177"/>
            <a:ext cx="11133221" cy="52871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5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DFD Level 1</a:t>
            </a:r>
          </a:p>
        </p:txBody>
      </p:sp>
      <p:sp>
        <p:nvSpPr>
          <p:cNvPr id="4" name="Google Shape;326;p14">
            <a:extLst>
              <a:ext uri="{FF2B5EF4-FFF2-40B4-BE49-F238E27FC236}">
                <a16:creationId xmlns:a16="http://schemas.microsoft.com/office/drawing/2014/main" id="{4714B9C1-7DEE-4ED6-9506-511E46BD8543}"/>
              </a:ext>
            </a:extLst>
          </p:cNvPr>
          <p:cNvSpPr txBox="1">
            <a:spLocks/>
          </p:cNvSpPr>
          <p:nvPr/>
        </p:nvSpPr>
        <p:spPr>
          <a:xfrm>
            <a:off x="481263" y="900751"/>
            <a:ext cx="4380747" cy="63848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1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Tej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Bhadur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Thapa: Prescription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525640-9FFC-4E21-81CD-481849D2ECC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73" y="1905000"/>
            <a:ext cx="9601200" cy="42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22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26;p14">
            <a:extLst>
              <a:ext uri="{FF2B5EF4-FFF2-40B4-BE49-F238E27FC236}">
                <a16:creationId xmlns:a16="http://schemas.microsoft.com/office/drawing/2014/main" id="{7C91A985-1ACD-4966-B29E-1BD17ADC5DFB}"/>
              </a:ext>
            </a:extLst>
          </p:cNvPr>
          <p:cNvSpPr txBox="1">
            <a:spLocks/>
          </p:cNvSpPr>
          <p:nvPr/>
        </p:nvSpPr>
        <p:spPr>
          <a:xfrm>
            <a:off x="481263" y="326177"/>
            <a:ext cx="11133221" cy="52871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5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DFD Level 1</a:t>
            </a:r>
          </a:p>
        </p:txBody>
      </p:sp>
      <p:sp>
        <p:nvSpPr>
          <p:cNvPr id="4" name="Google Shape;326;p14">
            <a:extLst>
              <a:ext uri="{FF2B5EF4-FFF2-40B4-BE49-F238E27FC236}">
                <a16:creationId xmlns:a16="http://schemas.microsoft.com/office/drawing/2014/main" id="{4714B9C1-7DEE-4ED6-9506-511E46BD8543}"/>
              </a:ext>
            </a:extLst>
          </p:cNvPr>
          <p:cNvSpPr txBox="1">
            <a:spLocks/>
          </p:cNvSpPr>
          <p:nvPr/>
        </p:nvSpPr>
        <p:spPr>
          <a:xfrm>
            <a:off x="481263" y="900751"/>
            <a:ext cx="4380747" cy="63848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1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Nabin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Chhetri: Generate report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E6A67D-4852-4219-901B-FEFAAF9DF35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1" y="1585103"/>
            <a:ext cx="9814560" cy="512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35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26;p14">
            <a:extLst>
              <a:ext uri="{FF2B5EF4-FFF2-40B4-BE49-F238E27FC236}">
                <a16:creationId xmlns:a16="http://schemas.microsoft.com/office/drawing/2014/main" id="{7C91A985-1ACD-4966-B29E-1BD17ADC5DFB}"/>
              </a:ext>
            </a:extLst>
          </p:cNvPr>
          <p:cNvSpPr txBox="1">
            <a:spLocks/>
          </p:cNvSpPr>
          <p:nvPr/>
        </p:nvSpPr>
        <p:spPr>
          <a:xfrm>
            <a:off x="481263" y="326177"/>
            <a:ext cx="11133221" cy="52871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5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DFD Level 1</a:t>
            </a:r>
          </a:p>
        </p:txBody>
      </p:sp>
      <p:sp>
        <p:nvSpPr>
          <p:cNvPr id="4" name="Google Shape;326;p14">
            <a:extLst>
              <a:ext uri="{FF2B5EF4-FFF2-40B4-BE49-F238E27FC236}">
                <a16:creationId xmlns:a16="http://schemas.microsoft.com/office/drawing/2014/main" id="{4714B9C1-7DEE-4ED6-9506-511E46BD8543}"/>
              </a:ext>
            </a:extLst>
          </p:cNvPr>
          <p:cNvSpPr txBox="1">
            <a:spLocks/>
          </p:cNvSpPr>
          <p:nvPr/>
        </p:nvSpPr>
        <p:spPr>
          <a:xfrm>
            <a:off x="481263" y="900751"/>
            <a:ext cx="4380747" cy="63848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Sandesh </a:t>
            </a:r>
            <a:r>
              <a:rPr lang="en-US" sz="1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Subedi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A: Medicine Inventory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D1DFE8-DF1A-486B-ACE4-2490DAC4849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39"/>
          <a:stretch/>
        </p:blipFill>
        <p:spPr bwMode="auto">
          <a:xfrm>
            <a:off x="1226820" y="1507156"/>
            <a:ext cx="9738360" cy="53187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68935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26;p14">
            <a:extLst>
              <a:ext uri="{FF2B5EF4-FFF2-40B4-BE49-F238E27FC236}">
                <a16:creationId xmlns:a16="http://schemas.microsoft.com/office/drawing/2014/main" id="{7C91A985-1ACD-4966-B29E-1BD17ADC5DFB}"/>
              </a:ext>
            </a:extLst>
          </p:cNvPr>
          <p:cNvSpPr txBox="1">
            <a:spLocks/>
          </p:cNvSpPr>
          <p:nvPr/>
        </p:nvSpPr>
        <p:spPr>
          <a:xfrm>
            <a:off x="481263" y="326177"/>
            <a:ext cx="11133221" cy="52871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5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DFD Level 1</a:t>
            </a:r>
          </a:p>
        </p:txBody>
      </p:sp>
      <p:sp>
        <p:nvSpPr>
          <p:cNvPr id="4" name="Google Shape;326;p14">
            <a:extLst>
              <a:ext uri="{FF2B5EF4-FFF2-40B4-BE49-F238E27FC236}">
                <a16:creationId xmlns:a16="http://schemas.microsoft.com/office/drawing/2014/main" id="{4714B9C1-7DEE-4ED6-9506-511E46BD8543}"/>
              </a:ext>
            </a:extLst>
          </p:cNvPr>
          <p:cNvSpPr txBox="1">
            <a:spLocks/>
          </p:cNvSpPr>
          <p:nvPr/>
        </p:nvSpPr>
        <p:spPr>
          <a:xfrm>
            <a:off x="481263" y="900751"/>
            <a:ext cx="4380747" cy="63848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Pradip Kunwar: Medicine Sales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4CF98B-BB26-4D88-B938-F0846F04CC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4" y="1585103"/>
            <a:ext cx="9555796" cy="4785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8294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6;p14">
            <a:extLst>
              <a:ext uri="{FF2B5EF4-FFF2-40B4-BE49-F238E27FC236}">
                <a16:creationId xmlns:a16="http://schemas.microsoft.com/office/drawing/2014/main" id="{0C5D74D3-D82A-430F-95EA-017845A2000B}"/>
              </a:ext>
            </a:extLst>
          </p:cNvPr>
          <p:cNvSpPr txBox="1">
            <a:spLocks/>
          </p:cNvSpPr>
          <p:nvPr/>
        </p:nvSpPr>
        <p:spPr>
          <a:xfrm>
            <a:off x="2920018" y="1822081"/>
            <a:ext cx="6351963" cy="32138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9900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3021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6;p14">
            <a:extLst>
              <a:ext uri="{FF2B5EF4-FFF2-40B4-BE49-F238E27FC236}">
                <a16:creationId xmlns:a16="http://schemas.microsoft.com/office/drawing/2014/main" id="{3816C014-B34B-4123-AD2E-12B0F2F85543}"/>
              </a:ext>
            </a:extLst>
          </p:cNvPr>
          <p:cNvSpPr txBox="1">
            <a:spLocks/>
          </p:cNvSpPr>
          <p:nvPr/>
        </p:nvSpPr>
        <p:spPr>
          <a:xfrm>
            <a:off x="481263" y="257353"/>
            <a:ext cx="11133221" cy="52871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5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Quantum Software</a:t>
            </a:r>
          </a:p>
        </p:txBody>
      </p:sp>
      <p:sp>
        <p:nvSpPr>
          <p:cNvPr id="8" name="Google Shape;326;p14">
            <a:extLst>
              <a:ext uri="{FF2B5EF4-FFF2-40B4-BE49-F238E27FC236}">
                <a16:creationId xmlns:a16="http://schemas.microsoft.com/office/drawing/2014/main" id="{F48AB6E2-CCFB-4649-987F-B2DE79A9DA12}"/>
              </a:ext>
            </a:extLst>
          </p:cNvPr>
          <p:cNvSpPr txBox="1">
            <a:spLocks/>
          </p:cNvSpPr>
          <p:nvPr/>
        </p:nvSpPr>
        <p:spPr>
          <a:xfrm>
            <a:off x="481263" y="900751"/>
            <a:ext cx="11133221" cy="539750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Quantum Software Co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 company to develop system-based software.</a:t>
            </a:r>
          </a:p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Vision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“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develop platform and productivity services for those who are looking for an affordable solution to their business maintaining what we call The Quality”</a:t>
            </a:r>
          </a:p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endParaRPr lang="en-US" sz="105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Mission: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boost our customer’s business growth by providing creative design and market defining solutions.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	 T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develop steadily and become a leading player in this competitive global marketplace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4D051-8C8B-4ED5-91D7-B7D48A533A5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16" y="900751"/>
            <a:ext cx="2950210" cy="11868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003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6;p14">
            <a:extLst>
              <a:ext uri="{FF2B5EF4-FFF2-40B4-BE49-F238E27FC236}">
                <a16:creationId xmlns:a16="http://schemas.microsoft.com/office/drawing/2014/main" id="{7138CEE4-4731-4D5C-A3D5-CE4E35A5F051}"/>
              </a:ext>
            </a:extLst>
          </p:cNvPr>
          <p:cNvSpPr txBox="1">
            <a:spLocks/>
          </p:cNvSpPr>
          <p:nvPr/>
        </p:nvSpPr>
        <p:spPr>
          <a:xfrm>
            <a:off x="481263" y="257353"/>
            <a:ext cx="11133221" cy="52871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5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Problems &amp; Proposed Solutions</a:t>
            </a:r>
          </a:p>
        </p:txBody>
      </p:sp>
      <p:sp>
        <p:nvSpPr>
          <p:cNvPr id="5" name="Google Shape;326;p14">
            <a:extLst>
              <a:ext uri="{FF2B5EF4-FFF2-40B4-BE49-F238E27FC236}">
                <a16:creationId xmlns:a16="http://schemas.microsoft.com/office/drawing/2014/main" id="{0F0E6327-5F9E-49E8-8E91-DE623111C5E9}"/>
              </a:ext>
            </a:extLst>
          </p:cNvPr>
          <p:cNvSpPr txBox="1">
            <a:spLocks/>
          </p:cNvSpPr>
          <p:nvPr/>
        </p:nvSpPr>
        <p:spPr>
          <a:xfrm>
            <a:off x="481263" y="900751"/>
            <a:ext cx="5514423" cy="47685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Problems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Loss of data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Difficult to retrieve previously stored data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consuming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Redundant data storage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Higher operation cost</a:t>
            </a:r>
          </a:p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Google Shape;326;p14">
            <a:extLst>
              <a:ext uri="{FF2B5EF4-FFF2-40B4-BE49-F238E27FC236}">
                <a16:creationId xmlns:a16="http://schemas.microsoft.com/office/drawing/2014/main" id="{034C5D1F-EB44-445A-A879-E4346DDA3373}"/>
              </a:ext>
            </a:extLst>
          </p:cNvPr>
          <p:cNvSpPr txBox="1">
            <a:spLocks/>
          </p:cNvSpPr>
          <p:nvPr/>
        </p:nvSpPr>
        <p:spPr>
          <a:xfrm>
            <a:off x="6096000" y="900751"/>
            <a:ext cx="5514423" cy="47685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Objectives to overcome the problems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make it easier to maintain the records of patients, doctors, staffs and inventory using DBMS.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get secured and real-time data collection.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get accurate medication information within the clinic.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200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develop crowd less clinic environment.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Optimize the daily operation expenses</a:t>
            </a:r>
            <a:endParaRPr lang="en-US" sz="200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200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6;p14">
            <a:extLst>
              <a:ext uri="{FF2B5EF4-FFF2-40B4-BE49-F238E27FC236}">
                <a16:creationId xmlns:a16="http://schemas.microsoft.com/office/drawing/2014/main" id="{6C4E8646-F25D-40FB-9DEC-F0187492603B}"/>
              </a:ext>
            </a:extLst>
          </p:cNvPr>
          <p:cNvSpPr txBox="1">
            <a:spLocks/>
          </p:cNvSpPr>
          <p:nvPr/>
        </p:nvSpPr>
        <p:spPr>
          <a:xfrm>
            <a:off x="481263" y="326177"/>
            <a:ext cx="11133221" cy="52871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5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Planning</a:t>
            </a:r>
          </a:p>
        </p:txBody>
      </p:sp>
      <p:sp>
        <p:nvSpPr>
          <p:cNvPr id="5" name="Google Shape;326;p14">
            <a:extLst>
              <a:ext uri="{FF2B5EF4-FFF2-40B4-BE49-F238E27FC236}">
                <a16:creationId xmlns:a16="http://schemas.microsoft.com/office/drawing/2014/main" id="{04EA31A6-D1FF-4240-B8FB-8C7E63C981CE}"/>
              </a:ext>
            </a:extLst>
          </p:cNvPr>
          <p:cNvSpPr txBox="1">
            <a:spLocks/>
          </p:cNvSpPr>
          <p:nvPr/>
        </p:nvSpPr>
        <p:spPr>
          <a:xfrm>
            <a:off x="481263" y="900751"/>
            <a:ext cx="11133221" cy="539750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0CD967-46EA-46BF-A792-4DF38ADAAA1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1263" y="900751"/>
            <a:ext cx="11133220" cy="569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5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6;p14">
            <a:extLst>
              <a:ext uri="{FF2B5EF4-FFF2-40B4-BE49-F238E27FC236}">
                <a16:creationId xmlns:a16="http://schemas.microsoft.com/office/drawing/2014/main" id="{3EC36247-6A57-4E5A-8083-6E11BCB4B07B}"/>
              </a:ext>
            </a:extLst>
          </p:cNvPr>
          <p:cNvSpPr txBox="1">
            <a:spLocks/>
          </p:cNvSpPr>
          <p:nvPr/>
        </p:nvSpPr>
        <p:spPr>
          <a:xfrm>
            <a:off x="481263" y="326177"/>
            <a:ext cx="11133221" cy="52871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5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Planning</a:t>
            </a:r>
          </a:p>
        </p:txBody>
      </p:sp>
      <p:sp>
        <p:nvSpPr>
          <p:cNvPr id="5" name="Google Shape;326;p14">
            <a:extLst>
              <a:ext uri="{FF2B5EF4-FFF2-40B4-BE49-F238E27FC236}">
                <a16:creationId xmlns:a16="http://schemas.microsoft.com/office/drawing/2014/main" id="{4E1F7058-7F69-4059-8B69-4A4DC5DAB951}"/>
              </a:ext>
            </a:extLst>
          </p:cNvPr>
          <p:cNvSpPr txBox="1">
            <a:spLocks/>
          </p:cNvSpPr>
          <p:nvPr/>
        </p:nvSpPr>
        <p:spPr>
          <a:xfrm>
            <a:off x="481263" y="900751"/>
            <a:ext cx="11133221" cy="563107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9A71E6DC-D6AA-4956-A96C-7D6C7A9EEF57}"/>
              </a:ext>
            </a:extLst>
          </p:cNvPr>
          <p:cNvSpPr/>
          <p:nvPr/>
        </p:nvSpPr>
        <p:spPr>
          <a:xfrm>
            <a:off x="689810" y="1079874"/>
            <a:ext cx="2759445" cy="1165615"/>
          </a:xfrm>
          <a:prstGeom prst="wedgeRectCallout">
            <a:avLst>
              <a:gd name="adj1" fmla="val 73083"/>
              <a:gd name="adj2" fmla="val -39052"/>
            </a:avLst>
          </a:prstGeom>
          <a:solidFill>
            <a:schemeClr val="bg1"/>
          </a:solidFill>
          <a:ln>
            <a:noFill/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1A9D34-D4E7-4602-AE32-A91428B79912}"/>
              </a:ext>
            </a:extLst>
          </p:cNvPr>
          <p:cNvSpPr txBox="1"/>
          <p:nvPr/>
        </p:nvSpPr>
        <p:spPr>
          <a:xfrm>
            <a:off x="740780" y="1169043"/>
            <a:ext cx="2592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Budget and Manpower calculation 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4FCF5E37-A753-4A46-A8A6-768C6E84DE00}"/>
              </a:ext>
            </a:extLst>
          </p:cNvPr>
          <p:cNvSpPr/>
          <p:nvPr/>
        </p:nvSpPr>
        <p:spPr>
          <a:xfrm>
            <a:off x="6920707" y="1334517"/>
            <a:ext cx="3820599" cy="1165615"/>
          </a:xfrm>
          <a:prstGeom prst="wedgeRectCallout">
            <a:avLst>
              <a:gd name="adj1" fmla="val -65757"/>
              <a:gd name="adj2" fmla="val 41382"/>
            </a:avLst>
          </a:prstGeom>
          <a:solidFill>
            <a:schemeClr val="bg1"/>
          </a:solidFill>
          <a:ln>
            <a:noFill/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C61085-08F3-4CDD-A31A-5C5EFFB25CC5}"/>
              </a:ext>
            </a:extLst>
          </p:cNvPr>
          <p:cNvSpPr txBox="1"/>
          <p:nvPr/>
        </p:nvSpPr>
        <p:spPr>
          <a:xfrm>
            <a:off x="6971677" y="1423686"/>
            <a:ext cx="3769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Requirement Gathering (Interview, Prototyping, Document review, Survey, Questionnaire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0147D53F-397C-410E-A528-7E5256053F58}"/>
              </a:ext>
            </a:extLst>
          </p:cNvPr>
          <p:cNvSpPr/>
          <p:nvPr/>
        </p:nvSpPr>
        <p:spPr>
          <a:xfrm>
            <a:off x="2262607" y="3446897"/>
            <a:ext cx="2759445" cy="951483"/>
          </a:xfrm>
          <a:prstGeom prst="wedgeRectCallout">
            <a:avLst>
              <a:gd name="adj1" fmla="val 73083"/>
              <a:gd name="adj2" fmla="val -39052"/>
            </a:avLst>
          </a:prstGeom>
          <a:solidFill>
            <a:schemeClr val="bg1"/>
          </a:solidFill>
          <a:ln>
            <a:noFill/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91F81-3AFD-4C12-BD29-E3277D432F3C}"/>
              </a:ext>
            </a:extLst>
          </p:cNvPr>
          <p:cNvSpPr txBox="1"/>
          <p:nvPr/>
        </p:nvSpPr>
        <p:spPr>
          <a:xfrm>
            <a:off x="2313577" y="3536066"/>
            <a:ext cx="259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design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UI design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34F94-199A-4846-9E88-46685982E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279" y="1045278"/>
            <a:ext cx="4505325" cy="4981575"/>
          </a:xfrm>
          <a:prstGeom prst="rect">
            <a:avLst/>
          </a:prstGeom>
        </p:spPr>
      </p:pic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662D9EC7-C7B7-4C20-889A-BCAD1D7D0E61}"/>
              </a:ext>
            </a:extLst>
          </p:cNvPr>
          <p:cNvSpPr/>
          <p:nvPr/>
        </p:nvSpPr>
        <p:spPr>
          <a:xfrm>
            <a:off x="7997293" y="3129851"/>
            <a:ext cx="2759445" cy="1165615"/>
          </a:xfrm>
          <a:prstGeom prst="wedgeRectCallout">
            <a:avLst>
              <a:gd name="adj1" fmla="val -53039"/>
              <a:gd name="adj2" fmla="val 83558"/>
            </a:avLst>
          </a:prstGeom>
          <a:solidFill>
            <a:schemeClr val="bg1"/>
          </a:solidFill>
          <a:ln>
            <a:noFill/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E55CCF-B252-460A-906E-965C90530414}"/>
              </a:ext>
            </a:extLst>
          </p:cNvPr>
          <p:cNvSpPr txBox="1"/>
          <p:nvPr/>
        </p:nvSpPr>
        <p:spPr>
          <a:xfrm>
            <a:off x="8048263" y="3219020"/>
            <a:ext cx="2592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Implementation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DFBA92A2-ECA5-40BF-A672-7FFD04A32447}"/>
              </a:ext>
            </a:extLst>
          </p:cNvPr>
          <p:cNvSpPr/>
          <p:nvPr/>
        </p:nvSpPr>
        <p:spPr>
          <a:xfrm>
            <a:off x="3449255" y="5251301"/>
            <a:ext cx="2759445" cy="951483"/>
          </a:xfrm>
          <a:prstGeom prst="wedgeRectCallout">
            <a:avLst>
              <a:gd name="adj1" fmla="val 85786"/>
              <a:gd name="adj2" fmla="val 2592"/>
            </a:avLst>
          </a:prstGeom>
          <a:solidFill>
            <a:schemeClr val="bg1"/>
          </a:solidFill>
          <a:ln>
            <a:noFill/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674F3D-81A0-42EB-BDB1-D9ABD642CDA0}"/>
              </a:ext>
            </a:extLst>
          </p:cNvPr>
          <p:cNvSpPr txBox="1"/>
          <p:nvPr/>
        </p:nvSpPr>
        <p:spPr>
          <a:xfrm>
            <a:off x="3500225" y="5340470"/>
            <a:ext cx="259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Fixing bugs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enhancements</a:t>
            </a:r>
          </a:p>
        </p:txBody>
      </p:sp>
    </p:spTree>
    <p:extLst>
      <p:ext uri="{BB962C8B-B14F-4D97-AF65-F5344CB8AC3E}">
        <p14:creationId xmlns:p14="http://schemas.microsoft.com/office/powerpoint/2010/main" val="225876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6;p14">
            <a:extLst>
              <a:ext uri="{FF2B5EF4-FFF2-40B4-BE49-F238E27FC236}">
                <a16:creationId xmlns:a16="http://schemas.microsoft.com/office/drawing/2014/main" id="{1E22617F-3EB2-4CF9-9628-7992C9F2689B}"/>
              </a:ext>
            </a:extLst>
          </p:cNvPr>
          <p:cNvSpPr txBox="1">
            <a:spLocks/>
          </p:cNvSpPr>
          <p:nvPr/>
        </p:nvSpPr>
        <p:spPr>
          <a:xfrm>
            <a:off x="481263" y="326177"/>
            <a:ext cx="11133221" cy="52871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5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Feasibility study</a:t>
            </a:r>
          </a:p>
        </p:txBody>
      </p:sp>
      <p:sp>
        <p:nvSpPr>
          <p:cNvPr id="9" name="Google Shape;326;p14">
            <a:extLst>
              <a:ext uri="{FF2B5EF4-FFF2-40B4-BE49-F238E27FC236}">
                <a16:creationId xmlns:a16="http://schemas.microsoft.com/office/drawing/2014/main" id="{197DE95E-5925-4869-9562-2BAB2A4A18CD}"/>
              </a:ext>
            </a:extLst>
          </p:cNvPr>
          <p:cNvSpPr txBox="1">
            <a:spLocks/>
          </p:cNvSpPr>
          <p:nvPr/>
        </p:nvSpPr>
        <p:spPr>
          <a:xfrm>
            <a:off x="481263" y="900751"/>
            <a:ext cx="11133221" cy="539750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Technical Feasibility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Software, hardware, manpower evaluation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Minimum requirements &amp; recommendation for using the proposed system are: </a:t>
            </a:r>
          </a:p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Google Shape;326;p14">
            <a:extLst>
              <a:ext uri="{FF2B5EF4-FFF2-40B4-BE49-F238E27FC236}">
                <a16:creationId xmlns:a16="http://schemas.microsoft.com/office/drawing/2014/main" id="{2135B332-CA33-4651-B7E0-8E821831A456}"/>
              </a:ext>
            </a:extLst>
          </p:cNvPr>
          <p:cNvSpPr txBox="1">
            <a:spLocks/>
          </p:cNvSpPr>
          <p:nvPr/>
        </p:nvSpPr>
        <p:spPr>
          <a:xfrm>
            <a:off x="5828098" y="2452421"/>
            <a:ext cx="5566611" cy="367379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Recommendation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OS: Windows 10 (64-bit)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Processor: 1.8GHz or above (8</a:t>
            </a:r>
            <a:r>
              <a:rPr lang="en-US" sz="20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gen or above)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RAM: 8GB or above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Storage: 500GB (SSD)</a:t>
            </a:r>
          </a:p>
        </p:txBody>
      </p:sp>
      <p:sp>
        <p:nvSpPr>
          <p:cNvPr id="12" name="Google Shape;326;p14">
            <a:extLst>
              <a:ext uri="{FF2B5EF4-FFF2-40B4-BE49-F238E27FC236}">
                <a16:creationId xmlns:a16="http://schemas.microsoft.com/office/drawing/2014/main" id="{2CC28D26-9B14-4FE3-BA44-85317C74A4A9}"/>
              </a:ext>
            </a:extLst>
          </p:cNvPr>
          <p:cNvSpPr txBox="1">
            <a:spLocks/>
          </p:cNvSpPr>
          <p:nvPr/>
        </p:nvSpPr>
        <p:spPr>
          <a:xfrm>
            <a:off x="731521" y="2452421"/>
            <a:ext cx="4846319" cy="367379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Minimum Requirements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OS: Windows 10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Processor: 1.6GHz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RAM: 4G RAM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Storage: HDD 256GB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26;p14">
            <a:extLst>
              <a:ext uri="{FF2B5EF4-FFF2-40B4-BE49-F238E27FC236}">
                <a16:creationId xmlns:a16="http://schemas.microsoft.com/office/drawing/2014/main" id="{B1A77A4A-4E8E-40D9-8A4D-6323223668E9}"/>
              </a:ext>
            </a:extLst>
          </p:cNvPr>
          <p:cNvSpPr txBox="1">
            <a:spLocks/>
          </p:cNvSpPr>
          <p:nvPr/>
        </p:nvSpPr>
        <p:spPr>
          <a:xfrm>
            <a:off x="481263" y="326177"/>
            <a:ext cx="11133221" cy="52871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5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Feasibility study</a:t>
            </a:r>
          </a:p>
        </p:txBody>
      </p:sp>
      <p:sp>
        <p:nvSpPr>
          <p:cNvPr id="14" name="Google Shape;326;p14">
            <a:extLst>
              <a:ext uri="{FF2B5EF4-FFF2-40B4-BE49-F238E27FC236}">
                <a16:creationId xmlns:a16="http://schemas.microsoft.com/office/drawing/2014/main" id="{FB0F6B92-0320-446A-9821-D4D16B765A56}"/>
              </a:ext>
            </a:extLst>
          </p:cNvPr>
          <p:cNvSpPr txBox="1">
            <a:spLocks/>
          </p:cNvSpPr>
          <p:nvPr/>
        </p:nvSpPr>
        <p:spPr>
          <a:xfrm>
            <a:off x="481263" y="900751"/>
            <a:ext cx="3283017" cy="528668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Economic Feasibility</a:t>
            </a:r>
          </a:p>
          <a:p>
            <a:pPr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Made up of technical, market economic and strategic analysis.</a:t>
            </a:r>
          </a:p>
          <a:p>
            <a:pPr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 Benefit Analysis</a:t>
            </a:r>
          </a:p>
          <a:p>
            <a:pPr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cost of the system: $3710.58 including development &amp;operational cost.</a:t>
            </a:r>
          </a:p>
          <a:p>
            <a:pPr marL="0" indent="0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2858B33-08E7-407A-91EC-6699572E712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64279" y="97580"/>
            <a:ext cx="8043407" cy="666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36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26;p14">
            <a:extLst>
              <a:ext uri="{FF2B5EF4-FFF2-40B4-BE49-F238E27FC236}">
                <a16:creationId xmlns:a16="http://schemas.microsoft.com/office/drawing/2014/main" id="{8DDAEA78-987D-4877-952C-A4063AB78112}"/>
              </a:ext>
            </a:extLst>
          </p:cNvPr>
          <p:cNvSpPr txBox="1">
            <a:spLocks/>
          </p:cNvSpPr>
          <p:nvPr/>
        </p:nvSpPr>
        <p:spPr>
          <a:xfrm>
            <a:off x="481263" y="326177"/>
            <a:ext cx="11133221" cy="52871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5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Feasibility study</a:t>
            </a:r>
          </a:p>
        </p:txBody>
      </p:sp>
      <p:sp>
        <p:nvSpPr>
          <p:cNvPr id="4" name="Google Shape;326;p14">
            <a:extLst>
              <a:ext uri="{FF2B5EF4-FFF2-40B4-BE49-F238E27FC236}">
                <a16:creationId xmlns:a16="http://schemas.microsoft.com/office/drawing/2014/main" id="{7FCE6B23-3EDE-4B73-BA4F-9A868EA4FA41}"/>
              </a:ext>
            </a:extLst>
          </p:cNvPr>
          <p:cNvSpPr txBox="1">
            <a:spLocks/>
          </p:cNvSpPr>
          <p:nvPr/>
        </p:nvSpPr>
        <p:spPr>
          <a:xfrm>
            <a:off x="481263" y="900751"/>
            <a:ext cx="11133221" cy="32750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Schedule Feasibility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 project and process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Finish project before deadline</a:t>
            </a:r>
          </a:p>
          <a:p>
            <a:pPr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Gantt Chart</a:t>
            </a:r>
          </a:p>
          <a:p>
            <a:pPr marL="0" indent="0" algn="just">
              <a:lnSpc>
                <a:spcPct val="150000"/>
              </a:lnSpc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89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1169</Words>
  <Application>Microsoft Office PowerPoint</Application>
  <PresentationFormat>Widescreen</PresentationFormat>
  <Paragraphs>235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Arial Rounded MT Bold</vt:lpstr>
      <vt:lpstr>Calibri</vt:lpstr>
      <vt:lpstr>Calibri Light</vt:lpstr>
      <vt:lpstr>Montserrat Light</vt:lpstr>
      <vt:lpstr>Symbol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Rabin Acharya</dc:creator>
  <cp:lastModifiedBy>Rabin Acharya</cp:lastModifiedBy>
  <cp:revision>89</cp:revision>
  <dcterms:created xsi:type="dcterms:W3CDTF">2021-03-01T16:48:42Z</dcterms:created>
  <dcterms:modified xsi:type="dcterms:W3CDTF">2021-03-14T13:50:41Z</dcterms:modified>
</cp:coreProperties>
</file>