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7" r:id="rId2"/>
    <p:sldId id="266" r:id="rId3"/>
    <p:sldId id="259" r:id="rId4"/>
    <p:sldId id="285" r:id="rId5"/>
    <p:sldId id="286" r:id="rId6"/>
    <p:sldId id="287" r:id="rId7"/>
    <p:sldId id="288" r:id="rId8"/>
    <p:sldId id="296" r:id="rId9"/>
    <p:sldId id="261" r:id="rId10"/>
    <p:sldId id="289" r:id="rId11"/>
    <p:sldId id="290" r:id="rId12"/>
    <p:sldId id="273" r:id="rId13"/>
    <p:sldId id="262" r:id="rId14"/>
    <p:sldId id="275" r:id="rId15"/>
    <p:sldId id="291" r:id="rId16"/>
    <p:sldId id="292" r:id="rId17"/>
    <p:sldId id="293" r:id="rId18"/>
    <p:sldId id="294" r:id="rId19"/>
    <p:sldId id="29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DFADA-F1FA-4B02-81F8-56CF59DBC919}" type="datetimeFigureOut">
              <a:rPr lang="en-US" smtClean="0"/>
              <a:t>7/7/2025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C05E0-AF8D-4BDB-9582-1770933BADF0}" type="slidenum">
              <a:rPr lang="en-US" smtClean="0"/>
              <a:t>‹#›</a:t>
            </a:fld>
            <a:endParaRPr lang="en-US"/>
          </a:p>
        </p:txBody>
      </p:sp>
    </p:spTree>
    <p:extLst>
      <p:ext uri="{BB962C8B-B14F-4D97-AF65-F5344CB8AC3E}">
        <p14:creationId xmlns:p14="http://schemas.microsoft.com/office/powerpoint/2010/main" val="3876991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8C05E0-AF8D-4BDB-9582-1770933BADF0}" type="slidenum">
              <a:rPr lang="en-US" smtClean="0"/>
              <a:t>1</a:t>
            </a:fld>
            <a:endParaRPr lang="en-US"/>
          </a:p>
        </p:txBody>
      </p:sp>
    </p:spTree>
    <p:extLst>
      <p:ext uri="{BB962C8B-B14F-4D97-AF65-F5344CB8AC3E}">
        <p14:creationId xmlns:p14="http://schemas.microsoft.com/office/powerpoint/2010/main" val="977850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93A3E9-C0A9-442A-B220-D4EDFCBAA84C}" type="datetime1">
              <a:rPr lang="en-US" smtClean="0"/>
              <a:t>7/7/2025</a:t>
            </a:fld>
            <a:endParaRPr lang="en-US"/>
          </a:p>
        </p:txBody>
      </p:sp>
      <p:sp>
        <p:nvSpPr>
          <p:cNvPr id="5" name="Footer Placeholder 4"/>
          <p:cNvSpPr>
            <a:spLocks noGrp="1"/>
          </p:cNvSpPr>
          <p:nvPr>
            <p:ph type="ftr" sz="quarter" idx="11"/>
          </p:nvPr>
        </p:nvSpPr>
        <p:spPr/>
        <p:txBody>
          <a:bodyPr/>
          <a:lstStyle/>
          <a:p>
            <a:r>
              <a:rPr lang="en-US"/>
              <a:t>Online Food Ordering System</a:t>
            </a:r>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48832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A862B-3B5E-4397-AAF4-6EA2D6C2DE27}" type="datetime1">
              <a:rPr lang="en-US" smtClean="0"/>
              <a:t>7/7/2025</a:t>
            </a:fld>
            <a:endParaRPr lang="en-US"/>
          </a:p>
        </p:txBody>
      </p:sp>
      <p:sp>
        <p:nvSpPr>
          <p:cNvPr id="5" name="Footer Placeholder 4"/>
          <p:cNvSpPr>
            <a:spLocks noGrp="1"/>
          </p:cNvSpPr>
          <p:nvPr>
            <p:ph type="ftr" sz="quarter" idx="11"/>
          </p:nvPr>
        </p:nvSpPr>
        <p:spPr/>
        <p:txBody>
          <a:bodyPr/>
          <a:lstStyle/>
          <a:p>
            <a:r>
              <a:rPr lang="en-US"/>
              <a:t>Online Food Ordering System</a:t>
            </a:r>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503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D87E99-8C08-4F96-8201-05CD0C5638D7}" type="datetime1">
              <a:rPr lang="en-US" smtClean="0"/>
              <a:t>7/7/2025</a:t>
            </a:fld>
            <a:endParaRPr lang="en-US"/>
          </a:p>
        </p:txBody>
      </p:sp>
      <p:sp>
        <p:nvSpPr>
          <p:cNvPr id="5" name="Footer Placeholder 4"/>
          <p:cNvSpPr>
            <a:spLocks noGrp="1"/>
          </p:cNvSpPr>
          <p:nvPr>
            <p:ph type="ftr" sz="quarter" idx="11"/>
          </p:nvPr>
        </p:nvSpPr>
        <p:spPr/>
        <p:txBody>
          <a:bodyPr/>
          <a:lstStyle/>
          <a:p>
            <a:r>
              <a:rPr lang="en-US"/>
              <a:t>Online Food Ordering System</a:t>
            </a:r>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43073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5672FD-9DCB-4C38-9235-AE05880C8E19}" type="datetime1">
              <a:rPr lang="en-US" smtClean="0"/>
              <a:t>7/7/2025</a:t>
            </a:fld>
            <a:endParaRPr lang="en-US"/>
          </a:p>
        </p:txBody>
      </p:sp>
      <p:sp>
        <p:nvSpPr>
          <p:cNvPr id="5" name="Footer Placeholder 4"/>
          <p:cNvSpPr>
            <a:spLocks noGrp="1"/>
          </p:cNvSpPr>
          <p:nvPr>
            <p:ph type="ftr" sz="quarter" idx="11"/>
          </p:nvPr>
        </p:nvSpPr>
        <p:spPr/>
        <p:txBody>
          <a:bodyPr/>
          <a:lstStyle/>
          <a:p>
            <a:r>
              <a:rPr lang="en-US"/>
              <a:t>Online Food Ordering System</a:t>
            </a:r>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59978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D3626-F4E4-4022-A288-C2A032A7B310}" type="datetime1">
              <a:rPr lang="en-US" smtClean="0"/>
              <a:t>7/7/2025</a:t>
            </a:fld>
            <a:endParaRPr lang="en-US"/>
          </a:p>
        </p:txBody>
      </p:sp>
      <p:sp>
        <p:nvSpPr>
          <p:cNvPr id="5" name="Footer Placeholder 4"/>
          <p:cNvSpPr>
            <a:spLocks noGrp="1"/>
          </p:cNvSpPr>
          <p:nvPr>
            <p:ph type="ftr" sz="quarter" idx="11"/>
          </p:nvPr>
        </p:nvSpPr>
        <p:spPr/>
        <p:txBody>
          <a:bodyPr/>
          <a:lstStyle/>
          <a:p>
            <a:r>
              <a:rPr lang="en-US"/>
              <a:t>Online Food Ordering System</a:t>
            </a:r>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90976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29C17B-5BD4-45B0-A712-04849803A66F}" type="datetime1">
              <a:rPr lang="en-US" smtClean="0"/>
              <a:t>7/7/2025</a:t>
            </a:fld>
            <a:endParaRPr lang="en-US"/>
          </a:p>
        </p:txBody>
      </p:sp>
      <p:sp>
        <p:nvSpPr>
          <p:cNvPr id="6" name="Footer Placeholder 5"/>
          <p:cNvSpPr>
            <a:spLocks noGrp="1"/>
          </p:cNvSpPr>
          <p:nvPr>
            <p:ph type="ftr" sz="quarter" idx="11"/>
          </p:nvPr>
        </p:nvSpPr>
        <p:spPr/>
        <p:txBody>
          <a:bodyPr/>
          <a:lstStyle/>
          <a:p>
            <a:r>
              <a:rPr lang="en-US"/>
              <a:t>Online Food Ordering System</a:t>
            </a:r>
          </a:p>
        </p:txBody>
      </p:sp>
      <p:sp>
        <p:nvSpPr>
          <p:cNvPr id="7" name="Slide Number Placeholder 6"/>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37557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531C78-5B33-402E-B54F-0F0E630E119B}" type="datetime1">
              <a:rPr lang="en-US" smtClean="0"/>
              <a:t>7/7/2025</a:t>
            </a:fld>
            <a:endParaRPr lang="en-US"/>
          </a:p>
        </p:txBody>
      </p:sp>
      <p:sp>
        <p:nvSpPr>
          <p:cNvPr id="8" name="Footer Placeholder 7"/>
          <p:cNvSpPr>
            <a:spLocks noGrp="1"/>
          </p:cNvSpPr>
          <p:nvPr>
            <p:ph type="ftr" sz="quarter" idx="11"/>
          </p:nvPr>
        </p:nvSpPr>
        <p:spPr/>
        <p:txBody>
          <a:bodyPr/>
          <a:lstStyle/>
          <a:p>
            <a:r>
              <a:rPr lang="en-US"/>
              <a:t>Online Food Ordering System</a:t>
            </a:r>
          </a:p>
        </p:txBody>
      </p:sp>
      <p:sp>
        <p:nvSpPr>
          <p:cNvPr id="9" name="Slide Number Placeholder 8"/>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368040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5D40FF-9114-4C15-8799-B2213546B8EC}" type="datetime1">
              <a:rPr lang="en-US" smtClean="0"/>
              <a:t>7/7/2025</a:t>
            </a:fld>
            <a:endParaRPr lang="en-US"/>
          </a:p>
        </p:txBody>
      </p:sp>
      <p:sp>
        <p:nvSpPr>
          <p:cNvPr id="4" name="Footer Placeholder 3"/>
          <p:cNvSpPr>
            <a:spLocks noGrp="1"/>
          </p:cNvSpPr>
          <p:nvPr>
            <p:ph type="ftr" sz="quarter" idx="11"/>
          </p:nvPr>
        </p:nvSpPr>
        <p:spPr/>
        <p:txBody>
          <a:bodyPr/>
          <a:lstStyle/>
          <a:p>
            <a:r>
              <a:rPr lang="en-US"/>
              <a:t>Online Food Ordering System</a:t>
            </a:r>
          </a:p>
        </p:txBody>
      </p:sp>
      <p:sp>
        <p:nvSpPr>
          <p:cNvPr id="5" name="Slide Number Placeholder 4"/>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306318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198FC-82F4-44D0-95D4-BDB2635FF1E3}" type="datetime1">
              <a:rPr lang="en-US" smtClean="0"/>
              <a:t>7/7/2025</a:t>
            </a:fld>
            <a:endParaRPr lang="en-US"/>
          </a:p>
        </p:txBody>
      </p:sp>
      <p:sp>
        <p:nvSpPr>
          <p:cNvPr id="3" name="Footer Placeholder 2"/>
          <p:cNvSpPr>
            <a:spLocks noGrp="1"/>
          </p:cNvSpPr>
          <p:nvPr>
            <p:ph type="ftr" sz="quarter" idx="11"/>
          </p:nvPr>
        </p:nvSpPr>
        <p:spPr/>
        <p:txBody>
          <a:bodyPr/>
          <a:lstStyle/>
          <a:p>
            <a:r>
              <a:rPr lang="en-US"/>
              <a:t>Online Food Ordering System</a:t>
            </a:r>
          </a:p>
        </p:txBody>
      </p:sp>
      <p:sp>
        <p:nvSpPr>
          <p:cNvPr id="4" name="Slide Number Placeholder 3"/>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306533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3B5067-23B2-4A47-B861-B6AD9755EB6A}" type="datetime1">
              <a:rPr lang="en-US" smtClean="0"/>
              <a:t>7/7/2025</a:t>
            </a:fld>
            <a:endParaRPr lang="en-US"/>
          </a:p>
        </p:txBody>
      </p:sp>
      <p:sp>
        <p:nvSpPr>
          <p:cNvPr id="6" name="Footer Placeholder 5"/>
          <p:cNvSpPr>
            <a:spLocks noGrp="1"/>
          </p:cNvSpPr>
          <p:nvPr>
            <p:ph type="ftr" sz="quarter" idx="11"/>
          </p:nvPr>
        </p:nvSpPr>
        <p:spPr/>
        <p:txBody>
          <a:bodyPr/>
          <a:lstStyle/>
          <a:p>
            <a:r>
              <a:rPr lang="en-US"/>
              <a:t>Online Food Ordering System</a:t>
            </a:r>
          </a:p>
        </p:txBody>
      </p:sp>
      <p:sp>
        <p:nvSpPr>
          <p:cNvPr id="7" name="Slide Number Placeholder 6"/>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137277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717004-1295-4CBD-B226-47568F44F7DC}" type="datetime1">
              <a:rPr lang="en-US" smtClean="0"/>
              <a:t>7/7/2025</a:t>
            </a:fld>
            <a:endParaRPr lang="en-US"/>
          </a:p>
        </p:txBody>
      </p:sp>
      <p:sp>
        <p:nvSpPr>
          <p:cNvPr id="6" name="Footer Placeholder 5"/>
          <p:cNvSpPr>
            <a:spLocks noGrp="1"/>
          </p:cNvSpPr>
          <p:nvPr>
            <p:ph type="ftr" sz="quarter" idx="11"/>
          </p:nvPr>
        </p:nvSpPr>
        <p:spPr/>
        <p:txBody>
          <a:bodyPr/>
          <a:lstStyle/>
          <a:p>
            <a:r>
              <a:rPr lang="en-US"/>
              <a:t>Online Food Ordering System</a:t>
            </a:r>
          </a:p>
        </p:txBody>
      </p:sp>
      <p:sp>
        <p:nvSpPr>
          <p:cNvPr id="7" name="Slide Number Placeholder 6"/>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1705854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380BE-3BCB-4CE2-A1E1-8CB018944DB9}" type="datetime1">
              <a:rPr lang="en-US" smtClean="0"/>
              <a:t>7/7/2025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Online Food Ordering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C134D-DA10-4212-BAC9-06C5839BEA2B}" type="slidenum">
              <a:rPr lang="en-US" smtClean="0"/>
              <a:t>‹#›</a:t>
            </a:fld>
            <a:endParaRPr lang="en-US"/>
          </a:p>
        </p:txBody>
      </p:sp>
    </p:spTree>
    <p:extLst>
      <p:ext uri="{BB962C8B-B14F-4D97-AF65-F5344CB8AC3E}">
        <p14:creationId xmlns:p14="http://schemas.microsoft.com/office/powerpoint/2010/main" val="652158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6886" t="43568" r="16823" b="38029"/>
          <a:stretch/>
        </p:blipFill>
        <p:spPr>
          <a:xfrm>
            <a:off x="7645757" y="5595871"/>
            <a:ext cx="4546243" cy="1262129"/>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886" t="43568" r="16823" b="38029"/>
          <a:stretch/>
        </p:blipFill>
        <p:spPr>
          <a:xfrm rot="10800000">
            <a:off x="0" y="-39190"/>
            <a:ext cx="4546243" cy="1262129"/>
          </a:xfrm>
          <a:prstGeom prst="rect">
            <a:avLst/>
          </a:prstGeom>
        </p:spPr>
      </p:pic>
      <p:sp>
        <p:nvSpPr>
          <p:cNvPr id="8" name="Subtitle 7"/>
          <p:cNvSpPr>
            <a:spLocks noGrp="1"/>
          </p:cNvSpPr>
          <p:nvPr>
            <p:ph type="subTitle" idx="1"/>
          </p:nvPr>
        </p:nvSpPr>
        <p:spPr>
          <a:xfrm>
            <a:off x="695459" y="623456"/>
            <a:ext cx="10728102" cy="5725830"/>
          </a:xfrm>
        </p:spPr>
        <p:txBody>
          <a:bodyPr>
            <a:normAutofit fontScale="85000" lnSpcReduction="20000"/>
          </a:bodyPr>
          <a:lstStyle/>
          <a:p>
            <a:endParaRPr lang="en-US" sz="4000" dirty="0"/>
          </a:p>
          <a:p>
            <a:endParaRPr lang="en-US" sz="5400" dirty="0"/>
          </a:p>
          <a:p>
            <a:endParaRPr lang="en-US" sz="5400" dirty="0"/>
          </a:p>
          <a:p>
            <a:r>
              <a:rPr lang="en-US" sz="4600" dirty="0"/>
              <a:t>Project Proposal Defense </a:t>
            </a:r>
          </a:p>
          <a:p>
            <a:r>
              <a:rPr lang="en-US" sz="4600" dirty="0"/>
              <a:t>Presentation </a:t>
            </a:r>
          </a:p>
          <a:p>
            <a:r>
              <a:rPr lang="en-US" sz="4600" dirty="0"/>
              <a:t>On </a:t>
            </a:r>
          </a:p>
          <a:p>
            <a:r>
              <a:rPr lang="en-US" sz="4600" dirty="0"/>
              <a:t>AI For Skin Disease Detection</a:t>
            </a:r>
          </a:p>
          <a:p>
            <a:endParaRPr lang="en-US" dirty="0"/>
          </a:p>
          <a:p>
            <a:pPr algn="l"/>
            <a:r>
              <a:rPr lang="en-US" sz="3400" b="1" i="1" u="sng" dirty="0"/>
              <a:t>Presented By</a:t>
            </a:r>
          </a:p>
          <a:p>
            <a:pPr algn="l"/>
            <a:r>
              <a:rPr lang="en-US" sz="2600" dirty="0">
                <a:solidFill>
                  <a:srgbClr val="000000"/>
                </a:solidFill>
                <a:effectLst/>
                <a:latin typeface="Calibri (body)"/>
                <a:ea typeface="Times New Roman" panose="02020603050405020304" pitchFamily="18" charset="0"/>
              </a:rPr>
              <a:t>AMISHA BASNET (28903/078)</a:t>
            </a:r>
            <a:endParaRPr lang="en-US" sz="2600" dirty="0">
              <a:latin typeface="Calibri (body)"/>
              <a:ea typeface="Times New Roman" panose="02020603050405020304" pitchFamily="18" charset="0"/>
            </a:endParaRPr>
          </a:p>
          <a:p>
            <a:pPr algn="l"/>
            <a:r>
              <a:rPr lang="en-US" sz="2600" dirty="0">
                <a:solidFill>
                  <a:srgbClr val="000000"/>
                </a:solidFill>
                <a:effectLst/>
                <a:latin typeface="Calibri (body)"/>
                <a:ea typeface="Times New Roman" panose="02020603050405020304" pitchFamily="18" charset="0"/>
              </a:rPr>
              <a:t>SAISA KOIRALA (28932/078)</a:t>
            </a:r>
            <a:endParaRPr lang="en-US" sz="2600" dirty="0">
              <a:latin typeface="Calibri (body)"/>
              <a:ea typeface="Times New Roman" panose="02020603050405020304" pitchFamily="18" charset="0"/>
            </a:endParaRPr>
          </a:p>
          <a:p>
            <a:pPr algn="l"/>
            <a:r>
              <a:rPr lang="en-US" sz="2600" dirty="0">
                <a:solidFill>
                  <a:srgbClr val="000000"/>
                </a:solidFill>
                <a:effectLst/>
                <a:latin typeface="Calibri (body)"/>
                <a:ea typeface="Times New Roman" panose="02020603050405020304" pitchFamily="18" charset="0"/>
              </a:rPr>
              <a:t>SANDESH KHATIWADA (</a:t>
            </a:r>
            <a:r>
              <a:rPr lang="en-US" sz="2600" dirty="0">
                <a:effectLst/>
                <a:latin typeface="Calibri (body)"/>
                <a:ea typeface="Times New Roman" panose="02020603050405020304" pitchFamily="18" charset="0"/>
              </a:rPr>
              <a:t>28936</a:t>
            </a:r>
            <a:r>
              <a:rPr lang="en-US" sz="2600" dirty="0">
                <a:solidFill>
                  <a:srgbClr val="000000"/>
                </a:solidFill>
                <a:effectLst/>
                <a:latin typeface="Calibri (body)"/>
                <a:ea typeface="Times New Roman" panose="02020603050405020304" pitchFamily="18" charset="0"/>
              </a:rPr>
              <a:t>/0</a:t>
            </a:r>
            <a:r>
              <a:rPr lang="en-US" sz="2600" dirty="0">
                <a:effectLst/>
                <a:latin typeface="Calibri (body)"/>
                <a:ea typeface="Times New Roman" panose="02020603050405020304" pitchFamily="18" charset="0"/>
              </a:rPr>
              <a:t>78</a:t>
            </a:r>
            <a:r>
              <a:rPr lang="en-US" sz="2600" dirty="0">
                <a:solidFill>
                  <a:srgbClr val="000000"/>
                </a:solidFill>
                <a:effectLst/>
                <a:latin typeface="Calibri (body)"/>
                <a:ea typeface="Times New Roman" panose="02020603050405020304" pitchFamily="18" charset="0"/>
              </a:rPr>
              <a:t>)</a:t>
            </a:r>
            <a:endParaRPr lang="en-US" sz="2600" dirty="0">
              <a:effectLst/>
              <a:latin typeface="Calibri (body)"/>
              <a:ea typeface="Times New Roman" panose="02020603050405020304" pitchFamily="18" charset="0"/>
            </a:endParaRPr>
          </a:p>
          <a:p>
            <a:pPr algn="l"/>
            <a:endParaRPr lang="en-US" sz="2900" i="1" dirty="0"/>
          </a:p>
        </p:txBody>
      </p:sp>
      <p:pic>
        <p:nvPicPr>
          <p:cNvPr id="9" name="Picture 8" descr="D:\B.Sc.CSIT-TU\Miscellaneous Files of BSc.CSIT\Affiliated Colleges\Affiliated Colleges Logos\OIC\OIC_Logo Purple.jpg">
            <a:extLst>
              <a:ext uri="{FF2B5EF4-FFF2-40B4-BE49-F238E27FC236}">
                <a16:creationId xmlns:a16="http://schemas.microsoft.com/office/drawing/2014/main" id="{121ACF40-032B-48AF-9B25-F0FCD4D2454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5945" y="447320"/>
            <a:ext cx="4508500" cy="1411923"/>
          </a:xfrm>
          <a:prstGeom prst="rect">
            <a:avLst/>
          </a:prstGeom>
          <a:noFill/>
          <a:ln>
            <a:noFill/>
          </a:ln>
        </p:spPr>
      </p:pic>
      <p:sp>
        <p:nvSpPr>
          <p:cNvPr id="4" name="TextBox 3"/>
          <p:cNvSpPr txBox="1"/>
          <p:nvPr/>
        </p:nvSpPr>
        <p:spPr>
          <a:xfrm>
            <a:off x="8165791" y="4640881"/>
            <a:ext cx="3255818" cy="892552"/>
          </a:xfrm>
          <a:prstGeom prst="rect">
            <a:avLst/>
          </a:prstGeom>
          <a:noFill/>
        </p:spPr>
        <p:txBody>
          <a:bodyPr wrap="square" rtlCol="0">
            <a:spAutoFit/>
          </a:bodyPr>
          <a:lstStyle/>
          <a:p>
            <a:r>
              <a:rPr lang="en-US" sz="2800" b="1" i="1" u="sng" dirty="0"/>
              <a:t>Supervised By</a:t>
            </a:r>
          </a:p>
          <a:p>
            <a:r>
              <a:rPr lang="en-US" sz="2400" dirty="0"/>
              <a:t>Er. Dhiraj Kumar Jha</a:t>
            </a:r>
          </a:p>
        </p:txBody>
      </p:sp>
    </p:spTree>
    <p:extLst>
      <p:ext uri="{BB962C8B-B14F-4D97-AF65-F5344CB8AC3E}">
        <p14:creationId xmlns:p14="http://schemas.microsoft.com/office/powerpoint/2010/main" val="4171923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1944"/>
            <a:ext cx="10515600" cy="1325563"/>
          </a:xfrm>
        </p:spPr>
        <p:txBody>
          <a:bodyPr/>
          <a:lstStyle/>
          <a:p>
            <a:r>
              <a:rPr lang="en-US" dirty="0"/>
              <a:t>Algorithm Details</a:t>
            </a:r>
          </a:p>
        </p:txBody>
      </p:sp>
      <p:sp>
        <p:nvSpPr>
          <p:cNvPr id="8" name="Rectangle 2">
            <a:extLst>
              <a:ext uri="{FF2B5EF4-FFF2-40B4-BE49-F238E27FC236}">
                <a16:creationId xmlns:a16="http://schemas.microsoft.com/office/drawing/2014/main" id="{7D87B243-7863-4970-968E-3EDD299B9414}"/>
              </a:ext>
            </a:extLst>
          </p:cNvPr>
          <p:cNvSpPr>
            <a:spLocks noChangeArrowheads="1"/>
          </p:cNvSpPr>
          <p:nvPr/>
        </p:nvSpPr>
        <p:spPr bwMode="auto">
          <a:xfrm>
            <a:off x="838200" y="1424993"/>
            <a:ext cx="1101597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altLang="en-US" sz="2800" dirty="0">
                <a:latin typeface="Calibri (body)"/>
              </a:rPr>
              <a:t>2. MobileNet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Calibri (body)"/>
            </a:endParaRPr>
          </a:p>
          <a:p>
            <a:pPr marL="1028700" lvl="1" indent="-571500" algn="just" eaLnBrk="0" fontAlgn="base" hangingPunct="0">
              <a:spcBef>
                <a:spcPct val="0"/>
              </a:spcBef>
              <a:spcAft>
                <a:spcPct val="0"/>
              </a:spcAft>
              <a:buFont typeface="+mj-lt"/>
              <a:buAutoNum type="romanUcPeriod"/>
            </a:pPr>
            <a:r>
              <a:rPr kumimoji="0" lang="en-US" altLang="en-US" sz="2400" b="0" i="0" u="none" strike="noStrike" cap="none" normalizeH="0" baseline="0" dirty="0">
                <a:ln>
                  <a:noFill/>
                </a:ln>
                <a:solidFill>
                  <a:schemeClr val="tx1"/>
                </a:solidFill>
                <a:effectLst/>
                <a:latin typeface="Calibri (body)"/>
              </a:rPr>
              <a:t>Lightweight pre-trained model optimized for speed and low resource usage.</a:t>
            </a:r>
          </a:p>
          <a:p>
            <a:pPr marL="1028700" lvl="1" indent="-571500" algn="just" eaLnBrk="0" fontAlgn="base" hangingPunct="0">
              <a:spcBef>
                <a:spcPct val="0"/>
              </a:spcBef>
              <a:spcAft>
                <a:spcPct val="0"/>
              </a:spcAft>
              <a:buFont typeface="+mj-lt"/>
              <a:buAutoNum type="romanUcPeriod"/>
            </a:pPr>
            <a:r>
              <a:rPr kumimoji="0" lang="en-US" altLang="en-US" sz="2400" b="0" i="0" u="none" strike="noStrike" cap="none" normalizeH="0" baseline="0" dirty="0">
                <a:ln>
                  <a:noFill/>
                </a:ln>
                <a:solidFill>
                  <a:schemeClr val="tx1"/>
                </a:solidFill>
                <a:effectLst/>
                <a:latin typeface="Calibri (body)"/>
              </a:rPr>
              <a:t>Uses depth wise separable convolutions to reduce computation.</a:t>
            </a:r>
          </a:p>
          <a:p>
            <a:pPr marL="1028700" lvl="1" indent="-571500" algn="just" eaLnBrk="0" fontAlgn="base" hangingPunct="0">
              <a:spcBef>
                <a:spcPct val="0"/>
              </a:spcBef>
              <a:spcAft>
                <a:spcPct val="0"/>
              </a:spcAft>
              <a:buFont typeface="+mj-lt"/>
              <a:buAutoNum type="romanUcPeriod"/>
            </a:pPr>
            <a:r>
              <a:rPr kumimoji="0" lang="en-US" altLang="en-US" sz="2400" b="0" i="0" u="none" strike="noStrike" cap="none" normalizeH="0" baseline="0" dirty="0">
                <a:ln>
                  <a:noFill/>
                </a:ln>
                <a:solidFill>
                  <a:schemeClr val="tx1"/>
                </a:solidFill>
                <a:effectLst/>
                <a:latin typeface="Calibri (body)"/>
              </a:rPr>
              <a:t>Trained on ImageNet, it’s adapted to classify skin diseases with transfer learning.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alibri (body)"/>
            </a:endParaRPr>
          </a:p>
        </p:txBody>
      </p:sp>
      <p:pic>
        <p:nvPicPr>
          <p:cNvPr id="3076" name="Picture 4" descr="A Triple-Structure Network Model Based upon MobileNet V1 and Multi-Loss  Function for Facial Expression Recognition">
            <a:extLst>
              <a:ext uri="{FF2B5EF4-FFF2-40B4-BE49-F238E27FC236}">
                <a16:creationId xmlns:a16="http://schemas.microsoft.com/office/drawing/2014/main" id="{257AF36D-2135-4B56-9735-F98B14E4AF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0323" y="4201611"/>
            <a:ext cx="8535227" cy="2656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374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1276"/>
            <a:ext cx="10515600" cy="1325563"/>
          </a:xfrm>
        </p:spPr>
        <p:txBody>
          <a:bodyPr/>
          <a:lstStyle/>
          <a:p>
            <a:r>
              <a:rPr lang="en-US" dirty="0"/>
              <a:t>Algorithm Details</a:t>
            </a:r>
          </a:p>
        </p:txBody>
      </p:sp>
      <p:sp>
        <p:nvSpPr>
          <p:cNvPr id="8" name="Rectangle 2">
            <a:extLst>
              <a:ext uri="{FF2B5EF4-FFF2-40B4-BE49-F238E27FC236}">
                <a16:creationId xmlns:a16="http://schemas.microsoft.com/office/drawing/2014/main" id="{7D87B243-7863-4970-968E-3EDD299B9414}"/>
              </a:ext>
            </a:extLst>
          </p:cNvPr>
          <p:cNvSpPr>
            <a:spLocks noChangeArrowheads="1"/>
          </p:cNvSpPr>
          <p:nvPr/>
        </p:nvSpPr>
        <p:spPr bwMode="auto">
          <a:xfrm>
            <a:off x="838199" y="1329448"/>
            <a:ext cx="1051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altLang="en-US" sz="2800" dirty="0">
                <a:latin typeface="Calibri (body)"/>
              </a:rPr>
              <a:t>3. </a:t>
            </a:r>
            <a:r>
              <a:rPr lang="en-US" sz="2800" dirty="0">
                <a:latin typeface="Calibri (body)"/>
              </a:rPr>
              <a:t>DenseNet121</a:t>
            </a:r>
          </a:p>
          <a:p>
            <a:pPr algn="just"/>
            <a:endParaRPr lang="en-US" sz="2800" dirty="0">
              <a:latin typeface="Calibri (body)"/>
            </a:endParaRPr>
          </a:p>
          <a:p>
            <a:pPr marL="1028700" lvl="1" indent="-571500" algn="just">
              <a:buFont typeface="+mj-lt"/>
              <a:buAutoNum type="romanUcPeriod"/>
            </a:pPr>
            <a:r>
              <a:rPr lang="en-US" sz="2400" dirty="0">
                <a:latin typeface="Calibri (body)"/>
              </a:rPr>
              <a:t>High-performance pre-trained model used for accurate disease detection.</a:t>
            </a:r>
          </a:p>
          <a:p>
            <a:pPr marL="1028700" lvl="1" indent="-571500" algn="just">
              <a:buFont typeface="+mj-lt"/>
              <a:buAutoNum type="romanUcPeriod"/>
            </a:pPr>
            <a:r>
              <a:rPr lang="en-US" sz="2400" dirty="0">
                <a:latin typeface="Calibri (body)"/>
              </a:rPr>
              <a:t>Features are reused via dense connections, improving learning and </a:t>
            </a:r>
          </a:p>
          <a:p>
            <a:pPr lvl="1" algn="just"/>
            <a:r>
              <a:rPr lang="en-US" sz="2400" dirty="0">
                <a:latin typeface="Calibri (body)"/>
              </a:rPr>
              <a:t>	  reducing vanishing gradient problems.</a:t>
            </a:r>
          </a:p>
          <a:p>
            <a:pPr marL="1028700" lvl="1" indent="-571500" algn="just">
              <a:buFont typeface="+mj-lt"/>
              <a:buAutoNum type="romanUcPeriod"/>
            </a:pPr>
            <a:r>
              <a:rPr lang="en-US" sz="2400" dirty="0"/>
              <a:t>Fine-tuned on a clinical image dataset from Kaggle for classifying various </a:t>
            </a:r>
          </a:p>
          <a:p>
            <a:pPr lvl="1" algn="just"/>
            <a:r>
              <a:rPr lang="en-US" sz="2400" dirty="0"/>
              <a:t> 	  skin diseases.</a:t>
            </a:r>
            <a:endParaRPr kumimoji="0" lang="en-US" altLang="en-US" sz="2400" i="0" u="none" strike="noStrike" cap="none" normalizeH="0" baseline="0" dirty="0">
              <a:ln>
                <a:noFill/>
              </a:ln>
              <a:solidFill>
                <a:schemeClr val="tx1"/>
              </a:solidFill>
              <a:effectLst/>
              <a:latin typeface="Calibri (body)"/>
            </a:endParaRPr>
          </a:p>
        </p:txBody>
      </p:sp>
      <p:pic>
        <p:nvPicPr>
          <p:cNvPr id="4098" name="Picture 2" descr="6: A schematic illustration of the DenseNet-121 architecture [82]. |  Download Scientific Diagram">
            <a:extLst>
              <a:ext uri="{FF2B5EF4-FFF2-40B4-BE49-F238E27FC236}">
                <a16:creationId xmlns:a16="http://schemas.microsoft.com/office/drawing/2014/main" id="{12378D0D-3203-4ADE-BA82-D39496688E5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38199" y="4311650"/>
            <a:ext cx="9301223"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19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793" y="501650"/>
            <a:ext cx="10515600" cy="1325563"/>
          </a:xfrm>
        </p:spPr>
        <p:txBody>
          <a:bodyPr/>
          <a:lstStyle/>
          <a:p>
            <a:r>
              <a:rPr lang="en-US" dirty="0"/>
              <a:t>Data Processing ( Input-Processing-Output)</a:t>
            </a:r>
          </a:p>
        </p:txBody>
      </p:sp>
      <p:sp>
        <p:nvSpPr>
          <p:cNvPr id="8" name="Rectangle 2">
            <a:extLst>
              <a:ext uri="{FF2B5EF4-FFF2-40B4-BE49-F238E27FC236}">
                <a16:creationId xmlns:a16="http://schemas.microsoft.com/office/drawing/2014/main" id="{7660A842-8D47-40CB-A810-E9417A052425}"/>
              </a:ext>
            </a:extLst>
          </p:cNvPr>
          <p:cNvSpPr>
            <a:spLocks noChangeArrowheads="1"/>
          </p:cNvSpPr>
          <p:nvPr/>
        </p:nvSpPr>
        <p:spPr bwMode="auto">
          <a:xfrm>
            <a:off x="877747" y="2258099"/>
            <a:ext cx="1019729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800" i="0" strike="noStrike" cap="none" normalizeH="0" baseline="0" dirty="0">
                <a:ln>
                  <a:noFill/>
                </a:ln>
                <a:effectLst/>
                <a:latin typeface="Calibri (body)"/>
              </a:rPr>
              <a:t>a. Input Stage</a:t>
            </a:r>
          </a:p>
          <a:p>
            <a:pPr marR="0" lvl="0" algn="just" defTabSz="914400" rtl="0" eaLnBrk="0" fontAlgn="base" latinLnBrk="0" hangingPunct="0">
              <a:lnSpc>
                <a:spcPct val="100000"/>
              </a:lnSpc>
              <a:spcBef>
                <a:spcPct val="0"/>
              </a:spcBef>
              <a:spcAft>
                <a:spcPct val="0"/>
              </a:spcAft>
              <a:buClrTx/>
              <a:buSzTx/>
              <a:tabLst/>
            </a:pPr>
            <a:endParaRPr kumimoji="0" lang="en-US" altLang="en-US" sz="2800" i="0" strike="noStrike" cap="none" normalizeH="0" baseline="0" dirty="0">
              <a:ln>
                <a:noFill/>
              </a:ln>
              <a:effectLst/>
              <a:latin typeface="Calibri (body)"/>
            </a:endParaRPr>
          </a:p>
          <a:p>
            <a:pPr marL="971550" lvl="1" indent="-514350" algn="just" eaLnBrk="0" fontAlgn="base" hangingPunct="0">
              <a:spcBef>
                <a:spcPct val="0"/>
              </a:spcBef>
              <a:spcAft>
                <a:spcPct val="0"/>
              </a:spcAft>
              <a:buFont typeface="+mj-lt"/>
              <a:buAutoNum type="arabicPeriod"/>
            </a:pPr>
            <a:r>
              <a:rPr kumimoji="0" lang="en-US" altLang="en-US" sz="2800" i="0" strike="noStrike" cap="none" normalizeH="0" baseline="0" dirty="0">
                <a:ln>
                  <a:noFill/>
                </a:ln>
                <a:effectLst/>
                <a:latin typeface="Calibri (body)"/>
              </a:rPr>
              <a:t>Dataset of skin disease images from </a:t>
            </a:r>
            <a:r>
              <a:rPr lang="en-US" altLang="en-US" sz="2800" dirty="0">
                <a:latin typeface="Calibri (body)"/>
              </a:rPr>
              <a:t>Kaggle - DermNet Dataset</a:t>
            </a:r>
          </a:p>
          <a:p>
            <a:pPr marL="971550" lvl="1" indent="-514350" algn="just" eaLnBrk="0" fontAlgn="base" hangingPunct="0">
              <a:spcBef>
                <a:spcPct val="0"/>
              </a:spcBef>
              <a:spcAft>
                <a:spcPct val="0"/>
              </a:spcAft>
              <a:buFont typeface="+mj-lt"/>
              <a:buAutoNum type="arabicPeriod"/>
            </a:pPr>
            <a:r>
              <a:rPr lang="en-US" sz="2800" dirty="0"/>
              <a:t>dataset includes 900 images to classify 9 diseases (80:20 train-test split). </a:t>
            </a:r>
          </a:p>
          <a:p>
            <a:pPr marL="971550" lvl="1" indent="-514350" algn="just" eaLnBrk="0" fontAlgn="base" hangingPunct="0">
              <a:spcBef>
                <a:spcPct val="0"/>
              </a:spcBef>
              <a:spcAft>
                <a:spcPct val="0"/>
              </a:spcAft>
              <a:buFont typeface="+mj-lt"/>
              <a:buAutoNum type="arabicPeriod"/>
            </a:pPr>
            <a:r>
              <a:rPr kumimoji="0" lang="en-US" altLang="en-US" sz="2800" i="0" strike="noStrike" cap="none" normalizeH="0" baseline="0" dirty="0">
                <a:ln>
                  <a:noFill/>
                </a:ln>
                <a:effectLst/>
                <a:latin typeface="Calibri (body)"/>
              </a:rPr>
              <a:t>Format: Mostly JPG (RGB) with varying resolutions and quality</a:t>
            </a:r>
          </a:p>
        </p:txBody>
      </p:sp>
    </p:spTree>
    <p:extLst>
      <p:ext uri="{BB962C8B-B14F-4D97-AF65-F5344CB8AC3E}">
        <p14:creationId xmlns:p14="http://schemas.microsoft.com/office/powerpoint/2010/main" val="1684333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972" y="269383"/>
            <a:ext cx="10515600" cy="1325563"/>
          </a:xfrm>
        </p:spPr>
        <p:txBody>
          <a:bodyPr/>
          <a:lstStyle/>
          <a:p>
            <a:r>
              <a:rPr lang="en-US" dirty="0"/>
              <a:t>Data Processing ( Input-Processing-Output)</a:t>
            </a:r>
          </a:p>
        </p:txBody>
      </p:sp>
      <p:sp>
        <p:nvSpPr>
          <p:cNvPr id="10" name="Rectangle 3">
            <a:extLst>
              <a:ext uri="{FF2B5EF4-FFF2-40B4-BE49-F238E27FC236}">
                <a16:creationId xmlns:a16="http://schemas.microsoft.com/office/drawing/2014/main" id="{4D962F38-9A50-4705-8354-F63365DFAA04}"/>
              </a:ext>
            </a:extLst>
          </p:cNvPr>
          <p:cNvSpPr>
            <a:spLocks noChangeArrowheads="1"/>
          </p:cNvSpPr>
          <p:nvPr/>
        </p:nvSpPr>
        <p:spPr bwMode="auto">
          <a:xfrm>
            <a:off x="855972" y="1502348"/>
            <a:ext cx="9583838"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Calibri (body)"/>
              </a:rPr>
              <a:t>b. Processing Stage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Calibri (body)"/>
            </a:endParaRPr>
          </a:p>
          <a:p>
            <a:pPr marL="971550" lvl="1" indent="-514350" algn="just" eaLnBrk="0" fontAlgn="base" hangingPunct="0">
              <a:spcBef>
                <a:spcPct val="0"/>
              </a:spcBef>
              <a:spcAft>
                <a:spcPct val="0"/>
              </a:spcAft>
              <a:buFont typeface="+mj-lt"/>
              <a:buAutoNum type="arabicPeriod"/>
            </a:pPr>
            <a:r>
              <a:rPr kumimoji="0" lang="en-US" altLang="en-US" sz="2800" i="0" u="none" strike="noStrike" cap="none" normalizeH="0" baseline="0" dirty="0">
                <a:ln>
                  <a:noFill/>
                </a:ln>
                <a:solidFill>
                  <a:schemeClr val="tx1"/>
                </a:solidFill>
                <a:effectLst/>
                <a:latin typeface="Calibri (body)"/>
              </a:rPr>
              <a:t>Image resizing: All images resized to 240×240 pixels to match model input requirements</a:t>
            </a:r>
          </a:p>
          <a:p>
            <a:pPr marL="971550" lvl="1" indent="-514350" algn="just" eaLnBrk="0" fontAlgn="base" hangingPunct="0">
              <a:spcBef>
                <a:spcPct val="0"/>
              </a:spcBef>
              <a:spcAft>
                <a:spcPct val="0"/>
              </a:spcAft>
              <a:buFont typeface="+mj-lt"/>
              <a:buAutoNum type="arabicPeriod"/>
            </a:pPr>
            <a:r>
              <a:rPr kumimoji="0" lang="en-US" altLang="en-US" sz="2800" i="0" u="none" strike="noStrike" cap="none" normalizeH="0" baseline="0" dirty="0">
                <a:ln>
                  <a:noFill/>
                </a:ln>
                <a:solidFill>
                  <a:schemeClr val="tx1"/>
                </a:solidFill>
                <a:effectLst/>
                <a:latin typeface="Calibri (body)"/>
              </a:rPr>
              <a:t>Normalization: Pixel values scaled between 0 and 1 for efficient neural network training</a:t>
            </a:r>
          </a:p>
          <a:p>
            <a:pPr marL="971550" lvl="1" indent="-514350" algn="just" eaLnBrk="0" fontAlgn="base" hangingPunct="0">
              <a:spcBef>
                <a:spcPct val="0"/>
              </a:spcBef>
              <a:spcAft>
                <a:spcPct val="0"/>
              </a:spcAft>
              <a:buFont typeface="+mj-lt"/>
              <a:buAutoNum type="arabicPeriod"/>
            </a:pPr>
            <a:r>
              <a:rPr kumimoji="0" lang="en-US" altLang="en-US" sz="2800" i="0" u="none" strike="noStrike" cap="none" normalizeH="0" baseline="0" dirty="0">
                <a:ln>
                  <a:noFill/>
                </a:ln>
                <a:solidFill>
                  <a:schemeClr val="tx1"/>
                </a:solidFill>
                <a:effectLst/>
                <a:latin typeface="Calibri (body)"/>
              </a:rPr>
              <a:t>Label encoding: Disease category names converted to integer labels, then one-hot encoded for multi-class classification</a:t>
            </a:r>
          </a:p>
          <a:p>
            <a:pPr marL="971550" lvl="1" indent="-514350" algn="just" eaLnBrk="0" fontAlgn="base" hangingPunct="0">
              <a:spcBef>
                <a:spcPct val="0"/>
              </a:spcBef>
              <a:spcAft>
                <a:spcPct val="0"/>
              </a:spcAft>
              <a:buFont typeface="+mj-lt"/>
              <a:buAutoNum type="arabicPeriod"/>
            </a:pPr>
            <a:r>
              <a:rPr kumimoji="0" lang="en-US" altLang="en-US" sz="2800" i="0" u="none" strike="noStrike" cap="none" normalizeH="0" baseline="0" dirty="0">
                <a:ln>
                  <a:noFill/>
                </a:ln>
                <a:solidFill>
                  <a:schemeClr val="tx1"/>
                </a:solidFill>
                <a:effectLst/>
                <a:latin typeface="Calibri (body)"/>
              </a:rPr>
              <a:t>Data splitting: Images divided into training and validation subsets</a:t>
            </a:r>
          </a:p>
        </p:txBody>
      </p:sp>
    </p:spTree>
    <p:extLst>
      <p:ext uri="{BB962C8B-B14F-4D97-AF65-F5344CB8AC3E}">
        <p14:creationId xmlns:p14="http://schemas.microsoft.com/office/powerpoint/2010/main" val="287853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545" y="273050"/>
            <a:ext cx="10515600" cy="1325563"/>
          </a:xfrm>
        </p:spPr>
        <p:txBody>
          <a:bodyPr/>
          <a:lstStyle/>
          <a:p>
            <a:r>
              <a:rPr lang="en-US" dirty="0"/>
              <a:t>Data Processing ( Input-Processing-Output)</a:t>
            </a:r>
          </a:p>
        </p:txBody>
      </p:sp>
      <p:sp>
        <p:nvSpPr>
          <p:cNvPr id="9" name="Rectangle 3">
            <a:extLst>
              <a:ext uri="{FF2B5EF4-FFF2-40B4-BE49-F238E27FC236}">
                <a16:creationId xmlns:a16="http://schemas.microsoft.com/office/drawing/2014/main" id="{A420CF7D-0A96-47B6-8A85-BA62DD8DBCAA}"/>
              </a:ext>
            </a:extLst>
          </p:cNvPr>
          <p:cNvSpPr>
            <a:spLocks noChangeArrowheads="1"/>
          </p:cNvSpPr>
          <p:nvPr/>
        </p:nvSpPr>
        <p:spPr bwMode="auto">
          <a:xfrm>
            <a:off x="867545" y="2011253"/>
            <a:ext cx="942179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Calibri (body)"/>
              </a:rPr>
              <a:t>c. Output Stage</a:t>
            </a:r>
          </a:p>
          <a:p>
            <a:pPr marL="0" marR="0" lvl="0" indent="0" algn="just" defTabSz="914400" rtl="0" eaLnBrk="0" fontAlgn="base" latinLnBrk="0" hangingPunct="0">
              <a:lnSpc>
                <a:spcPct val="100000"/>
              </a:lnSpc>
              <a:spcBef>
                <a:spcPct val="0"/>
              </a:spcBef>
              <a:spcAft>
                <a:spcPct val="0"/>
              </a:spcAft>
              <a:buClrTx/>
              <a:buSzTx/>
              <a:tabLst/>
            </a:pPr>
            <a:endParaRPr lang="en-US" altLang="en-US" sz="2800" dirty="0">
              <a:latin typeface="Calibri (body)"/>
            </a:endParaRPr>
          </a:p>
          <a:p>
            <a:pPr marL="971550" lvl="1" indent="-514350" algn="just" eaLnBrk="0" fontAlgn="base" hangingPunct="0">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Calibri (body)"/>
              </a:rPr>
              <a:t>Preprocessed image data ready for model training and evaluation</a:t>
            </a:r>
          </a:p>
          <a:p>
            <a:pPr marL="971550" lvl="1" indent="-514350" algn="just" eaLnBrk="0" fontAlgn="base" hangingPunct="0">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Calibri (body)"/>
              </a:rPr>
              <a:t>Labels prepared for multi-class classification</a:t>
            </a:r>
          </a:p>
          <a:p>
            <a:pPr marL="971550" lvl="1" indent="-514350" algn="just" eaLnBrk="0" fontAlgn="base" hangingPunct="0">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Calibri (body)"/>
              </a:rPr>
              <a:t>Improved dataset quality and size enabling better model accuracy and generalization</a:t>
            </a:r>
          </a:p>
        </p:txBody>
      </p:sp>
    </p:spTree>
    <p:extLst>
      <p:ext uri="{BB962C8B-B14F-4D97-AF65-F5344CB8AC3E}">
        <p14:creationId xmlns:p14="http://schemas.microsoft.com/office/powerpoint/2010/main" val="76374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39160E-E47C-4395-8A51-1010B1050327}"/>
              </a:ext>
            </a:extLst>
          </p:cNvPr>
          <p:cNvSpPr txBox="1">
            <a:spLocks/>
          </p:cNvSpPr>
          <p:nvPr/>
        </p:nvSpPr>
        <p:spPr>
          <a:xfrm>
            <a:off x="844395" y="512981"/>
            <a:ext cx="10515600" cy="858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Testing Methodology</a:t>
            </a:r>
          </a:p>
        </p:txBody>
      </p:sp>
      <p:sp>
        <p:nvSpPr>
          <p:cNvPr id="6" name="Rectangle 1">
            <a:extLst>
              <a:ext uri="{FF2B5EF4-FFF2-40B4-BE49-F238E27FC236}">
                <a16:creationId xmlns:a16="http://schemas.microsoft.com/office/drawing/2014/main" id="{A7E4CF20-98C9-461E-82C9-7FDFDCFD371B}"/>
              </a:ext>
            </a:extLst>
          </p:cNvPr>
          <p:cNvSpPr>
            <a:spLocks noChangeArrowheads="1"/>
          </p:cNvSpPr>
          <p:nvPr/>
        </p:nvSpPr>
        <p:spPr bwMode="auto">
          <a:xfrm>
            <a:off x="844395" y="1731774"/>
            <a:ext cx="101496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Calibri (body)"/>
              </a:rPr>
              <a:t>Dataset Split:</a:t>
            </a:r>
            <a:br>
              <a:rPr kumimoji="0" lang="en-US" altLang="en-US" sz="2800" i="0" u="none" strike="noStrike" cap="none" normalizeH="0" baseline="0" dirty="0">
                <a:ln>
                  <a:noFill/>
                </a:ln>
                <a:solidFill>
                  <a:schemeClr val="tx1"/>
                </a:solidFill>
                <a:effectLst/>
                <a:latin typeface="Calibri (body)"/>
              </a:rPr>
            </a:br>
            <a:r>
              <a:rPr kumimoji="0" lang="en-US" altLang="en-US" sz="2800" i="0" u="none" strike="noStrike" cap="none" normalizeH="0" baseline="0" dirty="0">
                <a:ln>
                  <a:noFill/>
                </a:ln>
                <a:solidFill>
                  <a:schemeClr val="tx1"/>
                </a:solidFill>
                <a:effectLst/>
                <a:latin typeface="Calibri (body)"/>
              </a:rPr>
              <a:t>The Dataset consists of approximate 900 labeled images, covering 9 distinct skin disease categories. An 80:20 ratio is </a:t>
            </a:r>
            <a:r>
              <a:rPr lang="en-US" altLang="en-US" sz="2800" dirty="0">
                <a:latin typeface="Calibri (body)"/>
              </a:rPr>
              <a:t>used to split the data in training and </a:t>
            </a:r>
            <a:r>
              <a:rPr lang="en-US" altLang="en-US" sz="2800">
                <a:latin typeface="Calibri (body)"/>
              </a:rPr>
              <a:t>testing sets.</a:t>
            </a:r>
            <a:endParaRPr kumimoji="0" lang="en-US" altLang="en-US" sz="2800" i="0" u="none" strike="noStrike" cap="none" normalizeH="0" baseline="0" dirty="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Calibri (body)"/>
              </a:rPr>
              <a:t>Training and Validation:</a:t>
            </a:r>
            <a:br>
              <a:rPr kumimoji="0" lang="en-US" altLang="en-US" sz="2800" i="0" u="none" strike="noStrike" cap="none" normalizeH="0" baseline="0" dirty="0">
                <a:ln>
                  <a:noFill/>
                </a:ln>
                <a:solidFill>
                  <a:schemeClr val="tx1"/>
                </a:solidFill>
                <a:effectLst/>
                <a:latin typeface="Calibri (body)"/>
              </a:rPr>
            </a:br>
            <a:r>
              <a:rPr kumimoji="0" lang="en-US" altLang="en-US" sz="2800" i="0" u="none" strike="noStrike" cap="none" normalizeH="0" baseline="0" dirty="0">
                <a:ln>
                  <a:noFill/>
                </a:ln>
                <a:solidFill>
                  <a:schemeClr val="tx1"/>
                </a:solidFill>
                <a:effectLst/>
                <a:latin typeface="Calibri (body)"/>
              </a:rPr>
              <a:t>During training, the dataset is further split into training and validation sets to monitor the model’s performance and prevent overfitting.</a:t>
            </a:r>
          </a:p>
          <a:p>
            <a:pPr marR="0" lvl="0" algn="l"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Calibri (body)"/>
            </a:endParaRPr>
          </a:p>
        </p:txBody>
      </p:sp>
    </p:spTree>
    <p:extLst>
      <p:ext uri="{BB962C8B-B14F-4D97-AF65-F5344CB8AC3E}">
        <p14:creationId xmlns:p14="http://schemas.microsoft.com/office/powerpoint/2010/main" val="145117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39160E-E47C-4395-8A51-1010B1050327}"/>
              </a:ext>
            </a:extLst>
          </p:cNvPr>
          <p:cNvSpPr txBox="1">
            <a:spLocks/>
          </p:cNvSpPr>
          <p:nvPr/>
        </p:nvSpPr>
        <p:spPr>
          <a:xfrm>
            <a:off x="902269" y="518490"/>
            <a:ext cx="10515600" cy="858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Testing Methodology</a:t>
            </a:r>
          </a:p>
        </p:txBody>
      </p:sp>
      <p:sp>
        <p:nvSpPr>
          <p:cNvPr id="6" name="Rectangle 1">
            <a:extLst>
              <a:ext uri="{FF2B5EF4-FFF2-40B4-BE49-F238E27FC236}">
                <a16:creationId xmlns:a16="http://schemas.microsoft.com/office/drawing/2014/main" id="{A7E4CF20-98C9-461E-82C9-7FDFDCFD371B}"/>
              </a:ext>
            </a:extLst>
          </p:cNvPr>
          <p:cNvSpPr>
            <a:spLocks noChangeArrowheads="1"/>
          </p:cNvSpPr>
          <p:nvPr/>
        </p:nvSpPr>
        <p:spPr bwMode="auto">
          <a:xfrm>
            <a:off x="902269" y="1922002"/>
            <a:ext cx="1001754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Calibri (body)"/>
              </a:rPr>
              <a:t>Testing:</a:t>
            </a:r>
            <a:br>
              <a:rPr kumimoji="0" lang="en-US" altLang="en-US" sz="2800" i="0" u="none" strike="noStrike" cap="none" normalizeH="0" baseline="0" dirty="0">
                <a:ln>
                  <a:noFill/>
                </a:ln>
                <a:solidFill>
                  <a:schemeClr val="tx1"/>
                </a:solidFill>
                <a:effectLst/>
                <a:latin typeface="Calibri (body)"/>
              </a:rPr>
            </a:br>
            <a:r>
              <a:rPr kumimoji="0" lang="en-US" altLang="en-US" sz="2800" i="0" u="none" strike="noStrike" cap="none" normalizeH="0" baseline="0" dirty="0">
                <a:ln>
                  <a:noFill/>
                </a:ln>
                <a:solidFill>
                  <a:schemeClr val="tx1"/>
                </a:solidFill>
                <a:effectLst/>
                <a:latin typeface="Calibri (body)"/>
              </a:rPr>
              <a:t>After training, the model is tested on the separate test set to assess its ability to generalize to new, unseen skin disease images.</a:t>
            </a:r>
          </a:p>
          <a:p>
            <a:pPr marL="0" marR="0" lvl="0" indent="0"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Calibri (body)"/>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Calibri (body)"/>
              </a:rPr>
              <a:t>Evaluation Metrics:</a:t>
            </a:r>
          </a:p>
          <a:p>
            <a:pPr marL="971550" lvl="1" indent="-514350" algn="just" eaLnBrk="0" fontAlgn="base" hangingPunct="0">
              <a:spcBef>
                <a:spcPct val="0"/>
              </a:spcBef>
              <a:spcAft>
                <a:spcPct val="0"/>
              </a:spcAft>
              <a:buFont typeface="+mj-lt"/>
              <a:buAutoNum type="alphaLcPeriod"/>
            </a:pPr>
            <a:r>
              <a:rPr kumimoji="0" lang="en-US" altLang="en-US" sz="2800" i="0" u="none" strike="noStrike" cap="none" normalizeH="0" baseline="0" dirty="0">
                <a:ln>
                  <a:noFill/>
                </a:ln>
                <a:solidFill>
                  <a:schemeClr val="tx1"/>
                </a:solidFill>
                <a:effectLst/>
                <a:latin typeface="Calibri (body)"/>
              </a:rPr>
              <a:t>Accuracy: Measures the percentage of correctly classified images.</a:t>
            </a:r>
          </a:p>
          <a:p>
            <a:pPr marL="971550" lvl="1" indent="-514350" algn="just" eaLnBrk="0" fontAlgn="base" hangingPunct="0">
              <a:spcBef>
                <a:spcPct val="0"/>
              </a:spcBef>
              <a:spcAft>
                <a:spcPct val="0"/>
              </a:spcAft>
              <a:buFont typeface="+mj-lt"/>
              <a:buAutoNum type="alphaLcPeriod"/>
            </a:pPr>
            <a:r>
              <a:rPr kumimoji="0" lang="en-US" altLang="en-US" sz="2800" i="0" u="none" strike="noStrike" cap="none" normalizeH="0" baseline="0" dirty="0">
                <a:ln>
                  <a:noFill/>
                </a:ln>
                <a:solidFill>
                  <a:schemeClr val="tx1"/>
                </a:solidFill>
                <a:effectLst/>
                <a:latin typeface="Calibri (body)"/>
              </a:rPr>
              <a:t>Loss: Quantifies the error between predicted and true labels.</a:t>
            </a:r>
          </a:p>
          <a:p>
            <a:pPr marL="971550" lvl="1" indent="-514350" algn="just" eaLnBrk="0" fontAlgn="base" hangingPunct="0">
              <a:spcBef>
                <a:spcPct val="0"/>
              </a:spcBef>
              <a:spcAft>
                <a:spcPct val="0"/>
              </a:spcAft>
              <a:buFont typeface="+mj-lt"/>
              <a:buAutoNum type="alphaLcPeriod"/>
            </a:pPr>
            <a:r>
              <a:rPr kumimoji="0" lang="en-US" altLang="en-US" sz="2800" i="0" u="none" strike="noStrike" cap="none" normalizeH="0" baseline="0" dirty="0">
                <a:ln>
                  <a:noFill/>
                </a:ln>
                <a:solidFill>
                  <a:schemeClr val="tx1"/>
                </a:solidFill>
                <a:effectLst/>
                <a:latin typeface="Calibri (body)"/>
              </a:rPr>
              <a:t>Confusion Matrix: Visualizes the model’s classification performance across all skin disease classes.</a:t>
            </a:r>
          </a:p>
        </p:txBody>
      </p:sp>
    </p:spTree>
    <p:extLst>
      <p:ext uri="{BB962C8B-B14F-4D97-AF65-F5344CB8AC3E}">
        <p14:creationId xmlns:p14="http://schemas.microsoft.com/office/powerpoint/2010/main" val="3704940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081D38-8DB1-4702-8E9D-90644CB6D078}"/>
              </a:ext>
            </a:extLst>
          </p:cNvPr>
          <p:cNvSpPr>
            <a:spLocks noGrp="1"/>
          </p:cNvSpPr>
          <p:nvPr>
            <p:ph type="sldNum" sz="quarter" idx="12"/>
          </p:nvPr>
        </p:nvSpPr>
        <p:spPr>
          <a:xfrm>
            <a:off x="9096736" y="6715165"/>
            <a:ext cx="2743200" cy="365125"/>
          </a:xfrm>
        </p:spPr>
        <p:txBody>
          <a:bodyPr/>
          <a:lstStyle/>
          <a:p>
            <a:fld id="{43FC134D-DA10-4212-BAC9-06C5839BEA2B}" type="slidenum">
              <a:rPr lang="en-US" smtClean="0"/>
              <a:t>17</a:t>
            </a:fld>
            <a:endParaRPr lang="en-US"/>
          </a:p>
        </p:txBody>
      </p:sp>
      <p:sp>
        <p:nvSpPr>
          <p:cNvPr id="6" name="TextBox 5">
            <a:extLst>
              <a:ext uri="{FF2B5EF4-FFF2-40B4-BE49-F238E27FC236}">
                <a16:creationId xmlns:a16="http://schemas.microsoft.com/office/drawing/2014/main" id="{E52EAAC6-955D-4919-A157-012FAC39BCF3}"/>
              </a:ext>
            </a:extLst>
          </p:cNvPr>
          <p:cNvSpPr txBox="1"/>
          <p:nvPr/>
        </p:nvSpPr>
        <p:spPr>
          <a:xfrm>
            <a:off x="694770" y="1435492"/>
            <a:ext cx="11145166" cy="4401205"/>
          </a:xfrm>
          <a:prstGeom prst="rect">
            <a:avLst/>
          </a:prstGeom>
          <a:noFill/>
        </p:spPr>
        <p:txBody>
          <a:bodyPr wrap="square">
            <a:spAutoFit/>
          </a:bodyPr>
          <a:lstStyle/>
          <a:p>
            <a:r>
              <a:rPr lang="en-US" sz="2800" dirty="0"/>
              <a:t>Final Goal:</a:t>
            </a:r>
            <a:br>
              <a:rPr lang="en-US" sz="2800" dirty="0"/>
            </a:br>
            <a:r>
              <a:rPr lang="en-US" sz="2800" dirty="0"/>
              <a:t>To develop an AI-powered skin disease detection system that can accurately classify images of skin lesions into different disease categories using deep learning models.</a:t>
            </a:r>
          </a:p>
          <a:p>
            <a:pPr algn="just"/>
            <a:endParaRPr lang="en-US" sz="2800" dirty="0"/>
          </a:p>
          <a:p>
            <a:pPr algn="just"/>
            <a:r>
              <a:rPr lang="en-US" sz="2800" dirty="0"/>
              <a:t>What You Will Achieve?</a:t>
            </a:r>
          </a:p>
          <a:p>
            <a:pPr lvl="1" algn="just"/>
            <a:r>
              <a:rPr lang="en-US" sz="2800" dirty="0"/>
              <a:t>A user-friendly interface where users can upload a skin lesion image.</a:t>
            </a:r>
          </a:p>
          <a:p>
            <a:pPr lvl="1" algn="just"/>
            <a:r>
              <a:rPr lang="en-US" sz="2800" dirty="0"/>
              <a:t>The system processes the image and predicts the most likely skin disease from the trained model.</a:t>
            </a:r>
          </a:p>
          <a:p>
            <a:pPr lvl="1" algn="just"/>
            <a:r>
              <a:rPr lang="en-US" sz="2800" dirty="0"/>
              <a:t>Clear display of prediction results with confidence scores.</a:t>
            </a:r>
          </a:p>
        </p:txBody>
      </p:sp>
      <p:sp>
        <p:nvSpPr>
          <p:cNvPr id="7" name="Title 1">
            <a:extLst>
              <a:ext uri="{FF2B5EF4-FFF2-40B4-BE49-F238E27FC236}">
                <a16:creationId xmlns:a16="http://schemas.microsoft.com/office/drawing/2014/main" id="{EEA4D6DF-2986-4177-8BBA-57AF7FC84BA6}"/>
              </a:ext>
            </a:extLst>
          </p:cNvPr>
          <p:cNvSpPr txBox="1">
            <a:spLocks/>
          </p:cNvSpPr>
          <p:nvPr/>
        </p:nvSpPr>
        <p:spPr>
          <a:xfrm>
            <a:off x="837828" y="494773"/>
            <a:ext cx="10515600" cy="858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Project Outcome and Deliverables</a:t>
            </a:r>
          </a:p>
        </p:txBody>
      </p:sp>
    </p:spTree>
    <p:extLst>
      <p:ext uri="{BB962C8B-B14F-4D97-AF65-F5344CB8AC3E}">
        <p14:creationId xmlns:p14="http://schemas.microsoft.com/office/powerpoint/2010/main" val="2536055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081D38-8DB1-4702-8E9D-90644CB6D078}"/>
              </a:ext>
            </a:extLst>
          </p:cNvPr>
          <p:cNvSpPr>
            <a:spLocks noGrp="1"/>
          </p:cNvSpPr>
          <p:nvPr>
            <p:ph type="sldNum" sz="quarter" idx="12"/>
          </p:nvPr>
        </p:nvSpPr>
        <p:spPr/>
        <p:txBody>
          <a:bodyPr/>
          <a:lstStyle/>
          <a:p>
            <a:fld id="{43FC134D-DA10-4212-BAC9-06C5839BEA2B}" type="slidenum">
              <a:rPr lang="en-US" smtClean="0"/>
              <a:t>18</a:t>
            </a:fld>
            <a:endParaRPr lang="en-US"/>
          </a:p>
        </p:txBody>
      </p:sp>
      <p:sp>
        <p:nvSpPr>
          <p:cNvPr id="6" name="TextBox 5">
            <a:extLst>
              <a:ext uri="{FF2B5EF4-FFF2-40B4-BE49-F238E27FC236}">
                <a16:creationId xmlns:a16="http://schemas.microsoft.com/office/drawing/2014/main" id="{E52EAAC6-955D-4919-A157-012FAC39BCF3}"/>
              </a:ext>
            </a:extLst>
          </p:cNvPr>
          <p:cNvSpPr txBox="1"/>
          <p:nvPr/>
        </p:nvSpPr>
        <p:spPr>
          <a:xfrm>
            <a:off x="930427" y="2237633"/>
            <a:ext cx="6083832" cy="3970318"/>
          </a:xfrm>
          <a:prstGeom prst="rect">
            <a:avLst/>
          </a:prstGeom>
          <a:noFill/>
        </p:spPr>
        <p:txBody>
          <a:bodyPr wrap="square">
            <a:spAutoFit/>
          </a:bodyPr>
          <a:lstStyle/>
          <a:p>
            <a:pPr algn="just"/>
            <a:r>
              <a:rPr lang="en-US" sz="2800" dirty="0"/>
              <a:t>Interface Design (Wireframes / Prototype):</a:t>
            </a:r>
          </a:p>
          <a:p>
            <a:pPr algn="just"/>
            <a:endParaRPr lang="en-US" sz="2800" dirty="0"/>
          </a:p>
          <a:p>
            <a:pPr marL="971550" lvl="1" indent="-514350" algn="just">
              <a:buFont typeface="+mj-lt"/>
              <a:buAutoNum type="arabicPeriod"/>
            </a:pPr>
            <a:r>
              <a:rPr lang="en-US" sz="2800" dirty="0"/>
              <a:t>Home Page: Simple upload form for images.</a:t>
            </a:r>
          </a:p>
          <a:p>
            <a:pPr marL="971550" lvl="1" indent="-514350" algn="just">
              <a:buFont typeface="+mj-lt"/>
              <a:buAutoNum type="arabicPeriod"/>
            </a:pPr>
            <a:r>
              <a:rPr lang="en-US" sz="2800" dirty="0"/>
              <a:t>Result Page: Shows the uploaded image and predicted disease with explanation.</a:t>
            </a:r>
          </a:p>
          <a:p>
            <a:pPr lvl="1" algn="just"/>
            <a:endParaRPr lang="en-US" sz="2800" dirty="0"/>
          </a:p>
        </p:txBody>
      </p:sp>
      <p:sp>
        <p:nvSpPr>
          <p:cNvPr id="7" name="Title 1">
            <a:extLst>
              <a:ext uri="{FF2B5EF4-FFF2-40B4-BE49-F238E27FC236}">
                <a16:creationId xmlns:a16="http://schemas.microsoft.com/office/drawing/2014/main" id="{EEA4D6DF-2986-4177-8BBA-57AF7FC84BA6}"/>
              </a:ext>
            </a:extLst>
          </p:cNvPr>
          <p:cNvSpPr txBox="1">
            <a:spLocks/>
          </p:cNvSpPr>
          <p:nvPr/>
        </p:nvSpPr>
        <p:spPr>
          <a:xfrm>
            <a:off x="930426" y="569280"/>
            <a:ext cx="6781783" cy="858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Project Outcome and Deliverables</a:t>
            </a:r>
          </a:p>
        </p:txBody>
      </p:sp>
      <p:pic>
        <p:nvPicPr>
          <p:cNvPr id="8" name="Picture 7">
            <a:extLst>
              <a:ext uri="{FF2B5EF4-FFF2-40B4-BE49-F238E27FC236}">
                <a16:creationId xmlns:a16="http://schemas.microsoft.com/office/drawing/2014/main" id="{05D5119C-EFFC-448F-AFD8-73EE0431FD91}"/>
              </a:ext>
            </a:extLst>
          </p:cNvPr>
          <p:cNvPicPr>
            <a:picLocks noChangeAspect="1"/>
          </p:cNvPicPr>
          <p:nvPr/>
        </p:nvPicPr>
        <p:blipFill>
          <a:blip r:embed="rId2"/>
          <a:stretch>
            <a:fillRect/>
          </a:stretch>
        </p:blipFill>
        <p:spPr>
          <a:xfrm>
            <a:off x="7133475" y="0"/>
            <a:ext cx="5058525" cy="6858000"/>
          </a:xfrm>
          <a:prstGeom prst="rect">
            <a:avLst/>
          </a:prstGeom>
        </p:spPr>
      </p:pic>
    </p:spTree>
    <p:extLst>
      <p:ext uri="{BB962C8B-B14F-4D97-AF65-F5344CB8AC3E}">
        <p14:creationId xmlns:p14="http://schemas.microsoft.com/office/powerpoint/2010/main" val="3338008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2EAAC6-955D-4919-A157-012FAC39BCF3}"/>
              </a:ext>
            </a:extLst>
          </p:cNvPr>
          <p:cNvSpPr txBox="1"/>
          <p:nvPr/>
        </p:nvSpPr>
        <p:spPr>
          <a:xfrm>
            <a:off x="895702" y="1736744"/>
            <a:ext cx="10019225" cy="4401205"/>
          </a:xfrm>
          <a:prstGeom prst="rect">
            <a:avLst/>
          </a:prstGeom>
          <a:noFill/>
        </p:spPr>
        <p:txBody>
          <a:bodyPr wrap="square">
            <a:spAutoFit/>
          </a:bodyPr>
          <a:lstStyle/>
          <a:p>
            <a:r>
              <a:rPr lang="en-US" sz="2800" dirty="0"/>
              <a:t>Why This is Realistic:</a:t>
            </a:r>
          </a:p>
          <a:p>
            <a:endParaRPr lang="en-US" sz="2800" dirty="0"/>
          </a:p>
          <a:p>
            <a:pPr marL="971550" lvl="1" indent="-514350">
              <a:buFont typeface="+mj-lt"/>
              <a:buAutoNum type="arabicPeriod"/>
            </a:pPr>
            <a:r>
              <a:rPr lang="en-US" sz="2800" dirty="0"/>
              <a:t>Using pre-trained models like DenseNet121 and MobileNet speeds up development.</a:t>
            </a:r>
          </a:p>
          <a:p>
            <a:pPr marL="971550" lvl="1" indent="-514350">
              <a:buFont typeface="+mj-lt"/>
              <a:buAutoNum type="arabicPeriod"/>
            </a:pPr>
            <a:r>
              <a:rPr lang="en-US" sz="2800" dirty="0"/>
              <a:t>The dataset provides sufficient and labeled images for training and testing.</a:t>
            </a:r>
          </a:p>
          <a:p>
            <a:pPr marL="971550" lvl="1" indent="-514350">
              <a:buFont typeface="+mj-lt"/>
              <a:buAutoNum type="arabicPeriod"/>
            </a:pPr>
            <a:r>
              <a:rPr lang="en-US" sz="2800" dirty="0"/>
              <a:t>Training and evaluation can be done within the course timeline.</a:t>
            </a:r>
          </a:p>
          <a:p>
            <a:pPr marL="971550" lvl="1" indent="-514350">
              <a:buFont typeface="+mj-lt"/>
              <a:buAutoNum type="arabicPeriod"/>
            </a:pPr>
            <a:r>
              <a:rPr lang="en-US" sz="2800" dirty="0"/>
              <a:t>Web-based interface development which is done with basic </a:t>
            </a:r>
            <a:r>
              <a:rPr lang="en-US" sz="2800"/>
              <a:t>Flask framework.</a:t>
            </a:r>
            <a:endParaRPr lang="en-US" sz="2800" dirty="0"/>
          </a:p>
        </p:txBody>
      </p:sp>
      <p:sp>
        <p:nvSpPr>
          <p:cNvPr id="7" name="Title 1">
            <a:extLst>
              <a:ext uri="{FF2B5EF4-FFF2-40B4-BE49-F238E27FC236}">
                <a16:creationId xmlns:a16="http://schemas.microsoft.com/office/drawing/2014/main" id="{EEA4D6DF-2986-4177-8BBA-57AF7FC84BA6}"/>
              </a:ext>
            </a:extLst>
          </p:cNvPr>
          <p:cNvSpPr txBox="1">
            <a:spLocks/>
          </p:cNvSpPr>
          <p:nvPr/>
        </p:nvSpPr>
        <p:spPr>
          <a:xfrm>
            <a:off x="895702" y="564222"/>
            <a:ext cx="10515600" cy="8588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Project Outcome and Deliverables</a:t>
            </a:r>
          </a:p>
        </p:txBody>
      </p:sp>
    </p:spTree>
    <p:extLst>
      <p:ext uri="{BB962C8B-B14F-4D97-AF65-F5344CB8AC3E}">
        <p14:creationId xmlns:p14="http://schemas.microsoft.com/office/powerpoint/2010/main" val="7588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2" y="229606"/>
            <a:ext cx="10515600" cy="1325563"/>
          </a:xfrm>
        </p:spPr>
        <p:txBody>
          <a:bodyPr/>
          <a:lstStyle/>
          <a:p>
            <a:r>
              <a:rPr lang="en-US" dirty="0"/>
              <a:t>Presentation Outline</a:t>
            </a:r>
          </a:p>
        </p:txBody>
      </p:sp>
      <p:sp>
        <p:nvSpPr>
          <p:cNvPr id="3" name="Content Placeholder 2"/>
          <p:cNvSpPr>
            <a:spLocks noGrp="1"/>
          </p:cNvSpPr>
          <p:nvPr>
            <p:ph idx="1"/>
          </p:nvPr>
        </p:nvSpPr>
        <p:spPr>
          <a:xfrm>
            <a:off x="709412" y="1555169"/>
            <a:ext cx="10515600" cy="4351338"/>
          </a:xfrm>
        </p:spPr>
        <p:txBody>
          <a:bodyPr>
            <a:normAutofit/>
          </a:bodyPr>
          <a:lstStyle/>
          <a:p>
            <a:r>
              <a:rPr lang="en-US" dirty="0"/>
              <a:t>Introduction</a:t>
            </a:r>
          </a:p>
          <a:p>
            <a:r>
              <a:rPr lang="en-US" dirty="0"/>
              <a:t>Problem Statement</a:t>
            </a:r>
          </a:p>
          <a:p>
            <a:r>
              <a:rPr lang="en-US" dirty="0"/>
              <a:t>Algorithm Details</a:t>
            </a:r>
          </a:p>
          <a:p>
            <a:r>
              <a:rPr lang="en-US" dirty="0"/>
              <a:t>Data Processing ( Input , Processing and Output)</a:t>
            </a:r>
          </a:p>
          <a:p>
            <a:r>
              <a:rPr lang="en-US" dirty="0"/>
              <a:t>Testing Methodology</a:t>
            </a:r>
          </a:p>
          <a:p>
            <a:r>
              <a:rPr lang="en-US" dirty="0"/>
              <a:t>Final Outcomes</a:t>
            </a:r>
          </a:p>
          <a:p>
            <a:pPr marL="0" indent="0">
              <a:buNone/>
            </a:pPr>
            <a:endParaRPr lang="en-US" dirty="0"/>
          </a:p>
        </p:txBody>
      </p:sp>
    </p:spTree>
    <p:extLst>
      <p:ext uri="{BB962C8B-B14F-4D97-AF65-F5344CB8AC3E}">
        <p14:creationId xmlns:p14="http://schemas.microsoft.com/office/powerpoint/2010/main" val="2664424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51414" y="2967335"/>
            <a:ext cx="3089179"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7384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225"/>
            <a:ext cx="10515600" cy="1325563"/>
          </a:xfrm>
        </p:spPr>
        <p:txBody>
          <a:bodyPr/>
          <a:lstStyle/>
          <a:p>
            <a:r>
              <a:rPr lang="en-US" dirty="0"/>
              <a:t>Introduction</a:t>
            </a:r>
          </a:p>
        </p:txBody>
      </p:sp>
      <p:sp>
        <p:nvSpPr>
          <p:cNvPr id="6" name="Rectangle 2">
            <a:extLst>
              <a:ext uri="{FF2B5EF4-FFF2-40B4-BE49-F238E27FC236}">
                <a16:creationId xmlns:a16="http://schemas.microsoft.com/office/drawing/2014/main" id="{39300424-6EFE-4E8D-9C21-C0D998B83566}"/>
              </a:ext>
            </a:extLst>
          </p:cNvPr>
          <p:cNvSpPr>
            <a:spLocks noGrp="1" noChangeArrowheads="1"/>
          </p:cNvSpPr>
          <p:nvPr>
            <p:ph idx="1"/>
          </p:nvPr>
        </p:nvSpPr>
        <p:spPr bwMode="auto">
          <a:xfrm>
            <a:off x="838200" y="1690688"/>
            <a:ext cx="1087538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body)"/>
              </a:rPr>
              <a:t>Skin diseases affect millions globally and can lead to serious health risks if undiagnosed.</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body)"/>
              </a:rPr>
              <a:t>Early detection is critical, but limited access to dermatologists delays diagnosis.</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body)"/>
              </a:rPr>
              <a:t>AI and Deep Learning offer a solution for fast and accurate skin disease classification.</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body)"/>
              </a:rPr>
              <a:t>Our project uses image-based classification to assist in early detection.</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body)"/>
              </a:rPr>
              <a:t>Helps individuals take timely medical action and reduces pressure on healthcare services.</a:t>
            </a:r>
          </a:p>
        </p:txBody>
      </p:sp>
    </p:spTree>
    <p:extLst>
      <p:ext uri="{BB962C8B-B14F-4D97-AF65-F5344CB8AC3E}">
        <p14:creationId xmlns:p14="http://schemas.microsoft.com/office/powerpoint/2010/main" val="71161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2" y="229606"/>
            <a:ext cx="10515600" cy="1325563"/>
          </a:xfrm>
        </p:spPr>
        <p:txBody>
          <a:bodyPr/>
          <a:lstStyle/>
          <a:p>
            <a:r>
              <a:rPr lang="en-US" dirty="0"/>
              <a:t>Problem Statement</a:t>
            </a:r>
          </a:p>
        </p:txBody>
      </p:sp>
      <p:sp>
        <p:nvSpPr>
          <p:cNvPr id="3" name="Content Placeholder 2"/>
          <p:cNvSpPr>
            <a:spLocks noGrp="1"/>
          </p:cNvSpPr>
          <p:nvPr>
            <p:ph idx="1"/>
          </p:nvPr>
        </p:nvSpPr>
        <p:spPr>
          <a:xfrm>
            <a:off x="709412" y="1555169"/>
            <a:ext cx="10515600" cy="4351338"/>
          </a:xfrm>
        </p:spPr>
        <p:txBody>
          <a:bodyPr>
            <a:normAutofit/>
          </a:bodyPr>
          <a:lstStyle/>
          <a:p>
            <a:pPr marL="0" indent="0" algn="just">
              <a:buNone/>
            </a:pPr>
            <a:r>
              <a:rPr lang="en-US" dirty="0"/>
              <a:t>The project aims to solve the challenge of delayed and inconsistent diagnosis of skin diseases due to the limited availability of expert dermatologists and the subjective nature of manual image interpretation.</a:t>
            </a:r>
          </a:p>
          <a:p>
            <a:pPr marL="0" indent="0" algn="just">
              <a:buNone/>
            </a:pPr>
            <a:endParaRPr lang="en-US" dirty="0"/>
          </a:p>
          <a:p>
            <a:pPr marL="0" indent="0" algn="just">
              <a:buNone/>
            </a:pPr>
            <a:r>
              <a:rPr lang="en-US" dirty="0"/>
              <a:t>An AI-based diagnostic tool can assist doctors by providing fast, consistent, and accessible preliminary assessments. It can reduce healthcare load, help prioritize urgent cases, and expand access to dermatological care. </a:t>
            </a:r>
          </a:p>
        </p:txBody>
      </p:sp>
    </p:spTree>
    <p:extLst>
      <p:ext uri="{BB962C8B-B14F-4D97-AF65-F5344CB8AC3E}">
        <p14:creationId xmlns:p14="http://schemas.microsoft.com/office/powerpoint/2010/main" val="10371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2" y="229606"/>
            <a:ext cx="10515600" cy="1325563"/>
          </a:xfrm>
        </p:spPr>
        <p:txBody>
          <a:bodyPr/>
          <a:lstStyle/>
          <a:p>
            <a:r>
              <a:rPr lang="en-US" dirty="0"/>
              <a:t>Problem Statement</a:t>
            </a:r>
          </a:p>
        </p:txBody>
      </p:sp>
      <p:sp>
        <p:nvSpPr>
          <p:cNvPr id="3" name="Content Placeholder 2"/>
          <p:cNvSpPr>
            <a:spLocks noGrp="1"/>
          </p:cNvSpPr>
          <p:nvPr>
            <p:ph idx="1"/>
          </p:nvPr>
        </p:nvSpPr>
        <p:spPr>
          <a:xfrm>
            <a:off x="709412" y="1555169"/>
            <a:ext cx="10515600" cy="4891930"/>
          </a:xfrm>
        </p:spPr>
        <p:txBody>
          <a:bodyPr>
            <a:normAutofit/>
          </a:bodyPr>
          <a:lstStyle/>
          <a:p>
            <a:pPr marL="0" indent="0" algn="just">
              <a:buNone/>
            </a:pPr>
            <a:r>
              <a:rPr lang="en-US" dirty="0"/>
              <a:t>1. Background and Context</a:t>
            </a:r>
          </a:p>
          <a:p>
            <a:pPr marL="457200" lvl="1" indent="0" algn="just">
              <a:buNone/>
            </a:pPr>
            <a:r>
              <a:rPr lang="en-US" dirty="0"/>
              <a:t>Skin diseases are among the most common health issues globally. However, access to accurate and early diagnosis remains a challenge. With advancements in AI and image classification, there is now potential to develop smart tools that assist healthcare professionals in identifying skin conditions from medical images.</a:t>
            </a:r>
          </a:p>
          <a:p>
            <a:pPr marL="457200" lvl="1" indent="0" algn="just">
              <a:buNone/>
            </a:pPr>
            <a:endParaRPr lang="en-US" dirty="0"/>
          </a:p>
          <a:p>
            <a:pPr marL="0" indent="0" algn="just">
              <a:buNone/>
            </a:pPr>
            <a:r>
              <a:rPr lang="en-US" dirty="0"/>
              <a:t>2. The Problem</a:t>
            </a:r>
          </a:p>
          <a:p>
            <a:pPr marL="457200" lvl="1" indent="0" algn="just">
              <a:buNone/>
            </a:pPr>
            <a:r>
              <a:rPr lang="en-US" dirty="0"/>
              <a:t>Traditional skin disease diagnosis requires dermatological expertise, which is not always available. Manual methods can be slow, costly, and prone to human error. The gap lies in the absence of an affordable, fast, and automated solution that can classify different skin conditions accurately.</a:t>
            </a:r>
          </a:p>
          <a:p>
            <a:pPr marL="0" indent="0" algn="just">
              <a:buNone/>
            </a:pPr>
            <a:endParaRPr lang="en-US" dirty="0"/>
          </a:p>
        </p:txBody>
      </p:sp>
    </p:spTree>
    <p:extLst>
      <p:ext uri="{BB962C8B-B14F-4D97-AF65-F5344CB8AC3E}">
        <p14:creationId xmlns:p14="http://schemas.microsoft.com/office/powerpoint/2010/main" val="114005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2" y="229606"/>
            <a:ext cx="10515600" cy="1325563"/>
          </a:xfrm>
        </p:spPr>
        <p:txBody>
          <a:bodyPr/>
          <a:lstStyle/>
          <a:p>
            <a:r>
              <a:rPr lang="en-US" dirty="0"/>
              <a:t>Problem Statement</a:t>
            </a:r>
          </a:p>
        </p:txBody>
      </p:sp>
      <p:sp>
        <p:nvSpPr>
          <p:cNvPr id="3" name="Content Placeholder 2"/>
          <p:cNvSpPr>
            <a:spLocks noGrp="1"/>
          </p:cNvSpPr>
          <p:nvPr>
            <p:ph idx="1"/>
          </p:nvPr>
        </p:nvSpPr>
        <p:spPr>
          <a:xfrm>
            <a:off x="709412" y="1555169"/>
            <a:ext cx="10515600" cy="4891930"/>
          </a:xfrm>
        </p:spPr>
        <p:txBody>
          <a:bodyPr>
            <a:normAutofit/>
          </a:bodyPr>
          <a:lstStyle/>
          <a:p>
            <a:pPr marL="0" indent="0" algn="just">
              <a:buNone/>
            </a:pPr>
            <a:r>
              <a:rPr lang="en-US" dirty="0"/>
              <a:t>3. Significance of the Problem</a:t>
            </a:r>
          </a:p>
          <a:p>
            <a:pPr marL="457200" lvl="1" indent="0" algn="just">
              <a:buNone/>
            </a:pPr>
            <a:r>
              <a:rPr lang="en-US" dirty="0"/>
              <a:t>This problem matters not just medically, but socially and technologically. Early diagnosis can save living standards. It also reduces the burden on healthcare providers and demonstrates how AI can have direct societal impact through medical imaging.</a:t>
            </a:r>
          </a:p>
          <a:p>
            <a:pPr marL="457200" lvl="1" indent="0" algn="just">
              <a:buNone/>
            </a:pPr>
            <a:endParaRPr lang="en-US" dirty="0"/>
          </a:p>
          <a:p>
            <a:pPr marL="0" indent="0" algn="just">
              <a:buNone/>
            </a:pPr>
            <a:r>
              <a:rPr lang="en-US" dirty="0"/>
              <a:t>4.1 Objectives:</a:t>
            </a:r>
          </a:p>
          <a:p>
            <a:pPr marL="914400" lvl="1" indent="-457200" algn="just">
              <a:buFont typeface="+mj-lt"/>
              <a:buAutoNum type="arabicPeriod"/>
            </a:pPr>
            <a:r>
              <a:rPr lang="en-US" dirty="0"/>
              <a:t>To build a deep learning model that classifies skin diseases using image data.</a:t>
            </a:r>
          </a:p>
          <a:p>
            <a:pPr marL="914400" lvl="1" indent="-457200" algn="just">
              <a:buFont typeface="+mj-lt"/>
              <a:buAutoNum type="arabicPeriod"/>
            </a:pPr>
            <a:r>
              <a:rPr lang="en-US" dirty="0"/>
              <a:t>To evaluate and compare CNN, MobileNet, and DenseNet121 architectures.</a:t>
            </a:r>
          </a:p>
          <a:p>
            <a:pPr marL="914400" lvl="1" indent="-457200" algn="just">
              <a:buFont typeface="+mj-lt"/>
              <a:buAutoNum type="arabicPeriod"/>
            </a:pPr>
            <a:r>
              <a:rPr lang="en-US" dirty="0"/>
              <a:t>To implement a basic web interface for user interaction.</a:t>
            </a:r>
          </a:p>
          <a:p>
            <a:pPr marL="0" indent="0" algn="just">
              <a:buNone/>
            </a:pPr>
            <a:endParaRPr lang="en-US" dirty="0"/>
          </a:p>
        </p:txBody>
      </p:sp>
    </p:spTree>
    <p:extLst>
      <p:ext uri="{BB962C8B-B14F-4D97-AF65-F5344CB8AC3E}">
        <p14:creationId xmlns:p14="http://schemas.microsoft.com/office/powerpoint/2010/main" val="71008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2" y="229606"/>
            <a:ext cx="10515600" cy="1325563"/>
          </a:xfrm>
        </p:spPr>
        <p:txBody>
          <a:bodyPr/>
          <a:lstStyle/>
          <a:p>
            <a:r>
              <a:rPr lang="en-US" dirty="0"/>
              <a:t>Problem Statement</a:t>
            </a:r>
          </a:p>
        </p:txBody>
      </p:sp>
      <p:sp>
        <p:nvSpPr>
          <p:cNvPr id="3" name="Content Placeholder 2"/>
          <p:cNvSpPr>
            <a:spLocks noGrp="1"/>
          </p:cNvSpPr>
          <p:nvPr>
            <p:ph idx="1"/>
          </p:nvPr>
        </p:nvSpPr>
        <p:spPr>
          <a:xfrm>
            <a:off x="709412" y="1555169"/>
            <a:ext cx="10515600" cy="4891930"/>
          </a:xfrm>
        </p:spPr>
        <p:txBody>
          <a:bodyPr>
            <a:normAutofit/>
          </a:bodyPr>
          <a:lstStyle/>
          <a:p>
            <a:pPr marL="0" indent="0" algn="just">
              <a:buNone/>
            </a:pPr>
            <a:r>
              <a:rPr lang="en-US" dirty="0"/>
              <a:t>4.2. Scope:</a:t>
            </a:r>
          </a:p>
          <a:p>
            <a:pPr marL="914400" lvl="1" indent="-457200" algn="just">
              <a:buFont typeface="+mj-lt"/>
              <a:buAutoNum type="arabicPeriod"/>
            </a:pPr>
            <a:r>
              <a:rPr lang="en-US" dirty="0"/>
              <a:t>The system will detect and classify skin diseases from images.</a:t>
            </a:r>
          </a:p>
          <a:p>
            <a:pPr marL="914400" lvl="1" indent="-457200" algn="just">
              <a:buFont typeface="+mj-lt"/>
              <a:buAutoNum type="arabicPeriod"/>
            </a:pPr>
            <a:r>
              <a:rPr lang="en-US" dirty="0"/>
              <a:t>Focus will be on image-based classification only.</a:t>
            </a:r>
          </a:p>
          <a:p>
            <a:pPr marL="914400" lvl="1" indent="-457200" algn="just">
              <a:buFont typeface="+mj-lt"/>
              <a:buAutoNum type="arabicPeriod"/>
            </a:pPr>
            <a:r>
              <a:rPr lang="en-US" dirty="0"/>
              <a:t>Live diagnosis or integration with medical devices is outside the current scope.</a:t>
            </a:r>
          </a:p>
          <a:p>
            <a:pPr marL="457200" lvl="1" indent="0" algn="just">
              <a:buNone/>
            </a:pPr>
            <a:endParaRPr lang="en-US" dirty="0"/>
          </a:p>
          <a:p>
            <a:pPr marL="0" indent="0" algn="just">
              <a:buNone/>
            </a:pPr>
            <a:r>
              <a:rPr lang="en-US" dirty="0"/>
              <a:t>5 </a:t>
            </a:r>
            <a:r>
              <a:rPr lang="en-US" b="1" dirty="0"/>
              <a:t>. </a:t>
            </a:r>
            <a:r>
              <a:rPr lang="en-US" dirty="0"/>
              <a:t>Constraints:</a:t>
            </a:r>
          </a:p>
          <a:p>
            <a:pPr marL="914400" lvl="1" indent="-457200" algn="just">
              <a:buFont typeface="+mj-lt"/>
              <a:buAutoNum type="arabicPeriod"/>
            </a:pPr>
            <a:r>
              <a:rPr lang="en-US" dirty="0"/>
              <a:t>The AI tool assumes input images are clear and properly formatted.</a:t>
            </a:r>
          </a:p>
          <a:p>
            <a:pPr marL="914400" lvl="1" indent="-457200" algn="just">
              <a:buFont typeface="+mj-lt"/>
              <a:buAutoNum type="arabicPeriod"/>
            </a:pPr>
            <a:r>
              <a:rPr lang="en-US" dirty="0"/>
              <a:t>Model performance depends on the quality and diversity of the dataset.</a:t>
            </a:r>
          </a:p>
          <a:p>
            <a:pPr marL="914400" lvl="1" indent="-457200" algn="just">
              <a:buFont typeface="+mj-lt"/>
              <a:buAutoNum type="arabicPeriod"/>
            </a:pPr>
            <a:r>
              <a:rPr lang="en-US" dirty="0"/>
              <a:t>It is intended as an assistive tool, not a certified diagnostic system.</a:t>
            </a:r>
          </a:p>
          <a:p>
            <a:pPr marL="0" indent="0" algn="just">
              <a:buNone/>
            </a:pPr>
            <a:endParaRPr lang="en-US" dirty="0"/>
          </a:p>
        </p:txBody>
      </p:sp>
    </p:spTree>
    <p:extLst>
      <p:ext uri="{BB962C8B-B14F-4D97-AF65-F5344CB8AC3E}">
        <p14:creationId xmlns:p14="http://schemas.microsoft.com/office/powerpoint/2010/main" val="353960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2" y="229606"/>
            <a:ext cx="10515600" cy="1325563"/>
          </a:xfrm>
        </p:spPr>
        <p:txBody>
          <a:bodyPr/>
          <a:lstStyle/>
          <a:p>
            <a:r>
              <a:rPr lang="en-US" dirty="0"/>
              <a:t>Objectives (SMART Goals)</a:t>
            </a:r>
          </a:p>
        </p:txBody>
      </p:sp>
      <p:sp>
        <p:nvSpPr>
          <p:cNvPr id="3" name="Content Placeholder 2"/>
          <p:cNvSpPr>
            <a:spLocks noGrp="1"/>
          </p:cNvSpPr>
          <p:nvPr>
            <p:ph idx="1"/>
          </p:nvPr>
        </p:nvSpPr>
        <p:spPr>
          <a:xfrm>
            <a:off x="709412" y="1555169"/>
            <a:ext cx="10515600" cy="4891930"/>
          </a:xfrm>
        </p:spPr>
        <p:txBody>
          <a:bodyPr>
            <a:normAutofit/>
          </a:bodyPr>
          <a:lstStyle/>
          <a:p>
            <a:pPr marL="514350" indent="-514350" algn="just">
              <a:buFont typeface="+mj-lt"/>
              <a:buAutoNum type="arabicPeriod"/>
            </a:pPr>
            <a:r>
              <a:rPr lang="en-US" dirty="0"/>
              <a:t>To develop an AI-based image classification model for skin disease detection using a structured dataset within the project timeline.</a:t>
            </a:r>
          </a:p>
          <a:p>
            <a:pPr marL="514350" indent="-514350" algn="just">
              <a:buFont typeface="+mj-lt"/>
              <a:buAutoNum type="arabicPeriod"/>
            </a:pPr>
            <a:r>
              <a:rPr lang="en-US" dirty="0"/>
              <a:t>To train and evaluate CNN, MobileNet, and DenseNet121 models and compare their performance during the model evaluation phase.</a:t>
            </a:r>
          </a:p>
          <a:p>
            <a:pPr marL="514350" indent="-514350" algn="just">
              <a:buFont typeface="+mj-lt"/>
              <a:buAutoNum type="arabicPeriod"/>
            </a:pPr>
            <a:r>
              <a:rPr lang="en-US" dirty="0"/>
              <a:t>To deploy the model through a basic web interface before final project submission.</a:t>
            </a:r>
          </a:p>
          <a:p>
            <a:pPr marL="514350" indent="-514350" algn="just">
              <a:buFont typeface="+mj-lt"/>
              <a:buAutoNum type="arabicPeriod"/>
            </a:pPr>
            <a:r>
              <a:rPr lang="en-US" dirty="0"/>
              <a:t>To preprocess and structure the image dataset during the early development phase for optimal training.</a:t>
            </a:r>
          </a:p>
          <a:p>
            <a:pPr marL="514350" indent="-514350" algn="just">
              <a:buFont typeface="+mj-lt"/>
              <a:buAutoNum type="arabicPeriod"/>
            </a:pPr>
            <a:r>
              <a:rPr lang="en-US" dirty="0"/>
              <a:t>To improve accessibility to dermatological screening by building a fast and consistent diagnosis support tool within the project duration.</a:t>
            </a:r>
          </a:p>
          <a:p>
            <a:pPr marL="0" indent="0">
              <a:buNone/>
            </a:pPr>
            <a:endParaRPr lang="en-US" dirty="0"/>
          </a:p>
        </p:txBody>
      </p:sp>
    </p:spTree>
    <p:extLst>
      <p:ext uri="{BB962C8B-B14F-4D97-AF65-F5344CB8AC3E}">
        <p14:creationId xmlns:p14="http://schemas.microsoft.com/office/powerpoint/2010/main" val="163377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589"/>
            <a:ext cx="10515600" cy="1325563"/>
          </a:xfrm>
        </p:spPr>
        <p:txBody>
          <a:bodyPr/>
          <a:lstStyle/>
          <a:p>
            <a:r>
              <a:rPr lang="en-US" dirty="0"/>
              <a:t>Algorithm Details</a:t>
            </a:r>
          </a:p>
        </p:txBody>
      </p:sp>
      <p:sp>
        <p:nvSpPr>
          <p:cNvPr id="3" name="Content Placeholder 2"/>
          <p:cNvSpPr>
            <a:spLocks noGrp="1"/>
          </p:cNvSpPr>
          <p:nvPr>
            <p:ph idx="1"/>
          </p:nvPr>
        </p:nvSpPr>
        <p:spPr>
          <a:xfrm>
            <a:off x="619259" y="1518852"/>
            <a:ext cx="5283830" cy="4703556"/>
          </a:xfrm>
        </p:spPr>
        <p:txBody>
          <a:bodyPr>
            <a:normAutofit/>
          </a:bodyPr>
          <a:lstStyle/>
          <a:p>
            <a:pPr marL="514350" indent="-514350" algn="just">
              <a:buAutoNum type="arabicPeriod"/>
            </a:pPr>
            <a:r>
              <a:rPr lang="en-US" dirty="0"/>
              <a:t>CNN (Convolutional Neural Network)</a:t>
            </a:r>
          </a:p>
          <a:p>
            <a:pPr marL="0" indent="0" algn="just">
              <a:buNone/>
            </a:pPr>
            <a:endParaRPr lang="en-US" dirty="0"/>
          </a:p>
          <a:p>
            <a:pPr marL="971550" lvl="1" indent="-514350" algn="just">
              <a:buFont typeface="+mj-lt"/>
              <a:buAutoNum type="romanUcPeriod"/>
            </a:pPr>
            <a:r>
              <a:rPr lang="en-US" dirty="0"/>
              <a:t>Extracts feature from input images through convolution and pooling layers.</a:t>
            </a:r>
          </a:p>
          <a:p>
            <a:pPr marL="971550" lvl="1" indent="-514350" algn="just">
              <a:buFont typeface="+mj-lt"/>
              <a:buAutoNum type="romanUcPeriod" startAt="2"/>
            </a:pPr>
            <a:r>
              <a:rPr lang="en-US" dirty="0"/>
              <a:t>Learns hierarchical pattern like edges, textures and shapes.</a:t>
            </a:r>
          </a:p>
          <a:p>
            <a:pPr marL="971550" lvl="1" indent="-514350" algn="just">
              <a:buFont typeface="+mj-lt"/>
              <a:buAutoNum type="romanUcPeriod" startAt="3"/>
            </a:pPr>
            <a:r>
              <a:rPr lang="en-US" dirty="0"/>
              <a:t>Ends with dense (fully connected) layer for classification.</a:t>
            </a:r>
          </a:p>
        </p:txBody>
      </p:sp>
      <p:pic>
        <p:nvPicPr>
          <p:cNvPr id="2053" name="Picture 5" descr="CNN Architecture: 5 Layers Explained Simply">
            <a:extLst>
              <a:ext uri="{FF2B5EF4-FFF2-40B4-BE49-F238E27FC236}">
                <a16:creationId xmlns:a16="http://schemas.microsoft.com/office/drawing/2014/main" id="{25CC82CE-28BD-4A45-8AC6-2E3BF97CD0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7261" y="1715948"/>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279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2650</TotalTime>
  <Words>1138</Words>
  <Application>Microsoft Office PowerPoint</Application>
  <PresentationFormat>Widescreen</PresentationFormat>
  <Paragraphs>134</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(body)</vt:lpstr>
      <vt:lpstr>Calibri Light</vt:lpstr>
      <vt:lpstr>Office Theme</vt:lpstr>
      <vt:lpstr>PowerPoint Presentation</vt:lpstr>
      <vt:lpstr>Presentation Outline</vt:lpstr>
      <vt:lpstr>Introduction</vt:lpstr>
      <vt:lpstr>Problem Statement</vt:lpstr>
      <vt:lpstr>Problem Statement</vt:lpstr>
      <vt:lpstr>Problem Statement</vt:lpstr>
      <vt:lpstr>Problem Statement</vt:lpstr>
      <vt:lpstr>Objectives (SMART Goals)</vt:lpstr>
      <vt:lpstr>Algorithm Details</vt:lpstr>
      <vt:lpstr>Algorithm Details</vt:lpstr>
      <vt:lpstr>Algorithm Details</vt:lpstr>
      <vt:lpstr>Data Processing ( Input-Processing-Output)</vt:lpstr>
      <vt:lpstr>Data Processing ( Input-Processing-Output)</vt:lpstr>
      <vt:lpstr>Data Processing ( Input-Processing-Output)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kf</dc:creator>
  <cp:lastModifiedBy>Sandesh Khatiwada</cp:lastModifiedBy>
  <cp:revision>122</cp:revision>
  <dcterms:created xsi:type="dcterms:W3CDTF">2018-02-27T04:16:48Z</dcterms:created>
  <dcterms:modified xsi:type="dcterms:W3CDTF">2025-07-07T06:41:46Z</dcterms:modified>
</cp:coreProperties>
</file>