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7" r:id="rId12"/>
    <p:sldId id="268" r:id="rId13"/>
    <p:sldId id="266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67D61-F53D-4875-B2C4-0D77048F44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B3B709-46EB-4C29-AA0C-E21A6F6F9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0A82D-DC42-40B1-9D12-2691BAAB0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D9C4-4AE5-4487-8DF3-7B60A98291FE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E8E56-0C90-4A3F-91F1-687CC00F7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76CB1-699C-444B-BC45-31988184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3E0E-AF82-4F6F-94F4-C876262C2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044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EB96A-2E85-48C7-9439-E9EF0D5BF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2BE438-5E52-4030-8D01-17821074E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72A78-B6F8-4261-B642-90C9EB185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D9C4-4AE5-4487-8DF3-7B60A98291FE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C60E9-181E-4BE9-A5B8-3B6ACF953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50A83-7D07-40C9-AB1E-F296F77B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3E0E-AF82-4F6F-94F4-C876262C2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774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8F8020-3AEB-4B51-A65A-03318CADB8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C62F1-0377-48CF-9406-21F525B98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40524-9D8A-4DBB-A0FC-41BDF4DD0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D9C4-4AE5-4487-8DF3-7B60A98291FE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96244-124E-4964-9961-D32DE45C7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4151C-3386-46A1-BC71-1C12E33E0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3E0E-AF82-4F6F-94F4-C876262C2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23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2EAC9-2E41-4E7A-9072-B346E8360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3620B-D399-4109-9374-B425F943A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8DEFE-90C7-4205-902A-DE05AFC40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D9C4-4AE5-4487-8DF3-7B60A98291FE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F9B88-9971-459C-835F-D251C72A8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BB841-DBB8-4A38-9F9E-FC08B0A61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3E0E-AF82-4F6F-94F4-C876262C2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726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8880E-354A-4FD3-8267-D97597252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93D13-7EE2-4346-8360-239ADF2A1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15B83-1FDD-4E78-98EB-F4EAA5CAA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D9C4-4AE5-4487-8DF3-7B60A98291FE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80E72-F286-4591-B98C-4B79F0DD6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A5710-9415-4B1E-9FAE-3D0F40EF0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3E0E-AF82-4F6F-94F4-C876262C2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74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25424-BC26-439C-9D37-E932D0AC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74845-E891-4BEB-BDFD-F863886597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48841F-9DA8-413B-B8D5-F297B46AD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1A684-FD68-46EF-850C-712456C9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D9C4-4AE5-4487-8DF3-7B60A98291FE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0ECF42-F7E6-47FF-B676-F5DBE74D9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8A17B-BD45-4F66-B14B-59FBA24E6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3E0E-AF82-4F6F-94F4-C876262C2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404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C9B9A-A807-49D0-89A9-A83B5DCFF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7D78F-A40D-43BC-9AC6-2C3CD2C50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EC8232-543E-4005-8DE4-ACD3AF869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85830F-F617-42DB-8EE2-337DA0592B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8F56AD-EDC5-47AF-9F33-40E6911097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066E55-08E5-4625-AC59-2D4805F3C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D9C4-4AE5-4487-8DF3-7B60A98291FE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A88266-CAEF-441D-B124-30C093ABF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7608CE-B072-429C-8602-9FC87F985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3E0E-AF82-4F6F-94F4-C876262C2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41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EC003-CBB7-47EE-9694-644FCC5E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97ACEB-5B96-4A40-A554-4A1B32BF5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D9C4-4AE5-4487-8DF3-7B60A98291FE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E283E8-C899-4023-A203-60046DA28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556A5E-FD25-4849-93EF-C75438E7A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3E0E-AF82-4F6F-94F4-C876262C2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90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EDB6E6-648C-4D04-A824-3DB764454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D9C4-4AE5-4487-8DF3-7B60A98291FE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5D48DF-C4FD-4D76-86D7-5C544DD68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74BCAD-22F0-4035-BDCE-E56E069FE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3E0E-AF82-4F6F-94F4-C876262C2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32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511F4-530F-481F-89A7-D25B082B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3EC94-04D5-4264-8A7F-EF7C54D76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0F9325-A8AD-4A63-A375-C0FE68766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ABAD39-90BA-4431-9F2F-18B1663CF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D9C4-4AE5-4487-8DF3-7B60A98291FE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1976A-DF17-4098-9516-D52472709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5B3E6-E4E7-4128-BDFB-CBB072916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3E0E-AF82-4F6F-94F4-C876262C2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019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55F7F-D4CC-44BC-BF88-EBFC149DF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E05F9F-10DD-4A12-B51D-182635AFEA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20B89E-BE93-4FAA-910E-FB38A596E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4CAF1D-8407-4E09-8439-17DE249F6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D9C4-4AE5-4487-8DF3-7B60A98291FE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DE1F9-4EB3-466F-B7D0-9448D107F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F41658-181E-4E34-BAF5-9055ED6B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3E0E-AF82-4F6F-94F4-C876262C2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025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379A8A-0703-4D30-887D-531B27CA7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B49CD-8F80-46EC-AE2B-0341DAB04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0BF51-F275-4232-81C1-31D824AFE1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8D9C4-4AE5-4487-8DF3-7B60A98291FE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E4D7E-021D-4AAB-BFD7-D3C2A28032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6D7FD-E182-427F-9586-037CF4764C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73E0E-AF82-4F6F-94F4-C876262C2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76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D7709-B014-4110-B895-B3D1DA93D3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Investor Analysis on Stock Market</a:t>
            </a:r>
            <a:br>
              <a:rPr lang="en-US" sz="4000" dirty="0"/>
            </a:br>
            <a:br>
              <a:rPr lang="en-US" sz="4000" dirty="0"/>
            </a:b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171DC8-D6B5-49AD-8ED8-5D73937718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Group: GO</a:t>
            </a:r>
          </a:p>
          <a:p>
            <a:r>
              <a:rPr lang="en-US" sz="2500" dirty="0" err="1"/>
              <a:t>Bivash</a:t>
            </a:r>
            <a:r>
              <a:rPr lang="en-US" sz="2500" dirty="0"/>
              <a:t> </a:t>
            </a:r>
            <a:r>
              <a:rPr lang="en-US" sz="2500" dirty="0" err="1"/>
              <a:t>Mainali</a:t>
            </a:r>
            <a:r>
              <a:rPr lang="en-US" sz="2500" dirty="0"/>
              <a:t>(28913/078)</a:t>
            </a:r>
          </a:p>
          <a:p>
            <a:r>
              <a:rPr lang="en-US" sz="2500" dirty="0"/>
              <a:t>Sandesh Khatiwada(28936/078)</a:t>
            </a:r>
          </a:p>
        </p:txBody>
      </p:sp>
    </p:spTree>
    <p:extLst>
      <p:ext uri="{BB962C8B-B14F-4D97-AF65-F5344CB8AC3E}">
        <p14:creationId xmlns:p14="http://schemas.microsoft.com/office/powerpoint/2010/main" val="1058587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EA35A3-2BB3-4FDA-A70B-53360AFD0267}"/>
              </a:ext>
            </a:extLst>
          </p:cNvPr>
          <p:cNvPicPr/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" y="1036320"/>
            <a:ext cx="9464040" cy="559308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A6B883-531A-41F1-9BA7-82C05385A747}"/>
              </a:ext>
            </a:extLst>
          </p:cNvPr>
          <p:cNvSpPr txBox="1"/>
          <p:nvPr/>
        </p:nvSpPr>
        <p:spPr>
          <a:xfrm>
            <a:off x="487680" y="198120"/>
            <a:ext cx="704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Use Case Diagram</a:t>
            </a:r>
          </a:p>
        </p:txBody>
      </p:sp>
    </p:spTree>
    <p:extLst>
      <p:ext uri="{BB962C8B-B14F-4D97-AF65-F5344CB8AC3E}">
        <p14:creationId xmlns:p14="http://schemas.microsoft.com/office/powerpoint/2010/main" val="1364014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A6B883-531A-41F1-9BA7-82C05385A747}"/>
              </a:ext>
            </a:extLst>
          </p:cNvPr>
          <p:cNvSpPr txBox="1"/>
          <p:nvPr/>
        </p:nvSpPr>
        <p:spPr>
          <a:xfrm>
            <a:off x="487680" y="198120"/>
            <a:ext cx="70408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Flow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08D13F-C8ED-41DA-898A-3A165D87EE41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0520" y="906006"/>
            <a:ext cx="7711440" cy="544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855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0F6DABF-FEA0-4BCC-9F88-74C1E26ACF4F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596"/>
          <a:stretch/>
        </p:blipFill>
        <p:spPr bwMode="auto">
          <a:xfrm>
            <a:off x="614680" y="1209040"/>
            <a:ext cx="10962640" cy="443992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1482C1A-EABB-4F20-BB39-B103BA3C6E7C}"/>
              </a:ext>
            </a:extLst>
          </p:cNvPr>
          <p:cNvSpPr txBox="1"/>
          <p:nvPr/>
        </p:nvSpPr>
        <p:spPr>
          <a:xfrm>
            <a:off x="223520" y="152400"/>
            <a:ext cx="4348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Project Planning</a:t>
            </a:r>
          </a:p>
        </p:txBody>
      </p:sp>
    </p:spTree>
    <p:extLst>
      <p:ext uri="{BB962C8B-B14F-4D97-AF65-F5344CB8AC3E}">
        <p14:creationId xmlns:p14="http://schemas.microsoft.com/office/powerpoint/2010/main" val="3677338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4DB97F65-DEB1-4C4F-8E07-C76E0110C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590" y="148471"/>
            <a:ext cx="7488820" cy="6709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4000" b="1" dirty="0">
                <a:latin typeface="Arial" panose="020B0604020202020204" pitchFamily="34" charset="0"/>
              </a:rPr>
              <a:t>Expected Outcome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Loading and Pre-processing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Training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 Loss Visualization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Evaluation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 Visualization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altLang="en-US" sz="3000" dirty="0">
              <a:latin typeface="Arial" panose="020B0604020202020204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 Assessment</a:t>
            </a: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200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AA1D4C1-2516-4093-A7A3-50142348AC1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306" y="393539"/>
            <a:ext cx="8900932" cy="570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079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BB23BAAC-518C-4154-8E30-71509DD54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" y="628233"/>
            <a:ext cx="10881360" cy="5601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Introduction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Stock analysis is crucial for financial decision-making, but traditional methods often fall short in today's dynamic market.</a:t>
            </a: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kumimoji="0" lang="en-US" altLang="en-US" sz="3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Our project enhances stock analysis by using advanced simulation and modeling techniques to better understand market dynamics and predict outcomes.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3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simulating different scenarios, our approach aims to improve investment strategies, leading to more informed and profitable decisions. </a:t>
            </a:r>
          </a:p>
        </p:txBody>
      </p:sp>
    </p:spTree>
    <p:extLst>
      <p:ext uri="{BB962C8B-B14F-4D97-AF65-F5344CB8AC3E}">
        <p14:creationId xmlns:p14="http://schemas.microsoft.com/office/powerpoint/2010/main" val="3983863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EE8BBB-B77B-40D1-8E62-C9AAF747D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812" y="505122"/>
            <a:ext cx="10984375" cy="5847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 Statement</a:t>
            </a:r>
            <a:endParaRPr lang="en-US" altLang="en-US" sz="3000" b="1" dirty="0">
              <a:latin typeface="Arial" panose="020B0604020202020204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rapid changes and high volatility in the stock market make traditional analysis methods inadequate.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Our project focuses on advanced simulation and modeling to provide better tools and insights for navigating these challenges.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leveraging big data and computational power, we aim to help investors make better-informed decisions in today's complex market environment. </a:t>
            </a:r>
          </a:p>
        </p:txBody>
      </p:sp>
    </p:spTree>
    <p:extLst>
      <p:ext uri="{BB962C8B-B14F-4D97-AF65-F5344CB8AC3E}">
        <p14:creationId xmlns:p14="http://schemas.microsoft.com/office/powerpoint/2010/main" val="3763367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67AE0B-A08A-4CB5-8429-45FD620438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920895"/>
            <a:ext cx="10972800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 market trends through buying and selling pressure.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Demonstrate the benefits of simulation and modeling for better stock predictions. </a:t>
            </a:r>
          </a:p>
        </p:txBody>
      </p:sp>
    </p:spTree>
    <p:extLst>
      <p:ext uri="{BB962C8B-B14F-4D97-AF65-F5344CB8AC3E}">
        <p14:creationId xmlns:p14="http://schemas.microsoft.com/office/powerpoint/2010/main" val="628152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1174D3-348A-4481-87CB-EBAA3735C6B2}"/>
              </a:ext>
            </a:extLst>
          </p:cNvPr>
          <p:cNvSpPr txBox="1"/>
          <p:nvPr/>
        </p:nvSpPr>
        <p:spPr>
          <a:xfrm>
            <a:off x="3048000" y="1690062"/>
            <a:ext cx="609600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Methodology</a:t>
            </a:r>
          </a:p>
          <a:p>
            <a:endParaRPr lang="en-US" sz="3000" dirty="0"/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Requirement identification</a:t>
            </a:r>
          </a:p>
          <a:p>
            <a:pPr marL="514350" indent="-514350">
              <a:buFont typeface="+mj-lt"/>
              <a:buAutoNum type="arabicPeriod"/>
            </a:pPr>
            <a:endParaRPr lang="en-US" sz="3000" dirty="0"/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Feasibility study</a:t>
            </a:r>
          </a:p>
          <a:p>
            <a:pPr marL="514350" indent="-514350">
              <a:buFont typeface="+mj-lt"/>
              <a:buAutoNum type="arabicPeriod"/>
            </a:pPr>
            <a:endParaRPr lang="en-US" sz="3000" dirty="0"/>
          </a:p>
          <a:p>
            <a:pPr marL="514350" indent="-514350">
              <a:buFont typeface="+mj-lt"/>
              <a:buAutoNum type="arabicPeriod"/>
            </a:pPr>
            <a:r>
              <a:rPr lang="en-US" sz="3000" dirty="0"/>
              <a:t>Tools</a:t>
            </a:r>
          </a:p>
        </p:txBody>
      </p:sp>
    </p:spTree>
    <p:extLst>
      <p:ext uri="{BB962C8B-B14F-4D97-AF65-F5344CB8AC3E}">
        <p14:creationId xmlns:p14="http://schemas.microsoft.com/office/powerpoint/2010/main" val="3287154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1D1D40-7E56-46E0-A791-59F9653F5B70}"/>
              </a:ext>
            </a:extLst>
          </p:cNvPr>
          <p:cNvSpPr txBox="1"/>
          <p:nvPr/>
        </p:nvSpPr>
        <p:spPr>
          <a:xfrm>
            <a:off x="1143000" y="1413063"/>
            <a:ext cx="990600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1" dirty="0"/>
          </a:p>
          <a:p>
            <a:r>
              <a:rPr lang="en-US" sz="4000" b="1" dirty="0"/>
              <a:t>Requirement Identification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sz="3000" dirty="0"/>
              <a:t>Identify the need for advanced stock analysis methods due to the limitations of traditional models in today's volatile market.</a:t>
            </a:r>
          </a:p>
          <a:p>
            <a:pPr marL="342900" indent="-342900">
              <a:buFont typeface="+mj-lt"/>
              <a:buAutoNum type="arabicPeriod"/>
            </a:pPr>
            <a:endParaRPr lang="en-US" sz="3000" dirty="0"/>
          </a:p>
          <a:p>
            <a:pPr marL="342900" indent="-342900">
              <a:buFont typeface="+mj-lt"/>
              <a:buAutoNum type="arabicPeriod"/>
            </a:pPr>
            <a:r>
              <a:rPr lang="en-US" sz="3000" dirty="0"/>
              <a:t>Ensure the capability to handle large datasets and complex computations for accurate and reliable predictions.</a:t>
            </a:r>
          </a:p>
        </p:txBody>
      </p:sp>
    </p:spTree>
    <p:extLst>
      <p:ext uri="{BB962C8B-B14F-4D97-AF65-F5344CB8AC3E}">
        <p14:creationId xmlns:p14="http://schemas.microsoft.com/office/powerpoint/2010/main" val="1264832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6D8B79-540F-4A12-BE8A-ED5D48DA4400}"/>
              </a:ext>
            </a:extLst>
          </p:cNvPr>
          <p:cNvSpPr txBox="1"/>
          <p:nvPr/>
        </p:nvSpPr>
        <p:spPr>
          <a:xfrm>
            <a:off x="731520" y="1089898"/>
            <a:ext cx="10728960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Feasibility Study:</a:t>
            </a:r>
            <a:endParaRPr lang="en-US" sz="4000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sz="3000" dirty="0"/>
              <a:t>Evaluate the availability of historical and real-time market data from reliable sources.</a:t>
            </a:r>
          </a:p>
          <a:p>
            <a:pPr marL="342900" indent="-342900">
              <a:buFont typeface="+mj-lt"/>
              <a:buAutoNum type="arabicPeriod"/>
            </a:pPr>
            <a:endParaRPr lang="en-US" sz="3000" dirty="0"/>
          </a:p>
          <a:p>
            <a:pPr marL="342900" indent="-342900">
              <a:buFont typeface="+mj-lt"/>
              <a:buAutoNum type="arabicPeriod"/>
            </a:pPr>
            <a:r>
              <a:rPr lang="en-US" sz="3000" dirty="0"/>
              <a:t>Assess the computational resources required for data processing, model training, and simulation.</a:t>
            </a:r>
          </a:p>
          <a:p>
            <a:pPr marL="342900" indent="-342900">
              <a:buFont typeface="+mj-lt"/>
              <a:buAutoNum type="arabicPeriod"/>
            </a:pPr>
            <a:endParaRPr lang="en-US" sz="3000" dirty="0"/>
          </a:p>
          <a:p>
            <a:pPr marL="342900" indent="-342900">
              <a:buFont typeface="+mj-lt"/>
              <a:buAutoNum type="arabicPeriod"/>
            </a:pPr>
            <a:r>
              <a:rPr lang="en-US" sz="3000" dirty="0"/>
              <a:t>Consider the scalability of the system to adapt to various market conditions and investor needs.</a:t>
            </a:r>
          </a:p>
        </p:txBody>
      </p:sp>
    </p:spTree>
    <p:extLst>
      <p:ext uri="{BB962C8B-B14F-4D97-AF65-F5344CB8AC3E}">
        <p14:creationId xmlns:p14="http://schemas.microsoft.com/office/powerpoint/2010/main" val="2299394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3D66CD-EB3B-49FB-855F-5E7DBFFD74F5}"/>
              </a:ext>
            </a:extLst>
          </p:cNvPr>
          <p:cNvSpPr txBox="1"/>
          <p:nvPr/>
        </p:nvSpPr>
        <p:spPr>
          <a:xfrm>
            <a:off x="1630680" y="1151453"/>
            <a:ext cx="8930640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Tools</a:t>
            </a:r>
          </a:p>
          <a:p>
            <a:endParaRPr lang="en-US" sz="4000" dirty="0"/>
          </a:p>
          <a:p>
            <a:pPr marL="514350" indent="-514350">
              <a:buFont typeface="+mj-lt"/>
              <a:buAutoNum type="arabicPeriod"/>
            </a:pPr>
            <a:r>
              <a:rPr lang="en-US" sz="3000" b="1" dirty="0"/>
              <a:t>Data Loading and Pre-processing:</a:t>
            </a:r>
            <a:r>
              <a:rPr lang="en-US" sz="3000" dirty="0"/>
              <a:t> Pandas, NumPy</a:t>
            </a:r>
          </a:p>
          <a:p>
            <a:pPr marL="514350" indent="-514350">
              <a:buFont typeface="+mj-lt"/>
              <a:buAutoNum type="arabicPeriod"/>
            </a:pPr>
            <a:endParaRPr lang="en-US" sz="3000" dirty="0"/>
          </a:p>
          <a:p>
            <a:pPr marL="514350" indent="-514350">
              <a:buFont typeface="+mj-lt"/>
              <a:buAutoNum type="arabicPeriod"/>
            </a:pPr>
            <a:r>
              <a:rPr lang="en-US" sz="3000" b="1" dirty="0"/>
              <a:t>Data Scaling:</a:t>
            </a:r>
            <a:r>
              <a:rPr lang="en-US" sz="3000" dirty="0"/>
              <a:t> Scikit-Learn</a:t>
            </a:r>
          </a:p>
          <a:p>
            <a:pPr marL="514350" indent="-514350">
              <a:buFont typeface="+mj-lt"/>
              <a:buAutoNum type="arabicPeriod"/>
            </a:pPr>
            <a:endParaRPr lang="en-US" sz="3000" dirty="0"/>
          </a:p>
          <a:p>
            <a:pPr marL="514350" indent="-514350">
              <a:buFont typeface="+mj-lt"/>
              <a:buAutoNum type="arabicPeriod"/>
            </a:pPr>
            <a:r>
              <a:rPr lang="en-US" sz="3000" b="1" dirty="0"/>
              <a:t>Model Building and Training:</a:t>
            </a:r>
            <a:r>
              <a:rPr lang="en-US" sz="3000" dirty="0"/>
              <a:t> TensorFlow (</a:t>
            </a:r>
            <a:r>
              <a:rPr lang="en-US" sz="3000" dirty="0" err="1"/>
              <a:t>Keras</a:t>
            </a:r>
            <a:r>
              <a:rPr lang="en-US" sz="3000" dirty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US" sz="3000" dirty="0"/>
          </a:p>
          <a:p>
            <a:pPr marL="514350" indent="-514350">
              <a:buFont typeface="+mj-lt"/>
              <a:buAutoNum type="arabicPeriod"/>
            </a:pPr>
            <a:r>
              <a:rPr lang="en-US" sz="3000" b="1" dirty="0"/>
              <a:t>Visualization:</a:t>
            </a:r>
            <a:r>
              <a:rPr lang="en-US" sz="3000" dirty="0"/>
              <a:t> Matplotlib</a:t>
            </a:r>
          </a:p>
        </p:txBody>
      </p:sp>
    </p:spTree>
    <p:extLst>
      <p:ext uri="{BB962C8B-B14F-4D97-AF65-F5344CB8AC3E}">
        <p14:creationId xmlns:p14="http://schemas.microsoft.com/office/powerpoint/2010/main" val="145131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EE25AF-5C6B-4380-941E-96E658B353EB}"/>
              </a:ext>
            </a:extLst>
          </p:cNvPr>
          <p:cNvSpPr txBox="1"/>
          <p:nvPr/>
        </p:nvSpPr>
        <p:spPr>
          <a:xfrm>
            <a:off x="1805940" y="1782395"/>
            <a:ext cx="8580120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High level design of proposed system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sz="3000" dirty="0"/>
              <a:t>Use case</a:t>
            </a:r>
          </a:p>
          <a:p>
            <a:pPr marL="342900" indent="-342900">
              <a:buFont typeface="+mj-lt"/>
              <a:buAutoNum type="arabicPeriod"/>
            </a:pPr>
            <a:endParaRPr lang="en-US" sz="3000" dirty="0"/>
          </a:p>
          <a:p>
            <a:pPr marL="342900" indent="-342900">
              <a:buFont typeface="+mj-lt"/>
              <a:buAutoNum type="arabicPeriod"/>
            </a:pPr>
            <a:r>
              <a:rPr lang="en-US" sz="3000" dirty="0"/>
              <a:t>System flow chart 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898748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314</Words>
  <Application>Microsoft Office PowerPoint</Application>
  <PresentationFormat>Widescreen</PresentationFormat>
  <Paragraphs>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Investor Analysis on Stock Market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Analysis on Stock Market</dc:title>
  <dc:creator>Sandesh Khatiwada</dc:creator>
  <cp:lastModifiedBy>Sandesh Khatiwada</cp:lastModifiedBy>
  <cp:revision>9</cp:revision>
  <dcterms:created xsi:type="dcterms:W3CDTF">2024-09-01T09:03:05Z</dcterms:created>
  <dcterms:modified xsi:type="dcterms:W3CDTF">2024-09-03T04:35:52Z</dcterms:modified>
</cp:coreProperties>
</file>