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4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1FAD2-A22C-466D-B000-FAD918773127}" v="1523" dt="2024-04-04T17:19:01.004"/>
    <p1510:client id="{3FAEB7A3-CDEE-4277-8F41-427AD5FD4C2F}" v="3408" dt="2024-04-05T07:16:49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5:52:36.7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18256 8202 0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5:52:36.7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13653 8916 0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5:52:36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14367 11509 0 0 0,'0'0'0'0'0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5:52:36.7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22437 10927 0 0 0,'0'0'0'0'0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5:52:36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17357 10821 0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5:52:36.7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14129 7144 0 0 0,'0'0'0'0'0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5:52:36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19182 6879 0 0 0,'0'0'0'0'0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5:52:36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19182 6879 0 0 0,'0'0'0'0'0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5:52:36.7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16933 6747 0 0 0,'0'0'0'0'0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5:52:38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16166 5080 0 0 0,'0'0'0'0'0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5:52:38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14076 4154 0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5:52:36.7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19473 9340 0 0 0,'0'0'0'0'0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5:52:38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12462 4392 0 0 0,'0'0'0'0'0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5:52:38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13388 4630 0 0 0,'0'0'0'0'0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5:52:36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15558 3625 0 0 0,'0'0'0'0'0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5:52:36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15716 7064 0 0 0,'0'0'0'0'0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5:52:36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17754 6588 0 0 0,'0'0'0'0'0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5:52:36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18018 6615 0 0 0,'0'0'0'0'0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5:52:36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20638 7197 0 0 0,'0'0'0'0'0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5:52:36.6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17171 8625 0 0 0,'0'0'0'0'0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5:52:36.6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17013 8678 0 0 0,'0'0'0'0'0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04:35:17.6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28840 17621 0 0 0,'10'10'0'0'0,"48"4"0"0"0,29-2 0 0 0,11-2 0 0 0,-13-2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5:52:36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19473 9102 0 0 0,'0'0'0'0'0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04:35:17.6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16245 14049 0 0 0,'0'0'0'0'0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04:35:17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11483 7223 0 0 0,'0'0'0'0'0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04:35:17.6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12726 4207 0 0 0,'0'0'0'0'0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04:35:17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10927 6853 0 0 0,'0'0'0'0'0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04:35:18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12065 3704 0 0 0,'0'0'0'0'0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04:35:18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13256 7567 0 0 0,'0'0'0'0'0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04:35:18.7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14843 6615 0 0 0,'0'0'0'0'0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04:35:18.7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13917 6826 0 0 0,'0'0'0'0'0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04:35:18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10848 6906 0 0 0,'0'0'0'0'0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04:35:18.7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12568 4392 0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5:52:36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20426 8705 0 0 0,'0'0'0'0'0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04:35:18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12568 4392 0 0 0,'0'0'0'0'0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04:35:18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12303 7276 0 0 0,'0'0'0'0'0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04:35:18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16325 9102 0 0 0,'0'0'0'0'0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04:35:18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16325 9102 0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5:52:36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20426 8705 0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5:52:36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22199 8070 0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5:52:36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22543 8043 0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5:52:36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21458 11298 0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5:52:36.7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13653 8916 0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7560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898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6147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4288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4643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6468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1575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7253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5557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56508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66573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0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customXml" Target="../ink/ink11.xml"/><Relationship Id="rId18" Type="http://schemas.openxmlformats.org/officeDocument/2006/relationships/customXml" Target="../ink/ink16.xml"/><Relationship Id="rId3" Type="http://schemas.openxmlformats.org/officeDocument/2006/relationships/image" Target="../media/image1.png"/><Relationship Id="rId7" Type="http://schemas.openxmlformats.org/officeDocument/2006/relationships/customXml" Target="../ink/ink5.xml"/><Relationship Id="rId12" Type="http://schemas.openxmlformats.org/officeDocument/2006/relationships/customXml" Target="../ink/ink10.xml"/><Relationship Id="rId17" Type="http://schemas.openxmlformats.org/officeDocument/2006/relationships/customXml" Target="../ink/ink15.xml"/><Relationship Id="rId2" Type="http://schemas.openxmlformats.org/officeDocument/2006/relationships/customXml" Target="../ink/ink1.xml"/><Relationship Id="rId16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1" Type="http://schemas.openxmlformats.org/officeDocument/2006/relationships/customXml" Target="../ink/ink9.xml"/><Relationship Id="rId5" Type="http://schemas.openxmlformats.org/officeDocument/2006/relationships/customXml" Target="../ink/ink3.xml"/><Relationship Id="rId15" Type="http://schemas.openxmlformats.org/officeDocument/2006/relationships/customXml" Target="../ink/ink13.xml"/><Relationship Id="rId10" Type="http://schemas.openxmlformats.org/officeDocument/2006/relationships/customXml" Target="../ink/ink8.xml"/><Relationship Id="rId19" Type="http://schemas.openxmlformats.org/officeDocument/2006/relationships/customXml" Target="../ink/ink17.xml"/><Relationship Id="rId4" Type="http://schemas.openxmlformats.org/officeDocument/2006/relationships/customXml" Target="../ink/ink2.xml"/><Relationship Id="rId9" Type="http://schemas.openxmlformats.org/officeDocument/2006/relationships/customXml" Target="../ink/ink7.xml"/><Relationship Id="rId14" Type="http://schemas.openxmlformats.org/officeDocument/2006/relationships/customXml" Target="../ink/ink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3390/app1211567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5" Type="http://schemas.openxmlformats.org/officeDocument/2006/relationships/customXml" Target="../ink/ink20.xml"/><Relationship Id="rId4" Type="http://schemas.openxmlformats.org/officeDocument/2006/relationships/customXml" Target="../ink/ink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customXml" Target="../ink/ink31.xml"/><Relationship Id="rId3" Type="http://schemas.openxmlformats.org/officeDocument/2006/relationships/image" Target="../media/image1.png"/><Relationship Id="rId7" Type="http://schemas.openxmlformats.org/officeDocument/2006/relationships/customXml" Target="../ink/ink26.xml"/><Relationship Id="rId12" Type="http://schemas.openxmlformats.org/officeDocument/2006/relationships/customXml" Target="../ink/ink30.xml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2.png"/><Relationship Id="rId5" Type="http://schemas.openxmlformats.org/officeDocument/2006/relationships/customXml" Target="../ink/ink24.xml"/><Relationship Id="rId10" Type="http://schemas.openxmlformats.org/officeDocument/2006/relationships/customXml" Target="../ink/ink29.xml"/><Relationship Id="rId4" Type="http://schemas.openxmlformats.org/officeDocument/2006/relationships/customXml" Target="../ink/ink23.xml"/><Relationship Id="rId9" Type="http://schemas.openxmlformats.org/officeDocument/2006/relationships/customXml" Target="../ink/ink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customXml" Target="../ink/ink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5" Type="http://schemas.openxmlformats.org/officeDocument/2006/relationships/customXml" Target="../ink/ink36.xml"/><Relationship Id="rId4" Type="http://schemas.openxmlformats.org/officeDocument/2006/relationships/customXml" Target="../ink/ink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ustomXml" Target="../ink/ink43.xml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5" Type="http://schemas.openxmlformats.org/officeDocument/2006/relationships/customXml" Target="../ink/ink41.xml"/><Relationship Id="rId4" Type="http://schemas.openxmlformats.org/officeDocument/2006/relationships/customXml" Target="../ink/ink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2AA7CF-EB5C-C209-4C99-8D38CDE0BFA6}"/>
                  </a:ext>
                </a:extLst>
              </p14:cNvPr>
              <p14:cNvContentPartPr/>
              <p14:nvPr/>
            </p14:nvContentPartPr>
            <p14:xfrm>
              <a:off x="4640879" y="2711840"/>
              <a:ext cx="10327" cy="10327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2AA7CF-EB5C-C209-4C99-8D38CDE0BF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4529" y="2195490"/>
                <a:ext cx="1032700" cy="1032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BD5BE81-0BBB-F22D-4F6B-79DE2E5CCEF8}"/>
                  </a:ext>
                </a:extLst>
              </p14:cNvPr>
              <p14:cNvContentPartPr/>
              <p14:nvPr/>
            </p14:nvContentPartPr>
            <p14:xfrm>
              <a:off x="5115941" y="3155920"/>
              <a:ext cx="10327" cy="10327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BD5BE81-0BBB-F22D-4F6B-79DE2E5CCE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99591" y="2639570"/>
                <a:ext cx="1032700" cy="1032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417858-83A9-3DDE-361E-FF284564EDC2}"/>
                  </a:ext>
                </a:extLst>
              </p14:cNvPr>
              <p14:cNvContentPartPr/>
              <p14:nvPr/>
            </p14:nvContentPartPr>
            <p14:xfrm>
              <a:off x="5115941" y="3062973"/>
              <a:ext cx="10327" cy="10327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417858-83A9-3DDE-361E-FF284564ED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99591" y="2546623"/>
                <a:ext cx="1032700" cy="1032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82D3678-123C-4A9F-BEFC-64C72E9488C6}"/>
                  </a:ext>
                </a:extLst>
              </p14:cNvPr>
              <p14:cNvContentPartPr/>
              <p14:nvPr/>
            </p14:nvContentPartPr>
            <p14:xfrm>
              <a:off x="5487728" y="2908061"/>
              <a:ext cx="10327" cy="10327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82D3678-123C-4A9F-BEFC-64C72E9488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71378" y="2391711"/>
                <a:ext cx="1032700" cy="1032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6CA8877-FD69-C0C4-E997-41AF8D2383F4}"/>
                  </a:ext>
                </a:extLst>
              </p14:cNvPr>
              <p14:cNvContentPartPr/>
              <p14:nvPr/>
            </p14:nvContentPartPr>
            <p14:xfrm>
              <a:off x="5487728" y="2908061"/>
              <a:ext cx="10327" cy="10327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6CA8877-FD69-C0C4-E997-41AF8D2383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71378" y="2391711"/>
                <a:ext cx="1032700" cy="1032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076918E-0CAE-1BA4-FF10-2CDBE4704277}"/>
                  </a:ext>
                </a:extLst>
              </p14:cNvPr>
              <p14:cNvContentPartPr/>
              <p14:nvPr/>
            </p14:nvContentPartPr>
            <p14:xfrm>
              <a:off x="6179666" y="2660203"/>
              <a:ext cx="10327" cy="10327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076918E-0CAE-1BA4-FF10-2CDBE47042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3316" y="2143853"/>
                <a:ext cx="1032700" cy="1032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6220AB2-7C05-3B35-9C24-84CC62ACAF82}"/>
                  </a:ext>
                </a:extLst>
              </p14:cNvPr>
              <p14:cNvContentPartPr/>
              <p14:nvPr/>
            </p14:nvContentPartPr>
            <p14:xfrm>
              <a:off x="6313923" y="2649876"/>
              <a:ext cx="10327" cy="10327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6220AB2-7C05-3B35-9C24-84CC62ACAF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97573" y="2133526"/>
                <a:ext cx="1032700" cy="1032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D0B70EA-84E5-7171-DDB9-46583F61A777}"/>
                  </a:ext>
                </a:extLst>
              </p14:cNvPr>
              <p14:cNvContentPartPr/>
              <p14:nvPr/>
            </p14:nvContentPartPr>
            <p14:xfrm>
              <a:off x="5890498" y="3920149"/>
              <a:ext cx="10327" cy="10327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D0B70EA-84E5-7171-DDB9-46583F61A7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4148" y="3403799"/>
                <a:ext cx="1032700" cy="1032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05A5F18-CB4D-257B-729E-301629C70E08}"/>
                  </a:ext>
                </a:extLst>
              </p14:cNvPr>
              <p14:cNvContentPartPr/>
              <p14:nvPr/>
            </p14:nvContentPartPr>
            <p14:xfrm>
              <a:off x="2843906" y="2990681"/>
              <a:ext cx="10327" cy="10327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05A5F18-CB4D-257B-729E-301629C70E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7556" y="2474331"/>
                <a:ext cx="1032700" cy="1032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C145B73-92DA-91CB-3E34-76A0D57631AE}"/>
                  </a:ext>
                </a:extLst>
              </p14:cNvPr>
              <p14:cNvContentPartPr/>
              <p14:nvPr/>
            </p14:nvContentPartPr>
            <p14:xfrm>
              <a:off x="2843906" y="2990681"/>
              <a:ext cx="10327" cy="10327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C145B73-92DA-91CB-3E34-76A0D57631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7556" y="2474331"/>
                <a:ext cx="1032700" cy="1032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A5B3720-FAB7-26A9-6F3B-4220CDD647E1}"/>
                  </a:ext>
                </a:extLst>
              </p14:cNvPr>
              <p14:cNvContentPartPr/>
              <p14:nvPr/>
            </p14:nvContentPartPr>
            <p14:xfrm>
              <a:off x="3122747" y="4002769"/>
              <a:ext cx="10327" cy="10327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A5B3720-FAB7-26A9-6F3B-4220CDD647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6397" y="3486419"/>
                <a:ext cx="1032700" cy="10327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Subtitle 2">
            <a:extLst>
              <a:ext uri="{FF2B5EF4-FFF2-40B4-BE49-F238E27FC236}">
                <a16:creationId xmlns:a16="http://schemas.microsoft.com/office/drawing/2014/main" id="{87A26070-C8EB-A576-27DA-E4B0C9F6F31E}"/>
              </a:ext>
            </a:extLst>
          </p:cNvPr>
          <p:cNvSpPr>
            <a:spLocks noGrp="1"/>
          </p:cNvSpPr>
          <p:nvPr/>
        </p:nvSpPr>
        <p:spPr>
          <a:xfrm>
            <a:off x="5885114" y="3444451"/>
            <a:ext cx="5663419" cy="23597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43484">
              <a:spcBef>
                <a:spcPts val="970"/>
              </a:spcBef>
            </a:pPr>
            <a:r>
              <a:rPr lang="en-US" sz="1746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Name- Sandesh Narayan</a:t>
            </a:r>
          </a:p>
          <a:p>
            <a:pPr algn="ctr" defTabSz="443484">
              <a:spcBef>
                <a:spcPts val="970"/>
              </a:spcBef>
            </a:pPr>
            <a:r>
              <a:rPr lang="en-US" sz="1746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Roll No.-180667</a:t>
            </a:r>
          </a:p>
          <a:p>
            <a:pPr algn="ctr" defTabSz="443484">
              <a:spcBef>
                <a:spcPct val="0"/>
              </a:spcBef>
              <a:spcAft>
                <a:spcPct val="0"/>
              </a:spcAft>
            </a:pPr>
            <a:r>
              <a:rPr lang="en-US" sz="1746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lt"/>
                <a:cs typeface="+mn-lt"/>
              </a:rPr>
              <a:t>Department of Mechanical Engineering</a:t>
            </a:r>
          </a:p>
          <a:p>
            <a:pPr algn="ctr" defTabSz="443484">
              <a:spcBef>
                <a:spcPct val="0"/>
              </a:spcBef>
              <a:spcAft>
                <a:spcPct val="0"/>
              </a:spcAft>
            </a:pPr>
            <a:r>
              <a:rPr lang="en-US" sz="1746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lt"/>
                <a:cs typeface="+mn-lt"/>
              </a:rPr>
              <a:t>Indian Institute of  Technology Kanpur, Kanpur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CF365C5-059A-D964-77F5-54E82D39A914}"/>
                  </a:ext>
                </a:extLst>
              </p14:cNvPr>
              <p14:cNvContentPartPr/>
              <p14:nvPr/>
            </p14:nvContentPartPr>
            <p14:xfrm>
              <a:off x="6272613" y="3775565"/>
              <a:ext cx="10327" cy="10327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CF365C5-059A-D964-77F5-54E82D39A9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56263" y="3259215"/>
                <a:ext cx="1032700" cy="1032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C225F5C-505A-1814-3BC2-1CC50711D0CF}"/>
                  </a:ext>
                </a:extLst>
              </p14:cNvPr>
              <p14:cNvContentPartPr/>
              <p14:nvPr/>
            </p14:nvContentPartPr>
            <p14:xfrm>
              <a:off x="4289746" y="3734256"/>
              <a:ext cx="10327" cy="10327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C225F5C-505A-1814-3BC2-1CC50711D0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3396" y="3217906"/>
                <a:ext cx="1032700" cy="10327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itle 1">
            <a:extLst>
              <a:ext uri="{FF2B5EF4-FFF2-40B4-BE49-F238E27FC236}">
                <a16:creationId xmlns:a16="http://schemas.microsoft.com/office/drawing/2014/main" id="{1E0EEBDD-1517-BEC7-6E55-9EBC082C857F}"/>
              </a:ext>
            </a:extLst>
          </p:cNvPr>
          <p:cNvSpPr>
            <a:spLocks noGrp="1"/>
          </p:cNvSpPr>
          <p:nvPr/>
        </p:nvSpPr>
        <p:spPr>
          <a:xfrm>
            <a:off x="643467" y="1053751"/>
            <a:ext cx="6045738" cy="721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443484">
              <a:lnSpc>
                <a:spcPct val="90000"/>
              </a:lnSpc>
              <a:spcAft>
                <a:spcPts val="600"/>
              </a:spcAft>
            </a:pPr>
            <a:r>
              <a:rPr lang="en-US" sz="1500" kern="1200">
                <a:solidFill>
                  <a:srgbClr val="B30000"/>
                </a:solidFill>
                <a:latin typeface="+mj-lt"/>
                <a:ea typeface="+mj-ea"/>
                <a:cs typeface="+mj-cs"/>
              </a:rPr>
              <a:t>Assignment-3</a:t>
            </a:r>
            <a:endParaRPr lang="en-US" sz="15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418E92D-F2E0-94A5-6924-7436FBE931F4}"/>
                  </a:ext>
                </a:extLst>
              </p14:cNvPr>
              <p14:cNvContentPartPr/>
              <p14:nvPr/>
            </p14:nvContentPartPr>
            <p14:xfrm>
              <a:off x="3029800" y="2298743"/>
              <a:ext cx="10327" cy="10327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418E92D-F2E0-94A5-6924-7436FBE931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3450" y="1782393"/>
                <a:ext cx="1032700" cy="10327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3">
            <a:extLst>
              <a:ext uri="{FF2B5EF4-FFF2-40B4-BE49-F238E27FC236}">
                <a16:creationId xmlns:a16="http://schemas.microsoft.com/office/drawing/2014/main" id="{CCCC6C06-4150-FAD4-26A1-6298F9E0C94A}"/>
              </a:ext>
            </a:extLst>
          </p:cNvPr>
          <p:cNvSpPr txBox="1"/>
          <p:nvPr/>
        </p:nvSpPr>
        <p:spPr>
          <a:xfrm>
            <a:off x="707666" y="2472112"/>
            <a:ext cx="10839895" cy="75083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6968">
              <a:spcAft>
                <a:spcPts val="600"/>
              </a:spcAft>
            </a:pPr>
            <a:r>
              <a:rPr lang="en-US" sz="4268" kern="1200">
                <a:solidFill>
                  <a:srgbClr val="00598D"/>
                </a:solidFill>
                <a:latin typeface="+mn-lt"/>
                <a:ea typeface="+mn-ea"/>
                <a:cs typeface="+mn-cs"/>
              </a:rPr>
              <a:t>Dual Fuel Engine Technologies using Biofuels</a:t>
            </a:r>
            <a:endParaRPr lang="en-US" sz="440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7F4BD05-2AFD-1FEC-BDE3-49A7620AB0CF}"/>
                  </a:ext>
                </a:extLst>
              </p14:cNvPr>
              <p14:cNvContentPartPr/>
              <p14:nvPr/>
            </p14:nvContentPartPr>
            <p14:xfrm>
              <a:off x="5002339" y="2195469"/>
              <a:ext cx="10327" cy="10327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7F4BD05-2AFD-1FEC-BDE3-49A7620AB0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5989" y="1679119"/>
                <a:ext cx="1032700" cy="1032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46D92B4-6F82-2F49-63EC-9751653F9189}"/>
                  </a:ext>
                </a:extLst>
              </p14:cNvPr>
              <p14:cNvContentPartPr/>
              <p14:nvPr/>
            </p14:nvContentPartPr>
            <p14:xfrm>
              <a:off x="5002339" y="2195469"/>
              <a:ext cx="10327" cy="10327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46D92B4-6F82-2F49-63EC-9751653F91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5989" y="1679119"/>
                <a:ext cx="1032700" cy="1032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0EB9A30-3AD7-4247-72A9-4B603FFADCE2}"/>
                  </a:ext>
                </a:extLst>
              </p14:cNvPr>
              <p14:cNvContentPartPr/>
              <p14:nvPr/>
            </p14:nvContentPartPr>
            <p14:xfrm>
              <a:off x="4124507" y="2143831"/>
              <a:ext cx="10327" cy="10327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0EB9A30-3AD7-4247-72A9-4B603FFADC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8157" y="1627481"/>
                <a:ext cx="1032700" cy="10327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0465FF-6A86-E423-CB70-F2A309319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65CB-F881-64D4-E612-F8BFF5569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352"/>
            <a:ext cx="10515600" cy="1296807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entury Schoolbook"/>
              </a:rPr>
              <a:t>Experimental study- </a:t>
            </a:r>
            <a:r>
              <a:rPr lang="en-US" sz="1600" dirty="0">
                <a:solidFill>
                  <a:srgbClr val="000000"/>
                </a:solidFill>
                <a:latin typeface="Century Schoolbook"/>
              </a:rPr>
              <a:t>Effects of Propanol on the Performance and Emissions of a Dual-Fuel Industrial Diesel Engine.</a:t>
            </a:r>
          </a:p>
          <a:p>
            <a:endParaRPr lang="en-US" sz="1600" dirty="0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4" name="Content Placeholder 3" descr="A table with text and numbers&#10;&#10;Description automatically generated">
            <a:extLst>
              <a:ext uri="{FF2B5EF4-FFF2-40B4-BE49-F238E27FC236}">
                <a16:creationId xmlns:a16="http://schemas.microsoft.com/office/drawing/2014/main" id="{60009883-21F9-4CC6-24A1-854914E89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814" y="1712419"/>
            <a:ext cx="5514975" cy="44196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FDBD6-D904-8E05-A526-5B4B8A3A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0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pplsci 12 05674 g004">
            <a:extLst>
              <a:ext uri="{FF2B5EF4-FFF2-40B4-BE49-F238E27FC236}">
                <a16:creationId xmlns:a16="http://schemas.microsoft.com/office/drawing/2014/main" id="{295FF7C3-823C-1ADE-EAF3-1E9ED719F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477697"/>
            <a:ext cx="5291666" cy="3902605"/>
          </a:xfrm>
          <a:prstGeom prst="rect">
            <a:avLst/>
          </a:prstGeom>
        </p:spPr>
      </p:pic>
      <p:pic>
        <p:nvPicPr>
          <p:cNvPr id="8" name="Picture 7" descr="Applsci 12 05674 g005">
            <a:extLst>
              <a:ext uri="{FF2B5EF4-FFF2-40B4-BE49-F238E27FC236}">
                <a16:creationId xmlns:a16="http://schemas.microsoft.com/office/drawing/2014/main" id="{A8D5EE65-CE95-B37D-F4F7-06B54CF66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497540"/>
            <a:ext cx="5291667" cy="386291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0DBED88-FD3E-D9CB-3CED-B473CF96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5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A908B-1294-4C50-6E01-8EBBADE2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latin typeface="Century Schoolbook"/>
              </a:rPr>
              <a:t>Performance</a:t>
            </a:r>
            <a:endParaRPr lang="en-US" sz="1600" kern="1200" dirty="0">
              <a:solidFill>
                <a:schemeClr val="tx1"/>
              </a:solidFill>
              <a:latin typeface="Century Schoolbook"/>
            </a:endParaRPr>
          </a:p>
        </p:txBody>
      </p:sp>
      <p:pic>
        <p:nvPicPr>
          <p:cNvPr id="4" name="Content Placeholder 3" descr="Applsci 12 05674 g006">
            <a:extLst>
              <a:ext uri="{FF2B5EF4-FFF2-40B4-BE49-F238E27FC236}">
                <a16:creationId xmlns:a16="http://schemas.microsoft.com/office/drawing/2014/main" id="{A1187710-63D6-A7EA-8D6B-5861BDE1F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34" y="2425906"/>
            <a:ext cx="5828261" cy="3817514"/>
          </a:xfrm>
          <a:prstGeom prst="rect">
            <a:avLst/>
          </a:prstGeom>
        </p:spPr>
      </p:pic>
      <p:pic>
        <p:nvPicPr>
          <p:cNvPr id="5" name="Picture 4" descr="Applsci 12 05674 g007">
            <a:extLst>
              <a:ext uri="{FF2B5EF4-FFF2-40B4-BE49-F238E27FC236}">
                <a16:creationId xmlns:a16="http://schemas.microsoft.com/office/drawing/2014/main" id="{84E08448-688C-D2AA-4785-060636C72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5" y="2447762"/>
            <a:ext cx="5828261" cy="377380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A8900-B15E-E785-982C-1922789E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43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FF23-CFA4-9B88-375C-4DBBE7B81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1711"/>
            <a:ext cx="3406877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latin typeface="Century Schoolbook"/>
              </a:rPr>
              <a:t>Emissions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pplsci 12 05674 g011 550">
            <a:extLst>
              <a:ext uri="{FF2B5EF4-FFF2-40B4-BE49-F238E27FC236}">
                <a16:creationId xmlns:a16="http://schemas.microsoft.com/office/drawing/2014/main" id="{C6C4BD2E-5252-5821-6881-6381EB5F0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653" y="1145740"/>
            <a:ext cx="3276600" cy="2121598"/>
          </a:xfrm>
          <a:prstGeom prst="rect">
            <a:avLst/>
          </a:prstGeom>
        </p:spPr>
      </p:pic>
      <p:pic>
        <p:nvPicPr>
          <p:cNvPr id="4" name="Content Placeholder 3" descr="Applsci 12 05674 g009">
            <a:extLst>
              <a:ext uri="{FF2B5EF4-FFF2-40B4-BE49-F238E27FC236}">
                <a16:creationId xmlns:a16="http://schemas.microsoft.com/office/drawing/2014/main" id="{1D50D53C-2179-D92C-158E-B22DE2A22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09653" y="3476571"/>
            <a:ext cx="3276600" cy="2121598"/>
          </a:xfrm>
          <a:prstGeom prst="rect">
            <a:avLst/>
          </a:prstGeom>
        </p:spPr>
      </p:pic>
      <p:pic>
        <p:nvPicPr>
          <p:cNvPr id="5" name="Picture 4" descr="Applsci 12 05674 g010">
            <a:extLst>
              <a:ext uri="{FF2B5EF4-FFF2-40B4-BE49-F238E27FC236}">
                <a16:creationId xmlns:a16="http://schemas.microsoft.com/office/drawing/2014/main" id="{3D0FFE5D-5A9E-E1A9-1DC4-D9C70BC93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261" y="2279898"/>
            <a:ext cx="3360174" cy="218411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53EFD-52CE-1841-B4B2-1C8FD388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0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ED71-43BC-2A36-653A-67332405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entury Schoolbook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CDF3B-36EA-F3F8-CB23-0CCAD856D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320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dirty="0">
                <a:latin typeface="Century Schoolbook"/>
              </a:rPr>
              <a:t>Increasing propanol proportion increases peak pressure.</a:t>
            </a:r>
          </a:p>
          <a:p>
            <a:r>
              <a:rPr lang="en-US" sz="1200" dirty="0">
                <a:latin typeface="Century Schoolbook"/>
              </a:rPr>
              <a:t>Increasing propanol proportion increases ignition delay, and significantly decreases combustion duration.</a:t>
            </a:r>
          </a:p>
          <a:p>
            <a:r>
              <a:rPr lang="en-US" sz="1200" dirty="0">
                <a:latin typeface="Century Schoolbook"/>
              </a:rPr>
              <a:t>Emissions are decreasing with addition of propanol compared to conventional diesel engine but can be optimized for specific substitution ratio.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5E2491-C4A8-364A-93D4-2A427ACC7FDE}"/>
              </a:ext>
            </a:extLst>
          </p:cNvPr>
          <p:cNvSpPr txBox="1"/>
          <p:nvPr/>
        </p:nvSpPr>
        <p:spPr>
          <a:xfrm>
            <a:off x="2699272" y="5573825"/>
            <a:ext cx="68255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E46AB-FD15-9CD6-EC48-D9B433B7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FAE83A-0DCE-42AF-C7E0-235FBAA035D8}"/>
              </a:ext>
            </a:extLst>
          </p:cNvPr>
          <p:cNvSpPr txBox="1"/>
          <p:nvPr/>
        </p:nvSpPr>
        <p:spPr>
          <a:xfrm>
            <a:off x="834571" y="3211285"/>
            <a:ext cx="1039585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 err="1">
                <a:latin typeface="Century Schoolbook"/>
              </a:rPr>
              <a:t>Refrences</a:t>
            </a:r>
            <a:endParaRPr lang="en-US" sz="1200">
              <a:latin typeface="Century Schoolbook"/>
            </a:endParaRPr>
          </a:p>
          <a:p>
            <a:endParaRPr lang="en-US" sz="800" dirty="0">
              <a:solidFill>
                <a:srgbClr val="000000"/>
              </a:solidFill>
              <a:latin typeface="Century Schoolbook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800" b="1" dirty="0">
                <a:solidFill>
                  <a:srgbClr val="222222"/>
                </a:solidFill>
                <a:ea typeface="+mn-lt"/>
                <a:cs typeface="+mn-lt"/>
              </a:rPr>
              <a:t>MDPI and ACS Style</a:t>
            </a:r>
            <a:endParaRPr lang="en-US" sz="800" dirty="0">
              <a:latin typeface="Century Schoolbook"/>
            </a:endParaRPr>
          </a:p>
          <a:p>
            <a:pPr>
              <a:buFont typeface="Arial"/>
              <a:buChar char="•"/>
            </a:pPr>
            <a:r>
              <a:rPr lang="en-US" sz="800" dirty="0">
                <a:solidFill>
                  <a:srgbClr val="222222"/>
                </a:solidFill>
                <a:ea typeface="+mn-lt"/>
                <a:cs typeface="+mn-lt"/>
              </a:rPr>
              <a:t>Jamrozik, A.; Tutak, W.; Grab-</a:t>
            </a:r>
            <a:r>
              <a:rPr lang="en-US" sz="800" err="1">
                <a:solidFill>
                  <a:srgbClr val="222222"/>
                </a:solidFill>
                <a:ea typeface="+mn-lt"/>
                <a:cs typeface="+mn-lt"/>
              </a:rPr>
              <a:t>Rogaliński</a:t>
            </a:r>
            <a:r>
              <a:rPr lang="en-US" sz="800" dirty="0">
                <a:solidFill>
                  <a:srgbClr val="222222"/>
                </a:solidFill>
                <a:ea typeface="+mn-lt"/>
                <a:cs typeface="+mn-lt"/>
              </a:rPr>
              <a:t>, K. Effects of Propanol on the Performance and Emissions of a Dual-Fuel Industrial Diesel Engine. </a:t>
            </a:r>
            <a:r>
              <a:rPr lang="en-US" sz="800" i="1" dirty="0">
                <a:solidFill>
                  <a:srgbClr val="222222"/>
                </a:solidFill>
                <a:ea typeface="+mn-lt"/>
                <a:cs typeface="+mn-lt"/>
              </a:rPr>
              <a:t>Appl. Sci.</a:t>
            </a:r>
            <a:r>
              <a:rPr lang="en-US" sz="800" dirty="0">
                <a:solidFill>
                  <a:srgbClr val="222222"/>
                </a:solidFill>
                <a:ea typeface="+mn-lt"/>
                <a:cs typeface="+mn-lt"/>
              </a:rPr>
              <a:t> </a:t>
            </a:r>
            <a:r>
              <a:rPr lang="en-US" sz="800" b="1" dirty="0">
                <a:solidFill>
                  <a:srgbClr val="222222"/>
                </a:solidFill>
                <a:ea typeface="+mn-lt"/>
                <a:cs typeface="+mn-lt"/>
              </a:rPr>
              <a:t>2022</a:t>
            </a:r>
            <a:r>
              <a:rPr lang="en-US" sz="800" dirty="0">
                <a:solidFill>
                  <a:srgbClr val="222222"/>
                </a:solidFill>
                <a:ea typeface="+mn-lt"/>
                <a:cs typeface="+mn-lt"/>
              </a:rPr>
              <a:t>, </a:t>
            </a:r>
            <a:r>
              <a:rPr lang="en-US" sz="800" i="1" dirty="0">
                <a:solidFill>
                  <a:srgbClr val="222222"/>
                </a:solidFill>
                <a:ea typeface="+mn-lt"/>
                <a:cs typeface="+mn-lt"/>
              </a:rPr>
              <a:t>12</a:t>
            </a:r>
            <a:r>
              <a:rPr lang="en-US" sz="800" dirty="0">
                <a:solidFill>
                  <a:srgbClr val="222222"/>
                </a:solidFill>
                <a:ea typeface="+mn-lt"/>
                <a:cs typeface="+mn-lt"/>
              </a:rPr>
              <a:t>, 5674. </a:t>
            </a:r>
            <a:r>
              <a:rPr lang="en-US" sz="800" dirty="0">
                <a:solidFill>
                  <a:srgbClr val="222222"/>
                </a:solidFill>
                <a:ea typeface="+mn-lt"/>
                <a:cs typeface="+mn-lt"/>
                <a:hlinkClick r:id="rId2"/>
              </a:rPr>
              <a:t>https://doi.org/10.3390/app12115674</a:t>
            </a:r>
            <a:endParaRPr lang="en-US" sz="800"/>
          </a:p>
          <a:p>
            <a:pPr>
              <a:buFont typeface="Arial"/>
              <a:buChar char="•"/>
            </a:pPr>
            <a:r>
              <a:rPr lang="en-US" sz="800" b="1" dirty="0">
                <a:solidFill>
                  <a:srgbClr val="222222"/>
                </a:solidFill>
                <a:ea typeface="+mn-lt"/>
                <a:cs typeface="+mn-lt"/>
              </a:rPr>
              <a:t>AMA Style</a:t>
            </a:r>
            <a:endParaRPr lang="en-US" sz="800" b="1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800" dirty="0">
                <a:solidFill>
                  <a:srgbClr val="222222"/>
                </a:solidFill>
                <a:ea typeface="+mn-lt"/>
                <a:cs typeface="+mn-lt"/>
              </a:rPr>
              <a:t>Jamrozik A, Tutak W, Grab-</a:t>
            </a:r>
            <a:r>
              <a:rPr lang="en-US" sz="800" err="1">
                <a:solidFill>
                  <a:srgbClr val="222222"/>
                </a:solidFill>
                <a:ea typeface="+mn-lt"/>
                <a:cs typeface="+mn-lt"/>
              </a:rPr>
              <a:t>Rogaliński</a:t>
            </a:r>
            <a:r>
              <a:rPr lang="en-US" sz="800" dirty="0">
                <a:solidFill>
                  <a:srgbClr val="222222"/>
                </a:solidFill>
                <a:ea typeface="+mn-lt"/>
                <a:cs typeface="+mn-lt"/>
              </a:rPr>
              <a:t> K. Effects of Propanol on the Performance and Emissions of a Dual-Fuel Industrial Diesel Engine. </a:t>
            </a:r>
            <a:r>
              <a:rPr lang="en-US" sz="800" i="1" dirty="0">
                <a:solidFill>
                  <a:srgbClr val="222222"/>
                </a:solidFill>
                <a:ea typeface="+mn-lt"/>
                <a:cs typeface="+mn-lt"/>
              </a:rPr>
              <a:t>Applied Sciences</a:t>
            </a:r>
            <a:r>
              <a:rPr lang="en-US" sz="800" dirty="0">
                <a:solidFill>
                  <a:srgbClr val="222222"/>
                </a:solidFill>
                <a:ea typeface="+mn-lt"/>
                <a:cs typeface="+mn-lt"/>
              </a:rPr>
              <a:t>. 2022; 12(11):5674. </a:t>
            </a:r>
            <a:r>
              <a:rPr lang="en-US" sz="800" dirty="0">
                <a:solidFill>
                  <a:srgbClr val="222222"/>
                </a:solidFill>
                <a:ea typeface="+mn-lt"/>
                <a:cs typeface="+mn-lt"/>
                <a:hlinkClick r:id="rId2"/>
              </a:rPr>
              <a:t>https://doi.org/10.3390/app12115674</a:t>
            </a:r>
            <a:endParaRPr lang="en-US" sz="800"/>
          </a:p>
          <a:p>
            <a:pPr>
              <a:buFont typeface="Arial"/>
              <a:buChar char="•"/>
            </a:pPr>
            <a:r>
              <a:rPr lang="en-US" sz="800" b="1" dirty="0">
                <a:solidFill>
                  <a:srgbClr val="222222"/>
                </a:solidFill>
                <a:ea typeface="+mn-lt"/>
                <a:cs typeface="+mn-lt"/>
              </a:rPr>
              <a:t>Chicago/Turabian Style</a:t>
            </a:r>
            <a:endParaRPr lang="en-US" sz="800" b="1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800" dirty="0">
                <a:solidFill>
                  <a:srgbClr val="222222"/>
                </a:solidFill>
                <a:ea typeface="+mn-lt"/>
                <a:cs typeface="+mn-lt"/>
              </a:rPr>
              <a:t>Jamrozik, Arkadiusz, Wojciech Tutak, and Karol Grab-</a:t>
            </a:r>
            <a:r>
              <a:rPr lang="en-US" sz="800" err="1">
                <a:solidFill>
                  <a:srgbClr val="222222"/>
                </a:solidFill>
                <a:ea typeface="+mn-lt"/>
                <a:cs typeface="+mn-lt"/>
              </a:rPr>
              <a:t>Rogaliński</a:t>
            </a:r>
            <a:r>
              <a:rPr lang="en-US" sz="800" dirty="0">
                <a:solidFill>
                  <a:srgbClr val="222222"/>
                </a:solidFill>
                <a:ea typeface="+mn-lt"/>
                <a:cs typeface="+mn-lt"/>
              </a:rPr>
              <a:t>. 2022. "Effects of Propanol on the Performance and Emissions of a Dual-Fuel Industrial Diesel Engine" </a:t>
            </a:r>
            <a:r>
              <a:rPr lang="en-US" sz="800" i="1" dirty="0">
                <a:solidFill>
                  <a:srgbClr val="222222"/>
                </a:solidFill>
                <a:ea typeface="+mn-lt"/>
                <a:cs typeface="+mn-lt"/>
              </a:rPr>
              <a:t>Applied Sciences</a:t>
            </a:r>
            <a:r>
              <a:rPr lang="en-US" sz="800" dirty="0">
                <a:solidFill>
                  <a:srgbClr val="222222"/>
                </a:solidFill>
                <a:ea typeface="+mn-lt"/>
                <a:cs typeface="+mn-lt"/>
              </a:rPr>
              <a:t> 12, no. 11: 5674. </a:t>
            </a:r>
            <a:r>
              <a:rPr lang="en-US" sz="800" dirty="0">
                <a:solidFill>
                  <a:srgbClr val="222222"/>
                </a:solidFill>
                <a:ea typeface="+mn-lt"/>
                <a:cs typeface="+mn-lt"/>
                <a:hlinkClick r:id="rId2"/>
              </a:rPr>
              <a:t>https://doi.org/10.3390/app12115674</a:t>
            </a:r>
            <a:endParaRPr lang="en-US" sz="800"/>
          </a:p>
          <a:p>
            <a:pPr marL="342900" indent="-342900">
              <a:buAutoNum type="arabicPeriod"/>
            </a:pPr>
            <a:endParaRPr lang="en-US" sz="800" dirty="0"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404841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8CACC-8862-E7F4-1DBF-8BBA5342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latin typeface="Century Schoolbook"/>
              </a:rPr>
              <a:t>Table of Contents</a:t>
            </a:r>
            <a:endParaRPr lang="en-US">
              <a:latin typeface="Century Schoolboo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C8E51-F6F3-8BFB-EF78-FBA97575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dirty="0">
                <a:latin typeface="Century Schoolbook"/>
              </a:rPr>
              <a:t>What is Dual fuel engine</a:t>
            </a:r>
          </a:p>
          <a:p>
            <a:pPr lvl="1"/>
            <a:r>
              <a:rPr lang="en-US" sz="1200" dirty="0">
                <a:latin typeface="Century Schoolbook"/>
              </a:rPr>
              <a:t>Dual fuel engine using biofuels</a:t>
            </a:r>
          </a:p>
          <a:p>
            <a:r>
              <a:rPr lang="en-US" sz="1200" dirty="0">
                <a:latin typeface="Century Schoolbook"/>
              </a:rPr>
              <a:t>Modifications needed to convert conventional diesel engine to Dual fuel Engine</a:t>
            </a:r>
          </a:p>
          <a:p>
            <a:r>
              <a:rPr lang="en-US" sz="1200" dirty="0">
                <a:latin typeface="Century Schoolbook"/>
              </a:rPr>
              <a:t>Combustion process in dua fuel engine using biofuels</a:t>
            </a:r>
          </a:p>
          <a:p>
            <a:r>
              <a:rPr lang="en-US" sz="1200" dirty="0">
                <a:latin typeface="Century Schoolbook"/>
              </a:rPr>
              <a:t>Biofuels</a:t>
            </a:r>
          </a:p>
          <a:p>
            <a:r>
              <a:rPr lang="en-US" sz="1200" dirty="0">
                <a:latin typeface="Century Schoolbook"/>
              </a:rPr>
              <a:t>Fuel injection in dual fuel engine</a:t>
            </a:r>
          </a:p>
          <a:p>
            <a:r>
              <a:rPr lang="en-US" sz="1200" dirty="0">
                <a:latin typeface="Century Schoolbook"/>
                <a:ea typeface="+mn-lt"/>
                <a:cs typeface="+mn-lt"/>
              </a:rPr>
              <a:t>Aftertreatment in Dual fuel engine using biofuels</a:t>
            </a:r>
            <a:endParaRPr lang="en-US" sz="1200" dirty="0">
              <a:latin typeface="Century Schoolbook"/>
            </a:endParaRPr>
          </a:p>
          <a:p>
            <a:r>
              <a:rPr lang="en-US" sz="1200" dirty="0">
                <a:latin typeface="Century Schoolbook"/>
              </a:rPr>
              <a:t>Advantages of Dual fuel engines using biofuels</a:t>
            </a:r>
          </a:p>
          <a:p>
            <a:pPr lvl="1"/>
            <a:r>
              <a:rPr lang="en-US" sz="1200" dirty="0">
                <a:latin typeface="Century Schoolbook"/>
              </a:rPr>
              <a:t>Diesel like performance</a:t>
            </a:r>
          </a:p>
          <a:p>
            <a:r>
              <a:rPr lang="en-US" sz="1200" dirty="0">
                <a:latin typeface="Century Schoolbook"/>
              </a:rPr>
              <a:t>Knocking in dual fuel engine using biofuels</a:t>
            </a:r>
          </a:p>
          <a:p>
            <a:r>
              <a:rPr lang="en-US" sz="1200" dirty="0">
                <a:latin typeface="Century Schoolbook"/>
              </a:rPr>
              <a:t>Experimental study</a:t>
            </a:r>
          </a:p>
          <a:p>
            <a:r>
              <a:rPr lang="en-US" sz="1200" dirty="0">
                <a:latin typeface="Century Schoolbook"/>
              </a:rPr>
              <a:t>Conclusion</a:t>
            </a:r>
          </a:p>
          <a:p>
            <a:pPr lvl="1"/>
            <a:endParaRPr lang="en-US" sz="1600" dirty="0">
              <a:latin typeface="Century Schoolbook"/>
            </a:endParaRPr>
          </a:p>
          <a:p>
            <a:pPr lvl="1"/>
            <a:endParaRPr lang="en-US" sz="1600" dirty="0">
              <a:latin typeface="Aptos"/>
            </a:endParaRPr>
          </a:p>
          <a:p>
            <a:pPr lvl="1"/>
            <a:endParaRPr lang="en-US" sz="1600" dirty="0">
              <a:latin typeface="Aptos"/>
            </a:endParaRPr>
          </a:p>
          <a:p>
            <a:pPr lvl="1"/>
            <a:endParaRPr lang="en-US" sz="1600" dirty="0">
              <a:latin typeface="Century Schoolbook"/>
            </a:endParaRPr>
          </a:p>
          <a:p>
            <a:pPr lvl="1"/>
            <a:endParaRPr lang="en-US" sz="1200" dirty="0">
              <a:latin typeface="Century Schoolbook"/>
            </a:endParaRPr>
          </a:p>
          <a:p>
            <a:pPr lvl="1"/>
            <a:endParaRPr lang="en-US" sz="1200" dirty="0">
              <a:latin typeface="Century Schoolbook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E9E885-D41D-01AD-AB84-FCEA14B98174}"/>
                  </a:ext>
                </a:extLst>
              </p14:cNvPr>
              <p14:cNvContentPartPr/>
              <p14:nvPr/>
            </p14:nvContentPartPr>
            <p14:xfrm>
              <a:off x="3778249" y="1428749"/>
              <a:ext cx="10583" cy="10583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E9E885-D41D-01AD-AB84-FCEA14B981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9099" y="899599"/>
                <a:ext cx="1058300" cy="105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D8619B1-8269-4CEE-0594-7FE9DE55C9C7}"/>
                  </a:ext>
                </a:extLst>
              </p14:cNvPr>
              <p14:cNvContentPartPr/>
              <p14:nvPr/>
            </p14:nvContentPartPr>
            <p14:xfrm>
              <a:off x="2942166" y="1058333"/>
              <a:ext cx="10583" cy="10583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D8619B1-8269-4CEE-0594-7FE9DE55C9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3599" y="539766"/>
                <a:ext cx="1058300" cy="105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ED8AE2D-224B-9DF2-7FA9-292347D912F9}"/>
                  </a:ext>
                </a:extLst>
              </p14:cNvPr>
              <p14:cNvContentPartPr/>
              <p14:nvPr/>
            </p14:nvContentPartPr>
            <p14:xfrm>
              <a:off x="2296583" y="1153583"/>
              <a:ext cx="10583" cy="1058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ED8AE2D-224B-9DF2-7FA9-292347D912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8016" y="624433"/>
                <a:ext cx="1058300" cy="105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CD196C2-D938-0265-3660-53FC58D8D957}"/>
                  </a:ext>
                </a:extLst>
              </p14:cNvPr>
              <p14:cNvContentPartPr/>
              <p14:nvPr/>
            </p14:nvContentPartPr>
            <p14:xfrm>
              <a:off x="2666999" y="1248833"/>
              <a:ext cx="10583" cy="10583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CD196C2-D938-0265-3660-53FC58D8D9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8432" y="719683"/>
                <a:ext cx="1058300" cy="10583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9CFA96-B084-A99D-715E-C5478B46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76E1-CEAD-CD14-23DB-D84B98AF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entury Schoolbook"/>
              </a:rPr>
              <a:t>What is Dual Fuel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35BAD-1207-137D-9895-F53D38EAA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784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dirty="0">
                <a:latin typeface="Century Schoolbook"/>
              </a:rPr>
              <a:t>Duel Fuel Engines are internal combustion engines designed to run on two different fuels at once.</a:t>
            </a:r>
          </a:p>
          <a:p>
            <a:r>
              <a:rPr lang="en-US" sz="1200" dirty="0">
                <a:latin typeface="Century Schoolbook"/>
              </a:rPr>
              <a:t>Primary fuel is usually natural gas and secondary fuel (Pilot fuel) is usually diesel.</a:t>
            </a:r>
            <a:endParaRPr lang="en-US" dirty="0"/>
          </a:p>
          <a:p>
            <a:r>
              <a:rPr lang="en-US" sz="1200" dirty="0">
                <a:latin typeface="Century Schoolbook"/>
              </a:rPr>
              <a:t>Combustion process is initiated by pilot fuel and main fuel is used to enhance combustion efficiency, reduce emissions, and other benefits.</a:t>
            </a:r>
          </a:p>
          <a:p>
            <a:r>
              <a:rPr lang="en-US" sz="1200" dirty="0">
                <a:latin typeface="Century Schoolbook"/>
              </a:rPr>
              <a:t>Pilot fuel is injected in form of spray similar to conventional diesel engine, and it undergoes compression and ignition.</a:t>
            </a:r>
          </a:p>
          <a:p>
            <a:r>
              <a:rPr lang="en-US" sz="1200" dirty="0">
                <a:latin typeface="Century Schoolbook"/>
              </a:rPr>
              <a:t>Main fuel can be injected separately or can be mixed with intake air to help combustion initiated by primary fuel.</a:t>
            </a:r>
          </a:p>
          <a:p>
            <a:r>
              <a:rPr lang="en-US" sz="1200" dirty="0">
                <a:solidFill>
                  <a:srgbClr val="000000"/>
                </a:solidFill>
                <a:latin typeface="Century Schoolbook"/>
                <a:ea typeface="+mn-lt"/>
                <a:cs typeface="+mn-lt"/>
              </a:rPr>
              <a:t>It can also operate using diesel fuels only if main fuel is unavailable.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00EC82-851F-58A2-096D-A19263F748FF}"/>
                  </a:ext>
                </a:extLst>
              </p14:cNvPr>
              <p14:cNvContentPartPr/>
              <p14:nvPr/>
            </p14:nvContentPartPr>
            <p14:xfrm>
              <a:off x="3534833" y="846666"/>
              <a:ext cx="10583" cy="10583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00EC82-851F-58A2-096D-A19263F748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6266" y="317516"/>
                <a:ext cx="1058300" cy="105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FC1F12D-C004-FD78-2BC1-47C8EDA51478}"/>
                  </a:ext>
                </a:extLst>
              </p14:cNvPr>
              <p14:cNvContentPartPr/>
              <p14:nvPr/>
            </p14:nvContentPartPr>
            <p14:xfrm>
              <a:off x="3598333" y="2222499"/>
              <a:ext cx="10583" cy="10583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FC1F12D-C004-FD78-2BC1-47C8EDA514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9766" y="1703932"/>
                <a:ext cx="1058300" cy="105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84B7ED7-9536-3AF9-67A0-72743B73446C}"/>
                  </a:ext>
                </a:extLst>
              </p14:cNvPr>
              <p14:cNvContentPartPr/>
              <p14:nvPr/>
            </p14:nvContentPartPr>
            <p14:xfrm>
              <a:off x="4413249" y="2031999"/>
              <a:ext cx="10583" cy="10583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84B7ED7-9536-3AF9-67A0-72743B7344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4099" y="1513432"/>
                <a:ext cx="1058300" cy="105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590C2C0-1103-DDD8-8668-D84585110C28}"/>
                  </a:ext>
                </a:extLst>
              </p14:cNvPr>
              <p14:cNvContentPartPr/>
              <p14:nvPr/>
            </p14:nvContentPartPr>
            <p14:xfrm>
              <a:off x="4519083" y="2042583"/>
              <a:ext cx="10583" cy="10583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590C2C0-1103-DDD8-8668-D84585110C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9933" y="1524016"/>
                <a:ext cx="1058300" cy="105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9C6EF25-6D03-2A06-0FD7-D0687BB81B97}"/>
                  </a:ext>
                </a:extLst>
              </p14:cNvPr>
              <p14:cNvContentPartPr/>
              <p14:nvPr/>
            </p14:nvContentPartPr>
            <p14:xfrm>
              <a:off x="5566833" y="2275416"/>
              <a:ext cx="10583" cy="10583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9C6EF25-6D03-2A06-0FD7-D0687BB81B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7683" y="1746266"/>
                <a:ext cx="1058300" cy="105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5A6E9F3-B352-EB5B-9BED-3E0B61F30E8D}"/>
                  </a:ext>
                </a:extLst>
              </p14:cNvPr>
              <p14:cNvContentPartPr/>
              <p14:nvPr/>
            </p14:nvContentPartPr>
            <p14:xfrm>
              <a:off x="4180416" y="2846916"/>
              <a:ext cx="10583" cy="10583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5A6E9F3-B352-EB5B-9BED-3E0B61F30E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1266" y="2317766"/>
                <a:ext cx="1058300" cy="105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293015-7CA0-CCB3-E93B-EFF3DB3F7A7B}"/>
                  </a:ext>
                </a:extLst>
              </p14:cNvPr>
              <p14:cNvContentPartPr/>
              <p14:nvPr/>
            </p14:nvContentPartPr>
            <p14:xfrm>
              <a:off x="4116916" y="2868083"/>
              <a:ext cx="10583" cy="10583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293015-7CA0-CCB3-E93B-EFF3DB3F7A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7766" y="2338933"/>
                <a:ext cx="1058300" cy="10583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EB837A3-1854-B50B-C1B5-CEBFD9E22214}"/>
              </a:ext>
            </a:extLst>
          </p:cNvPr>
          <p:cNvSpPr txBox="1"/>
          <p:nvPr/>
        </p:nvSpPr>
        <p:spPr>
          <a:xfrm>
            <a:off x="906373" y="3873899"/>
            <a:ext cx="475191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entury Schoolbook"/>
              </a:rPr>
              <a:t>Duel Fuel Engine using Biofuels</a:t>
            </a:r>
            <a:endParaRPr lang="en-US">
              <a:latin typeface="Century Schoolbook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0682C1-AA2D-C6BC-8997-471D5FE96C3B}"/>
              </a:ext>
            </a:extLst>
          </p:cNvPr>
          <p:cNvSpPr txBox="1"/>
          <p:nvPr/>
        </p:nvSpPr>
        <p:spPr>
          <a:xfrm>
            <a:off x="899583" y="4053417"/>
            <a:ext cx="5947833" cy="2084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0A82B1B-2433-51F3-B7BC-A206A85D0F75}"/>
                  </a:ext>
                </a:extLst>
              </p14:cNvPr>
              <p14:cNvContentPartPr/>
              <p14:nvPr/>
            </p14:nvContentPartPr>
            <p14:xfrm>
              <a:off x="8847666" y="6445250"/>
              <a:ext cx="121884" cy="19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0A82B1B-2433-51F3-B7BC-A206A85D0F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29689" y="6427759"/>
                <a:ext cx="157478" cy="53872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0B66F90-E37C-81FC-05F5-3B33461C8268}"/>
              </a:ext>
            </a:extLst>
          </p:cNvPr>
          <p:cNvSpPr txBox="1"/>
          <p:nvPr/>
        </p:nvSpPr>
        <p:spPr>
          <a:xfrm>
            <a:off x="908569" y="4568805"/>
            <a:ext cx="998008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200" dirty="0">
                <a:latin typeface="Century Schoolbook"/>
              </a:rPr>
              <a:t>Biofuels are used as main fuel.</a:t>
            </a:r>
          </a:p>
          <a:p>
            <a:pPr marL="285750" indent="-285750">
              <a:buFont typeface="Arial"/>
              <a:buChar char="•"/>
            </a:pPr>
            <a:endParaRPr lang="en-US" sz="1200" dirty="0">
              <a:latin typeface="Century Schoolbook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latin typeface="Century Schoolbook"/>
              </a:rPr>
              <a:t>Biodiesel can be used as pilot fuel.</a:t>
            </a:r>
          </a:p>
          <a:p>
            <a:pPr marL="285750" indent="-285750">
              <a:buFont typeface="Arial"/>
              <a:buChar char="•"/>
            </a:pPr>
            <a:endParaRPr lang="en-US" sz="1200" dirty="0">
              <a:latin typeface="Century Schoolbook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latin typeface="Century Schoolbook"/>
              </a:rPr>
              <a:t>Both liquid and gaseous fuels can be used, using proper modifications.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1200" dirty="0">
              <a:latin typeface="Century Schoolbook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25C46F1-8469-8A4A-7FA6-544F2EC0D561}"/>
                  </a:ext>
                </a:extLst>
              </p14:cNvPr>
              <p14:cNvContentPartPr/>
              <p14:nvPr/>
            </p14:nvContentPartPr>
            <p14:xfrm>
              <a:off x="3809999" y="5016499"/>
              <a:ext cx="10583" cy="10583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25C46F1-8469-8A4A-7FA6-544F2EC0D5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1432" y="4497932"/>
                <a:ext cx="1058300" cy="105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D48A2C2-720E-11FB-67CE-B2D846E98037}"/>
                  </a:ext>
                </a:extLst>
              </p14:cNvPr>
              <p14:cNvContentPartPr/>
              <p14:nvPr/>
            </p14:nvContentPartPr>
            <p14:xfrm>
              <a:off x="1904999" y="2285999"/>
              <a:ext cx="10583" cy="10583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D48A2C2-720E-11FB-67CE-B2D846E980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5849" y="1767432"/>
                <a:ext cx="1058300" cy="10583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B60880A-325D-E5CE-3156-2981842E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2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D387-CD07-B193-FD5B-FB885972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entury Schoolbook"/>
              </a:rPr>
              <a:t>Modifications needed to convert conventional diesel engine to Dual fuel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C619E-A483-FB07-856F-24105B7E7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dirty="0">
                <a:latin typeface="Century Schoolbook"/>
              </a:rPr>
              <a:t>Injection system needs to be modified to inject biofuel, they may need to be recalibrated to optimize fuel atomization.</a:t>
            </a:r>
          </a:p>
          <a:p>
            <a:r>
              <a:rPr lang="en-US" sz="1200" dirty="0">
                <a:latin typeface="Century Schoolbook"/>
              </a:rPr>
              <a:t>Fuel Storage and Delivery needs to be modified to Store secondary fuel and channel it to engine.</a:t>
            </a:r>
          </a:p>
          <a:p>
            <a:r>
              <a:rPr lang="en-US" sz="1200" dirty="0">
                <a:latin typeface="Century Schoolbook"/>
              </a:rPr>
              <a:t>ECU needs reprogramming to control fuel injection timing and quantity.</a:t>
            </a:r>
          </a:p>
          <a:p>
            <a:r>
              <a:rPr lang="en-US" sz="1200" dirty="0">
                <a:latin typeface="Century Schoolbook"/>
              </a:rPr>
              <a:t>Exhaust gas treatment may be needed based on the emission, SCR and DPF can be installed.</a:t>
            </a:r>
          </a:p>
          <a:p>
            <a:endParaRPr lang="en-US" sz="1200" dirty="0">
              <a:latin typeface="Century Schoolbook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0DD40D-CC94-91F3-BEB5-A9944FDEFBD3}"/>
                  </a:ext>
                </a:extLst>
              </p14:cNvPr>
              <p14:cNvContentPartPr/>
              <p14:nvPr/>
            </p14:nvContentPartPr>
            <p14:xfrm>
              <a:off x="2402416" y="1079499"/>
              <a:ext cx="10583" cy="10583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0DD40D-CC94-91F3-BEB5-A9944FDEFB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3266" y="560932"/>
                <a:ext cx="1058300" cy="105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CE14349-8E08-FDD9-8BBE-E34C48F4B77A}"/>
                  </a:ext>
                </a:extLst>
              </p14:cNvPr>
              <p14:cNvContentPartPr/>
              <p14:nvPr/>
            </p14:nvContentPartPr>
            <p14:xfrm>
              <a:off x="1682749" y="2137833"/>
              <a:ext cx="10583" cy="10583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CE14349-8E08-FDD9-8BBE-E34C48F4B7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3599" y="1619266"/>
                <a:ext cx="1058300" cy="10583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 descr="Fig. 3">
            <a:extLst>
              <a:ext uri="{FF2B5EF4-FFF2-40B4-BE49-F238E27FC236}">
                <a16:creationId xmlns:a16="http://schemas.microsoft.com/office/drawing/2014/main" id="{F92052C3-8E8F-4F11-9D20-D0B496D7D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1570" y="2958089"/>
            <a:ext cx="5172973" cy="39035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92AADF-4366-4ECF-9C33-5535B2DE3DA8}"/>
              </a:ext>
            </a:extLst>
          </p:cNvPr>
          <p:cNvSpPr txBox="1"/>
          <p:nvPr/>
        </p:nvSpPr>
        <p:spPr>
          <a:xfrm>
            <a:off x="8625387" y="6504727"/>
            <a:ext cx="312057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dirty="0">
                <a:latin typeface="Century Schoolbook"/>
                <a:ea typeface="+mn-lt"/>
                <a:cs typeface="+mn-lt"/>
              </a:rPr>
              <a:t>https://ars.els-cdn.com/content/image/1-s2.0-S2095756421000866-gr3.jpg</a:t>
            </a:r>
            <a:endParaRPr lang="en-US" sz="800" dirty="0">
              <a:latin typeface="Century Schoolbook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24CC29-9EAA-2FA6-ACEE-BC238E0A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7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36C6-36BA-D711-C172-7091011C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latin typeface="Century Schoolbook"/>
              </a:rPr>
              <a:t>Combustion process in dua fuel engine using biofuels  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C6DBE-9484-2835-B87D-D3197D74D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9286"/>
            <a:ext cx="10515600" cy="8432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dirty="0">
                <a:latin typeface="Century Schoolbook"/>
              </a:rPr>
              <a:t>During Intake phase air enters the combustion chamber which is mixed with main fuel and a small amount of pilot fuel.</a:t>
            </a:r>
          </a:p>
          <a:p>
            <a:r>
              <a:rPr lang="en-US" sz="1200" dirty="0">
                <a:latin typeface="Century Schoolbook"/>
              </a:rPr>
              <a:t>Combustion begins at top dead center when pilot fuel reaches its auto ignition temperature. Which leads to combustion of biofuel which has higher auto ignition temperature.</a:t>
            </a:r>
          </a:p>
          <a:p>
            <a:endParaRPr lang="en-US" sz="1200" dirty="0">
              <a:latin typeface="Century Schoolbook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52E2DD-A490-A21E-4977-7BD5FF3BFF03}"/>
                  </a:ext>
                </a:extLst>
              </p14:cNvPr>
              <p14:cNvContentPartPr/>
              <p14:nvPr/>
            </p14:nvContentPartPr>
            <p14:xfrm>
              <a:off x="3841749" y="878416"/>
              <a:ext cx="10583" cy="10583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52E2DD-A490-A21E-4977-7BD5FF3BFF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2599" y="349266"/>
                <a:ext cx="1058300" cy="105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32D3E0-435A-C4C2-F80D-658E9C4590CB}"/>
                  </a:ext>
                </a:extLst>
              </p14:cNvPr>
              <p14:cNvContentPartPr/>
              <p14:nvPr/>
            </p14:nvContentPartPr>
            <p14:xfrm>
              <a:off x="2614083" y="2423583"/>
              <a:ext cx="10583" cy="10583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32D3E0-435A-C4C2-F80D-658E9C4590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5516" y="1894433"/>
                <a:ext cx="1058300" cy="105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89295F8-EDE2-3AB0-1388-4372AC5889FC}"/>
                  </a:ext>
                </a:extLst>
              </p14:cNvPr>
              <p14:cNvContentPartPr/>
              <p14:nvPr/>
            </p14:nvContentPartPr>
            <p14:xfrm>
              <a:off x="3249083" y="2042583"/>
              <a:ext cx="10583" cy="1058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89295F8-EDE2-3AB0-1388-4372AC5889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9933" y="1524016"/>
                <a:ext cx="1058300" cy="105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D93A45E-DDEF-874A-0AD8-2D2999F95248}"/>
                  </a:ext>
                </a:extLst>
              </p14:cNvPr>
              <p14:cNvContentPartPr/>
              <p14:nvPr/>
            </p14:nvContentPartPr>
            <p14:xfrm>
              <a:off x="2878666" y="2127249"/>
              <a:ext cx="10583" cy="10583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D93A45E-DDEF-874A-0AD8-2D2999F952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9516" y="1598099"/>
                <a:ext cx="1058300" cy="10583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8352351-98F5-0BD5-8ACA-A4C1477EEB14}"/>
              </a:ext>
            </a:extLst>
          </p:cNvPr>
          <p:cNvSpPr txBox="1"/>
          <p:nvPr/>
        </p:nvSpPr>
        <p:spPr>
          <a:xfrm>
            <a:off x="842513" y="2265871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entury Schoolbook"/>
              </a:rPr>
              <a:t>Biofuels ​</a:t>
            </a:r>
            <a:endParaRPr lang="en-US" sz="1600">
              <a:latin typeface="Century Schoolbook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D5EF05-B5BE-41CA-6834-0F81DDDA9135}"/>
              </a:ext>
            </a:extLst>
          </p:cNvPr>
          <p:cNvSpPr txBox="1"/>
          <p:nvPr/>
        </p:nvSpPr>
        <p:spPr>
          <a:xfrm>
            <a:off x="842513" y="2869720"/>
            <a:ext cx="994625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Century Schoolbook"/>
                <a:cs typeface="Arial"/>
              </a:rPr>
              <a:t>Liquid Biofuels </a:t>
            </a:r>
            <a:endParaRPr lang="en-US" sz="1200">
              <a:latin typeface="Century Schoolbook"/>
            </a:endParaRPr>
          </a:p>
          <a:p>
            <a:pPr marL="228600" indent="-228600">
              <a:buFont typeface=""/>
              <a:buChar char="•"/>
            </a:pPr>
            <a:endParaRPr lang="en-US" sz="1200" dirty="0">
              <a:latin typeface="Century Schoolbook"/>
              <a:cs typeface="Arial"/>
            </a:endParaRPr>
          </a:p>
          <a:p>
            <a:pPr marL="228600" indent="-228600">
              <a:buFont typeface=""/>
              <a:buChar char="•"/>
            </a:pPr>
            <a:r>
              <a:rPr lang="en-US" sz="1200" dirty="0">
                <a:latin typeface="Century Schoolbook"/>
                <a:cs typeface="Arial"/>
              </a:rPr>
              <a:t>They are easier to store compared to gaseous ones.​</a:t>
            </a:r>
            <a:endParaRPr lang="en-US" sz="1200">
              <a:latin typeface="Century Schoolbook"/>
            </a:endParaRPr>
          </a:p>
          <a:p>
            <a:pPr marL="228600" indent="-228600">
              <a:buFont typeface=""/>
              <a:buChar char="•"/>
            </a:pPr>
            <a:endParaRPr lang="en-US" sz="1200" dirty="0">
              <a:latin typeface="Century Schoolbook"/>
              <a:cs typeface="Arial"/>
            </a:endParaRPr>
          </a:p>
          <a:p>
            <a:pPr marL="228600" indent="-228600">
              <a:buFont typeface=""/>
              <a:buChar char="•"/>
            </a:pPr>
            <a:r>
              <a:rPr lang="en-US" sz="1200" dirty="0">
                <a:latin typeface="Century Schoolbook"/>
                <a:cs typeface="Arial"/>
              </a:rPr>
              <a:t>They can be directly injected in combustion chamber.​</a:t>
            </a:r>
            <a:endParaRPr lang="en-US" sz="1200">
              <a:latin typeface="Century Schoolbook"/>
              <a:cs typeface="Arial"/>
            </a:endParaRPr>
          </a:p>
          <a:p>
            <a:pPr marL="228600" indent="-228600">
              <a:buFont typeface=""/>
              <a:buChar char="•"/>
            </a:pPr>
            <a:endParaRPr lang="en-US" sz="1200" dirty="0">
              <a:latin typeface="Century Schoolbook"/>
              <a:cs typeface="Arial"/>
            </a:endParaRPr>
          </a:p>
          <a:p>
            <a:pPr marL="228600" indent="-228600">
              <a:buFont typeface=""/>
              <a:buChar char="•"/>
            </a:pPr>
            <a:r>
              <a:rPr lang="en-US" sz="1200" dirty="0">
                <a:latin typeface="Century Schoolbook"/>
                <a:cs typeface="Arial"/>
              </a:rPr>
              <a:t>Incomplete atomization or mixing with air can cause unburned hydrocarbon and particulate matter in exhaust.​</a:t>
            </a:r>
            <a:endParaRPr lang="en-US" sz="1200">
              <a:latin typeface="Century Schoolbook"/>
            </a:endParaRPr>
          </a:p>
          <a:p>
            <a:pPr marL="228600" indent="-228600">
              <a:buFont typeface=""/>
              <a:buChar char="•"/>
            </a:pPr>
            <a:endParaRPr lang="en-US" sz="1200" dirty="0">
              <a:latin typeface="Century Schoolbook"/>
              <a:cs typeface="Arial"/>
            </a:endParaRPr>
          </a:p>
          <a:p>
            <a:r>
              <a:rPr lang="en-US" sz="1200" dirty="0">
                <a:latin typeface="Century Schoolbook"/>
                <a:cs typeface="Arial"/>
              </a:rPr>
              <a:t>Gaseous biofuels </a:t>
            </a:r>
            <a:endParaRPr lang="en-US" sz="1200">
              <a:latin typeface="Century Schoolbook"/>
              <a:cs typeface="Arial"/>
            </a:endParaRPr>
          </a:p>
          <a:p>
            <a:pPr marL="228600" indent="-228600">
              <a:buFont typeface=""/>
              <a:buChar char="•"/>
            </a:pPr>
            <a:endParaRPr lang="en-US" sz="1200" dirty="0">
              <a:latin typeface="Century Schoolbook"/>
              <a:cs typeface="Arial"/>
            </a:endParaRPr>
          </a:p>
          <a:p>
            <a:pPr marL="228600" indent="-228600">
              <a:buFont typeface=""/>
              <a:buChar char="•"/>
            </a:pPr>
            <a:r>
              <a:rPr lang="en-US" sz="1200" dirty="0">
                <a:latin typeface="Century Schoolbook"/>
                <a:cs typeface="Arial"/>
              </a:rPr>
              <a:t>They have better air mixing and faster flame propagation, which results in better efficiency and reduced emission.​</a:t>
            </a:r>
            <a:endParaRPr lang="en-US" sz="1200">
              <a:latin typeface="Century Schoolbook"/>
            </a:endParaRPr>
          </a:p>
          <a:p>
            <a:pPr marL="228600" indent="-228600">
              <a:buFont typeface=""/>
              <a:buChar char="•"/>
            </a:pPr>
            <a:endParaRPr lang="en-US" sz="1200" dirty="0">
              <a:latin typeface="Century Schoolbook"/>
              <a:cs typeface="Arial"/>
            </a:endParaRPr>
          </a:p>
          <a:p>
            <a:pPr marL="228600" indent="-228600">
              <a:buFont typeface=""/>
              <a:buChar char="•"/>
            </a:pPr>
            <a:r>
              <a:rPr lang="en-US" sz="1200" dirty="0">
                <a:latin typeface="Century Schoolbook"/>
                <a:cs typeface="Arial"/>
              </a:rPr>
              <a:t>Can achieve higher substitution rates (proportion in fuel mixture) compared to liquid biofuels.​</a:t>
            </a:r>
            <a:endParaRPr lang="en-US" sz="1200">
              <a:latin typeface="Century Schoolbook"/>
            </a:endParaRPr>
          </a:p>
          <a:p>
            <a:pPr marL="228600" indent="-228600">
              <a:buFont typeface=""/>
              <a:buChar char="•"/>
            </a:pPr>
            <a:endParaRPr lang="en-US" sz="1200" dirty="0">
              <a:latin typeface="Century Schoolbook"/>
              <a:cs typeface="Arial"/>
            </a:endParaRPr>
          </a:p>
          <a:p>
            <a:pPr marL="228600" indent="-228600">
              <a:buFont typeface=""/>
              <a:buChar char="•"/>
            </a:pPr>
            <a:r>
              <a:rPr lang="en-US" sz="1200" dirty="0">
                <a:latin typeface="Century Schoolbook"/>
                <a:cs typeface="Arial"/>
              </a:rPr>
              <a:t>Additional modifications may be needed such as gas injector, carburetion system.​</a:t>
            </a:r>
            <a:endParaRPr lang="en-US" sz="1200">
              <a:latin typeface="Century Schoolbook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3A2AC94-D476-997E-C909-7E65A4CB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78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08AF-4D9D-A6EA-C25B-9341555D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latin typeface="Century Schoolbook"/>
              </a:rPr>
              <a:t>Fuel injection in dual fuel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EF2C-6FDE-CC02-8533-167B93068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0682"/>
            <a:ext cx="10515600" cy="40062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200" dirty="0">
                <a:solidFill>
                  <a:srgbClr val="0D0D0D"/>
                </a:solidFill>
                <a:latin typeface="Century Schoolbook"/>
                <a:ea typeface="+mn-lt"/>
                <a:cs typeface="+mn-lt"/>
              </a:rPr>
              <a:t>Pilot fuel is injected into the combustion chamber using a high-pressure fuel injection system.</a:t>
            </a:r>
            <a:endParaRPr lang="en-US" sz="1200">
              <a:latin typeface="Century Schoolbook"/>
            </a:endParaRPr>
          </a:p>
          <a:p>
            <a:r>
              <a:rPr lang="en-US" sz="1200" dirty="0">
                <a:solidFill>
                  <a:srgbClr val="0D0D0D"/>
                </a:solidFill>
                <a:latin typeface="Century Schoolbook"/>
                <a:ea typeface="+mn-lt"/>
                <a:cs typeface="+mn-lt"/>
              </a:rPr>
              <a:t>The fuel injector nozzle atomizes the liquid fuel into a fine spray, which mixes with the compressed air in the combustion chamber.</a:t>
            </a:r>
            <a:endParaRPr lang="en-US" sz="1200">
              <a:latin typeface="Century Schoolbook"/>
            </a:endParaRPr>
          </a:p>
          <a:p>
            <a:r>
              <a:rPr lang="en-US" sz="1200" dirty="0">
                <a:solidFill>
                  <a:srgbClr val="0D0D0D"/>
                </a:solidFill>
                <a:latin typeface="Century Schoolbook"/>
                <a:ea typeface="+mn-lt"/>
                <a:cs typeface="+mn-lt"/>
              </a:rPr>
              <a:t>The timing and duration of pilot fuel injection are controlled by the ECU based on engine speed, load, and operating conditions.</a:t>
            </a:r>
            <a:endParaRPr lang="en-US" sz="1200">
              <a:latin typeface="Century Schoolbook"/>
            </a:endParaRPr>
          </a:p>
          <a:p>
            <a:r>
              <a:rPr lang="en-US" sz="1200" dirty="0">
                <a:solidFill>
                  <a:srgbClr val="0D0D0D"/>
                </a:solidFill>
                <a:latin typeface="Century Schoolbook"/>
              </a:rPr>
              <a:t>Main fuel is introduced separately.</a:t>
            </a:r>
          </a:p>
          <a:p>
            <a:r>
              <a:rPr lang="en-US" sz="1200" dirty="0">
                <a:solidFill>
                  <a:srgbClr val="0D0D0D"/>
                </a:solidFill>
                <a:latin typeface="Century Schoolbook"/>
                <a:ea typeface="+mn-lt"/>
                <a:cs typeface="+mn-lt"/>
              </a:rPr>
              <a:t>For some designs the main fuel is injected alongside intake air using a separate fuel injection system or carburetion system.</a:t>
            </a:r>
            <a:endParaRPr lang="en-US" sz="1200" dirty="0">
              <a:latin typeface="Century Schoolbook"/>
            </a:endParaRPr>
          </a:p>
          <a:p>
            <a:r>
              <a:rPr lang="en-US" sz="1200" dirty="0">
                <a:solidFill>
                  <a:srgbClr val="0D0D0D"/>
                </a:solidFill>
                <a:latin typeface="Century Schoolbook"/>
                <a:ea typeface="+mn-lt"/>
                <a:cs typeface="+mn-lt"/>
              </a:rPr>
              <a:t>In others main fuel is premixed with the intake air before entering the combustion chamber.</a:t>
            </a:r>
            <a:endParaRPr lang="en-US" sz="1200" dirty="0">
              <a:solidFill>
                <a:srgbClr val="0D0D0D"/>
              </a:solidFill>
              <a:latin typeface="Century Schoolbook"/>
            </a:endParaRPr>
          </a:p>
          <a:p>
            <a:r>
              <a:rPr lang="en-US" sz="1200" dirty="0">
                <a:solidFill>
                  <a:srgbClr val="0D0D0D"/>
                </a:solidFill>
                <a:latin typeface="Century Schoolbook"/>
                <a:ea typeface="+mn-lt"/>
                <a:cs typeface="+mn-lt"/>
              </a:rPr>
              <a:t>The injection pressure of both primary and secondary fuels are very high to ensure proper atomization and distribution of fuel within the combustion chamber.</a:t>
            </a:r>
            <a:endParaRPr lang="en-US" sz="1200">
              <a:latin typeface="Century Schoolbook"/>
            </a:endParaRPr>
          </a:p>
          <a:p>
            <a:r>
              <a:rPr lang="en-US" sz="1200" dirty="0">
                <a:solidFill>
                  <a:srgbClr val="0D0D0D"/>
                </a:solidFill>
                <a:latin typeface="Century Schoolbook"/>
                <a:ea typeface="+mn-lt"/>
                <a:cs typeface="+mn-lt"/>
              </a:rPr>
              <a:t>The fuel injection timing and pressure are controlled dynamically by ECU based on real-time sensor feedback, including crankshaft position, engine speed, manifold pressure, and exhaust gas composition.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88552D-C803-C4E3-7BBD-62DF9F7525FC}"/>
                  </a:ext>
                </a:extLst>
              </p14:cNvPr>
              <p14:cNvContentPartPr/>
              <p14:nvPr/>
            </p14:nvContentPartPr>
            <p14:xfrm>
              <a:off x="1650999" y="2158999"/>
              <a:ext cx="10583" cy="10583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88552D-C803-C4E3-7BBD-62DF9F7525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2432" y="1640432"/>
                <a:ext cx="1058300" cy="10583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4DD43-97DA-71F7-4A3A-9A979064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3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5B48-0982-8EE7-54F7-08B4C088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Aftertreatment in Dual fuel engine using biofuels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D8355-8C73-BF95-B87A-1D160FC98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927"/>
            <a:ext cx="10515600" cy="40350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dirty="0">
                <a:solidFill>
                  <a:srgbClr val="0D0D0D"/>
                </a:solidFill>
                <a:latin typeface="Century Schoolbook"/>
                <a:ea typeface="+mn-lt"/>
                <a:cs typeface="+mn-lt"/>
              </a:rPr>
              <a:t>Incomplete combustion may lead to emission of HC, CO, PM.</a:t>
            </a:r>
          </a:p>
          <a:p>
            <a:r>
              <a:rPr lang="en-US" sz="1200" dirty="0">
                <a:solidFill>
                  <a:srgbClr val="0D0D0D"/>
                </a:solidFill>
                <a:latin typeface="Century Schoolbook"/>
                <a:ea typeface="+mn-lt"/>
                <a:cs typeface="+mn-lt"/>
              </a:rPr>
              <a:t>Under high load condition, NOx emission can be significant.</a:t>
            </a:r>
          </a:p>
          <a:p>
            <a:r>
              <a:rPr lang="en-US" sz="1200" dirty="0">
                <a:solidFill>
                  <a:srgbClr val="0D0D0D"/>
                </a:solidFill>
                <a:latin typeface="Century Schoolbook"/>
                <a:ea typeface="+mn-lt"/>
                <a:cs typeface="+mn-lt"/>
              </a:rPr>
              <a:t>Combustion of diesel may led to PM formation.</a:t>
            </a:r>
            <a:endParaRPr lang="en-US" sz="1200" dirty="0">
              <a:solidFill>
                <a:srgbClr val="0D0D0D"/>
              </a:solidFill>
              <a:latin typeface="Century Schoolbook"/>
            </a:endParaRPr>
          </a:p>
          <a:p>
            <a:r>
              <a:rPr lang="en-US" sz="1200" dirty="0">
                <a:solidFill>
                  <a:srgbClr val="0D0D0D"/>
                </a:solidFill>
                <a:latin typeface="Century Schoolbook"/>
                <a:ea typeface="+mn-lt"/>
                <a:cs typeface="+mn-lt"/>
              </a:rPr>
              <a:t>SCR and EGR can be used to reduce NOx emission.</a:t>
            </a:r>
            <a:endParaRPr lang="en-US" sz="1200" dirty="0">
              <a:solidFill>
                <a:srgbClr val="0D0D0D"/>
              </a:solidFill>
              <a:latin typeface="Century Schoolbook"/>
            </a:endParaRPr>
          </a:p>
          <a:p>
            <a:r>
              <a:rPr lang="en-US" sz="1200" dirty="0">
                <a:solidFill>
                  <a:srgbClr val="0D0D0D"/>
                </a:solidFill>
                <a:latin typeface="Century Schoolbook"/>
                <a:ea typeface="+mn-lt"/>
                <a:cs typeface="+mn-lt"/>
              </a:rPr>
              <a:t>Diesel oxidation catalysts (DOC), Diesel particulate filter (DPF) can be used to reduce HC, CO, PM emissions.</a:t>
            </a:r>
            <a:endParaRPr lang="en-US" sz="1200" dirty="0">
              <a:solidFill>
                <a:srgbClr val="0D0D0D"/>
              </a:solidFill>
              <a:latin typeface="Century Schoolbook"/>
            </a:endParaRPr>
          </a:p>
          <a:p>
            <a:pPr>
              <a:buFont typeface="Arial"/>
              <a:buChar char="•"/>
            </a:pPr>
            <a:r>
              <a:rPr lang="en-US" sz="1200" dirty="0">
                <a:solidFill>
                  <a:srgbClr val="0D0D0D"/>
                </a:solidFill>
                <a:latin typeface="Century Schoolbook"/>
                <a:ea typeface="+mn-lt"/>
                <a:cs typeface="+mn-lt"/>
              </a:rPr>
              <a:t>SCR systems use a catalyst and a reducing agent, typically aqueous urea solution (DEF or AdBlue), to convert nitrogen oxides (NOx) into nitrogen (N2) and water (H2O).</a:t>
            </a:r>
            <a:endParaRPr lang="en-US" sz="1200" dirty="0">
              <a:latin typeface="Century Schoolbook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F353DF-D691-E752-C38B-C4B28B4C4768}"/>
                  </a:ext>
                </a:extLst>
              </p14:cNvPr>
              <p14:cNvContentPartPr/>
              <p14:nvPr/>
            </p14:nvContentPartPr>
            <p14:xfrm>
              <a:off x="2338916" y="1153583"/>
              <a:ext cx="10583" cy="10583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F353DF-D691-E752-C38B-C4B28B4C47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0349" y="624433"/>
                <a:ext cx="1058300" cy="105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77212D4-9DBC-65FC-9B23-7A21FBA3D0ED}"/>
                  </a:ext>
                </a:extLst>
              </p14:cNvPr>
              <p14:cNvContentPartPr/>
              <p14:nvPr/>
            </p14:nvContentPartPr>
            <p14:xfrm>
              <a:off x="2338916" y="1153583"/>
              <a:ext cx="10583" cy="10583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77212D4-9DBC-65FC-9B23-7A21FBA3D0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0349" y="624433"/>
                <a:ext cx="1058300" cy="105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7D11AD-7D93-A07F-7C77-4710A394CC79}"/>
                  </a:ext>
                </a:extLst>
              </p14:cNvPr>
              <p14:cNvContentPartPr/>
              <p14:nvPr/>
            </p14:nvContentPartPr>
            <p14:xfrm>
              <a:off x="2233083" y="2307166"/>
              <a:ext cx="10583" cy="1058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7D11AD-7D93-A07F-7C77-4710A394CC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3933" y="1778016"/>
                <a:ext cx="1058300" cy="105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03B235E-A697-D1CD-62E7-78F4932BAF05}"/>
                  </a:ext>
                </a:extLst>
              </p14:cNvPr>
              <p14:cNvContentPartPr/>
              <p14:nvPr/>
            </p14:nvContentPartPr>
            <p14:xfrm>
              <a:off x="3841749" y="3037416"/>
              <a:ext cx="10583" cy="1058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03B235E-A697-D1CD-62E7-78F4932BAF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23182" y="2518849"/>
                <a:ext cx="1058300" cy="105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85EB368-4D40-BF83-2B0E-AA0492B69D34}"/>
                  </a:ext>
                </a:extLst>
              </p14:cNvPr>
              <p14:cNvContentPartPr/>
              <p14:nvPr/>
            </p14:nvContentPartPr>
            <p14:xfrm>
              <a:off x="3841749" y="3037416"/>
              <a:ext cx="10583" cy="10583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85EB368-4D40-BF83-2B0E-AA0492B69D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23182" y="2518849"/>
                <a:ext cx="1058300" cy="10583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44B83-F99A-C36B-A742-93CE3207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4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3ACA-3C7A-5218-34E9-82A19A95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entury Schoolbook"/>
              </a:rPr>
              <a:t>Advantages of Dual fuel engines using biofuels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B967-73CB-D566-B283-684ED3AA6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6908"/>
            <a:ext cx="10515600" cy="41500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u="sng" dirty="0">
                <a:latin typeface="Century Schoolbook"/>
              </a:rPr>
              <a:t>Substituting the diesel fuel with biofuels</a:t>
            </a:r>
            <a:r>
              <a:rPr lang="en-US" sz="1200" dirty="0">
                <a:latin typeface="Century Schoolbook"/>
              </a:rPr>
              <a:t>- Diesel fuels undergoes a longer journey such as, oil production, oil transportation, diesel production at refinery, transportation, which can be avoided by using biofuels which can be produces locally.</a:t>
            </a:r>
          </a:p>
          <a:p>
            <a:r>
              <a:rPr lang="en-US" sz="1200" u="sng" dirty="0">
                <a:latin typeface="Century Schoolbook"/>
              </a:rPr>
              <a:t>Diesel like performance</a:t>
            </a:r>
            <a:r>
              <a:rPr lang="en-US" sz="1200" dirty="0">
                <a:latin typeface="Century Schoolbook"/>
              </a:rPr>
              <a:t>- D</a:t>
            </a:r>
            <a:r>
              <a:rPr lang="en-US" sz="1200" dirty="0">
                <a:latin typeface="Century Schoolbook"/>
                <a:ea typeface="+mn-lt"/>
                <a:cs typeface="+mn-lt"/>
              </a:rPr>
              <a:t>iesel engines have higher power density than natural-gas only engines. The diesel engines upfitted for dual fuel combined with the electronic controls within the engine allows a dual fuel engine to feature diesel-like power density while operating in dual fuel model.</a:t>
            </a:r>
          </a:p>
          <a:p>
            <a:r>
              <a:rPr lang="en-US" sz="1200" u="sng" dirty="0">
                <a:latin typeface="Century Schoolbook"/>
              </a:rPr>
              <a:t>Transient Response</a:t>
            </a:r>
            <a:r>
              <a:rPr lang="en-US" sz="1200" dirty="0">
                <a:latin typeface="Century Schoolbook"/>
              </a:rPr>
              <a:t>- 100% biofuel engines have trouble responding to varying load. Meanwhile, dual fuel engine provides </a:t>
            </a:r>
            <a:r>
              <a:rPr lang="en-US" sz="1200" dirty="0" err="1">
                <a:latin typeface="Century Schoolbook"/>
              </a:rPr>
              <a:t>compaarable</a:t>
            </a:r>
            <a:r>
              <a:rPr lang="en-US" sz="1200" dirty="0">
                <a:latin typeface="Century Schoolbook"/>
              </a:rPr>
              <a:t> transient response to their diesel only alternatives.</a:t>
            </a:r>
          </a:p>
          <a:p>
            <a:r>
              <a:rPr lang="en-US" sz="1200" u="sng" dirty="0">
                <a:latin typeface="Century Schoolbook"/>
              </a:rPr>
              <a:t>Optimized operating range</a:t>
            </a:r>
            <a:r>
              <a:rPr lang="en-US" sz="1200" dirty="0">
                <a:latin typeface="Century Schoolbook"/>
              </a:rPr>
              <a:t>- </a:t>
            </a:r>
            <a:r>
              <a:rPr lang="en-US" sz="1200" dirty="0">
                <a:latin typeface="Century Schoolbook"/>
                <a:ea typeface="+mn-lt"/>
                <a:cs typeface="+mn-lt"/>
              </a:rPr>
              <a:t>Engines often run at a standard duty cycle per the application they are used in, but by varying substitution rate maximus fuel saving and improved performance can be achieved.</a:t>
            </a:r>
          </a:p>
          <a:p>
            <a:r>
              <a:rPr lang="en-US" sz="1200" u="sng" dirty="0">
                <a:latin typeface="Century Schoolbook"/>
                <a:ea typeface="+mn-lt"/>
                <a:cs typeface="+mn-lt"/>
              </a:rPr>
              <a:t>Financial benefits</a:t>
            </a:r>
            <a:r>
              <a:rPr lang="en-US" sz="1200" dirty="0">
                <a:latin typeface="Century Schoolbook"/>
                <a:ea typeface="+mn-lt"/>
                <a:cs typeface="+mn-lt"/>
              </a:rPr>
              <a:t>- The dual fuel kit costs less than buying a new engine and requires minimal changes to the existing engine, resulting in reduced equipment integration efforts. </a:t>
            </a:r>
          </a:p>
          <a:p>
            <a:r>
              <a:rPr lang="en-US" sz="1200" u="sng" dirty="0">
                <a:latin typeface="Century Schoolbook"/>
                <a:ea typeface="+mn-lt"/>
                <a:cs typeface="+mn-lt"/>
              </a:rPr>
              <a:t>Reduced Emission</a:t>
            </a:r>
            <a:r>
              <a:rPr lang="en-US" sz="1200" dirty="0">
                <a:latin typeface="Century Schoolbook"/>
                <a:ea typeface="+mn-lt"/>
                <a:cs typeface="+mn-lt"/>
              </a:rPr>
              <a:t>- Using biofuels helps reduce emissions.</a:t>
            </a:r>
          </a:p>
          <a:p>
            <a:r>
              <a:rPr lang="en-US" sz="1200" u="sng" dirty="0">
                <a:latin typeface="Century Schoolbook"/>
                <a:ea typeface="+mn-lt"/>
                <a:cs typeface="+mn-lt"/>
              </a:rPr>
              <a:t>Reduced wear and maintenance</a:t>
            </a:r>
            <a:r>
              <a:rPr lang="en-US" sz="1200" dirty="0">
                <a:latin typeface="Century Schoolbook"/>
                <a:ea typeface="+mn-lt"/>
                <a:cs typeface="+mn-lt"/>
              </a:rPr>
              <a:t>- Using biofuels leads to reduced engine wear, longer service interval, extended engine lifespan, providing long term financial benefits.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FC68C-5705-00D5-EF58-570837A8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5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C3A09-9510-2568-9AFA-1BB4944F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entury Schoolbook"/>
              </a:rPr>
              <a:t>Diesel like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C19E7-34CF-3DC6-DBAC-5F889D745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57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dirty="0">
                <a:latin typeface="Century Schoolbook"/>
              </a:rPr>
              <a:t>Dual fuel engines have higher compression ratio, similar to that of conventional diesel engines, it maximizes the thermal efficiency by increasing temperature and pressure of air fuel mixture before combustion.</a:t>
            </a:r>
          </a:p>
          <a:p>
            <a:r>
              <a:rPr lang="en-US" sz="1200" dirty="0">
                <a:latin typeface="Century Schoolbook"/>
              </a:rPr>
              <a:t>It uses diesel pilot injection, which ensures alternative fuel combusts efficiently,</a:t>
            </a:r>
          </a:p>
          <a:p>
            <a:r>
              <a:rPr lang="en-US" sz="1200" dirty="0">
                <a:latin typeface="Century Schoolbook"/>
              </a:rPr>
              <a:t>ECU optimizes injection timing, injection duration, injection pressure and substitution ratio which helps in achieving optimal combustion.</a:t>
            </a:r>
          </a:p>
          <a:p>
            <a:endParaRPr lang="en-US" sz="1200" dirty="0">
              <a:latin typeface="Century Schoolboo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0EACC2-397F-4412-A987-108689D4D4AD}"/>
              </a:ext>
            </a:extLst>
          </p:cNvPr>
          <p:cNvSpPr txBox="1"/>
          <p:nvPr/>
        </p:nvSpPr>
        <p:spPr>
          <a:xfrm>
            <a:off x="972766" y="3193915"/>
            <a:ext cx="43003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entury Schoolbook"/>
              </a:rPr>
              <a:t>Knocking in dual fuel engine using biofuels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36F5E-212C-DB53-CA54-B95D840141D9}"/>
              </a:ext>
            </a:extLst>
          </p:cNvPr>
          <p:cNvSpPr txBox="1"/>
          <p:nvPr/>
        </p:nvSpPr>
        <p:spPr>
          <a:xfrm>
            <a:off x="967259" y="3745149"/>
            <a:ext cx="1004120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200" dirty="0">
                <a:latin typeface="Century Schoolbook"/>
              </a:rPr>
              <a:t>Biofuels with lower octane ratings are prone to premature ignition, which leads to knocking in high compression engines.</a:t>
            </a:r>
          </a:p>
          <a:p>
            <a:pPr marL="285750" indent="-285750">
              <a:buFont typeface="Arial"/>
              <a:buChar char="•"/>
            </a:pPr>
            <a:endParaRPr lang="en-US" sz="1200" dirty="0">
              <a:latin typeface="Century Schoolbook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latin typeface="Century Schoolbook"/>
              </a:rPr>
              <a:t>If ignition timing is too advanced then it can lead to knocking.</a:t>
            </a:r>
          </a:p>
          <a:p>
            <a:pPr marL="285750" indent="-285750">
              <a:buFont typeface="Arial"/>
              <a:buChar char="•"/>
            </a:pPr>
            <a:endParaRPr lang="en-US" sz="1200" dirty="0">
              <a:latin typeface="Century Schoolbook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latin typeface="Century Schoolbook"/>
              </a:rPr>
              <a:t>High load condition or incomplete combustion may also lead to knocking.</a:t>
            </a:r>
          </a:p>
          <a:p>
            <a:pPr marL="285750" indent="-285750">
              <a:buFont typeface="Arial"/>
              <a:buChar char="•"/>
            </a:pPr>
            <a:endParaRPr lang="en-US" sz="1200" dirty="0">
              <a:latin typeface="Century Schoolbook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latin typeface="Century Schoolbook"/>
              </a:rPr>
              <a:t>Knocking can be controlled by excess supply of air, EGR, cooling of piston, knock sensors.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5E5FF-E131-5605-D852-410DD0CC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71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Table of Contents</vt:lpstr>
      <vt:lpstr>What is Dual Fuel Engine</vt:lpstr>
      <vt:lpstr>Modifications needed to convert conventional diesel engine to Dual fuel Engine</vt:lpstr>
      <vt:lpstr>Combustion process in dua fuel engine using biofuels  </vt:lpstr>
      <vt:lpstr>Fuel injection in dual fuel engine</vt:lpstr>
      <vt:lpstr>Aftertreatment in Dual fuel engine using biofuels</vt:lpstr>
      <vt:lpstr>Advantages of Dual fuel engines using biofuels</vt:lpstr>
      <vt:lpstr>Diesel like performance</vt:lpstr>
      <vt:lpstr>Experimental study- Effects of Propanol on the Performance and Emissions of a Dual-Fuel Industrial Diesel Engine. </vt:lpstr>
      <vt:lpstr>PowerPoint Presentation</vt:lpstr>
      <vt:lpstr>Performance</vt:lpstr>
      <vt:lpstr>Emissions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940</cp:revision>
  <dcterms:created xsi:type="dcterms:W3CDTF">2024-04-04T15:17:47Z</dcterms:created>
  <dcterms:modified xsi:type="dcterms:W3CDTF">2024-04-05T07:18:15Z</dcterms:modified>
</cp:coreProperties>
</file>