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0697" autoAdjust="0"/>
  </p:normalViewPr>
  <p:slideViewPr>
    <p:cSldViewPr>
      <p:cViewPr varScale="1">
        <p:scale>
          <a:sx n="39" d="100"/>
          <a:sy n="39" d="100"/>
        </p:scale>
        <p:origin x="1464" y="-2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esh%20Reddy%20G%20S\AppData\Local\Microsoft\Windows\INetCache\IE\UHMB10E5\Task_3_Final_Content_Data_set%5b1%5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esh%20Reddy%20G%20S\AppData\Local\Microsoft\Windows\INetCache\IE\UHMB10E5\Task_3_Final_Content_Data_set%5b1%5d.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r>
              <a:rPr lang="en-IN"/>
              <a:t>Top 5 Categories by Aggregate "Popularity" score</a:t>
            </a:r>
          </a:p>
        </c:rich>
      </c:tx>
      <c:overlay val="0"/>
      <c:spPr>
        <a:noFill/>
        <a:ln>
          <a:noFill/>
        </a:ln>
        <a:effectLst/>
      </c:spPr>
      <c:txPr>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3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Sheet1!$A$3:$A$15</c:f>
              <c:strCache>
                <c:ptCount val="5"/>
                <c:pt idx="0">
                  <c:v>animals</c:v>
                </c:pt>
                <c:pt idx="1">
                  <c:v>science</c:v>
                </c:pt>
                <c:pt idx="2">
                  <c:v>food</c:v>
                </c:pt>
                <c:pt idx="3">
                  <c:v>technology</c:v>
                </c:pt>
                <c:pt idx="4">
                  <c:v>healthy eating</c:v>
                </c:pt>
              </c:strCache>
            </c:strRef>
          </c:cat>
          <c:val>
            <c:numRef>
              <c:f>Sheet1!$B$3:$B$15</c:f>
              <c:numCache>
                <c:formatCode>General</c:formatCode>
                <c:ptCount val="5"/>
                <c:pt idx="0">
                  <c:v>69339</c:v>
                </c:pt>
                <c:pt idx="1">
                  <c:v>68738</c:v>
                </c:pt>
                <c:pt idx="2">
                  <c:v>66676</c:v>
                </c:pt>
                <c:pt idx="3">
                  <c:v>71168</c:v>
                </c:pt>
                <c:pt idx="4">
                  <c:v>74965</c:v>
                </c:pt>
              </c:numCache>
            </c:numRef>
          </c:val>
          <c:extLst>
            <c:ext xmlns:c16="http://schemas.microsoft.com/office/drawing/2014/chart" uri="{C3380CC4-5D6E-409C-BE32-E72D297353CC}">
              <c16:uniqueId val="{00000000-D4CC-47FD-947E-61870506271A}"/>
            </c:ext>
          </c:extLst>
        </c:ser>
        <c:dLbls>
          <c:showLegendKey val="0"/>
          <c:showVal val="0"/>
          <c:showCatName val="0"/>
          <c:showSerName val="0"/>
          <c:showPercent val="0"/>
          <c:showBubbleSize val="0"/>
        </c:dLbls>
        <c:gapWidth val="219"/>
        <c:axId val="1551784656"/>
        <c:axId val="1551783696"/>
      </c:barChart>
      <c:catAx>
        <c:axId val="1551784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crossAx val="1551783696"/>
        <c:crosses val="autoZero"/>
        <c:auto val="1"/>
        <c:lblAlgn val="ctr"/>
        <c:lblOffset val="100"/>
        <c:noMultiLvlLbl val="0"/>
      </c:catAx>
      <c:valAx>
        <c:axId val="1551783696"/>
        <c:scaling>
          <c:orientation val="minMax"/>
        </c:scaling>
        <c:delete val="1"/>
        <c:axPos val="l"/>
        <c:title>
          <c:tx>
            <c:rich>
              <a:bodyPr rot="-54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r>
                  <a:rPr lang="en-IN"/>
                  <a:t>Categories </a:t>
                </a:r>
              </a:p>
            </c:rich>
          </c:tx>
          <c:overlay val="0"/>
          <c:spPr>
            <a:noFill/>
            <a:ln>
              <a:noFill/>
            </a:ln>
            <a:effectLst/>
          </c:spPr>
          <c:txPr>
            <a:bodyPr rot="-540000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51784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sz="3000" b="1" i="0"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r>
              <a:rPr lang="en-IN"/>
              <a:t>Popularity Percentage share from Top 5 categories </a:t>
            </a:r>
          </a:p>
        </c:rich>
      </c:tx>
      <c:overlay val="0"/>
      <c:spPr>
        <a:noFill/>
        <a:ln>
          <a:noFill/>
        </a:ln>
        <a:effectLst/>
      </c:spPr>
      <c:txPr>
        <a:bodyPr rot="0" spcFirstLastPara="1" vertOverflow="ellipsis" vert="horz" wrap="square" anchor="ctr" anchorCtr="1"/>
        <a:lstStyle/>
        <a:p>
          <a:pPr>
            <a:defRPr sz="3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c:spPr>
            <c:extLst>
              <c:ext xmlns:c16="http://schemas.microsoft.com/office/drawing/2014/chart" uri="{C3380CC4-5D6E-409C-BE32-E72D297353CC}">
                <c16:uniqueId val="{00000001-21D7-4F03-8340-EAFD3FB68039}"/>
              </c:ext>
            </c:extLst>
          </c:dPt>
          <c:dPt>
            <c:idx val="1"/>
            <c:bubble3D val="0"/>
            <c:spPr>
              <a:solidFill>
                <a:schemeClr val="accent2"/>
              </a:solidFill>
              <a:ln>
                <a:noFill/>
              </a:ln>
              <a:effectLst/>
            </c:spPr>
            <c:extLst>
              <c:ext xmlns:c16="http://schemas.microsoft.com/office/drawing/2014/chart" uri="{C3380CC4-5D6E-409C-BE32-E72D297353CC}">
                <c16:uniqueId val="{00000003-21D7-4F03-8340-EAFD3FB68039}"/>
              </c:ext>
            </c:extLst>
          </c:dPt>
          <c:dPt>
            <c:idx val="2"/>
            <c:bubble3D val="0"/>
            <c:spPr>
              <a:solidFill>
                <a:schemeClr val="accent3"/>
              </a:solidFill>
              <a:ln>
                <a:noFill/>
              </a:ln>
              <a:effectLst/>
            </c:spPr>
            <c:extLst>
              <c:ext xmlns:c16="http://schemas.microsoft.com/office/drawing/2014/chart" uri="{C3380CC4-5D6E-409C-BE32-E72D297353CC}">
                <c16:uniqueId val="{00000005-21D7-4F03-8340-EAFD3FB68039}"/>
              </c:ext>
            </c:extLst>
          </c:dPt>
          <c:dPt>
            <c:idx val="3"/>
            <c:bubble3D val="0"/>
            <c:spPr>
              <a:solidFill>
                <a:schemeClr val="accent4"/>
              </a:solidFill>
              <a:ln>
                <a:noFill/>
              </a:ln>
              <a:effectLst/>
            </c:spPr>
            <c:extLst>
              <c:ext xmlns:c16="http://schemas.microsoft.com/office/drawing/2014/chart" uri="{C3380CC4-5D6E-409C-BE32-E72D297353CC}">
                <c16:uniqueId val="{00000007-21D7-4F03-8340-EAFD3FB68039}"/>
              </c:ext>
            </c:extLst>
          </c:dPt>
          <c:dPt>
            <c:idx val="4"/>
            <c:bubble3D val="0"/>
            <c:spPr>
              <a:solidFill>
                <a:schemeClr val="accent5"/>
              </a:solidFill>
              <a:ln>
                <a:noFill/>
              </a:ln>
              <a:effectLst/>
            </c:spPr>
            <c:extLst>
              <c:ext xmlns:c16="http://schemas.microsoft.com/office/drawing/2014/chart" uri="{C3380CC4-5D6E-409C-BE32-E72D297353CC}">
                <c16:uniqueId val="{00000009-21D7-4F03-8340-EAFD3FB68039}"/>
              </c:ext>
            </c:extLst>
          </c:dPt>
          <c:dLbls>
            <c:spPr>
              <a:noFill/>
              <a:ln>
                <a:noFill/>
              </a:ln>
              <a:effectLst/>
            </c:spPr>
            <c:txPr>
              <a:bodyPr rot="0" spcFirstLastPara="1" vertOverflow="ellipsis" vert="horz" wrap="square" anchor="ctr" anchorCtr="1"/>
              <a:lstStyle/>
              <a:p>
                <a:pPr>
                  <a:defRPr sz="30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Sheet1!$A$3:$A$15</c:f>
              <c:strCache>
                <c:ptCount val="5"/>
                <c:pt idx="0">
                  <c:v>animals</c:v>
                </c:pt>
                <c:pt idx="1">
                  <c:v>science</c:v>
                </c:pt>
                <c:pt idx="2">
                  <c:v>food</c:v>
                </c:pt>
                <c:pt idx="3">
                  <c:v>technology</c:v>
                </c:pt>
                <c:pt idx="4">
                  <c:v>healthy eating</c:v>
                </c:pt>
              </c:strCache>
            </c:strRef>
          </c:cat>
          <c:val>
            <c:numRef>
              <c:f>Sheet1!$B$3:$B$15</c:f>
              <c:numCache>
                <c:formatCode>General</c:formatCode>
                <c:ptCount val="5"/>
                <c:pt idx="0">
                  <c:v>69339</c:v>
                </c:pt>
                <c:pt idx="1">
                  <c:v>68738</c:v>
                </c:pt>
                <c:pt idx="2">
                  <c:v>66676</c:v>
                </c:pt>
                <c:pt idx="3">
                  <c:v>71168</c:v>
                </c:pt>
                <c:pt idx="4">
                  <c:v>74965</c:v>
                </c:pt>
              </c:numCache>
            </c:numRef>
          </c:val>
          <c:extLst>
            <c:ext xmlns:c16="http://schemas.microsoft.com/office/drawing/2014/chart" uri="{C3380CC4-5D6E-409C-BE32-E72D297353CC}">
              <c16:uniqueId val="{0000000A-21D7-4F03-8340-EAFD3FB6803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3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sz="30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Sandesh Reddy G S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1897 posts from just the Animal category alone! People obviously really like Animal!</a:t>
            </a:r>
          </a:p>
          <a:p>
            <a:pPr lvl="0"/>
            <a:endParaRPr lang="en-US" dirty="0"/>
          </a:p>
          <a:p>
            <a:pPr lvl="0"/>
            <a:r>
              <a:rPr lang="en-US" dirty="0"/>
              <a:t>And also the most common month for users to post within was May,.</a:t>
            </a:r>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Healthy eating, Technology, animals, Science, food in descending order.</a:t>
            </a:r>
          </a:p>
          <a:p>
            <a:pPr lvl="0"/>
            <a:endParaRPr lang="en-US" dirty="0"/>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06.04.2025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“Healthy eating”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492990"/>
          </a:xfrm>
          <a:prstGeom prst="rect">
            <a:avLst/>
          </a:prstGeom>
          <a:noFill/>
        </p:spPr>
        <p:txBody>
          <a:bodyPr wrap="square" rtlCol="0">
            <a:spAutoFit/>
          </a:bodyPr>
          <a:lstStyle>
            <a:defPPr>
              <a:defRPr lang="en-US"/>
            </a:defPPr>
            <a:lvl1pPr algn="ctr">
              <a:defRPr sz="5400">
                <a:solidFill>
                  <a:srgbClr val="A100FF"/>
                </a:solidFill>
              </a:defRPr>
            </a:lvl1pPr>
          </a:lstStyle>
          <a:p>
            <a:r>
              <a:rPr lang="en-IN" dirty="0"/>
              <a:t>1897</a:t>
            </a:r>
          </a:p>
          <a:p>
            <a:r>
              <a:rPr lang="en-IN" dirty="0"/>
              <a:t> </a:t>
            </a:r>
            <a:r>
              <a:rPr lang="en-US" sz="2400" dirty="0">
                <a:solidFill>
                  <a:schemeClr val="tx1"/>
                </a:solidFill>
              </a:rPr>
              <a:t>Reactions to  “Animal ” posts</a:t>
            </a:r>
            <a:endParaRPr lang="en-IN" sz="2400" dirty="0">
              <a:solidFill>
                <a:schemeClr val="tx1"/>
              </a:solidFill>
            </a:endParaRPr>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May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55592722-26EF-B2EC-9F30-CB46C4BC44C5}"/>
              </a:ext>
            </a:extLst>
          </p:cNvPr>
          <p:cNvGraphicFramePr>
            <a:graphicFrameLocks/>
          </p:cNvGraphicFramePr>
          <p:nvPr>
            <p:extLst>
              <p:ext uri="{D42A27DB-BD31-4B8C-83A1-F6EECF244321}">
                <p14:modId xmlns:p14="http://schemas.microsoft.com/office/powerpoint/2010/main" val="3365362030"/>
              </p:ext>
            </p:extLst>
          </p:nvPr>
        </p:nvGraphicFramePr>
        <p:xfrm>
          <a:off x="3810000" y="1756594"/>
          <a:ext cx="13639800" cy="743307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C43CFAD-1E75-41F1-BA35-51BB0C68484A}"/>
              </a:ext>
            </a:extLst>
          </p:cNvPr>
          <p:cNvGraphicFramePr>
            <a:graphicFrameLocks/>
          </p:cNvGraphicFramePr>
          <p:nvPr>
            <p:extLst>
              <p:ext uri="{D42A27DB-BD31-4B8C-83A1-F6EECF244321}">
                <p14:modId xmlns:p14="http://schemas.microsoft.com/office/powerpoint/2010/main" val="1883053582"/>
              </p:ext>
            </p:extLst>
          </p:nvPr>
        </p:nvGraphicFramePr>
        <p:xfrm>
          <a:off x="3810001" y="1231450"/>
          <a:ext cx="12604706" cy="753671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1443</Words>
  <Application>Microsoft Office PowerPoint</Application>
  <PresentationFormat>Custom</PresentationFormat>
  <Paragraphs>152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Clear Sans Regular Bold</vt: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sandeshreddygs574@outlook.com</cp:lastModifiedBy>
  <cp:revision>30</cp:revision>
  <dcterms:created xsi:type="dcterms:W3CDTF">2006-08-16T00:00:00Z</dcterms:created>
  <dcterms:modified xsi:type="dcterms:W3CDTF">2025-04-06T07:26:09Z</dcterms:modified>
  <dc:identifier>DAEhDyfaYKE</dc:identifier>
</cp:coreProperties>
</file>