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7" r:id="rId3"/>
    <p:sldId id="258" r:id="rId4"/>
    <p:sldId id="260" r:id="rId5"/>
    <p:sldId id="261" r:id="rId6"/>
    <p:sldId id="262" r:id="rId7"/>
    <p:sldId id="288" r:id="rId8"/>
    <p:sldId id="289" r:id="rId9"/>
    <p:sldId id="270" r:id="rId10"/>
    <p:sldId id="290" r:id="rId11"/>
    <p:sldId id="271" r:id="rId12"/>
    <p:sldId id="272" r:id="rId13"/>
    <p:sldId id="274" r:id="rId14"/>
    <p:sldId id="273" r:id="rId15"/>
    <p:sldId id="276" r:id="rId16"/>
    <p:sldId id="277" r:id="rId17"/>
    <p:sldId id="278" r:id="rId18"/>
    <p:sldId id="279" r:id="rId19"/>
    <p:sldId id="280" r:id="rId20"/>
    <p:sldId id="275" r:id="rId21"/>
    <p:sldId id="281" r:id="rId22"/>
    <p:sldId id="282" r:id="rId23"/>
    <p:sldId id="283" r:id="rId24"/>
    <p:sldId id="284" r:id="rId25"/>
    <p:sldId id="285" r:id="rId26"/>
    <p:sldId id="286" r:id="rId27"/>
    <p:sldId id="266" r:id="rId28"/>
    <p:sldId id="267" r:id="rId29"/>
    <p:sldId id="268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449D9-923B-FC4F-8721-EE9B66540575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978D-2B45-8A45-9A91-F0B9D8A8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5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978D-2B45-8A45-9A91-F0B9D8A8BB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0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4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1AD8-EA5B-4F44-A5B9-F6E36DE8B927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Exact Inference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4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Propagation: </a:t>
            </a:r>
            <a:r>
              <a:rPr lang="en-US" dirty="0"/>
              <a:t>Motivation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want to compute all </a:t>
            </a:r>
            <a:r>
              <a:rPr lang="en-US" dirty="0" err="1"/>
              <a:t>marginals</a:t>
            </a:r>
            <a:r>
              <a:rPr lang="en-US" dirty="0"/>
              <a:t>, not just one?</a:t>
            </a:r>
          </a:p>
          <a:p>
            <a:r>
              <a:rPr lang="en-US" dirty="0"/>
              <a:t>Doing variable elimination for each one</a:t>
            </a:r>
            <a:br>
              <a:rPr lang="en-US" dirty="0"/>
            </a:br>
            <a:r>
              <a:rPr lang="en-US" dirty="0"/>
              <a:t>in turn is inefficient</a:t>
            </a:r>
          </a:p>
          <a:p>
            <a:r>
              <a:rPr lang="en-US" dirty="0"/>
              <a:t>Solution: </a:t>
            </a:r>
            <a:r>
              <a:rPr lang="en-US" dirty="0" smtClean="0"/>
              <a:t>Belief Propagation</a:t>
            </a:r>
          </a:p>
          <a:p>
            <a:pPr lvl="1"/>
            <a:r>
              <a:rPr lang="en-US" dirty="0" smtClean="0"/>
              <a:t>Same idea as Forward-backward for HMMs</a:t>
            </a:r>
          </a:p>
        </p:txBody>
      </p:sp>
    </p:spTree>
    <p:extLst>
      <p:ext uri="{BB962C8B-B14F-4D97-AF65-F5344CB8AC3E}">
        <p14:creationId xmlns:p14="http://schemas.microsoft.com/office/powerpoint/2010/main" val="121746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69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Previously: Forward-backward algorithm</a:t>
            </a:r>
          </a:p>
          <a:p>
            <a:pPr lvl="1"/>
            <a:r>
              <a:rPr lang="en-US" dirty="0" smtClean="0"/>
              <a:t>Exactly computes posterior </a:t>
            </a:r>
            <a:r>
              <a:rPr lang="en-US" dirty="0" err="1" smtClean="0"/>
              <a:t>marginals</a:t>
            </a:r>
            <a:r>
              <a:rPr lang="en-US" dirty="0"/>
              <a:t> </a:t>
            </a:r>
            <a:r>
              <a:rPr lang="en-US" dirty="0" smtClean="0"/>
              <a:t>P(</a:t>
            </a:r>
            <a:r>
              <a:rPr lang="en-US" dirty="0" err="1" smtClean="0"/>
              <a:t>h_i|V</a:t>
            </a:r>
            <a:r>
              <a:rPr lang="en-US" dirty="0" smtClean="0"/>
              <a:t>) for chain-structured graphical models (e.g. HMMs)</a:t>
            </a:r>
          </a:p>
          <a:p>
            <a:pPr lvl="2"/>
            <a:r>
              <a:rPr lang="en-US" dirty="0" smtClean="0"/>
              <a:t>Where V are visible variables</a:t>
            </a:r>
          </a:p>
          <a:p>
            <a:pPr lvl="2"/>
            <a:r>
              <a:rPr lang="en-US" dirty="0" err="1" smtClean="0"/>
              <a:t>h_i</a:t>
            </a:r>
            <a:r>
              <a:rPr lang="en-US" dirty="0" smtClean="0"/>
              <a:t> is the hidden variable at position I</a:t>
            </a:r>
          </a:p>
          <a:p>
            <a:r>
              <a:rPr lang="en-US" dirty="0" smtClean="0"/>
              <a:t>Now we will generalize this to arbitrary graphs</a:t>
            </a:r>
          </a:p>
          <a:p>
            <a:pPr lvl="1"/>
            <a:r>
              <a:rPr lang="en-US" dirty="0" smtClean="0"/>
              <a:t>Bayesian and Markov Networks</a:t>
            </a:r>
          </a:p>
          <a:p>
            <a:pPr lvl="1"/>
            <a:r>
              <a:rPr lang="en-US" dirty="0" smtClean="0"/>
              <a:t>Arbitrary graph structures (not just chains)</a:t>
            </a:r>
          </a:p>
          <a:p>
            <a:r>
              <a:rPr lang="en-US" dirty="0" smtClean="0"/>
              <a:t>We’ll just describe the algorithms and omit derivations (K+F book has good coverage)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082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BP: Initial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0688"/>
          </a:xfrm>
        </p:spPr>
        <p:txBody>
          <a:bodyPr>
            <a:normAutofit/>
          </a:bodyPr>
          <a:lstStyle/>
          <a:p>
            <a:r>
              <a:rPr lang="en-US" dirty="0" smtClean="0"/>
              <a:t>Pairwise MRF: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factor for each variable</a:t>
            </a:r>
          </a:p>
          <a:p>
            <a:r>
              <a:rPr lang="en-US" dirty="0" smtClean="0"/>
              <a:t>One factor for each edge</a:t>
            </a:r>
          </a:p>
          <a:p>
            <a:r>
              <a:rPr lang="en-US" dirty="0" smtClean="0"/>
              <a:t>Tree-structure</a:t>
            </a:r>
          </a:p>
          <a:p>
            <a:r>
              <a:rPr lang="en-US" dirty="0" smtClean="0"/>
              <a:t>models with higher-order cliques later…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7" y="2393101"/>
            <a:ext cx="8420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1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Pick an arbitrary node: call it the root</a:t>
            </a:r>
          </a:p>
          <a:p>
            <a:r>
              <a:rPr lang="en-US" dirty="0" smtClean="0"/>
              <a:t>Orient edges away from root (dangle down)</a:t>
            </a:r>
          </a:p>
          <a:p>
            <a:r>
              <a:rPr lang="en-US" dirty="0" smtClean="0"/>
              <a:t>Well-defined notion of parent and child</a:t>
            </a:r>
          </a:p>
          <a:p>
            <a:r>
              <a:rPr lang="en-US" dirty="0" smtClean="0"/>
              <a:t>2 phases to BP algorithm: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Send messages up to root (collect evidence)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Send messages back down from the root (distribute evidence)</a:t>
            </a:r>
          </a:p>
          <a:p>
            <a:r>
              <a:rPr lang="en-US" dirty="0" smtClean="0"/>
              <a:t>Generalize forward-backward from chains to trees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8" y="1148787"/>
            <a:ext cx="5942683" cy="549639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Collect to root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0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to root: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Bottom-up belief state:</a:t>
            </a:r>
          </a:p>
          <a:p>
            <a:pPr lvl="1"/>
            <a:r>
              <a:rPr lang="en-US" dirty="0" smtClean="0"/>
              <a:t>Probability of </a:t>
            </a:r>
            <a:r>
              <a:rPr lang="en-US" dirty="0" err="1" smtClean="0"/>
              <a:t>x_t</a:t>
            </a:r>
            <a:r>
              <a:rPr lang="en-US" dirty="0" smtClean="0"/>
              <a:t> given all the evidence at or below node t in the tree</a:t>
            </a:r>
          </a:p>
          <a:p>
            <a:r>
              <a:rPr lang="en-US" dirty="0" smtClean="0"/>
              <a:t>How to compute the bottom up belief state?</a:t>
            </a:r>
          </a:p>
          <a:p>
            <a:r>
              <a:rPr lang="en-US" b="1" dirty="0" smtClean="0"/>
              <a:t>“messages” </a:t>
            </a:r>
            <a:r>
              <a:rPr lang="en-US" dirty="0" smtClean="0"/>
              <a:t>from t’s children </a:t>
            </a:r>
          </a:p>
          <a:p>
            <a:pPr lvl="1"/>
            <a:r>
              <a:rPr lang="en-US" dirty="0" smtClean="0"/>
              <a:t>Recursively defined based on belief states of children</a:t>
            </a:r>
          </a:p>
          <a:p>
            <a:pPr lvl="1"/>
            <a:r>
              <a:rPr lang="en-US" dirty="0" smtClean="0"/>
              <a:t>Summarize what they think t should know about the evidence in their </a:t>
            </a:r>
            <a:r>
              <a:rPr lang="en-US" dirty="0" err="1" smtClean="0"/>
              <a:t>subtrees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245" y="1764923"/>
            <a:ext cx="39624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251" y="5874933"/>
            <a:ext cx="4178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upward belief state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89845"/>
            <a:ext cx="8085714" cy="106953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321144"/>
            <a:ext cx="8229600" cy="2805019"/>
          </a:xfrm>
        </p:spPr>
        <p:txBody>
          <a:bodyPr>
            <a:normAutofit/>
          </a:bodyPr>
          <a:lstStyle/>
          <a:p>
            <a:r>
              <a:rPr lang="en-US" dirty="0" smtClean="0"/>
              <a:t>Belief state at node t is the normalized product of:</a:t>
            </a:r>
          </a:p>
          <a:p>
            <a:pPr lvl="1"/>
            <a:r>
              <a:rPr lang="en-US" dirty="0" smtClean="0"/>
              <a:t>Incoming messages from children</a:t>
            </a:r>
          </a:p>
          <a:p>
            <a:pPr lvl="1"/>
            <a:r>
              <a:rPr lang="en-US" dirty="0" smtClean="0"/>
              <a:t>Local evidence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4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Q: how to compute upward messages?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90703"/>
          </a:xfrm>
        </p:spPr>
        <p:txBody>
          <a:bodyPr/>
          <a:lstStyle/>
          <a:p>
            <a:r>
              <a:rPr lang="en-US" dirty="0" smtClean="0"/>
              <a:t>Assume we have computed belief states of children, then message is: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962479"/>
            <a:ext cx="8229600" cy="1590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Convert beliefs about child (s) into </a:t>
            </a:r>
            <a:r>
              <a:rPr lang="en-US" dirty="0" err="1" smtClean="0"/>
              <a:t>belifs</a:t>
            </a:r>
            <a:r>
              <a:rPr lang="en-US" dirty="0" smtClean="0"/>
              <a:t> about parent (t) by using the edge potential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921000"/>
            <a:ext cx="6946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76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Completing the Upward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in this way until we reach the root</a:t>
            </a:r>
          </a:p>
          <a:p>
            <a:r>
              <a:rPr lang="en-US" dirty="0" smtClean="0"/>
              <a:t>Analogous to forward pass in HMM</a:t>
            </a:r>
          </a:p>
          <a:p>
            <a:r>
              <a:rPr lang="en-US" dirty="0" smtClean="0"/>
              <a:t>Can compute the probability of evidence as a side effect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07225" y="4200271"/>
            <a:ext cx="5421682" cy="153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Can now pass messages down from root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066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the belief state for node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1295"/>
            <a:ext cx="8229600" cy="4086310"/>
          </a:xfrm>
        </p:spPr>
        <p:txBody>
          <a:bodyPr>
            <a:normAutofit/>
          </a:bodyPr>
          <a:lstStyle/>
          <a:p>
            <a:r>
              <a:rPr lang="en-US" dirty="0" smtClean="0"/>
              <a:t>Combine the bottom-up belief for node s with a top-down message for t</a:t>
            </a:r>
          </a:p>
          <a:p>
            <a:pPr lvl="1"/>
            <a:r>
              <a:rPr lang="en-US" dirty="0" smtClean="0"/>
              <a:t>Top-down message summarizes all the information in the rest of the graph: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v_st</a:t>
            </a:r>
            <a:r>
              <a:rPr lang="en-US" dirty="0" smtClean="0"/>
              <a:t>+ is all the evidence on the upstream (root) side of the edge s - 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4378957"/>
            <a:ext cx="4203700" cy="520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1484982"/>
            <a:ext cx="3606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0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task for inference:</a:t>
            </a:r>
          </a:p>
          <a:p>
            <a:pPr lvl="1"/>
            <a:r>
              <a:rPr lang="en-US" dirty="0" smtClean="0"/>
              <a:t>Compute a posterior distribution for some query variables given some observed evidence</a:t>
            </a:r>
          </a:p>
          <a:p>
            <a:pPr lvl="1"/>
            <a:r>
              <a:rPr lang="en-US" dirty="0" smtClean="0"/>
              <a:t>Sum out nuisance variables</a:t>
            </a:r>
          </a:p>
          <a:p>
            <a:r>
              <a:rPr lang="en-US" dirty="0" smtClean="0"/>
              <a:t>In general inference in GMs is intractable…</a:t>
            </a:r>
          </a:p>
          <a:p>
            <a:pPr lvl="1"/>
            <a:r>
              <a:rPr lang="en-US" dirty="0" smtClean="0"/>
              <a:t>Tractable in certain cases, e.g. HMMs, trees</a:t>
            </a:r>
          </a:p>
          <a:p>
            <a:pPr lvl="1"/>
            <a:r>
              <a:rPr lang="en-US" dirty="0" smtClean="0"/>
              <a:t>Approximate inference techniques</a:t>
            </a:r>
          </a:p>
          <a:p>
            <a:pPr lvl="2"/>
            <a:r>
              <a:rPr lang="en-US" dirty="0" smtClean="0"/>
              <a:t>Active research area…</a:t>
            </a:r>
          </a:p>
          <a:p>
            <a:pPr lvl="1"/>
            <a:r>
              <a:rPr lang="en-US" dirty="0" smtClean="0"/>
              <a:t>More later</a:t>
            </a:r>
          </a:p>
        </p:txBody>
      </p:sp>
    </p:spTree>
    <p:extLst>
      <p:ext uri="{BB962C8B-B14F-4D97-AF65-F5344CB8AC3E}">
        <p14:creationId xmlns:p14="http://schemas.microsoft.com/office/powerpoint/2010/main" val="257785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958" y="1906042"/>
            <a:ext cx="4128842" cy="401369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07712" y="423283"/>
            <a:ext cx="3836288" cy="1482759"/>
          </a:xfrm>
        </p:spPr>
        <p:txBody>
          <a:bodyPr>
            <a:normAutofit/>
          </a:bodyPr>
          <a:lstStyle/>
          <a:p>
            <a:r>
              <a:rPr lang="en-US" dirty="0" smtClean="0"/>
              <a:t>Distribute from </a:t>
            </a:r>
            <a:r>
              <a:rPr lang="en-US" dirty="0"/>
              <a:t>R</a:t>
            </a:r>
            <a:r>
              <a:rPr lang="en-US" dirty="0" smtClean="0"/>
              <a:t>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35" y="2185771"/>
            <a:ext cx="3923797" cy="362912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67535" y="423283"/>
            <a:ext cx="3836288" cy="1482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Send to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3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Beliefs: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39789"/>
            <a:ext cx="8229600" cy="2186374"/>
          </a:xfrm>
        </p:spPr>
        <p:txBody>
          <a:bodyPr/>
          <a:lstStyle/>
          <a:p>
            <a:r>
              <a:rPr lang="en-US" dirty="0" smtClean="0"/>
              <a:t>Combine bottom-up beliefs with top-down messages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58" y="2030234"/>
            <a:ext cx="8248527" cy="9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8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Q: how to compute top-down messages?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message from </a:t>
            </a:r>
            <a:r>
              <a:rPr lang="en-US" b="1" dirty="0" smtClean="0"/>
              <a:t>t</a:t>
            </a:r>
            <a:r>
              <a:rPr lang="en-US" dirty="0" smtClean="0"/>
              <a:t> to </a:t>
            </a:r>
            <a:r>
              <a:rPr lang="en-US" b="1" dirty="0" smtClean="0"/>
              <a:t>s</a:t>
            </a:r>
          </a:p>
          <a:p>
            <a:r>
              <a:rPr lang="en-US" dirty="0" smtClean="0"/>
              <a:t>Suppose t’s parent is r</a:t>
            </a:r>
          </a:p>
          <a:p>
            <a:r>
              <a:rPr lang="en-US" dirty="0" smtClean="0"/>
              <a:t>t’s children are s and u</a:t>
            </a:r>
          </a:p>
          <a:p>
            <a:r>
              <a:rPr lang="en-US" dirty="0" smtClean="0"/>
              <a:t>(like in the figure)</a:t>
            </a:r>
          </a:p>
        </p:txBody>
      </p:sp>
    </p:spTree>
    <p:extLst>
      <p:ext uri="{BB962C8B-B14F-4D97-AF65-F5344CB8AC3E}">
        <p14:creationId xmlns:p14="http://schemas.microsoft.com/office/powerpoint/2010/main" val="218062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Q: how to compute top-down messages?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the message to include all the information t has received except information that s sent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3" y="3899142"/>
            <a:ext cx="8492747" cy="11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6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Sum-product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32586"/>
          </a:xfrm>
        </p:spPr>
        <p:txBody>
          <a:bodyPr/>
          <a:lstStyle/>
          <a:p>
            <a:r>
              <a:rPr lang="en-US" dirty="0" smtClean="0"/>
              <a:t>Really just the same thing</a:t>
            </a:r>
          </a:p>
          <a:p>
            <a:r>
              <a:rPr lang="en-US" dirty="0" smtClean="0"/>
              <a:t>Rather than dividing, plug in the definition of node t’s belief to get: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97" y="3761489"/>
            <a:ext cx="8818373" cy="70220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650462"/>
            <a:ext cx="8229600" cy="1932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Multiply together all messages coming into t</a:t>
            </a:r>
          </a:p>
          <a:p>
            <a:pPr lvl="1"/>
            <a:r>
              <a:rPr lang="en-US" dirty="0" smtClean="0"/>
              <a:t>except message recipient node 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9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far we described the “serial” version</a:t>
            </a:r>
          </a:p>
          <a:p>
            <a:pPr lvl="1"/>
            <a:r>
              <a:rPr lang="en-US" dirty="0" smtClean="0"/>
              <a:t>This is optimal for tree-structured GMs</a:t>
            </a:r>
          </a:p>
          <a:p>
            <a:pPr lvl="1"/>
            <a:r>
              <a:rPr lang="en-US" dirty="0" smtClean="0"/>
              <a:t>Natural extension of forward-backward</a:t>
            </a:r>
          </a:p>
          <a:p>
            <a:r>
              <a:rPr lang="en-US" dirty="0" smtClean="0"/>
              <a:t>Can also do in parallel</a:t>
            </a:r>
          </a:p>
          <a:p>
            <a:pPr lvl="1"/>
            <a:r>
              <a:rPr lang="en-US" dirty="0" smtClean="0"/>
              <a:t>All nodes receive messages from their neighbors in parallel</a:t>
            </a:r>
          </a:p>
          <a:p>
            <a:pPr lvl="1"/>
            <a:r>
              <a:rPr lang="en-US" dirty="0" smtClean="0"/>
              <a:t>Initialize messages to all 1’s</a:t>
            </a:r>
          </a:p>
          <a:p>
            <a:pPr lvl="1"/>
            <a:r>
              <a:rPr lang="en-US" dirty="0" smtClean="0"/>
              <a:t>Each node absorbs messages from all it’s neighbors</a:t>
            </a:r>
          </a:p>
          <a:p>
            <a:pPr lvl="1"/>
            <a:r>
              <a:rPr lang="en-US" dirty="0" smtClean="0"/>
              <a:t>Each node sends messages to each of it’s neighbors</a:t>
            </a:r>
          </a:p>
          <a:p>
            <a:pPr marL="514350" indent="-457200"/>
            <a:r>
              <a:rPr lang="en-US" dirty="0" smtClean="0"/>
              <a:t>Converges to the correct posterior marginal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1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Loopy 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to “approximate inference”</a:t>
            </a:r>
          </a:p>
          <a:p>
            <a:r>
              <a:rPr lang="en-US" dirty="0" smtClean="0"/>
              <a:t>BP is only guaranteed to give the correct answer on tree-structured graphs</a:t>
            </a:r>
          </a:p>
          <a:p>
            <a:r>
              <a:rPr lang="en-US" dirty="0" smtClean="0"/>
              <a:t>But, can run it on graphs with loops, and it gives an approximate answer</a:t>
            </a:r>
          </a:p>
          <a:p>
            <a:pPr lvl="1"/>
            <a:r>
              <a:rPr lang="en-US" dirty="0" smtClean="0"/>
              <a:t>Sometimes doesn’t converge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38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Distributive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Abstractly VE can be thought of as computing the following expression: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Where visible variables are clamped and not summed over</a:t>
            </a:r>
          </a:p>
          <a:p>
            <a:pPr lvl="1"/>
            <a:r>
              <a:rPr lang="en-US" dirty="0" smtClean="0"/>
              <a:t>Intermediate results are cached and not re-computed</a:t>
            </a:r>
          </a:p>
          <a:p>
            <a:pPr lvl="1"/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1" y="2913596"/>
            <a:ext cx="5054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0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Distributive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important task: </a:t>
            </a:r>
            <a:r>
              <a:rPr lang="en-US" b="1" dirty="0" smtClean="0"/>
              <a:t>MAP inference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Essentially the same algorithm can be used</a:t>
            </a:r>
          </a:p>
          <a:p>
            <a:pPr lvl="1"/>
            <a:r>
              <a:rPr lang="en-US" dirty="0" smtClean="0"/>
              <a:t>Just replace sum with max (also </a:t>
            </a:r>
            <a:r>
              <a:rPr lang="en-US" dirty="0" err="1" smtClean="0"/>
              <a:t>traceback</a:t>
            </a:r>
            <a:r>
              <a:rPr lang="en-US" dirty="0" smtClean="0"/>
              <a:t> step)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39" y="2425191"/>
            <a:ext cx="4648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5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Distributive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general VE can be applied to any commutative </a:t>
            </a:r>
            <a:r>
              <a:rPr lang="en-US" b="1" dirty="0" smtClean="0"/>
              <a:t>semi-ring</a:t>
            </a:r>
          </a:p>
          <a:p>
            <a:pPr lvl="1"/>
            <a:r>
              <a:rPr lang="en-US" dirty="0" smtClean="0"/>
              <a:t>A set K, together with two binary operations called “+” and “×” which satisfy the axioms:</a:t>
            </a:r>
          </a:p>
          <a:p>
            <a:pPr lvl="2"/>
            <a:r>
              <a:rPr lang="en-US" dirty="0" smtClean="0"/>
              <a:t>The operation “+” is associative and commutative</a:t>
            </a:r>
          </a:p>
          <a:p>
            <a:pPr lvl="2"/>
            <a:r>
              <a:rPr lang="en-US" dirty="0" smtClean="0"/>
              <a:t>There is an additive identity “0”</a:t>
            </a:r>
          </a:p>
          <a:p>
            <a:pPr lvl="3"/>
            <a:r>
              <a:rPr lang="en-US" dirty="0" smtClean="0"/>
              <a:t> k + 0 = k</a:t>
            </a:r>
          </a:p>
          <a:p>
            <a:pPr lvl="2"/>
            <a:r>
              <a:rPr lang="en-US" dirty="0" smtClean="0"/>
              <a:t>The operation “×” is associative and commutative</a:t>
            </a:r>
          </a:p>
          <a:p>
            <a:pPr lvl="2"/>
            <a:r>
              <a:rPr lang="en-US" dirty="0" smtClean="0"/>
              <a:t>There is a multiplicative identity “1”</a:t>
            </a:r>
          </a:p>
          <a:p>
            <a:pPr lvl="3"/>
            <a:r>
              <a:rPr lang="en-US" dirty="0" smtClean="0"/>
              <a:t>k × 1 = k</a:t>
            </a:r>
          </a:p>
          <a:p>
            <a:pPr lvl="2"/>
            <a:r>
              <a:rPr lang="en-US" dirty="0" smtClean="0"/>
              <a:t>The distributive law holds:</a:t>
            </a:r>
          </a:p>
          <a:p>
            <a:pPr lvl="3"/>
            <a:r>
              <a:rPr lang="en-US" dirty="0" smtClean="0"/>
              <a:t>(a × b) + (a × c) = a × (b + c)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9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ar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8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Distributive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Semi-ring</a:t>
            </a:r>
            <a:r>
              <a:rPr lang="en-US" dirty="0" smtClean="0"/>
              <a:t> For marginal inference (sum-product):</a:t>
            </a:r>
          </a:p>
          <a:p>
            <a:pPr lvl="1"/>
            <a:r>
              <a:rPr lang="en-US" dirty="0" smtClean="0"/>
              <a:t>“×” = multiplication</a:t>
            </a:r>
          </a:p>
          <a:p>
            <a:pPr lvl="1"/>
            <a:r>
              <a:rPr lang="en-US" dirty="0" smtClean="0"/>
              <a:t>“+” = sum</a:t>
            </a:r>
            <a:endParaRPr lang="en-US" b="1" dirty="0" smtClean="0"/>
          </a:p>
          <a:p>
            <a:r>
              <a:rPr lang="en-US" b="1" dirty="0" smtClean="0"/>
              <a:t>Semi-ring</a:t>
            </a:r>
            <a:r>
              <a:rPr lang="en-US" dirty="0" smtClean="0"/>
              <a:t> For MAP inference (max-product):</a:t>
            </a:r>
          </a:p>
          <a:p>
            <a:pPr lvl="1"/>
            <a:r>
              <a:rPr lang="en-US" dirty="0" smtClean="0"/>
              <a:t>“×” = multiplication</a:t>
            </a:r>
          </a:p>
          <a:p>
            <a:pPr lvl="1"/>
            <a:r>
              <a:rPr lang="en-US" dirty="0" smtClean="0"/>
              <a:t>“+” = max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43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ar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ar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7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ar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9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Summing Out A Variable From a Factor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4" y="1417638"/>
            <a:ext cx="6610078" cy="513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15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Product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4" y="1417639"/>
            <a:ext cx="8143225" cy="476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7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ar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0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916</Words>
  <Application>Microsoft Macintosh PowerPoint</Application>
  <PresentationFormat>On-screen Show (4:3)</PresentationFormat>
  <Paragraphs>135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Exact Inference</vt:lpstr>
      <vt:lpstr>Inference</vt:lpstr>
      <vt:lpstr>PowerPoint Presentation</vt:lpstr>
      <vt:lpstr>PowerPoint Presentation</vt:lpstr>
      <vt:lpstr>PowerPoint Presentation</vt:lpstr>
      <vt:lpstr>PowerPoint Presentation</vt:lpstr>
      <vt:lpstr>Summing Out A Variable From a Factor</vt:lpstr>
      <vt:lpstr>Factor Product</vt:lpstr>
      <vt:lpstr>PowerPoint Presentation</vt:lpstr>
      <vt:lpstr>Belief Propagation: Motivation</vt:lpstr>
      <vt:lpstr>Belief Propagation</vt:lpstr>
      <vt:lpstr>BP: Initial Assumptions</vt:lpstr>
      <vt:lpstr>Belief Propagation</vt:lpstr>
      <vt:lpstr>Collect to root phase</vt:lpstr>
      <vt:lpstr>Collect to root: Details</vt:lpstr>
      <vt:lpstr>Computing the upward belief state</vt:lpstr>
      <vt:lpstr>Q: how to compute upward messages?</vt:lpstr>
      <vt:lpstr>Completing the Upward Pass</vt:lpstr>
      <vt:lpstr>Computing the belief state for node s</vt:lpstr>
      <vt:lpstr>Distribute from Root</vt:lpstr>
      <vt:lpstr>Computing Beliefs:</vt:lpstr>
      <vt:lpstr>Q: how to compute top-down messages?</vt:lpstr>
      <vt:lpstr>Q: how to compute top-down messages?</vt:lpstr>
      <vt:lpstr>Sum-product algorithm</vt:lpstr>
      <vt:lpstr>Parallel BP</vt:lpstr>
      <vt:lpstr>Loopy BP</vt:lpstr>
      <vt:lpstr>Generalized Distributive Law</vt:lpstr>
      <vt:lpstr>Generalized Distributive Law</vt:lpstr>
      <vt:lpstr>Generalized Distributive Law</vt:lpstr>
      <vt:lpstr>Generalized Distributive Law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Exact Inference</dc:title>
  <dc:creator>Alan</dc:creator>
  <cp:lastModifiedBy>Alan</cp:lastModifiedBy>
  <cp:revision>99</cp:revision>
  <dcterms:created xsi:type="dcterms:W3CDTF">2015-02-15T16:38:41Z</dcterms:created>
  <dcterms:modified xsi:type="dcterms:W3CDTF">2015-02-17T16:07:58Z</dcterms:modified>
</cp:coreProperties>
</file>