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F918A-E6CB-0C4E-8B22-1B561ABB4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4171-8185-474E-A49B-D9A3D070AF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68CB-C551-734D-AA53-11347EA3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5.wmf"/><Relationship Id="rId7" Type="http://schemas.openxmlformats.org/officeDocument/2006/relationships/oleObject" Target="../embeddings/Microsoft_Equation1.bin"/><Relationship Id="rId8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Markov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Ritter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2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a Bayesian Network to a Markov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Tempting:</a:t>
            </a:r>
          </a:p>
          <a:p>
            <a:pPr lvl="1"/>
            <a:r>
              <a:rPr lang="en-US" dirty="0" smtClean="0"/>
              <a:t>Just drop directionality of the edges</a:t>
            </a:r>
          </a:p>
          <a:p>
            <a:pPr lvl="1"/>
            <a:r>
              <a:rPr lang="en-US" dirty="0" smtClean="0"/>
              <a:t>But this is clearly incorrect (v-structure)</a:t>
            </a:r>
          </a:p>
          <a:p>
            <a:pPr lvl="1"/>
            <a:r>
              <a:rPr lang="en-US" dirty="0" smtClean="0"/>
              <a:t>Introduces incorrect CI statements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Add edges between “unmarried” parents</a:t>
            </a:r>
          </a:p>
          <a:p>
            <a:pPr lvl="1"/>
            <a:r>
              <a:rPr lang="en-US" dirty="0" smtClean="0"/>
              <a:t>This process is called </a:t>
            </a:r>
            <a:r>
              <a:rPr lang="en-US" b="1" dirty="0" smtClean="0"/>
              <a:t>moralization</a:t>
            </a:r>
          </a:p>
        </p:txBody>
      </p:sp>
    </p:spTree>
    <p:extLst>
      <p:ext uri="{BB962C8B-B14F-4D97-AF65-F5344CB8AC3E}">
        <p14:creationId xmlns:p14="http://schemas.microsoft.com/office/powerpoint/2010/main" val="190921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moralization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" y="3030139"/>
            <a:ext cx="5293360" cy="2067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1115060"/>
            <a:ext cx="5478780" cy="219577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5440" y="5097858"/>
            <a:ext cx="8564880" cy="1270000"/>
          </a:xfrm>
        </p:spPr>
        <p:txBody>
          <a:bodyPr>
            <a:normAutofit/>
          </a:bodyPr>
          <a:lstStyle/>
          <a:p>
            <a:r>
              <a:rPr lang="en-US" dirty="0" smtClean="0"/>
              <a:t>Unfortunately, this looses some CI information</a:t>
            </a:r>
          </a:p>
          <a:p>
            <a:pPr lvl="1"/>
            <a:r>
              <a:rPr lang="en-US" dirty="0" smtClean="0"/>
              <a:t>Example: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29" y="5765910"/>
            <a:ext cx="1397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1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vs. Undirected 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which has  more “expressive power”?</a:t>
            </a:r>
          </a:p>
          <a:p>
            <a:r>
              <a:rPr lang="en-US" dirty="0" smtClean="0"/>
              <a:t>Recall:</a:t>
            </a:r>
          </a:p>
          <a:p>
            <a:pPr lvl="1"/>
            <a:r>
              <a:rPr lang="en-US" dirty="0" smtClean="0"/>
              <a:t>G is an I-map of P if: </a:t>
            </a:r>
          </a:p>
          <a:p>
            <a:r>
              <a:rPr lang="en-US" dirty="0" smtClean="0"/>
              <a:t>Now define:</a:t>
            </a:r>
          </a:p>
          <a:p>
            <a:pPr lvl="1"/>
            <a:r>
              <a:rPr lang="en-US" dirty="0" smtClean="0"/>
              <a:t>G is a </a:t>
            </a:r>
            <a:r>
              <a:rPr lang="en-US" b="1" dirty="0" smtClean="0"/>
              <a:t>perfect I-map </a:t>
            </a:r>
            <a:r>
              <a:rPr lang="en-US" dirty="0" smtClean="0"/>
              <a:t>of P if:</a:t>
            </a:r>
          </a:p>
          <a:p>
            <a:pPr lvl="2"/>
            <a:r>
              <a:rPr lang="en-US" dirty="0" smtClean="0"/>
              <a:t>Graph can represent all (and only) CIs in P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13" y="2809433"/>
            <a:ext cx="24511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98" y="3914291"/>
            <a:ext cx="2451100" cy="469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7782" y="4916596"/>
            <a:ext cx="7342878" cy="1514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Bayesian Networks and Markov </a:t>
            </a:r>
            <a:r>
              <a:rPr lang="en-US" sz="2800" dirty="0"/>
              <a:t>N</a:t>
            </a:r>
            <a:r>
              <a:rPr lang="en-US" sz="2800" dirty="0" smtClean="0"/>
              <a:t>etworks are perfect maps for different sets of distributions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940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topological ordering on undirected graph</a:t>
            </a:r>
          </a:p>
          <a:p>
            <a:r>
              <a:rPr lang="en-US" dirty="0" smtClean="0"/>
              <a:t>Can’t use the chain rule of probability to represent P(y)</a:t>
            </a:r>
          </a:p>
          <a:p>
            <a:r>
              <a:rPr lang="en-US" dirty="0" smtClean="0"/>
              <a:t>Instead we will use </a:t>
            </a:r>
            <a:r>
              <a:rPr lang="en-US" b="1" dirty="0" smtClean="0"/>
              <a:t>potential functions:</a:t>
            </a:r>
          </a:p>
          <a:p>
            <a:pPr lvl="1"/>
            <a:r>
              <a:rPr lang="en-US" dirty="0" smtClean="0"/>
              <a:t>associate potential functions with each maximal clique in the graph</a:t>
            </a:r>
          </a:p>
          <a:p>
            <a:pPr lvl="1"/>
            <a:r>
              <a:rPr lang="en-US" dirty="0" smtClean="0"/>
              <a:t>A potential can be any non-negative function</a:t>
            </a:r>
          </a:p>
          <a:p>
            <a:r>
              <a:rPr lang="en-US" b="1" dirty="0" smtClean="0"/>
              <a:t>Joint distribution is defined to be proportional to product of clique potentials</a:t>
            </a:r>
            <a:endParaRPr lang="en-US" b="1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11" y="4088533"/>
            <a:ext cx="1727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4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Joint distribution is defined to be proportional to product of clique potentials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Any positive distribution whose CI properties can be represented by an UGM can be represented this way.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8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Hammersly</a:t>
            </a:r>
            <a:r>
              <a:rPr lang="en-US" dirty="0" smtClean="0"/>
              <a:t>-Clifford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positive distribution P(Y) &gt; 0 satisfies the CI properties of an undirected graph G </a:t>
            </a:r>
            <a:r>
              <a:rPr lang="en-US" dirty="0" err="1" smtClean="0"/>
              <a:t>iff</a:t>
            </a:r>
            <a:r>
              <a:rPr lang="en-US" dirty="0" smtClean="0"/>
              <a:t> P can be represented as a product of factors, one per maximal clique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7" y="3928973"/>
            <a:ext cx="5511800" cy="1193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48941" y="5339879"/>
            <a:ext cx="2946920" cy="1090768"/>
          </a:xfrm>
          <a:prstGeom prst="wedgeRectCallout">
            <a:avLst>
              <a:gd name="adj1" fmla="val 43255"/>
              <a:gd name="adj2" fmla="val -882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Z is the partition function</a:t>
            </a:r>
            <a:endParaRPr lang="en-US" sz="2800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37" y="5418227"/>
            <a:ext cx="4737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8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573"/>
            <a:ext cx="5111014" cy="2039853"/>
          </a:xfrm>
        </p:spPr>
        <p:txBody>
          <a:bodyPr/>
          <a:lstStyle/>
          <a:p>
            <a:r>
              <a:rPr lang="en-US" dirty="0" smtClean="0"/>
              <a:t>If P satisfies the conditional independence assumptions of this graph, we can write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887" y="283841"/>
            <a:ext cx="2158121" cy="2753464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4" y="3423664"/>
            <a:ext cx="8690551" cy="84860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1" y="5015968"/>
            <a:ext cx="8395059" cy="8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9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306390" cy="3707118"/>
          </a:xfrm>
        </p:spPr>
        <p:txBody>
          <a:bodyPr>
            <a:normAutofit/>
          </a:bodyPr>
          <a:lstStyle/>
          <a:p>
            <a:r>
              <a:rPr lang="en-US" dirty="0" smtClean="0"/>
              <a:t>Potentials don’t need to correspond to maximal cliques</a:t>
            </a:r>
          </a:p>
          <a:p>
            <a:r>
              <a:rPr lang="en-US" dirty="0" smtClean="0"/>
              <a:t>We can also restrict parameterization to edges (or any other cliques)</a:t>
            </a:r>
          </a:p>
          <a:p>
            <a:r>
              <a:rPr lang="en-US" b="1" dirty="0" smtClean="0"/>
              <a:t>Pairwise MRF: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887" y="2247924"/>
            <a:ext cx="2158121" cy="2753464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7319"/>
            <a:ext cx="9144000" cy="2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Potential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7887"/>
          </a:xfrm>
        </p:spPr>
        <p:txBody>
          <a:bodyPr>
            <a:normAutofit/>
          </a:bodyPr>
          <a:lstStyle/>
          <a:p>
            <a:r>
              <a:rPr lang="en-US" dirty="0" smtClean="0"/>
              <a:t>Can represent as CPTs like we did for Bayesian Networks (DGMs)</a:t>
            </a:r>
          </a:p>
          <a:p>
            <a:pPr lvl="1"/>
            <a:r>
              <a:rPr lang="en-US" dirty="0" smtClean="0"/>
              <a:t>But, potentials are </a:t>
            </a:r>
            <a:r>
              <a:rPr lang="en-US" b="1" dirty="0" smtClean="0"/>
              <a:t>not</a:t>
            </a:r>
            <a:r>
              <a:rPr lang="en-US" dirty="0" smtClean="0"/>
              <a:t> probabilities</a:t>
            </a:r>
          </a:p>
          <a:p>
            <a:pPr lvl="1"/>
            <a:r>
              <a:rPr lang="en-US" dirty="0" smtClean="0"/>
              <a:t>Represent relative “compatibility” between various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06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</a:rPr>
              <a:t>Markov Networks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458200" cy="533400"/>
          </a:xfrm>
        </p:spPr>
        <p:txBody>
          <a:bodyPr/>
          <a:lstStyle/>
          <a:p>
            <a:pPr eaLnBrk="1" hangingPunct="1"/>
            <a:r>
              <a:rPr lang="en-US" sz="2600" b="1">
                <a:latin typeface="Arial" charset="0"/>
              </a:rPr>
              <a:t>Undirected</a:t>
            </a:r>
            <a:r>
              <a:rPr lang="en-US" sz="2600">
                <a:latin typeface="Arial" charset="0"/>
              </a:rPr>
              <a:t> graphical models</a:t>
            </a:r>
          </a:p>
        </p:txBody>
      </p:sp>
      <p:sp>
        <p:nvSpPr>
          <p:cNvPr id="1030" name="Oval 4"/>
          <p:cNvSpPr>
            <a:spLocks noChangeArrowheads="1"/>
          </p:cNvSpPr>
          <p:nvPr/>
        </p:nvSpPr>
        <p:spPr bwMode="auto">
          <a:xfrm>
            <a:off x="4038600" y="13716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Cancer</a:t>
            </a:r>
          </a:p>
        </p:txBody>
      </p:sp>
      <p:sp>
        <p:nvSpPr>
          <p:cNvPr id="1031" name="Oval 5"/>
          <p:cNvSpPr>
            <a:spLocks noChangeArrowheads="1"/>
          </p:cNvSpPr>
          <p:nvPr/>
        </p:nvSpPr>
        <p:spPr bwMode="auto">
          <a:xfrm>
            <a:off x="5410200" y="22860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Cough</a:t>
            </a:r>
          </a:p>
        </p:txBody>
      </p:sp>
      <p:sp>
        <p:nvSpPr>
          <p:cNvPr id="1032" name="Oval 6"/>
          <p:cNvSpPr>
            <a:spLocks noChangeArrowheads="1"/>
          </p:cNvSpPr>
          <p:nvPr/>
        </p:nvSpPr>
        <p:spPr bwMode="auto">
          <a:xfrm>
            <a:off x="2743200" y="22860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Asthma</a:t>
            </a:r>
          </a:p>
        </p:txBody>
      </p:sp>
      <p:sp>
        <p:nvSpPr>
          <p:cNvPr id="1033" name="Oval 7"/>
          <p:cNvSpPr>
            <a:spLocks noChangeArrowheads="1"/>
          </p:cNvSpPr>
          <p:nvPr/>
        </p:nvSpPr>
        <p:spPr bwMode="auto">
          <a:xfrm>
            <a:off x="1371600" y="13716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Smoking</a:t>
            </a:r>
          </a:p>
        </p:txBody>
      </p:sp>
      <p:cxnSp>
        <p:nvCxnSpPr>
          <p:cNvPr id="1034" name="AutoShape 8"/>
          <p:cNvCxnSpPr>
            <a:cxnSpLocks noChangeShapeType="1"/>
            <a:stCxn id="1033" idx="6"/>
            <a:endCxn id="1030" idx="2"/>
          </p:cNvCxnSpPr>
          <p:nvPr/>
        </p:nvCxnSpPr>
        <p:spPr bwMode="auto">
          <a:xfrm>
            <a:off x="3200400" y="16764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AutoShape 9"/>
          <p:cNvCxnSpPr>
            <a:cxnSpLocks noChangeShapeType="1"/>
          </p:cNvCxnSpPr>
          <p:nvPr/>
        </p:nvCxnSpPr>
        <p:spPr bwMode="auto">
          <a:xfrm>
            <a:off x="5638800" y="1905000"/>
            <a:ext cx="3841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6" name="AutoShape 10"/>
          <p:cNvCxnSpPr>
            <a:cxnSpLocks noChangeShapeType="1"/>
          </p:cNvCxnSpPr>
          <p:nvPr/>
        </p:nvCxnSpPr>
        <p:spPr bwMode="auto">
          <a:xfrm flipH="1">
            <a:off x="4114800" y="1905000"/>
            <a:ext cx="268288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7" name="AutoShape 11"/>
          <p:cNvCxnSpPr>
            <a:cxnSpLocks noChangeShapeType="1"/>
            <a:stCxn id="1032" idx="6"/>
            <a:endCxn id="1031" idx="2"/>
          </p:cNvCxnSpPr>
          <p:nvPr/>
        </p:nvCxnSpPr>
        <p:spPr bwMode="auto">
          <a:xfrm>
            <a:off x="4572000" y="25908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8" name="Rectangle 12"/>
          <p:cNvSpPr>
            <a:spLocks noChangeArrowheads="1"/>
          </p:cNvSpPr>
          <p:nvPr/>
        </p:nvSpPr>
        <p:spPr bwMode="auto">
          <a:xfrm>
            <a:off x="381000" y="3048000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600"/>
              <a:t>Potential functions defined over cliques</a:t>
            </a:r>
          </a:p>
        </p:txBody>
      </p:sp>
      <p:graphicFrame>
        <p:nvGraphicFramePr>
          <p:cNvPr id="958477" name="Group 13"/>
          <p:cNvGraphicFramePr>
            <a:graphicFrameLocks noGrp="1"/>
          </p:cNvGraphicFramePr>
          <p:nvPr/>
        </p:nvGraphicFramePr>
        <p:xfrm>
          <a:off x="4419600" y="3657600"/>
          <a:ext cx="3962400" cy="2489201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Smoking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</a:t>
                      </a: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Ф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(S,C)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4.5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4.5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2.7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4.5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33463" y="3733800"/>
          <a:ext cx="29829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Equation" r:id="rId3" imgW="1282680" imgH="419040" progId="Equation.3">
                  <p:embed/>
                </p:oleObj>
              </mc:Choice>
              <mc:Fallback>
                <p:oleObj name="Equation" r:id="rId3" imgW="1282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3733800"/>
                        <a:ext cx="29829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143000" y="5105400"/>
          <a:ext cx="2628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5" imgW="1130040" imgH="342720" progId="Equation.3">
                  <p:embed/>
                </p:oleObj>
              </mc:Choice>
              <mc:Fallback>
                <p:oleObj name="Equation" r:id="rId5" imgW="11300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26289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4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Potential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7887"/>
          </a:xfrm>
        </p:spPr>
        <p:txBody>
          <a:bodyPr>
            <a:normAutofit/>
          </a:bodyPr>
          <a:lstStyle/>
          <a:p>
            <a:r>
              <a:rPr lang="en-US" dirty="0"/>
              <a:t>More general approach:</a:t>
            </a:r>
          </a:p>
          <a:p>
            <a:pPr lvl="1"/>
            <a:r>
              <a:rPr lang="en-US" dirty="0"/>
              <a:t>Represent the log potentials as a linear function of the parameters</a:t>
            </a:r>
          </a:p>
          <a:p>
            <a:pPr lvl="1"/>
            <a:r>
              <a:rPr lang="en-US" b="1" dirty="0"/>
              <a:t>Log-linear (maximum entropy) models</a:t>
            </a:r>
            <a:endParaRPr lang="en-US" b="1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9" y="4509046"/>
            <a:ext cx="7340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5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Log-Linear Models</a:t>
            </a:r>
            <a:endParaRPr lang="en-US" dirty="0">
              <a:latin typeface="Arial" charset="0"/>
            </a:endParaRP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457200" y="2895600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600"/>
              <a:t>Log-linear model:</a:t>
            </a: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4749800" y="3603625"/>
            <a:ext cx="7366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4495800" y="3603625"/>
            <a:ext cx="254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7"/>
          <p:cNvSpPr txBox="1">
            <a:spLocks noChangeArrowheads="1"/>
          </p:cNvSpPr>
          <p:nvPr/>
        </p:nvSpPr>
        <p:spPr bwMode="auto">
          <a:xfrm>
            <a:off x="2362200" y="4495800"/>
            <a:ext cx="21336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Weight of Feature </a:t>
            </a:r>
            <a:r>
              <a:rPr lang="en-US" sz="1800" i="1"/>
              <a:t>i</a:t>
            </a:r>
          </a:p>
        </p:txBody>
      </p:sp>
      <p:sp>
        <p:nvSpPr>
          <p:cNvPr id="2059" name="Text Box 8"/>
          <p:cNvSpPr txBox="1">
            <a:spLocks noChangeArrowheads="1"/>
          </p:cNvSpPr>
          <p:nvPr/>
        </p:nvSpPr>
        <p:spPr bwMode="auto">
          <a:xfrm>
            <a:off x="4724400" y="4495800"/>
            <a:ext cx="1104900" cy="385763"/>
          </a:xfrm>
          <a:prstGeom prst="rect">
            <a:avLst/>
          </a:prstGeom>
          <a:noFill/>
          <a:ln w="1905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Feature </a:t>
            </a:r>
            <a:r>
              <a:rPr lang="en-US" sz="1800" i="1"/>
              <a:t>i</a:t>
            </a:r>
            <a:endParaRPr lang="en-US" sz="1800"/>
          </a:p>
        </p:txBody>
      </p:sp>
      <p:sp>
        <p:nvSpPr>
          <p:cNvPr id="2060" name="Line 9"/>
          <p:cNvSpPr>
            <a:spLocks noChangeShapeType="1"/>
          </p:cNvSpPr>
          <p:nvPr/>
        </p:nvSpPr>
        <p:spPr bwMode="auto">
          <a:xfrm flipV="1">
            <a:off x="4343400" y="4038600"/>
            <a:ext cx="1524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0"/>
          <p:cNvSpPr>
            <a:spLocks noChangeShapeType="1"/>
          </p:cNvSpPr>
          <p:nvPr/>
        </p:nvSpPr>
        <p:spPr bwMode="auto">
          <a:xfrm flipH="1" flipV="1">
            <a:off x="4953000" y="4038600"/>
            <a:ext cx="152400" cy="4572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5029200"/>
          <a:ext cx="66532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3619440" imgH="482400" progId="Equation.3">
                  <p:embed/>
                </p:oleObj>
              </mc:Choice>
              <mc:Fallback>
                <p:oleObj name="Equation" r:id="rId3" imgW="3619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6532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31850" y="5791200"/>
          <a:ext cx="1393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634680" imgH="215640" progId="Equation.3">
                  <p:embed/>
                </p:oleObj>
              </mc:Choice>
              <mc:Fallback>
                <p:oleObj name="Equation" r:id="rId5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791200"/>
                        <a:ext cx="13938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Oval 13"/>
          <p:cNvSpPr>
            <a:spLocks noChangeArrowheads="1"/>
          </p:cNvSpPr>
          <p:nvPr/>
        </p:nvSpPr>
        <p:spPr bwMode="auto">
          <a:xfrm>
            <a:off x="4038600" y="13716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Cancer</a:t>
            </a:r>
          </a:p>
        </p:txBody>
      </p:sp>
      <p:sp>
        <p:nvSpPr>
          <p:cNvPr id="2063" name="Oval 14"/>
          <p:cNvSpPr>
            <a:spLocks noChangeArrowheads="1"/>
          </p:cNvSpPr>
          <p:nvPr/>
        </p:nvSpPr>
        <p:spPr bwMode="auto">
          <a:xfrm>
            <a:off x="5410200" y="22860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Cough</a:t>
            </a:r>
          </a:p>
        </p:txBody>
      </p:sp>
      <p:sp>
        <p:nvSpPr>
          <p:cNvPr id="2064" name="Oval 15"/>
          <p:cNvSpPr>
            <a:spLocks noChangeArrowheads="1"/>
          </p:cNvSpPr>
          <p:nvPr/>
        </p:nvSpPr>
        <p:spPr bwMode="auto">
          <a:xfrm>
            <a:off x="2743200" y="22860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Asthma</a:t>
            </a:r>
          </a:p>
        </p:txBody>
      </p:sp>
      <p:sp>
        <p:nvSpPr>
          <p:cNvPr id="2065" name="Oval 16"/>
          <p:cNvSpPr>
            <a:spLocks noChangeArrowheads="1"/>
          </p:cNvSpPr>
          <p:nvPr/>
        </p:nvSpPr>
        <p:spPr bwMode="auto">
          <a:xfrm>
            <a:off x="1371600" y="13716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Smoking</a:t>
            </a:r>
          </a:p>
        </p:txBody>
      </p:sp>
      <p:cxnSp>
        <p:nvCxnSpPr>
          <p:cNvPr id="2066" name="AutoShape 17"/>
          <p:cNvCxnSpPr>
            <a:cxnSpLocks noChangeShapeType="1"/>
            <a:stCxn id="2065" idx="6"/>
            <a:endCxn id="2062" idx="2"/>
          </p:cNvCxnSpPr>
          <p:nvPr/>
        </p:nvCxnSpPr>
        <p:spPr bwMode="auto">
          <a:xfrm>
            <a:off x="3200400" y="16764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18"/>
          <p:cNvCxnSpPr>
            <a:cxnSpLocks noChangeShapeType="1"/>
          </p:cNvCxnSpPr>
          <p:nvPr/>
        </p:nvCxnSpPr>
        <p:spPr bwMode="auto">
          <a:xfrm>
            <a:off x="5638800" y="1905000"/>
            <a:ext cx="3841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" name="AutoShape 19"/>
          <p:cNvCxnSpPr>
            <a:cxnSpLocks noChangeShapeType="1"/>
          </p:cNvCxnSpPr>
          <p:nvPr/>
        </p:nvCxnSpPr>
        <p:spPr bwMode="auto">
          <a:xfrm flipH="1">
            <a:off x="4114800" y="1905000"/>
            <a:ext cx="268288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9" name="AutoShape 20"/>
          <p:cNvCxnSpPr>
            <a:cxnSpLocks noChangeShapeType="1"/>
            <a:stCxn id="2064" idx="6"/>
            <a:endCxn id="2063" idx="2"/>
          </p:cNvCxnSpPr>
          <p:nvPr/>
        </p:nvCxnSpPr>
        <p:spPr bwMode="auto">
          <a:xfrm>
            <a:off x="4572000" y="25908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905000" y="3276600"/>
          <a:ext cx="38100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7" imgW="1638000" imgH="457200" progId="Equation.3">
                  <p:embed/>
                </p:oleObj>
              </mc:Choice>
              <mc:Fallback>
                <p:oleObj name="Equation" r:id="rId7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38100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51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Log-Linear models can </a:t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epresent Table CPTs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pairwise MRF where each edge has an associated potential w/ K^2 features: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 we can convert into a potential function using the weight for each feature:</a:t>
            </a:r>
          </a:p>
          <a:p>
            <a:endParaRPr lang="en-US" dirty="0"/>
          </a:p>
          <a:p>
            <a:r>
              <a:rPr lang="en-US" dirty="0" smtClean="0"/>
              <a:t>But, log-linear model is more general</a:t>
            </a:r>
          </a:p>
          <a:p>
            <a:pPr lvl="1"/>
            <a:r>
              <a:rPr lang="en-US" dirty="0" smtClean="0"/>
              <a:t>Feature vectors can be arbitrarily designed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10" y="2776872"/>
            <a:ext cx="7162800" cy="469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0" y="4334225"/>
            <a:ext cx="8407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Undirected Graphical Models: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dirty="0" smtClean="0"/>
              <a:t>Directed graphical models = Bayesian Networks</a:t>
            </a:r>
          </a:p>
          <a:p>
            <a:pPr lvl="1"/>
            <a:r>
              <a:rPr lang="en-US" dirty="0" smtClean="0"/>
              <a:t>Undirected graphical models = Markov Networks</a:t>
            </a:r>
          </a:p>
          <a:p>
            <a:r>
              <a:rPr lang="en-US" dirty="0" smtClean="0"/>
              <a:t>We just learned about DGMs (Bayes Nets)</a:t>
            </a:r>
          </a:p>
          <a:p>
            <a:r>
              <a:rPr lang="en-US" dirty="0" smtClean="0"/>
              <a:t>For some domains being forced to choose a direction of edges is awkward.</a:t>
            </a:r>
          </a:p>
          <a:p>
            <a:r>
              <a:rPr lang="en-US" dirty="0" smtClean="0"/>
              <a:t>Example: consider modeling an image</a:t>
            </a:r>
          </a:p>
          <a:p>
            <a:pPr lvl="1"/>
            <a:r>
              <a:rPr lang="en-US" dirty="0" smtClean="0"/>
              <a:t>Assumption: neighboring pixels are correlated</a:t>
            </a:r>
          </a:p>
          <a:p>
            <a:pPr lvl="1"/>
            <a:r>
              <a:rPr lang="en-US" dirty="0" smtClean="0"/>
              <a:t>We could create a DAG model w/ 2D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Bayesian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1755140"/>
            <a:ext cx="5679440" cy="46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 </a:t>
            </a:r>
            <a:br>
              <a:rPr lang="en-US" dirty="0" smtClean="0"/>
            </a:br>
            <a:r>
              <a:rPr lang="en-US" dirty="0" smtClean="0"/>
              <a:t>(Markov Network)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696719"/>
            <a:ext cx="5979160" cy="47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7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UGMs (Bayes Nets)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DGMs (Markov Nets)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Advantages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Symmetric</a:t>
            </a:r>
          </a:p>
          <a:p>
            <a:pPr marL="1314450" lvl="2" indent="-514350"/>
            <a:r>
              <a:rPr lang="en-US" dirty="0" smtClean="0"/>
              <a:t>More natural for certain domains (e.g. spatial or relational data)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Discriminative UGMs (A.K.A Conditional Random Fields) work better than discriminative UGMs</a:t>
            </a:r>
          </a:p>
          <a:p>
            <a:r>
              <a:rPr lang="en-US" b="1" dirty="0" smtClean="0"/>
              <a:t>Disadvantages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are less interpretable and modular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 estimation is computationally more expensive</a:t>
            </a:r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8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Independence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Simpler than Bayesian Networks</a:t>
            </a:r>
          </a:p>
          <a:p>
            <a:pPr lvl="1"/>
            <a:r>
              <a:rPr lang="en-US" dirty="0" smtClean="0"/>
              <a:t>No d-</a:t>
            </a:r>
            <a:r>
              <a:rPr lang="en-US" dirty="0" err="1" smtClean="0"/>
              <a:t>seperation</a:t>
            </a:r>
            <a:r>
              <a:rPr lang="en-US" dirty="0" smtClean="0"/>
              <a:t>, v-structures, etc…</a:t>
            </a:r>
          </a:p>
          <a:p>
            <a:r>
              <a:rPr lang="en-US" dirty="0" smtClean="0"/>
              <a:t>UGMs define CI via simple graph separation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E.g. if we remove all the evidence nodes from the graph, are there any paths connecting A and B?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3560414"/>
            <a:ext cx="8554720" cy="4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7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Blanket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Simple</a:t>
            </a:r>
          </a:p>
          <a:p>
            <a:pPr lvl="1"/>
            <a:r>
              <a:rPr lang="en-US" dirty="0" smtClean="0"/>
              <a:t>Markov blanket of a node is just the set of it’s immediate neighbors</a:t>
            </a:r>
          </a:p>
          <a:p>
            <a:pPr lvl="1"/>
            <a:r>
              <a:rPr lang="en-US" dirty="0" smtClean="0"/>
              <a:t>Don’t need to worry about co-parents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Properties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1417638"/>
            <a:ext cx="5293360" cy="206771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0" y="3757930"/>
            <a:ext cx="1879600" cy="469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0" y="4377690"/>
            <a:ext cx="23114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0" y="5158740"/>
            <a:ext cx="3086100" cy="469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7680" y="3798570"/>
            <a:ext cx="103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Pairwise: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9920" y="4478258"/>
            <a:ext cx="72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9600" y="5255736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4" y="1682988"/>
            <a:ext cx="3082236" cy="19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4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664</Words>
  <Application>Microsoft Macintosh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Office Theme</vt:lpstr>
      <vt:lpstr>Equation</vt:lpstr>
      <vt:lpstr>Microsoft Equation 3.0</vt:lpstr>
      <vt:lpstr>Microsoft Equation</vt:lpstr>
      <vt:lpstr>Markov Networks</vt:lpstr>
      <vt:lpstr>Markov Networks</vt:lpstr>
      <vt:lpstr>Undirected Graphical Models: Motivation</vt:lpstr>
      <vt:lpstr>2D Bayesian Network</vt:lpstr>
      <vt:lpstr>Markov Random Field  (Markov Network)</vt:lpstr>
      <vt:lpstr>UGMs (Bayes Nets) vs  DGMs (Markov Nets)</vt:lpstr>
      <vt:lpstr>Conditional Independence Properties</vt:lpstr>
      <vt:lpstr>Markov Blanket</vt:lpstr>
      <vt:lpstr>Independence Properties</vt:lpstr>
      <vt:lpstr>Converting a Bayesian Network to a Markov Network</vt:lpstr>
      <vt:lpstr>Example: moralization</vt:lpstr>
      <vt:lpstr>Directed vs. Undirected GMs</vt:lpstr>
      <vt:lpstr>PowerPoint Presentation</vt:lpstr>
      <vt:lpstr>Parameterization</vt:lpstr>
      <vt:lpstr>Parameterization (con’t)</vt:lpstr>
      <vt:lpstr>Hammersly-Clifford Theorem</vt:lpstr>
      <vt:lpstr>Example</vt:lpstr>
      <vt:lpstr>Pairwise MRF</vt:lpstr>
      <vt:lpstr>Representing Potential Functions</vt:lpstr>
      <vt:lpstr>Representing Potential Functions</vt:lpstr>
      <vt:lpstr>Log-Linear Models</vt:lpstr>
      <vt:lpstr>Log-Linear models can  represent Table CPTs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Networks</dc:title>
  <dc:creator>Alan</dc:creator>
  <cp:lastModifiedBy>Alan</cp:lastModifiedBy>
  <cp:revision>124</cp:revision>
  <dcterms:created xsi:type="dcterms:W3CDTF">2015-02-11T19:18:27Z</dcterms:created>
  <dcterms:modified xsi:type="dcterms:W3CDTF">2015-02-12T02:55:21Z</dcterms:modified>
</cp:coreProperties>
</file>