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5" r:id="rId3"/>
    <p:sldId id="259" r:id="rId4"/>
    <p:sldId id="312" r:id="rId5"/>
    <p:sldId id="262" r:id="rId6"/>
    <p:sldId id="263" r:id="rId7"/>
    <p:sldId id="288" r:id="rId8"/>
    <p:sldId id="309" r:id="rId9"/>
    <p:sldId id="289" r:id="rId10"/>
    <p:sldId id="290" r:id="rId11"/>
    <p:sldId id="291" r:id="rId12"/>
    <p:sldId id="306" r:id="rId13"/>
    <p:sldId id="292" r:id="rId14"/>
    <p:sldId id="297" r:id="rId15"/>
    <p:sldId id="300" r:id="rId16"/>
    <p:sldId id="293" r:id="rId17"/>
    <p:sldId id="299" r:id="rId18"/>
    <p:sldId id="303" r:id="rId19"/>
    <p:sldId id="308" r:id="rId20"/>
    <p:sldId id="298" r:id="rId21"/>
    <p:sldId id="302" r:id="rId22"/>
    <p:sldId id="315" r:id="rId23"/>
    <p:sldId id="307" r:id="rId24"/>
    <p:sldId id="272" r:id="rId25"/>
    <p:sldId id="274" r:id="rId26"/>
    <p:sldId id="279" r:id="rId27"/>
    <p:sldId id="280" r:id="rId28"/>
    <p:sldId id="281" r:id="rId29"/>
    <p:sldId id="284" r:id="rId30"/>
    <p:sldId id="310" r:id="rId31"/>
    <p:sldId id="311" r:id="rId3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3546" autoAdjust="0"/>
  </p:normalViewPr>
  <p:slideViewPr>
    <p:cSldViewPr snapToGrid="0">
      <p:cViewPr varScale="1">
        <p:scale>
          <a:sx n="76" d="100"/>
          <a:sy n="7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9EFD5-B4E1-40E3-B1C6-3D997CEB548B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06C-F172-4D10-9E41-DE501FD8E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D2C88FE9-3226-402C-BDE6-4185A205A7C0}" type="datetimeFigureOut">
              <a:rPr lang="en-US" smtClean="0"/>
              <a:pPr/>
              <a:t>7/11/2010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F406ED9-BF5F-46E1-B4E3-4CB6DEDD2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Metaphor</a:t>
            </a:r>
          </a:p>
          <a:p>
            <a:r>
              <a:rPr lang="en-US" dirty="0" smtClean="0"/>
              <a:t>Less categorical?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Type names are invented by me</a:t>
            </a:r>
          </a:p>
          <a:p>
            <a:r>
              <a:rPr lang="en-US" dirty="0" smtClean="0"/>
              <a:t>Throughout</a:t>
            </a:r>
            <a:r>
              <a:rPr lang="en-US" baseline="0" dirty="0" smtClean="0"/>
              <a:t> this talk I’m putting labels on these things</a:t>
            </a:r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D19490-D1B9-430B-A161-42E3B87691FF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TODO: add</a:t>
            </a:r>
            <a:r>
              <a:rPr lang="en-US" baseline="0" dirty="0" smtClean="0"/>
              <a:t> example (e.g. politician – political issue)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TODO: add</a:t>
            </a:r>
            <a:r>
              <a:rPr lang="en-US" baseline="0" dirty="0" smtClean="0"/>
              <a:t> example (e.g. politician – political issue)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Moscow – high </a:t>
            </a:r>
            <a:r>
              <a:rPr lang="en-US" baseline="0" dirty="0" err="1" smtClean="0"/>
              <a:t>prob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smtClean="0"/>
              <a:t>T1 T2 flipped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rename LDA-SP -&gt; </a:t>
            </a:r>
            <a:r>
              <a:rPr lang="en-US" dirty="0" err="1" smtClean="0"/>
              <a:t>LinkLDA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scaled up to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cool, qualitative evaluation.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Buys/acquire?</a:t>
            </a:r>
          </a:p>
          <a:p>
            <a:r>
              <a:rPr lang="en-US" dirty="0" smtClean="0"/>
              <a:t>More examples </a:t>
            </a:r>
            <a:r>
              <a:rPr lang="en-US" dirty="0" err="1" smtClean="0"/>
              <a:t>srl</a:t>
            </a:r>
            <a:r>
              <a:rPr lang="en-US" dirty="0" smtClean="0"/>
              <a:t>, </a:t>
            </a:r>
            <a:r>
              <a:rPr lang="en-US" dirty="0" err="1" smtClean="0"/>
              <a:t>coref</a:t>
            </a:r>
            <a:r>
              <a:rPr lang="en-US" dirty="0" smtClean="0"/>
              <a:t>, etc..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Crisp – 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detail on previous work….</a:t>
            </a:r>
          </a:p>
          <a:p>
            <a:r>
              <a:rPr lang="en-US" baseline="0" dirty="0" smtClean="0"/>
              <a:t>Previous work before evaluation?</a:t>
            </a:r>
          </a:p>
          <a:p>
            <a:r>
              <a:rPr lang="en-US" baseline="0" dirty="0" smtClean="0"/>
              <a:t>Table?</a:t>
            </a:r>
          </a:p>
          <a:p>
            <a:r>
              <a:rPr lang="en-US" baseline="0" dirty="0" smtClean="0"/>
              <a:t>One slide which contrasts with previous 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slide which highlights contributions/differences…</a:t>
            </a:r>
          </a:p>
          <a:p>
            <a:r>
              <a:rPr lang="en-US" baseline="0" dirty="0" smtClean="0"/>
              <a:t>Outline!</a:t>
            </a:r>
          </a:p>
          <a:p>
            <a:r>
              <a:rPr lang="en-US" baseline="0" dirty="0" smtClean="0"/>
              <a:t>More detail on similarity based (this is what we compare to).</a:t>
            </a:r>
          </a:p>
          <a:p>
            <a:r>
              <a:rPr lang="en-US" baseline="0" dirty="0" smtClean="0"/>
              <a:t>Remind people what similarity-based methods are for evaluation.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99BA6B-61D2-422F-B2ED-4B6565D7D0E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2C678C-FA66-44F7-8DC7-2140233A9F9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E78-26D4-4669-98D1-E0261192B18D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1B6E-B2F4-4EA8-AD52-399EB126E013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BD-A7B3-4F24-9D9C-528AD935BA48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E7D-FD35-4745-B7C9-76298196DA6C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E34C-6EFD-43D6-A3C3-1BA3BB55F359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AC8-16CD-4D35-8B20-83DF5BD28B16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5CE-C50C-4D50-B3F0-FDC45C14D31F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28DB-31F3-4296-BC3C-D087A5CF87A2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075-F2E8-4701-AEDB-C4F84CE6BA37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86C8-ED1A-40F6-BDD7-E78A19C27CF1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B1F-6CE7-43B9-9EA2-992A41086CDE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C508-FFEE-4B98-86BD-FCD034D9CBCF}" type="datetime1">
              <a:rPr lang="en-US" smtClean="0"/>
              <a:pPr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Method For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</a:p>
          <a:p>
            <a:r>
              <a:rPr lang="en-US" dirty="0" err="1" smtClean="0"/>
              <a:t>Mausam</a:t>
            </a:r>
            <a:endParaRPr lang="en-US" dirty="0" smtClean="0"/>
          </a:p>
          <a:p>
            <a:r>
              <a:rPr lang="en-US" dirty="0" smtClean="0"/>
              <a:t>Oren </a:t>
            </a:r>
            <a:r>
              <a:rPr lang="en-US" dirty="0" err="1" smtClean="0"/>
              <a:t>Etzioni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8377" y="471357"/>
            <a:ext cx="16573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4494" y="100208"/>
            <a:ext cx="126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56" y="62138"/>
            <a:ext cx="731666" cy="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895A9-9E8D-48D7-92B3-8B145A6EE49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/>
          <a:srcRect l="48624" t="-694" r="7339"/>
          <a:stretch>
            <a:fillRect/>
          </a:stretch>
        </p:blipFill>
        <p:spPr bwMode="auto">
          <a:xfrm>
            <a:off x="0" y="-47625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ame 7"/>
          <p:cNvSpPr/>
          <p:nvPr/>
        </p:nvSpPr>
        <p:spPr>
          <a:xfrm>
            <a:off x="1828800" y="2743200"/>
            <a:ext cx="2286000" cy="2133600"/>
          </a:xfrm>
          <a:prstGeom prst="frame">
            <a:avLst>
              <a:gd name="adj1" fmla="val 3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114800" y="3657600"/>
            <a:ext cx="1600200" cy="1219200"/>
          </a:xfrm>
          <a:prstGeom prst="frame">
            <a:avLst>
              <a:gd name="adj1" fmla="val 2344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029200" y="5181600"/>
            <a:ext cx="2362200" cy="381000"/>
          </a:xfrm>
          <a:prstGeom prst="frame">
            <a:avLst>
              <a:gd name="adj1" fmla="val 3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943600" y="1066800"/>
            <a:ext cx="2667000" cy="838200"/>
          </a:xfrm>
          <a:prstGeom prst="frame">
            <a:avLst>
              <a:gd name="adj1" fmla="val 3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505200" y="1066800"/>
            <a:ext cx="1981200" cy="838200"/>
          </a:xfrm>
          <a:prstGeom prst="frame">
            <a:avLst>
              <a:gd name="adj1" fmla="val 36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438400" y="5181600"/>
            <a:ext cx="2057400" cy="1143000"/>
          </a:xfrm>
          <a:prstGeom prst="frame">
            <a:avLst>
              <a:gd name="adj1" fmla="val 36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114800" y="2743200"/>
            <a:ext cx="1600200" cy="914400"/>
          </a:xfrm>
          <a:prstGeom prst="frame">
            <a:avLst>
              <a:gd name="adj1" fmla="val 234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029200" y="5562600"/>
            <a:ext cx="2362200" cy="762000"/>
          </a:xfrm>
          <a:prstGeom prst="frame">
            <a:avLst>
              <a:gd name="adj1" fmla="val 234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9950" name="Title 1"/>
          <p:cNvSpPr txBox="1">
            <a:spLocks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Args can have multiple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527857" cy="1200329"/>
            <a:chOff x="4377090" y="4953000"/>
            <a:chExt cx="4528602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55711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P(New York|T1)=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P(Moscow|T1)=	0.001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047692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>
                  <a:solidFill>
                    <a:srgbClr val="C0504D"/>
                  </a:solidFill>
                  <a:latin typeface="Calibri" pitchFamily="34" charset="0"/>
                </a:rPr>
                <a:t>Date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P(June|T2)=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P(1988|T2)=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)=	0.5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P(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Date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)=	0.3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…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510088" y="2667000"/>
            <a:ext cx="2084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alibri" pitchFamily="34" charset="0"/>
              </a:rPr>
              <a:t>Location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510088" y="3733800"/>
            <a:ext cx="2170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 </a:t>
            </a:r>
            <a:r>
              <a:rPr lang="en-US">
                <a:solidFill>
                  <a:srgbClr val="000000"/>
                </a:solidFill>
                <a:latin typeface="Calibri" pitchFamily="34" charset="0"/>
              </a:rPr>
              <a:t>New York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705600" y="2678113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 </a:t>
            </a:r>
            <a:r>
              <a:rPr lang="en-US" b="1">
                <a:solidFill>
                  <a:srgbClr val="C0504D"/>
                </a:solidFill>
                <a:latin typeface="Calibri" pitchFamily="34" charset="0"/>
              </a:rPr>
              <a:t>Date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705600" y="3744913"/>
            <a:ext cx="1755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 </a:t>
            </a:r>
            <a:r>
              <a:rPr lang="en-US">
                <a:solidFill>
                  <a:srgbClr val="000000"/>
                </a:solidFill>
                <a:latin typeface="Calibri" pitchFamily="34" charset="0"/>
              </a:rPr>
              <a:t>1988</a:t>
            </a:r>
          </a:p>
        </p:txBody>
      </p:sp>
      <p:sp>
        <p:nvSpPr>
          <p:cNvPr id="58" name="Right Arrow 57"/>
          <p:cNvSpPr/>
          <p:nvPr/>
        </p:nvSpPr>
        <p:spPr>
          <a:xfrm rot="16200000">
            <a:off x="5276850" y="42100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00000">
            <a:off x="7029450" y="42100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52006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5400000">
            <a:off x="70294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relation, randomly pick a distribution over types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extraction, first pick a type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2514600" y="3505200"/>
            <a:ext cx="1828800" cy="990600"/>
          </a:xfrm>
          <a:prstGeom prst="wedgeRoundRectCallout">
            <a:avLst>
              <a:gd name="adj1" fmla="val -102970"/>
              <a:gd name="adj2" fmla="val -1926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Then pick an argument based on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LDA Generative “Story”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51" grpId="0"/>
      <p:bldP spid="52" grpId="0"/>
      <p:bldP spid="53" grpId="0"/>
      <p:bldP spid="58" grpId="0" animBg="1"/>
      <p:bldP spid="59" grpId="0" animBg="1"/>
      <p:bldP spid="60" grpId="0" animBg="1"/>
      <p:bldP spid="61" grpId="0" animBg="1"/>
      <p:bldP spid="40" grpId="0" animBg="1"/>
      <p:bldP spid="44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Collapsed Gibbs Sampling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[Griffiths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Steyvers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2004]</a:t>
            </a:r>
          </a:p>
          <a:p>
            <a:pPr lvl="1"/>
            <a:r>
              <a:rPr lang="en-US" dirty="0" smtClean="0"/>
              <a:t>Sample each hidden variable in turn, integrating out parameters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Integrating out parameters:</a:t>
            </a:r>
          </a:p>
          <a:p>
            <a:pPr lvl="1"/>
            <a:r>
              <a:rPr lang="en-US" dirty="0" smtClean="0"/>
              <a:t>More robust than Maximum Likelihood estimate</a:t>
            </a:r>
          </a:p>
          <a:p>
            <a:pPr lvl="1"/>
            <a:r>
              <a:rPr lang="en-US" dirty="0" smtClean="0"/>
              <a:t>Allows use of sparse priors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options: </a:t>
            </a:r>
            <a:r>
              <a:rPr lang="en-US" dirty="0" err="1" smtClean="0"/>
              <a:t>Variational</a:t>
            </a:r>
            <a:r>
              <a:rPr lang="en-US" dirty="0" smtClean="0"/>
              <a:t> EM, Expectation Propagation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16FE5-3805-4B32-AA9F-3951E74DA69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/>
              <a:t>Dependencies between arguments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153400" cy="4691062"/>
          </a:xfrm>
        </p:spPr>
        <p:txBody>
          <a:bodyPr/>
          <a:lstStyle/>
          <a:p>
            <a:pPr marL="365125" indent="-282575" eaLnBrk="1" hangingPunct="1">
              <a:lnSpc>
                <a:spcPct val="80000"/>
              </a:lnSpc>
              <a:buFontTx/>
              <a:buNone/>
            </a:pPr>
            <a:r>
              <a:rPr lang="en-US" sz="3000" b="1" dirty="0" smtClean="0">
                <a:solidFill>
                  <a:schemeClr val="tx2"/>
                </a:solidFill>
              </a:rPr>
              <a:t>Problem:</a:t>
            </a:r>
            <a:r>
              <a:rPr lang="en-US" sz="3000" b="1" dirty="0" smtClean="0">
                <a:solidFill>
                  <a:srgbClr val="3399FF"/>
                </a:solidFill>
              </a:rPr>
              <a:t> </a:t>
            </a:r>
            <a:r>
              <a:rPr lang="en-US" sz="3000" dirty="0" smtClean="0"/>
              <a:t>LDA treats each argument independently</a:t>
            </a:r>
          </a:p>
          <a:p>
            <a:pPr marL="365125" indent="-282575" eaLnBrk="1" hangingPunct="1">
              <a:lnSpc>
                <a:spcPct val="80000"/>
              </a:lnSpc>
            </a:pPr>
            <a:endParaRPr lang="en-US" sz="3000" dirty="0" smtClean="0"/>
          </a:p>
          <a:p>
            <a:pPr marL="365125" indent="-282575" eaLnBrk="1" hangingPunct="1">
              <a:lnSpc>
                <a:spcPct val="80000"/>
              </a:lnSpc>
            </a:pPr>
            <a:r>
              <a:rPr lang="en-US" sz="3000" dirty="0" smtClean="0"/>
              <a:t>Some types are more likely to co-occur</a:t>
            </a:r>
          </a:p>
          <a:p>
            <a:pPr marL="639763" lvl="1" indent="-236538" eaLnBrk="1" hangingPunct="1">
              <a:lnSpc>
                <a:spcPct val="80000"/>
              </a:lnSpc>
              <a:buNone/>
            </a:pPr>
            <a:r>
              <a:rPr lang="en-US" sz="2600" dirty="0" smtClean="0"/>
              <a:t>(</a:t>
            </a:r>
            <a:r>
              <a:rPr lang="en-US" sz="2600" b="1" dirty="0" smtClean="0">
                <a:solidFill>
                  <a:schemeClr val="accent2"/>
                </a:solidFill>
              </a:rPr>
              <a:t>Politician</a:t>
            </a:r>
            <a:r>
              <a:rPr lang="en-US" sz="2600" dirty="0" smtClean="0"/>
              <a:t>, </a:t>
            </a:r>
            <a:r>
              <a:rPr lang="en-US" sz="2600" b="1" dirty="0" smtClean="0">
                <a:solidFill>
                  <a:schemeClr val="accent2"/>
                </a:solidFill>
              </a:rPr>
              <a:t>Political Issue</a:t>
            </a:r>
            <a:r>
              <a:rPr lang="en-US" sz="2600" dirty="0" smtClean="0"/>
              <a:t>)</a:t>
            </a:r>
          </a:p>
          <a:p>
            <a:pPr marL="639763" lvl="1" indent="-236538" eaLnBrk="1" hangingPunct="1">
              <a:lnSpc>
                <a:spcPct val="80000"/>
              </a:lnSpc>
              <a:buNone/>
            </a:pPr>
            <a:r>
              <a:rPr lang="en-US" sz="2600" dirty="0" smtClean="0"/>
              <a:t>(</a:t>
            </a:r>
            <a:r>
              <a:rPr lang="en-US" sz="2600" b="1" dirty="0" smtClean="0">
                <a:solidFill>
                  <a:schemeClr val="accent2"/>
                </a:solidFill>
              </a:rPr>
              <a:t>Politician</a:t>
            </a:r>
            <a:r>
              <a:rPr lang="en-US" sz="2600" dirty="0" smtClean="0"/>
              <a:t>, </a:t>
            </a:r>
            <a:r>
              <a:rPr lang="en-US" sz="2600" b="1" dirty="0" smtClean="0">
                <a:solidFill>
                  <a:schemeClr val="accent2"/>
                </a:solidFill>
              </a:rPr>
              <a:t>Software</a:t>
            </a:r>
            <a:r>
              <a:rPr lang="en-US" sz="2600" dirty="0" smtClean="0"/>
              <a:t>)</a:t>
            </a:r>
            <a:endParaRPr lang="en-US" sz="3000" dirty="0" smtClean="0"/>
          </a:p>
          <a:p>
            <a:pPr marL="239713" indent="-236538">
              <a:lnSpc>
                <a:spcPct val="80000"/>
              </a:lnSpc>
            </a:pPr>
            <a:endParaRPr lang="en-US" sz="3000" dirty="0" smtClean="0"/>
          </a:p>
          <a:p>
            <a:pPr marL="239713" indent="-236538">
              <a:lnSpc>
                <a:spcPct val="80000"/>
              </a:lnSpc>
            </a:pPr>
            <a:r>
              <a:rPr lang="en-US" sz="3000" dirty="0" smtClean="0"/>
              <a:t>How best to handle binary relations?</a:t>
            </a:r>
          </a:p>
          <a:p>
            <a:pPr marL="239713" indent="-236538">
              <a:lnSpc>
                <a:spcPct val="80000"/>
              </a:lnSpc>
            </a:pPr>
            <a:r>
              <a:rPr lang="en-US" sz="3000" dirty="0" smtClean="0"/>
              <a:t>Jointly Model Both Arguments?</a:t>
            </a:r>
          </a:p>
        </p:txBody>
      </p:sp>
      <p:pic>
        <p:nvPicPr>
          <p:cNvPr id="5" name="Picture 3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630" y="2880357"/>
            <a:ext cx="331204" cy="304800"/>
          </a:xfrm>
          <a:prstGeom prst="rect">
            <a:avLst/>
          </a:prstGeom>
          <a:noFill/>
        </p:spPr>
      </p:pic>
      <p:pic>
        <p:nvPicPr>
          <p:cNvPr id="6" name="Picture 2" descr="C:\Users\mausam\AppData\Local\Microsoft\Windows\Temporary Internet Files\Content.IE5\ECN2EFMY\MCj0432538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788" y="3277924"/>
            <a:ext cx="309283" cy="304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itle 4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JointLDA</a:t>
            </a:r>
            <a:endParaRPr lang="en-US" sz="3200" dirty="0" smtClean="0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90EE42-A60A-4DBB-82F6-C501544E319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1918" y="101417"/>
            <a:ext cx="3132818" cy="667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1918" y="101417"/>
            <a:ext cx="3132818" cy="667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itle 4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JointLDA</a:t>
            </a:r>
            <a:endParaRPr lang="en-US" sz="3200" dirty="0" smtClean="0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90EE42-A60A-4DBB-82F6-C501544E319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3824582" y="1311964"/>
            <a:ext cx="1979874" cy="1001864"/>
          </a:xfrm>
          <a:prstGeom prst="wedgeRoundRectCallout">
            <a:avLst>
              <a:gd name="adj1" fmla="val 109550"/>
              <a:gd name="adj2" fmla="val 7008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prstClr val="white"/>
                </a:solidFill>
              </a:rPr>
              <a:t>Both arguments share a hidden variable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0" y="870010"/>
            <a:ext cx="433809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 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Person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,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)=0.5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Person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,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Date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)=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     0.3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…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8" name="Group 56"/>
          <p:cNvGrpSpPr>
            <a:grpSpLocks/>
          </p:cNvGrpSpPr>
          <p:nvPr/>
        </p:nvGrpSpPr>
        <p:grpSpPr bwMode="auto">
          <a:xfrm>
            <a:off x="343716" y="4372539"/>
            <a:ext cx="4840535" cy="1217217"/>
            <a:chOff x="4377090" y="4953000"/>
            <a:chExt cx="4841330" cy="304379"/>
          </a:xfrm>
        </p:grpSpPr>
        <p:sp>
          <p:nvSpPr>
            <p:cNvPr id="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557530" cy="3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itchFamily="34" charset="0"/>
                </a:rPr>
                <a:t>Arg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 1 Topic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Person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P(Alice|T1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P(Bob|T1)=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	0.001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83" name="TextBox 42"/>
            <p:cNvSpPr txBox="1">
              <a:spLocks noChangeArrowheads="1"/>
            </p:cNvSpPr>
            <p:nvPr/>
          </p:nvSpPr>
          <p:spPr bwMode="auto">
            <a:xfrm>
              <a:off x="6858000" y="4953001"/>
              <a:ext cx="2360420" cy="304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itchFamily="34" charset="0"/>
                </a:rPr>
                <a:t>Arg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 2 Topic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Date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P(June|T1)=0.05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P(1988|T1)=0.002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35764" y="5622223"/>
            <a:ext cx="5126783" cy="1230810"/>
            <a:chOff x="152883" y="3785484"/>
            <a:chExt cx="5126783" cy="1230810"/>
          </a:xfrm>
        </p:grpSpPr>
        <p:sp>
          <p:nvSpPr>
            <p:cNvPr id="84" name="TextBox 41"/>
            <p:cNvSpPr txBox="1">
              <a:spLocks noChangeArrowheads="1"/>
            </p:cNvSpPr>
            <p:nvPr/>
          </p:nvSpPr>
          <p:spPr bwMode="auto">
            <a:xfrm>
              <a:off x="152883" y="3815965"/>
              <a:ext cx="255711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itchFamily="34" charset="0"/>
                </a:rPr>
                <a:t>Arg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 1 Topic 2: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Person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P(Alice|T2)=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0.03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P(Bob|T2)=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86" name="TextBox 42"/>
            <p:cNvSpPr txBox="1">
              <a:spLocks noChangeArrowheads="1"/>
            </p:cNvSpPr>
            <p:nvPr/>
          </p:nvSpPr>
          <p:spPr bwMode="auto">
            <a:xfrm>
              <a:off x="2753981" y="3785484"/>
              <a:ext cx="252568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itchFamily="34" charset="0"/>
                </a:rPr>
                <a:t>Arg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 2 Topic 2: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P(Moscow|T2)=  0.00 P(New York|T2)= 0.021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 rot="5400000">
            <a:off x="2163252" y="1922396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170541" y="2587491"/>
            <a:ext cx="285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Person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alibri" pitchFamily="34" charset="0"/>
              </a:rPr>
              <a:t>Location</a:t>
            </a:r>
          </a:p>
        </p:txBody>
      </p:sp>
      <p:sp>
        <p:nvSpPr>
          <p:cNvPr id="91" name="Right Arrow 90"/>
          <p:cNvSpPr/>
          <p:nvPr/>
        </p:nvSpPr>
        <p:spPr>
          <a:xfrm rot="16200000">
            <a:off x="1213733" y="3653459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243428" y="3169262"/>
            <a:ext cx="2780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Alice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New York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123373" y="3670687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5172" y="2504661"/>
            <a:ext cx="5534109" cy="4214191"/>
            <a:chOff x="135172" y="2504661"/>
            <a:chExt cx="5534109" cy="4214191"/>
          </a:xfrm>
        </p:grpSpPr>
        <p:sp>
          <p:nvSpPr>
            <p:cNvPr id="20" name="Frame 19"/>
            <p:cNvSpPr/>
            <p:nvPr/>
          </p:nvSpPr>
          <p:spPr>
            <a:xfrm>
              <a:off x="135172" y="4190337"/>
              <a:ext cx="2934031" cy="2528515"/>
            </a:xfrm>
            <a:prstGeom prst="frame">
              <a:avLst>
                <a:gd name="adj1" fmla="val 613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3419062" y="2504661"/>
              <a:ext cx="2250219" cy="1407381"/>
            </a:xfrm>
            <a:prstGeom prst="wedgeRoundRectCallout">
              <a:avLst>
                <a:gd name="adj1" fmla="val -68536"/>
                <a:gd name="adj2" fmla="val 74929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Note: two different distributions are needed to represent the type “Person”</a:t>
              </a:r>
              <a:endParaRPr lang="en-US" dirty="0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581400" y="5486400"/>
            <a:ext cx="1981200" cy="914400"/>
            <a:chOff x="3581400" y="2819400"/>
            <a:chExt cx="1981200" cy="914400"/>
          </a:xfrm>
        </p:grpSpPr>
        <p:sp>
          <p:nvSpPr>
            <p:cNvPr id="79" name="Rounded Rectangular Callout 78"/>
            <p:cNvSpPr/>
            <p:nvPr/>
          </p:nvSpPr>
          <p:spPr>
            <a:xfrm>
              <a:off x="3581400" y="3048000"/>
              <a:ext cx="1981200" cy="533400"/>
            </a:xfrm>
            <a:prstGeom prst="wedgeRoundRectCallout">
              <a:avLst>
                <a:gd name="adj1" fmla="val 152719"/>
                <a:gd name="adj2" fmla="val -103116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Pick a topic for arg2</a:t>
              </a:r>
            </a:p>
          </p:txBody>
        </p:sp>
        <p:sp>
          <p:nvSpPr>
            <p:cNvPr id="80" name="Rounded Rectangular Callout 79"/>
            <p:cNvSpPr/>
            <p:nvPr/>
          </p:nvSpPr>
          <p:spPr>
            <a:xfrm>
              <a:off x="3581400" y="2819400"/>
              <a:ext cx="1981200" cy="914400"/>
            </a:xfrm>
            <a:prstGeom prst="wedgeRoundRectCallout">
              <a:avLst>
                <a:gd name="adj1" fmla="val 83255"/>
                <a:gd name="adj2" fmla="val -53562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Two separate sets of type distributions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77" grpId="0"/>
      <p:bldP spid="89" grpId="0" animBg="1"/>
      <p:bldP spid="90" grpId="0"/>
      <p:bldP spid="91" grpId="0" animBg="1"/>
      <p:bldP spid="92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61" y="198782"/>
            <a:ext cx="3054469" cy="650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6013" y="259704"/>
            <a:ext cx="3172574" cy="640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0EE42-A60A-4DBB-82F6-C501544E319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3593992" y="1144987"/>
            <a:ext cx="1979874" cy="1311965"/>
          </a:xfrm>
          <a:prstGeom prst="wedgeRoundRectCallout">
            <a:avLst>
              <a:gd name="adj1" fmla="val 125615"/>
              <a:gd name="adj2" fmla="val -837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prstClr val="white"/>
                </a:solidFill>
              </a:rPr>
              <a:t>Both arguments share a distribution over topics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12" name="Title 4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LinkLDA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dirty="0" err="1" smtClean="0">
                <a:solidFill>
                  <a:schemeClr val="tx2"/>
                </a:solidFill>
              </a:rPr>
              <a:t>Erosheva</a:t>
            </a:r>
            <a:r>
              <a:rPr lang="en-US" sz="1800" dirty="0" smtClean="0">
                <a:solidFill>
                  <a:schemeClr val="tx2"/>
                </a:solidFill>
              </a:rPr>
              <a:t> et. al. 2004]</a:t>
            </a:r>
            <a:endParaRPr lang="en-US" sz="3200" dirty="0" smtClean="0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3578086" y="2663687"/>
            <a:ext cx="2143541" cy="1033670"/>
            <a:chOff x="3543959" y="2791265"/>
            <a:chExt cx="2018640" cy="914400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3581399" y="3048001"/>
              <a:ext cx="1981200" cy="533400"/>
            </a:xfrm>
            <a:prstGeom prst="wedgeRoundRectCallout">
              <a:avLst>
                <a:gd name="adj1" fmla="val 145160"/>
                <a:gd name="adj2" fmla="val -793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Pick a topic for arg2</a:t>
              </a: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3543959" y="2791265"/>
              <a:ext cx="1981200" cy="914400"/>
            </a:xfrm>
            <a:prstGeom prst="wedgeRoundRectCallout">
              <a:avLst>
                <a:gd name="adj1" fmla="val 83633"/>
                <a:gd name="adj2" fmla="val -48947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Likely that z1 = z2</a:t>
              </a:r>
            </a:p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(Both drawn from same distribution)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6747" y="4420923"/>
            <a:ext cx="8802080" cy="23698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LinkLDA</a:t>
            </a:r>
            <a:r>
              <a:rPr lang="en-US" sz="4000" b="1" dirty="0" smtClean="0"/>
              <a:t> is more flexible than </a:t>
            </a:r>
            <a:r>
              <a:rPr lang="en-US" sz="4000" b="1" dirty="0" err="1" smtClean="0"/>
              <a:t>JointLDA</a:t>
            </a:r>
            <a:endParaRPr lang="en-US" sz="40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Relaxes the hard constraint that z1 = z2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z1 and z2 are more likely to be the same</a:t>
            </a:r>
          </a:p>
          <a:p>
            <a:pPr lvl="2">
              <a:buFont typeface="Arial" pitchFamily="34" charset="0"/>
              <a:buChar char="•"/>
            </a:pPr>
            <a:r>
              <a:rPr lang="en-US" sz="3600" dirty="0" smtClean="0"/>
              <a:t>Drawn from the same distribution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LinkLDA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JointLDA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3677" cy="49675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Initially Unclear which model is better</a:t>
            </a:r>
          </a:p>
          <a:p>
            <a:r>
              <a:rPr lang="en-US" dirty="0" err="1" smtClean="0"/>
              <a:t>JointLDA</a:t>
            </a:r>
            <a:r>
              <a:rPr lang="en-US" dirty="0" smtClean="0"/>
              <a:t> is more tightly coupled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Pro:  </a:t>
            </a:r>
            <a:r>
              <a:rPr lang="en-US" dirty="0" smtClean="0"/>
              <a:t>one argument can help disambiguate the other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Con:</a:t>
            </a:r>
            <a:r>
              <a:rPr lang="en-US" dirty="0" smtClean="0"/>
              <a:t> needs multiple distributions to represent the same underlying type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Person Location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Person Date</a:t>
            </a:r>
          </a:p>
          <a:p>
            <a:r>
              <a:rPr lang="en-US" dirty="0" err="1" smtClean="0"/>
              <a:t>LinkLDA</a:t>
            </a:r>
            <a:r>
              <a:rPr lang="en-US" dirty="0" smtClean="0"/>
              <a:t> is more flexible</a:t>
            </a:r>
          </a:p>
          <a:p>
            <a:pPr lvl="1"/>
            <a:r>
              <a:rPr lang="en-US" dirty="0" err="1" smtClean="0"/>
              <a:t>LinkLDA</a:t>
            </a:r>
            <a:r>
              <a:rPr lang="en-US" dirty="0" smtClean="0"/>
              <a:t>:	T² possible pairs of types</a:t>
            </a:r>
          </a:p>
          <a:p>
            <a:pPr lvl="1"/>
            <a:r>
              <a:rPr lang="en-US" dirty="0" err="1" smtClean="0"/>
              <a:t>JointLDA</a:t>
            </a:r>
            <a:r>
              <a:rPr lang="en-US" dirty="0" smtClean="0"/>
              <a:t>:	T possible pairs of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Experiment: </a:t>
            </a:r>
            <a:r>
              <a:rPr lang="en-US" dirty="0" err="1" smtClean="0"/>
              <a:t>Pseudodisambiguation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86" y="155249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 pseudo-negative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randomly pick an NP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dirty="0" smtClean="0"/>
              <a:t>: predict whether a given argument was</a:t>
            </a:r>
          </a:p>
          <a:p>
            <a:pPr lvl="1"/>
            <a:r>
              <a:rPr lang="en-US" dirty="0" smtClean="0"/>
              <a:t> observed </a:t>
            </a:r>
            <a:r>
              <a:rPr lang="en-US" i="1" dirty="0" smtClean="0"/>
              <a:t>vs. </a:t>
            </a:r>
            <a:r>
              <a:rPr lang="en-US" dirty="0" smtClean="0"/>
              <a:t>randomly generated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(President Bush,  has arrived in,  San Francisco)</a:t>
            </a:r>
          </a:p>
          <a:p>
            <a:pPr lvl="1"/>
            <a:r>
              <a:rPr lang="en-US" dirty="0" smtClean="0"/>
              <a:t>(60[deg. ] C.,    has arrived in, the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03" y="1447800"/>
            <a:ext cx="7943088" cy="4800600"/>
          </a:xfrm>
        </p:spPr>
        <p:txBody>
          <a:bodyPr/>
          <a:lstStyle/>
          <a:p>
            <a:r>
              <a:rPr lang="en-US" dirty="0" smtClean="0"/>
              <a:t>3,000 </a:t>
            </a:r>
            <a:r>
              <a:rPr lang="en-US" dirty="0" err="1" smtClean="0"/>
              <a:t>TextRunner</a:t>
            </a:r>
            <a:r>
              <a:rPr lang="en-US" dirty="0" smtClean="0"/>
              <a:t> relations</a:t>
            </a:r>
          </a:p>
          <a:p>
            <a:pPr lvl="1"/>
            <a:r>
              <a:rPr lang="en-US" dirty="0" smtClean="0"/>
              <a:t>2,000-5,000 most frequent</a:t>
            </a:r>
          </a:p>
          <a:p>
            <a:endParaRPr lang="en-US" dirty="0" smtClean="0"/>
          </a:p>
          <a:p>
            <a:r>
              <a:rPr lang="en-US" dirty="0" smtClean="0"/>
              <a:t>2 Million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300 Topics</a:t>
            </a:r>
          </a:p>
          <a:p>
            <a:pPr lvl="1"/>
            <a:r>
              <a:rPr lang="en-US" dirty="0" smtClean="0"/>
              <a:t>about as many as we can afford to do efficiently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>
            <a:normAutofit/>
          </a:bodyPr>
          <a:lstStyle/>
          <a:p>
            <a:r>
              <a:rPr lang="en-US" dirty="0" smtClean="0"/>
              <a:t>Encode admissible arguments for a relation</a:t>
            </a:r>
          </a:p>
          <a:p>
            <a:pPr lvl="1"/>
            <a:r>
              <a:rPr lang="en-US" dirty="0" smtClean="0"/>
              <a:t>E.g. “eat X”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8236" y="333711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Plausible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Implausible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cookies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75597" y="3802224"/>
            <a:ext cx="1869165" cy="923330"/>
          </a:xfrm>
          <a:prstGeom prst="rect">
            <a:avLst/>
          </a:prstGeom>
          <a:solidFill>
            <a:schemeClr val="accent3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905" y="578513"/>
            <a:ext cx="7537840" cy="62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48" y="1076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Comparison - </a:t>
            </a:r>
            <a:r>
              <a:rPr lang="en-US" dirty="0" err="1" smtClean="0"/>
              <a:t>Pseudodismabiguation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2410" y="1701578"/>
            <a:ext cx="1391479" cy="302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/>
              <a:t>LinkLDA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837586" y="1989150"/>
            <a:ext cx="1771812" cy="302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LDA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838910" y="2268771"/>
            <a:ext cx="1771812" cy="302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/>
              <a:t>JointLDA</a:t>
            </a:r>
            <a:endParaRPr lang="en-US" sz="2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</a:t>
            </a:r>
            <a:r>
              <a:rPr lang="en-US" dirty="0" err="1" smtClean="0"/>
              <a:t>LinkLDA</a:t>
            </a:r>
            <a:r>
              <a:rPr lang="en-US" dirty="0" smtClean="0"/>
              <a:t> Better than </a:t>
            </a:r>
            <a:r>
              <a:rPr lang="en-US" dirty="0" err="1" smtClean="0"/>
              <a:t>JointLDA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15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relations share a common type in one argument while the other varies: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Person  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appealed to	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Court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Company 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appealed to	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Court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Committee 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appealed to	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Court</a:t>
            </a:r>
          </a:p>
          <a:p>
            <a:r>
              <a:rPr lang="en-US" dirty="0" smtClean="0"/>
              <a:t>Not so many cases where distinct pairs of Types are needed: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Substance  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poured into 	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Container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People 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poured into 	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Building</a:t>
            </a:r>
          </a:p>
          <a:p>
            <a:pPr lvl="1">
              <a:buNone/>
            </a:pPr>
            <a:endParaRPr lang="en-US" b="1" dirty="0" smtClean="0">
              <a:solidFill>
                <a:srgbClr val="C0504D"/>
              </a:solidFill>
              <a:latin typeface="Calibri" pitchFamily="34" charset="0"/>
            </a:endParaRPr>
          </a:p>
          <a:p>
            <a:pPr lvl="1"/>
            <a:endParaRPr lang="en-US" b="1" dirty="0" smtClean="0">
              <a:solidFill>
                <a:srgbClr val="C0504D"/>
              </a:solidFill>
              <a:latin typeface="Calibr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LDA-SP compare to </a:t>
            </a:r>
            <a:br>
              <a:rPr lang="en-US" dirty="0" smtClean="0"/>
            </a:br>
            <a:r>
              <a:rPr lang="en-US" dirty="0" smtClean="0"/>
              <a:t>state-of-the-art Methods?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15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Compare to Similarity-Based approaches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Erk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2007] 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al. 2007]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pPr lvl="1">
              <a:buNone/>
            </a:pPr>
            <a:endParaRPr lang="en-US" b="1" dirty="0" smtClean="0">
              <a:solidFill>
                <a:srgbClr val="C0504D"/>
              </a:solidFill>
              <a:latin typeface="Calibri" pitchFamily="34" charset="0"/>
            </a:endParaRPr>
          </a:p>
          <a:p>
            <a:pPr lvl="1"/>
            <a:endParaRPr lang="en-US" b="1" dirty="0" smtClean="0">
              <a:solidFill>
                <a:srgbClr val="C0504D"/>
              </a:solidFill>
              <a:latin typeface="Calibri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8728" y="3003172"/>
          <a:ext cx="304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eat</a:t>
                      </a:r>
                      <a:r>
                        <a:rPr lang="en-US" sz="3600" dirty="0" smtClean="0"/>
                        <a:t> 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chicken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cookies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963477" y="3873792"/>
            <a:ext cx="2464905" cy="923330"/>
            <a:chOff x="5963478" y="4048714"/>
            <a:chExt cx="127862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5963478" y="4198283"/>
              <a:ext cx="12786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tacos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3410" y="4048714"/>
              <a:ext cx="40998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?</a:t>
              </a:r>
              <a:endParaRPr 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10177" y="3880243"/>
            <a:ext cx="3053300" cy="1113185"/>
            <a:chOff x="2910177" y="3864341"/>
            <a:chExt cx="3053300" cy="1113185"/>
          </a:xfrm>
        </p:grpSpPr>
        <p:cxnSp>
          <p:nvCxnSpPr>
            <p:cNvPr id="12" name="Straight Arrow Connector 11"/>
            <p:cNvCxnSpPr>
              <a:endCxn id="9" idx="1"/>
            </p:cNvCxnSpPr>
            <p:nvPr/>
          </p:nvCxnSpPr>
          <p:spPr>
            <a:xfrm>
              <a:off x="3013544" y="3864341"/>
              <a:ext cx="2949933" cy="512963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1"/>
            </p:cNvCxnSpPr>
            <p:nvPr/>
          </p:nvCxnSpPr>
          <p:spPr>
            <a:xfrm>
              <a:off x="2910177" y="4222149"/>
              <a:ext cx="3053300" cy="155155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9" idx="1"/>
            </p:cNvCxnSpPr>
            <p:nvPr/>
          </p:nvCxnSpPr>
          <p:spPr>
            <a:xfrm flipV="1">
              <a:off x="3045350" y="4377304"/>
              <a:ext cx="2918127" cy="202658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9" idx="1"/>
            </p:cNvCxnSpPr>
            <p:nvPr/>
          </p:nvCxnSpPr>
          <p:spPr>
            <a:xfrm flipV="1">
              <a:off x="2941983" y="4377304"/>
              <a:ext cx="3021494" cy="600222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ular Callout 24"/>
          <p:cNvSpPr/>
          <p:nvPr/>
        </p:nvSpPr>
        <p:spPr>
          <a:xfrm>
            <a:off x="5396867" y="2194567"/>
            <a:ext cx="2512612" cy="1017767"/>
          </a:xfrm>
          <a:prstGeom prst="wedgeRectCallout">
            <a:avLst>
              <a:gd name="adj1" fmla="val -58491"/>
              <a:gd name="adj2" fmla="val 158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Distributional Similarity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7404" t="48047" r="10973" b="32413"/>
          <a:stretch>
            <a:fillRect/>
          </a:stretch>
        </p:blipFill>
        <p:spPr bwMode="auto">
          <a:xfrm>
            <a:off x="962101" y="5307283"/>
            <a:ext cx="7321463" cy="124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68" y="760483"/>
            <a:ext cx="7426518" cy="618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LDA-SP compare to state-of-the-art Similarity Based Methods?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574358" y="3649649"/>
            <a:ext cx="4333460" cy="24728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15% increase in AUC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836" y="-22546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Topic Pair (arg1-arg2)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6720" y="815236"/>
            <a:ext cx="36576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Topic 211: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politician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President Bush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Bush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President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Clinton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President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President Clinton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Mr. Bush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Governor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Governor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Romney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McCain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White House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President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Schwarzenegger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Obama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US President George W. Bush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Today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White House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5923" y="828806"/>
            <a:ext cx="3276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Topic 211: </a:t>
            </a: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issue</a:t>
            </a:r>
            <a:endParaRPr kumimoji="0" lang="en-US" sz="6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bill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a bill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decision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war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idea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plan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move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legislation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legislation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measure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proposal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deal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this bill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a measure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program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law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the resolution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sz="8000" dirty="0" smtClean="0"/>
              <a:t>efforts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10637" y="1484576"/>
            <a:ext cx="3025034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John Edwards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Gov. Arnold Schwarzenegger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Bush administration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WASHINGTON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Bill Clinton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Washington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Kerry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Reagan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Johnson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George Bush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/>
              <a:t>Mr</a:t>
            </a:r>
            <a:r>
              <a:rPr lang="en-US" dirty="0" smtClean="0"/>
              <a:t> Blair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Mayor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Governor Schwarzenegger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Mr. Clinton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2322" y="1447288"/>
            <a:ext cx="4572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agreement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gay marriage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report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abortion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project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title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progress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Bill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President Bush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a proposal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practice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bill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this legislation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attack</a:t>
            </a:r>
          </a:p>
          <a:p>
            <a:pPr marL="914400" lvl="0" indent="-914400">
              <a:spcBef>
                <a:spcPct val="20000"/>
              </a:spcBef>
            </a:pPr>
            <a:r>
              <a:rPr lang="en-US" dirty="0" smtClean="0"/>
              <a:t>the amendment</a:t>
            </a:r>
          </a:p>
          <a:p>
            <a:pPr marL="742950" lvl="0" indent="-742950">
              <a:spcBef>
                <a:spcPct val="20000"/>
              </a:spcBef>
            </a:pPr>
            <a:r>
              <a:rPr lang="en-US" dirty="0" smtClean="0"/>
              <a:t>plans   49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US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relations assign </a:t>
            </a:r>
            <a:r>
              <a:rPr lang="en-US" dirty="0" err="1" smtClean="0"/>
              <a:t>higest</a:t>
            </a:r>
            <a:r>
              <a:rPr lang="en-US" dirty="0" smtClean="0"/>
              <a:t> probability to Topic 211?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46237"/>
            <a:ext cx="8305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hailed</a:t>
            </a:r>
          </a:p>
          <a:p>
            <a:pPr lvl="1"/>
            <a:r>
              <a:rPr lang="en-US" dirty="0" smtClean="0"/>
              <a:t>“President Bush </a:t>
            </a:r>
            <a:r>
              <a:rPr lang="en-US" b="1" i="1" dirty="0" smtClean="0"/>
              <a:t>hailed</a:t>
            </a:r>
            <a:r>
              <a:rPr lang="en-US" dirty="0" smtClean="0"/>
              <a:t>  the agreement, saying…”</a:t>
            </a:r>
          </a:p>
          <a:p>
            <a:r>
              <a:rPr lang="en-US" b="1" dirty="0" smtClean="0"/>
              <a:t>vetoed</a:t>
            </a:r>
          </a:p>
          <a:p>
            <a:pPr lvl="1"/>
            <a:r>
              <a:rPr lang="en-US" dirty="0" smtClean="0"/>
              <a:t>“The Governor </a:t>
            </a:r>
            <a:r>
              <a:rPr lang="en-US" b="1" i="1" dirty="0" smtClean="0"/>
              <a:t>vetoed</a:t>
            </a:r>
            <a:r>
              <a:rPr lang="en-US" dirty="0" smtClean="0"/>
              <a:t>  this bill on June 7, 1999.”</a:t>
            </a:r>
          </a:p>
          <a:p>
            <a:r>
              <a:rPr lang="en-US" b="1" dirty="0" smtClean="0"/>
              <a:t>favors</a:t>
            </a:r>
          </a:p>
          <a:p>
            <a:pPr lvl="1"/>
            <a:r>
              <a:rPr lang="en-US" dirty="0" smtClean="0"/>
              <a:t>“Obama did say he </a:t>
            </a:r>
            <a:r>
              <a:rPr lang="en-US" b="1" i="1" dirty="0" smtClean="0"/>
              <a:t>favors</a:t>
            </a:r>
            <a:r>
              <a:rPr lang="en-US" dirty="0" smtClean="0"/>
              <a:t>  the program…”</a:t>
            </a:r>
          </a:p>
          <a:p>
            <a:r>
              <a:rPr lang="en-US" b="1" dirty="0" smtClean="0"/>
              <a:t>defended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Mr</a:t>
            </a:r>
            <a:r>
              <a:rPr lang="en-US" dirty="0" smtClean="0"/>
              <a:t> Blair </a:t>
            </a:r>
            <a:r>
              <a:rPr lang="en-US" b="1" i="1" dirty="0" smtClean="0"/>
              <a:t>defended</a:t>
            </a:r>
            <a:r>
              <a:rPr lang="en-US" dirty="0" smtClean="0"/>
              <a:t>  the deal by saying…”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End-Task Evaluation:</a:t>
            </a:r>
            <a:br>
              <a:rPr lang="en-US" sz="4000" dirty="0" smtClean="0"/>
            </a:br>
            <a:r>
              <a:rPr lang="en-US" sz="4000" dirty="0" smtClean="0"/>
              <a:t>Textual Inference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Pantel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al’07] [</a:t>
            </a:r>
            <a:r>
              <a:rPr lang="en-US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Szpektor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al ‘08]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16" y="1534603"/>
            <a:ext cx="8153400" cy="34985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DIRT</a:t>
            </a:r>
            <a:r>
              <a:rPr lang="en-US" dirty="0" smtClean="0"/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[Lin &amp;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Pantel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2001]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Filter out false inferences based on SPs</a:t>
            </a:r>
          </a:p>
          <a:p>
            <a:r>
              <a:rPr lang="en-US" sz="3000" dirty="0" smtClean="0"/>
              <a:t>X defeated Y =&gt;</a:t>
            </a:r>
            <a:r>
              <a:rPr lang="en-US" sz="3000" dirty="0" smtClean="0">
                <a:sym typeface="Wingdings" pitchFamily="2" charset="2"/>
              </a:rPr>
              <a:t> </a:t>
            </a:r>
            <a:r>
              <a:rPr lang="en-US" sz="3000" dirty="0" smtClean="0"/>
              <a:t>X played Y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Lions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defeated</a:t>
            </a:r>
            <a:r>
              <a:rPr lang="en-US" i="1" dirty="0" smtClean="0"/>
              <a:t>	</a:t>
            </a:r>
            <a:r>
              <a:rPr lang="en-US" dirty="0" smtClean="0"/>
              <a:t>the Giants</a:t>
            </a:r>
          </a:p>
          <a:p>
            <a:pPr lvl="1"/>
            <a:r>
              <a:rPr lang="en-US" dirty="0" err="1" smtClean="0"/>
              <a:t>Britian</a:t>
            </a: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defeated</a:t>
            </a:r>
            <a:r>
              <a:rPr lang="en-US" i="1" dirty="0" smtClean="0"/>
              <a:t>	</a:t>
            </a:r>
            <a:r>
              <a:rPr lang="en-US" dirty="0" smtClean="0"/>
              <a:t>Nazi Germany</a:t>
            </a:r>
          </a:p>
          <a:p>
            <a:r>
              <a:rPr lang="en-US" dirty="0" smtClean="0"/>
              <a:t>Filter based on:</a:t>
            </a:r>
          </a:p>
          <a:p>
            <a:pPr lvl="1"/>
            <a:r>
              <a:rPr lang="en-US" dirty="0" smtClean="0"/>
              <a:t>Probability that arguments have the same type in antecedent and consequent.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51595" y="4940619"/>
            <a:ext cx="7227075" cy="745895"/>
            <a:chOff x="431104" y="5028083"/>
            <a:chExt cx="7227075" cy="745895"/>
          </a:xfrm>
        </p:grpSpPr>
        <p:sp>
          <p:nvSpPr>
            <p:cNvPr id="10" name="Rectangle 9"/>
            <p:cNvSpPr/>
            <p:nvPr/>
          </p:nvSpPr>
          <p:spPr>
            <a:xfrm>
              <a:off x="461575" y="5376615"/>
              <a:ext cx="2947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smtClean="0"/>
                <a:t>Lions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defeated</a:t>
              </a:r>
              <a:r>
                <a:rPr lang="en-US" i="1" dirty="0" smtClean="0"/>
                <a:t> </a:t>
              </a:r>
              <a:r>
                <a:rPr lang="en-US" dirty="0" smtClean="0"/>
                <a:t> Saints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07680" y="5400668"/>
              <a:ext cx="27040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smtClean="0"/>
                <a:t>Lions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played </a:t>
              </a:r>
              <a:r>
                <a:rPr lang="en-US" dirty="0" smtClean="0"/>
                <a:t>Saints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462015" y="5432072"/>
              <a:ext cx="572494" cy="3419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1104" y="5028083"/>
              <a:ext cx="2929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b="1" dirty="0" smtClean="0">
                  <a:solidFill>
                    <a:schemeClr val="accent2"/>
                  </a:solidFill>
                </a:rPr>
                <a:t>Team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defeated</a:t>
              </a:r>
              <a:r>
                <a:rPr lang="en-US" i="1" dirty="0" smtClean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chemeClr val="accent2"/>
                  </a:solidFill>
                </a:rPr>
                <a:t>Team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2636" y="5037360"/>
              <a:ext cx="2685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b="1" dirty="0" smtClean="0">
                  <a:solidFill>
                    <a:schemeClr val="accent2"/>
                  </a:solidFill>
                </a:rPr>
                <a:t>Team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played </a:t>
              </a:r>
              <a:r>
                <a:rPr lang="en-US" b="1" dirty="0" smtClean="0">
                  <a:solidFill>
                    <a:schemeClr val="accent2"/>
                  </a:solidFill>
                </a:rPr>
                <a:t>Team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8461" y="5917301"/>
            <a:ext cx="8129051" cy="1020209"/>
            <a:chOff x="318461" y="5917301"/>
            <a:chExt cx="8129051" cy="1020209"/>
          </a:xfrm>
        </p:grpSpPr>
        <p:grpSp>
          <p:nvGrpSpPr>
            <p:cNvPr id="16" name="Group 15"/>
            <p:cNvGrpSpPr/>
            <p:nvPr/>
          </p:nvGrpSpPr>
          <p:grpSpPr>
            <a:xfrm>
              <a:off x="318461" y="5917301"/>
              <a:ext cx="8129051" cy="745895"/>
              <a:chOff x="318461" y="5988860"/>
              <a:chExt cx="8129051" cy="7458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8932" y="6337392"/>
                <a:ext cx="3843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 err="1" smtClean="0"/>
                  <a:t>Britian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defeated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 Nazi Germany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95037" y="6361445"/>
                <a:ext cx="3652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 err="1" smtClean="0"/>
                  <a:t>Britian</a:t>
                </a:r>
                <a:r>
                  <a:rPr lang="en-US" dirty="0" smtClean="0"/>
                  <a:t>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played </a:t>
                </a:r>
                <a:r>
                  <a:rPr lang="en-US" dirty="0" smtClean="0"/>
                  <a:t>Nazi Germany</a:t>
                </a:r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4349372" y="6392849"/>
                <a:ext cx="572494" cy="3419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8461" y="5988860"/>
                <a:ext cx="3484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b="1" dirty="0" smtClean="0">
                    <a:solidFill>
                      <a:schemeClr val="accent2"/>
                    </a:solidFill>
                  </a:rPr>
                  <a:t>Country</a:t>
                </a:r>
                <a:r>
                  <a:rPr lang="en-US" dirty="0" smtClean="0"/>
                  <a:t>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defeated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Country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59993" y="5998137"/>
                <a:ext cx="2738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b="1" dirty="0" smtClean="0">
                    <a:solidFill>
                      <a:schemeClr val="accent2"/>
                    </a:solidFill>
                  </a:rPr>
                  <a:t>Team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played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Team</a:t>
                </a:r>
              </a:p>
            </p:txBody>
          </p:sp>
        </p:grpSp>
        <p:sp>
          <p:nvSpPr>
            <p:cNvPr id="17" name="Multiply 16"/>
            <p:cNvSpPr/>
            <p:nvPr/>
          </p:nvSpPr>
          <p:spPr>
            <a:xfrm>
              <a:off x="4245996" y="6086721"/>
              <a:ext cx="739471" cy="850789"/>
            </a:xfrm>
            <a:prstGeom prst="mathMultiply">
              <a:avLst>
                <a:gd name="adj1" fmla="val 954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57" y="445271"/>
            <a:ext cx="8312538" cy="622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Textual Inference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of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6360" y="1481328"/>
            <a:ext cx="8153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Associated 1200 </a:t>
            </a:r>
            <a:r>
              <a:rPr lang="en-US" dirty="0" err="1" smtClean="0"/>
              <a:t>LinkLDA</a:t>
            </a:r>
            <a:r>
              <a:rPr lang="en-US" dirty="0" smtClean="0"/>
              <a:t> topics to </a:t>
            </a:r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 smtClean="0"/>
              <a:t>Several hours of manual labor.</a:t>
            </a:r>
          </a:p>
          <a:p>
            <a:endParaRPr lang="en-US" dirty="0" smtClean="0"/>
          </a:p>
          <a:p>
            <a:r>
              <a:rPr lang="en-US" dirty="0" smtClean="0"/>
              <a:t>Compile a repository of SPs for 50,000 relation strings</a:t>
            </a:r>
          </a:p>
          <a:p>
            <a:pPr lvl="1"/>
            <a:r>
              <a:rPr lang="en-US" dirty="0" smtClean="0"/>
              <a:t>15 Million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 Evaluation</a:t>
            </a:r>
          </a:p>
          <a:p>
            <a:pPr lvl="1"/>
            <a:r>
              <a:rPr lang="en-US" dirty="0" smtClean="0"/>
              <a:t>precision 0.88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 + Dataset:</a:t>
            </a:r>
          </a:p>
          <a:p>
            <a:pPr lvl="1">
              <a:buNone/>
            </a:pPr>
            <a:r>
              <a:rPr lang="en-US" sz="3500" u="sng" dirty="0" smtClean="0">
                <a:solidFill>
                  <a:srgbClr val="0000FF"/>
                </a:solidFill>
              </a:rPr>
              <a:t>http://www.cs.washington.edu/research/ldasp/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224" y="1232453"/>
            <a:ext cx="8293211" cy="4460682"/>
          </a:xfrm>
        </p:spPr>
        <p:txBody>
          <a:bodyPr>
            <a:normAutofit/>
          </a:bodyPr>
          <a:lstStyle/>
          <a:p>
            <a:r>
              <a:rPr lang="en-US" dirty="0" smtClean="0"/>
              <a:t>LDA works well for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</a:p>
          <a:p>
            <a:pPr lvl="1"/>
            <a:r>
              <a:rPr lang="en-US" dirty="0" err="1" smtClean="0"/>
              <a:t>LinkLDA</a:t>
            </a:r>
            <a:r>
              <a:rPr lang="en-US" dirty="0" smtClean="0"/>
              <a:t> works best</a:t>
            </a:r>
          </a:p>
          <a:p>
            <a:r>
              <a:rPr lang="en-US" dirty="0" smtClean="0"/>
              <a:t>Outperforms state of the art</a:t>
            </a:r>
          </a:p>
          <a:p>
            <a:pPr lvl="1"/>
            <a:r>
              <a:rPr lang="en-US" dirty="0" smtClean="0"/>
              <a:t>pseudo-disambiguation</a:t>
            </a:r>
          </a:p>
          <a:p>
            <a:pPr lvl="1"/>
            <a:r>
              <a:rPr lang="en-US" dirty="0" smtClean="0"/>
              <a:t>textual inference</a:t>
            </a:r>
          </a:p>
          <a:p>
            <a:r>
              <a:rPr lang="en-US" dirty="0" smtClean="0"/>
              <a:t>Database of preferences for 50,000 relations available at:</a:t>
            </a:r>
          </a:p>
          <a:p>
            <a:pPr lvl="1"/>
            <a:r>
              <a:rPr lang="en-US" u="sng" dirty="0" smtClean="0">
                <a:solidFill>
                  <a:srgbClr val="0000FF"/>
                </a:solidFill>
              </a:rPr>
              <a:t>http://www.cs.washington.edu/research/ldasp/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0253" y="5718487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8305800" cy="4800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 </a:t>
            </a:r>
            <a:r>
              <a:rPr lang="en-US" sz="2600" i="1" dirty="0" smtClean="0"/>
              <a:t>“…the </a:t>
            </a:r>
            <a:r>
              <a:rPr lang="en-US" sz="2600" b="1" i="1" dirty="0" smtClean="0"/>
              <a:t>Lions</a:t>
            </a:r>
            <a:r>
              <a:rPr lang="en-US" sz="2600" i="1" dirty="0" smtClean="0"/>
              <a:t> </a:t>
            </a:r>
            <a:r>
              <a:rPr lang="en-US" sz="2600" b="1" i="1" dirty="0" smtClean="0">
                <a:solidFill>
                  <a:schemeClr val="accent2"/>
                </a:solidFill>
              </a:rPr>
              <a:t>defeated</a:t>
            </a:r>
            <a:r>
              <a:rPr lang="en-US" sz="2600" i="1" dirty="0" smtClean="0"/>
              <a:t> the Giants….”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3000" dirty="0" smtClean="0"/>
              <a:t>X defeated Y =&gt;</a:t>
            </a:r>
            <a:r>
              <a:rPr lang="en-US" sz="3000" dirty="0" smtClean="0">
                <a:sym typeface="Wingdings" pitchFamily="2" charset="2"/>
              </a:rPr>
              <a:t> </a:t>
            </a:r>
            <a:r>
              <a:rPr lang="en-US" sz="3000" dirty="0" smtClean="0"/>
              <a:t>X played Y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Lions </a:t>
            </a:r>
            <a:r>
              <a:rPr lang="en-US" b="1" i="1" dirty="0" smtClean="0">
                <a:solidFill>
                  <a:schemeClr val="accent2"/>
                </a:solidFill>
              </a:rPr>
              <a:t>defeated</a:t>
            </a:r>
            <a:r>
              <a:rPr lang="en-US" i="1" dirty="0" smtClean="0"/>
              <a:t> </a:t>
            </a:r>
            <a:r>
              <a:rPr lang="en-US" dirty="0" smtClean="0"/>
              <a:t>the Giants</a:t>
            </a:r>
          </a:p>
          <a:p>
            <a:pPr lvl="1"/>
            <a:r>
              <a:rPr lang="en-US" dirty="0" err="1" smtClean="0"/>
              <a:t>Britian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defeated</a:t>
            </a:r>
            <a:r>
              <a:rPr lang="en-US" i="1" dirty="0" smtClean="0"/>
              <a:t> </a:t>
            </a:r>
            <a:r>
              <a:rPr lang="en-US" dirty="0" smtClean="0"/>
              <a:t> Nazi Germany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667000"/>
            <a:ext cx="1228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t3.gstatic.com/images?q=tbn:Q7tTEfVUW3S_iM:http://www.covershut.com/cd_covers/The-Black-Crowes---Lions-Cd-Cover-1559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5100" y="2667000"/>
            <a:ext cx="1181100" cy="1181100"/>
          </a:xfrm>
          <a:prstGeom prst="rect">
            <a:avLst/>
          </a:prstGeom>
          <a:noFill/>
        </p:spPr>
      </p:pic>
      <p:pic>
        <p:nvPicPr>
          <p:cNvPr id="1030" name="Picture 6" descr="http://t3.gstatic.com/images?q=tbn:qzhfzmz4Gr-DsM:http://991.com/newgallery/Black-Crowes-Lions-18473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29300" y="2667000"/>
            <a:ext cx="1209675" cy="1209675"/>
          </a:xfrm>
          <a:prstGeom prst="rect">
            <a:avLst/>
          </a:prstGeom>
          <a:noFill/>
        </p:spPr>
      </p:pic>
      <p:sp>
        <p:nvSpPr>
          <p:cNvPr id="8" name="Donut 7"/>
          <p:cNvSpPr/>
          <p:nvPr/>
        </p:nvSpPr>
        <p:spPr>
          <a:xfrm>
            <a:off x="3578087" y="2417196"/>
            <a:ext cx="1820849" cy="1693627"/>
          </a:xfrm>
          <a:prstGeom prst="donut">
            <a:avLst>
              <a:gd name="adj" fmla="val 6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61722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1447800"/>
            <a:ext cx="61817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37"/>
            <a:ext cx="8229600" cy="782878"/>
          </a:xfrm>
        </p:spPr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" y="882608"/>
            <a:ext cx="8913412" cy="597539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Topic Models to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</a:p>
          <a:p>
            <a:pPr lvl="1"/>
            <a:r>
              <a:rPr lang="en-US" dirty="0" smtClean="0"/>
              <a:t>Also see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[Ó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Séaghdha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2010] </a:t>
            </a:r>
            <a:r>
              <a:rPr lang="en-US" dirty="0" smtClean="0"/>
              <a:t>(the next talk)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 3 models which vary in degree of independence:</a:t>
            </a:r>
          </a:p>
          <a:p>
            <a:pPr lvl="1"/>
            <a:r>
              <a:rPr lang="en-US" dirty="0" err="1" smtClean="0"/>
              <a:t>IndependentLDA</a:t>
            </a:r>
            <a:endParaRPr lang="en-US" dirty="0" smtClean="0"/>
          </a:p>
          <a:p>
            <a:pPr lvl="1"/>
            <a:r>
              <a:rPr lang="en-US" dirty="0" err="1" smtClean="0"/>
              <a:t>JointLDA</a:t>
            </a:r>
            <a:endParaRPr lang="en-US" dirty="0" smtClean="0"/>
          </a:p>
          <a:p>
            <a:pPr lvl="1"/>
            <a:r>
              <a:rPr lang="en-US" dirty="0" err="1" smtClean="0"/>
              <a:t>LinkLDA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improvements on Textual Inference Filtering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of preferences for 50,000 relations available at:</a:t>
            </a:r>
          </a:p>
          <a:p>
            <a:pPr lvl="1"/>
            <a:r>
              <a:rPr lang="en-US" u="sng" dirty="0" smtClean="0">
                <a:solidFill>
                  <a:srgbClr val="0000FF"/>
                </a:solidFill>
              </a:rPr>
              <a:t>http://www.cs.washington.edu/research/ldasp/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2334" y="2393341"/>
            <a:ext cx="558741" cy="18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3379" y="2393326"/>
            <a:ext cx="846902" cy="180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226" y="2368513"/>
            <a:ext cx="889589" cy="179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9197" y="1417637"/>
            <a:ext cx="81534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Class-based SP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[Resnik’96, Li &amp; Abe’98,…,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Pantel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al’07] </a:t>
            </a:r>
          </a:p>
          <a:p>
            <a:pPr lvl="1"/>
            <a:r>
              <a:rPr lang="en-US" dirty="0" smtClean="0"/>
              <a:t>maps </a:t>
            </a:r>
            <a:r>
              <a:rPr lang="en-US" dirty="0" err="1" smtClean="0"/>
              <a:t>args</a:t>
            </a:r>
            <a:r>
              <a:rPr lang="en-US" dirty="0" smtClean="0"/>
              <a:t> to existing ontology, e.g., </a:t>
            </a:r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 smtClean="0"/>
              <a:t>human-interpretable output</a:t>
            </a:r>
          </a:p>
          <a:p>
            <a:pPr lvl="1"/>
            <a:r>
              <a:rPr lang="en-US" dirty="0" smtClean="0"/>
              <a:t>poor lexical coverage</a:t>
            </a:r>
          </a:p>
          <a:p>
            <a:pPr lvl="1"/>
            <a:r>
              <a:rPr lang="en-US" dirty="0" smtClean="0"/>
              <a:t>word-sense ambiguity</a:t>
            </a:r>
          </a:p>
          <a:p>
            <a:pPr lvl="1"/>
            <a:endParaRPr lang="en-US" dirty="0" smtClean="0"/>
          </a:p>
          <a:p>
            <a:r>
              <a:rPr lang="en-US" sz="3300" dirty="0" smtClean="0"/>
              <a:t>Similarity based SP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[Dagan’99, Erk’07]</a:t>
            </a:r>
          </a:p>
          <a:p>
            <a:pPr lvl="1"/>
            <a:r>
              <a:rPr lang="en-US" dirty="0" smtClean="0"/>
              <a:t>based on distributional similarity; </a:t>
            </a:r>
          </a:p>
          <a:p>
            <a:pPr lvl="1"/>
            <a:r>
              <a:rPr lang="en-US" dirty="0" smtClean="0"/>
              <a:t>data driven</a:t>
            </a:r>
          </a:p>
          <a:p>
            <a:pPr lvl="1"/>
            <a:r>
              <a:rPr lang="en-US" dirty="0" smtClean="0"/>
              <a:t>no generalization: plausibility of each </a:t>
            </a:r>
            <a:r>
              <a:rPr lang="en-US" dirty="0" err="1" smtClean="0"/>
              <a:t>arg</a:t>
            </a:r>
            <a:r>
              <a:rPr lang="en-US" dirty="0" smtClean="0"/>
              <a:t> independently</a:t>
            </a:r>
          </a:p>
          <a:p>
            <a:pPr lvl="1"/>
            <a:r>
              <a:rPr lang="en-US" dirty="0" smtClean="0"/>
              <a:t>not human-interpretable</a:t>
            </a:r>
            <a:endParaRPr lang="en-US" dirty="0"/>
          </a:p>
        </p:txBody>
      </p:sp>
      <p:pic>
        <p:nvPicPr>
          <p:cNvPr id="1027" name="Picture 3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1254" y="2590800"/>
            <a:ext cx="331204" cy="304800"/>
          </a:xfrm>
          <a:prstGeom prst="rect">
            <a:avLst/>
          </a:prstGeom>
          <a:noFill/>
        </p:spPr>
      </p:pic>
      <p:pic>
        <p:nvPicPr>
          <p:cNvPr id="7" name="Picture 3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1254" y="5257800"/>
            <a:ext cx="331204" cy="304800"/>
          </a:xfrm>
          <a:prstGeom prst="rect">
            <a:avLst/>
          </a:prstGeom>
          <a:noFill/>
        </p:spPr>
      </p:pic>
      <p:pic>
        <p:nvPicPr>
          <p:cNvPr id="8" name="Picture 2" descr="C:\Users\mausam\AppData\Local\Microsoft\Windows\Temporary Internet Files\Content.IE5\ECN2EFMY\MCj0432538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1254" y="2971800"/>
            <a:ext cx="309283" cy="304800"/>
          </a:xfrm>
          <a:prstGeom prst="rect">
            <a:avLst/>
          </a:prstGeom>
          <a:noFill/>
        </p:spPr>
      </p:pic>
      <p:pic>
        <p:nvPicPr>
          <p:cNvPr id="9" name="Picture 2" descr="C:\Users\mausam\AppData\Local\Microsoft\Windows\Temporary Internet Files\Content.IE5\ECN2EFMY\MCj0432538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1254" y="3352800"/>
            <a:ext cx="309283" cy="304800"/>
          </a:xfrm>
          <a:prstGeom prst="rect">
            <a:avLst/>
          </a:prstGeom>
          <a:noFill/>
        </p:spPr>
      </p:pic>
      <p:pic>
        <p:nvPicPr>
          <p:cNvPr id="10" name="Picture 2" descr="C:\Users\mausam\AppData\Local\Microsoft\Windows\Temporary Internet Files\Content.IE5\ECN2EFMY\MCj0432538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1254" y="5562600"/>
            <a:ext cx="309283" cy="304800"/>
          </a:xfrm>
          <a:prstGeom prst="rect">
            <a:avLst/>
          </a:prstGeom>
          <a:noFill/>
        </p:spPr>
      </p:pic>
      <p:pic>
        <p:nvPicPr>
          <p:cNvPr id="11" name="Picture 2" descr="C:\Users\mausam\AppData\Local\Microsoft\Windows\Temporary Internet Files\Content.IE5\ECN2EFMY\MCj0432538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3175" y="5943600"/>
            <a:ext cx="309283" cy="3048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48" y="1481328"/>
            <a:ext cx="8001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smtClean="0"/>
              <a:t>Generative Probabilistic Models for SP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al’99]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[Ó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Séaghdha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2010]</a:t>
            </a:r>
            <a:r>
              <a:rPr lang="en-US" b="1" dirty="0" smtClean="0"/>
              <a:t>, </a:t>
            </a:r>
            <a:r>
              <a:rPr lang="en-US" dirty="0" smtClean="0"/>
              <a:t> our work</a:t>
            </a:r>
          </a:p>
          <a:p>
            <a:pPr lvl="1"/>
            <a:r>
              <a:rPr lang="en-US" dirty="0" smtClean="0"/>
              <a:t>simultaneously learn classes and SP</a:t>
            </a:r>
          </a:p>
          <a:p>
            <a:pPr lvl="1"/>
            <a:r>
              <a:rPr lang="en-US" dirty="0" smtClean="0"/>
              <a:t>good lexical coverage</a:t>
            </a:r>
          </a:p>
          <a:p>
            <a:pPr lvl="1"/>
            <a:r>
              <a:rPr lang="en-US" dirty="0" smtClean="0"/>
              <a:t>handles Ambiguity</a:t>
            </a:r>
          </a:p>
          <a:p>
            <a:pPr lvl="1"/>
            <a:r>
              <a:rPr lang="en-US" b="1" dirty="0" smtClean="0"/>
              <a:t>easily integrated as part of larger system </a:t>
            </a:r>
            <a:r>
              <a:rPr lang="en-US" dirty="0" smtClean="0"/>
              <a:t>(probabilities)</a:t>
            </a:r>
          </a:p>
          <a:p>
            <a:pPr lvl="1"/>
            <a:r>
              <a:rPr lang="en-US" dirty="0" smtClean="0"/>
              <a:t>output human interpretable with small manual effort</a:t>
            </a:r>
          </a:p>
          <a:p>
            <a:endParaRPr lang="en-US" dirty="0" smtClean="0"/>
          </a:p>
          <a:p>
            <a:r>
              <a:rPr lang="en-US" sz="3300" dirty="0" smtClean="0"/>
              <a:t>Discriminative Models for SP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[Bergsma et al’08] </a:t>
            </a:r>
          </a:p>
          <a:p>
            <a:pPr lvl="1"/>
            <a:r>
              <a:rPr lang="en-US" dirty="0" smtClean="0"/>
              <a:t>recent </a:t>
            </a:r>
          </a:p>
          <a:p>
            <a:pPr lvl="1"/>
            <a:r>
              <a:rPr lang="en-US" dirty="0" smtClean="0"/>
              <a:t>Similar in spirit to similarity-based methods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76" y="2894275"/>
            <a:ext cx="331204" cy="304800"/>
          </a:xfrm>
          <a:prstGeom prst="rect">
            <a:avLst/>
          </a:prstGeom>
          <a:noFill/>
        </p:spPr>
      </p:pic>
      <p:pic>
        <p:nvPicPr>
          <p:cNvPr id="5" name="Picture 3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420" y="3219615"/>
            <a:ext cx="331204" cy="304800"/>
          </a:xfrm>
          <a:prstGeom prst="rect">
            <a:avLst/>
          </a:prstGeom>
          <a:noFill/>
        </p:spPr>
      </p:pic>
      <p:pic>
        <p:nvPicPr>
          <p:cNvPr id="6" name="Picture 3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89" y="3588026"/>
            <a:ext cx="331204" cy="304800"/>
          </a:xfrm>
          <a:prstGeom prst="rect">
            <a:avLst/>
          </a:prstGeom>
          <a:noFill/>
        </p:spPr>
      </p:pic>
      <p:pic>
        <p:nvPicPr>
          <p:cNvPr id="8" name="Picture 2" descr="C:\Users\mausam\AppData\Local\Microsoft\Windows\Temporary Internet Files\Content.IE5\ECN2EFMY\MCj0432538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2489" y="3588026"/>
            <a:ext cx="309283" cy="304800"/>
          </a:xfrm>
          <a:prstGeom prst="rect">
            <a:avLst/>
          </a:prstGeom>
          <a:noFill/>
        </p:spPr>
      </p:pic>
      <p:pic>
        <p:nvPicPr>
          <p:cNvPr id="9" name="Picture 8" descr="C:\Users\mausam\AppData\Local\Microsoft\Windows\Temporary Internet Files\Content.IE5\JWSPP4NS\MCj043466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857" y="2577548"/>
            <a:ext cx="331204" cy="3048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3EA5F-7DF1-4464-BD81-E78F5B330E1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Topic Modeling For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4979" y="4583844"/>
            <a:ext cx="19716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77148" y="1481328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</a:t>
            </a:r>
            <a:r>
              <a:rPr lang="en-US" b="1" dirty="0" smtClean="0"/>
              <a:t>(subject, verb, object) </a:t>
            </a:r>
            <a:r>
              <a:rPr lang="en-US" dirty="0" smtClean="0"/>
              <a:t>triples</a:t>
            </a:r>
          </a:p>
          <a:p>
            <a:pPr lvl="1"/>
            <a:r>
              <a:rPr lang="en-US" dirty="0" smtClean="0"/>
              <a:t>Extracted by </a:t>
            </a:r>
            <a:r>
              <a:rPr lang="en-US" b="1" dirty="0" err="1" smtClean="0"/>
              <a:t>TextRunner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Banko</a:t>
            </a:r>
            <a:r>
              <a:rPr lang="en-US" dirty="0" smtClean="0">
                <a:solidFill>
                  <a:schemeClr val="accent1"/>
                </a:solidFill>
              </a:rPr>
              <a:t> &amp; </a:t>
            </a:r>
            <a:r>
              <a:rPr lang="en-US" dirty="0" err="1" smtClean="0">
                <a:solidFill>
                  <a:schemeClr val="accent1"/>
                </a:solidFill>
              </a:rPr>
              <a:t>Etzioni</a:t>
            </a:r>
            <a:r>
              <a:rPr lang="en-US" dirty="0" smtClean="0">
                <a:solidFill>
                  <a:schemeClr val="accent1"/>
                </a:solidFill>
              </a:rPr>
              <a:t> 2008)</a:t>
            </a:r>
          </a:p>
          <a:p>
            <a:r>
              <a:rPr lang="en-US" dirty="0" smtClean="0"/>
              <a:t>Learn preferences for </a:t>
            </a:r>
            <a:r>
              <a:rPr lang="en-US" dirty="0" err="1" smtClean="0"/>
              <a:t>TextRunner</a:t>
            </a:r>
            <a:r>
              <a:rPr lang="en-US" dirty="0" smtClean="0"/>
              <a:t> relations: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Person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Location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3EA5F-7DF1-4464-BD81-E78F5B330E1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57838"/>
            <a:ext cx="4614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born_in(Einstein,	Ulm)</a:t>
            </a: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417513" y="1447800"/>
            <a:ext cx="7199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headquartered_in(Microsoft,	Redmond)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457200" y="5862638"/>
            <a:ext cx="572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founded_in(Microsoft,	1973)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2357438"/>
            <a:ext cx="5346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born_in(Bill Gates,	Seattle)</a:t>
            </a: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3576638"/>
            <a:ext cx="572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founded_in(Google,		1998)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44958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headquartered_in(Google,		Mountain View)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4500" y="1062038"/>
            <a:ext cx="5346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born_in(Sergey Brin,	Moscow)</a:t>
            </a: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8" name="TextBox 11"/>
          <p:cNvSpPr txBox="1">
            <a:spLocks noChangeArrowheads="1"/>
          </p:cNvSpPr>
          <p:nvPr/>
        </p:nvSpPr>
        <p:spPr bwMode="auto">
          <a:xfrm>
            <a:off x="457200" y="5176838"/>
            <a:ext cx="7013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founded_in(Microsoft, 	Albuquerque)</a:t>
            </a:r>
          </a:p>
        </p:txBody>
      </p:sp>
      <p:sp>
        <p:nvSpPr>
          <p:cNvPr id="37899" name="TextBox 12"/>
          <p:cNvSpPr txBox="1">
            <a:spLocks noChangeArrowheads="1"/>
          </p:cNvSpPr>
          <p:nvPr/>
        </p:nvSpPr>
        <p:spPr bwMode="auto">
          <a:xfrm>
            <a:off x="484188" y="3195638"/>
            <a:ext cx="4984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born_in(Einstein,	March)</a:t>
            </a: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800600"/>
            <a:ext cx="4792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born_in(Sergey Brin,	1973)</a:t>
            </a: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Topic Modeling For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288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277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-0.00069 0.288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00313 -0.5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0191 -0.28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D166B-D3C6-45F2-8414-4C06C88606E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 l="48624" t="-694" r="7339"/>
          <a:stretch>
            <a:fillRect/>
          </a:stretch>
        </p:blipFill>
        <p:spPr bwMode="auto">
          <a:xfrm>
            <a:off x="0" y="-47625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ame 7"/>
          <p:cNvSpPr/>
          <p:nvPr/>
        </p:nvSpPr>
        <p:spPr>
          <a:xfrm>
            <a:off x="1828800" y="2743200"/>
            <a:ext cx="2286000" cy="2133600"/>
          </a:xfrm>
          <a:prstGeom prst="frame">
            <a:avLst>
              <a:gd name="adj1" fmla="val 3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114800" y="2743200"/>
            <a:ext cx="1600200" cy="2133600"/>
          </a:xfrm>
          <a:prstGeom prst="frame">
            <a:avLst>
              <a:gd name="adj1" fmla="val 3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029200" y="5181600"/>
            <a:ext cx="2362200" cy="1143000"/>
          </a:xfrm>
          <a:prstGeom prst="frame">
            <a:avLst>
              <a:gd name="adj1" fmla="val 3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943600" y="1066800"/>
            <a:ext cx="2667000" cy="838200"/>
          </a:xfrm>
          <a:prstGeom prst="frame">
            <a:avLst>
              <a:gd name="adj1" fmla="val 3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505200" y="1066800"/>
            <a:ext cx="1981200" cy="838200"/>
          </a:xfrm>
          <a:prstGeom prst="frame">
            <a:avLst>
              <a:gd name="adj1" fmla="val 36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438400" y="5181600"/>
            <a:ext cx="2057400" cy="1143000"/>
          </a:xfrm>
          <a:prstGeom prst="frame">
            <a:avLst>
              <a:gd name="adj1" fmla="val 36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8924" name="Title 1"/>
          <p:cNvSpPr txBox="1">
            <a:spLocks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libri" pitchFamily="34" charset="0"/>
              </a:rPr>
              <a:t>Relations as “Documents”</a:t>
            </a:r>
            <a:endParaRPr 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1310</Words>
  <Application>Microsoft Office PowerPoint</Application>
  <PresentationFormat>On-screen Show (4:3)</PresentationFormat>
  <Paragraphs>399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 Latent Dirichlet Allocation Method For Selectional Preferences</vt:lpstr>
      <vt:lpstr>Selectional Preferences</vt:lpstr>
      <vt:lpstr>Motivating Examples</vt:lpstr>
      <vt:lpstr>Our Contributions</vt:lpstr>
      <vt:lpstr>Previous Work</vt:lpstr>
      <vt:lpstr>Previous Work (contd)</vt:lpstr>
      <vt:lpstr>Topic Modeling For Selectional Preferences</vt:lpstr>
      <vt:lpstr>Topic Modeling For Selectional Preferences</vt:lpstr>
      <vt:lpstr>Slide 9</vt:lpstr>
      <vt:lpstr>Slide 10</vt:lpstr>
      <vt:lpstr>LDA Generative “Story”</vt:lpstr>
      <vt:lpstr>Inference</vt:lpstr>
      <vt:lpstr>Dependencies between arguments</vt:lpstr>
      <vt:lpstr>JointLDA</vt:lpstr>
      <vt:lpstr>JointLDA</vt:lpstr>
      <vt:lpstr>LinkLDA [Erosheva et. al. 2004]</vt:lpstr>
      <vt:lpstr>LinkLDA vs JointLDA</vt:lpstr>
      <vt:lpstr>Experiment: Pseudodisambiguation</vt:lpstr>
      <vt:lpstr>Data</vt:lpstr>
      <vt:lpstr>Model Comparison - Pseudodismabiguation</vt:lpstr>
      <vt:lpstr>Why is LinkLDA Better than JointLDA?</vt:lpstr>
      <vt:lpstr>How does LDA-SP compare to  state-of-the-art Methods?</vt:lpstr>
      <vt:lpstr>How does LDA-SP compare to state-of-the-art Similarity Based Methods?</vt:lpstr>
      <vt:lpstr>Example Topic Pair (arg1-arg2)</vt:lpstr>
      <vt:lpstr>What relations assign higest probability to Topic 211?</vt:lpstr>
      <vt:lpstr>End-Task Evaluation: Textual Inference [Pantel et al’07] [Szpektor et al ‘08]</vt:lpstr>
      <vt:lpstr>Textual Inference Results</vt:lpstr>
      <vt:lpstr>Database of Selectional Preferences</vt:lpstr>
      <vt:lpstr>Conclusions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Latent Dirichlet Allocation Method For Selectional Preferences</dc:title>
  <dc:creator>aritter</dc:creator>
  <cp:lastModifiedBy>aritter</cp:lastModifiedBy>
  <cp:revision>402</cp:revision>
  <dcterms:created xsi:type="dcterms:W3CDTF">2006-08-16T00:00:00Z</dcterms:created>
  <dcterms:modified xsi:type="dcterms:W3CDTF">2010-07-11T09:10:03Z</dcterms:modified>
</cp:coreProperties>
</file>