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34"/>
  </p:notesMasterIdLst>
  <p:sldIdLst>
    <p:sldId id="256" r:id="rId2"/>
    <p:sldId id="271" r:id="rId3"/>
    <p:sldId id="329" r:id="rId4"/>
    <p:sldId id="272" r:id="rId5"/>
    <p:sldId id="306" r:id="rId6"/>
    <p:sldId id="265" r:id="rId7"/>
    <p:sldId id="337" r:id="rId8"/>
    <p:sldId id="335" r:id="rId9"/>
    <p:sldId id="269" r:id="rId10"/>
    <p:sldId id="315" r:id="rId11"/>
    <p:sldId id="308" r:id="rId12"/>
    <p:sldId id="310" r:id="rId13"/>
    <p:sldId id="309" r:id="rId14"/>
    <p:sldId id="311" r:id="rId15"/>
    <p:sldId id="339" r:id="rId16"/>
    <p:sldId id="336" r:id="rId17"/>
    <p:sldId id="331" r:id="rId18"/>
    <p:sldId id="282" r:id="rId19"/>
    <p:sldId id="340" r:id="rId20"/>
    <p:sldId id="333" r:id="rId21"/>
    <p:sldId id="338" r:id="rId22"/>
    <p:sldId id="296" r:id="rId23"/>
    <p:sldId id="285" r:id="rId24"/>
    <p:sldId id="286" r:id="rId25"/>
    <p:sldId id="344" r:id="rId26"/>
    <p:sldId id="291" r:id="rId27"/>
    <p:sldId id="293" r:id="rId28"/>
    <p:sldId id="294" r:id="rId29"/>
    <p:sldId id="343" r:id="rId30"/>
    <p:sldId id="295" r:id="rId31"/>
    <p:sldId id="299" r:id="rId32"/>
    <p:sldId id="34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8" autoAdjust="0"/>
    <p:restoredTop sz="90614" autoAdjust="0"/>
  </p:normalViewPr>
  <p:slideViewPr>
    <p:cSldViewPr>
      <p:cViewPr varScale="1">
        <p:scale>
          <a:sx n="84" d="100"/>
          <a:sy n="84" d="100"/>
        </p:scale>
        <p:origin x="-114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475822-71B2-4076-9385-767E74528D45}" type="doc">
      <dgm:prSet loTypeId="urn:microsoft.com/office/officeart/2005/8/layout/cycle1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F93E42D-682C-4E7D-981D-53265CC40283}">
      <dgm:prSet phldrT="[Text]"/>
      <dgm:spPr/>
      <dgm:t>
        <a:bodyPr/>
        <a:lstStyle/>
        <a:p>
          <a:r>
            <a:rPr lang="en-US" dirty="0" smtClean="0"/>
            <a:t>Estimate</a:t>
          </a:r>
        </a:p>
        <a:p>
          <a:r>
            <a:rPr lang="en-US" dirty="0" smtClean="0"/>
            <a:t>Functionality</a:t>
          </a:r>
          <a:endParaRPr lang="en-US" dirty="0"/>
        </a:p>
      </dgm:t>
    </dgm:pt>
    <dgm:pt modelId="{FAE28271-B749-46B6-A358-3A43AFB5FB64}" type="parTrans" cxnId="{EB3BE388-32EA-4DB4-AC2C-03933A608169}">
      <dgm:prSet/>
      <dgm:spPr/>
      <dgm:t>
        <a:bodyPr/>
        <a:lstStyle/>
        <a:p>
          <a:endParaRPr lang="en-US"/>
        </a:p>
      </dgm:t>
    </dgm:pt>
    <dgm:pt modelId="{DF8FA47E-55F0-4BC0-BA11-F273B59671B2}" type="sibTrans" cxnId="{EB3BE388-32EA-4DB4-AC2C-03933A608169}">
      <dgm:prSet/>
      <dgm:spPr/>
      <dgm:t>
        <a:bodyPr/>
        <a:lstStyle/>
        <a:p>
          <a:endParaRPr lang="en-US"/>
        </a:p>
      </dgm:t>
    </dgm:pt>
    <dgm:pt modelId="{A3FA53E6-17FF-42E4-A01C-F6EB4D2C746C}">
      <dgm:prSet phldrT="[Text]"/>
      <dgm:spPr/>
      <dgm:t>
        <a:bodyPr/>
        <a:lstStyle/>
        <a:p>
          <a:r>
            <a:rPr lang="en-US" dirty="0" smtClean="0"/>
            <a:t>Estimate</a:t>
          </a:r>
        </a:p>
        <a:p>
          <a:r>
            <a:rPr lang="en-US" dirty="0" smtClean="0"/>
            <a:t>Ambiguity</a:t>
          </a:r>
          <a:endParaRPr lang="en-US" dirty="0"/>
        </a:p>
      </dgm:t>
    </dgm:pt>
    <dgm:pt modelId="{7006A59D-8E86-46E4-BD57-2A1C976B6251}" type="parTrans" cxnId="{4BAECE38-D3AF-40F3-8835-DD5D0C117D52}">
      <dgm:prSet/>
      <dgm:spPr/>
      <dgm:t>
        <a:bodyPr/>
        <a:lstStyle/>
        <a:p>
          <a:endParaRPr lang="en-US"/>
        </a:p>
      </dgm:t>
    </dgm:pt>
    <dgm:pt modelId="{11A36323-E49F-4F9B-8175-51814A73D8B9}" type="sibTrans" cxnId="{4BAECE38-D3AF-40F3-8835-DD5D0C117D52}">
      <dgm:prSet/>
      <dgm:spPr/>
      <dgm:t>
        <a:bodyPr/>
        <a:lstStyle/>
        <a:p>
          <a:endParaRPr lang="en-US"/>
        </a:p>
      </dgm:t>
    </dgm:pt>
    <dgm:pt modelId="{B73EE4A4-5C03-46DD-A46D-AF4CFFCBF634}" type="pres">
      <dgm:prSet presAssocID="{2E475822-71B2-4076-9385-767E74528D4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53D621-FCED-4AF7-9DD3-4C3DD9F8C96C}" type="pres">
      <dgm:prSet presAssocID="{6F93E42D-682C-4E7D-981D-53265CC40283}" presName="dummy" presStyleCnt="0"/>
      <dgm:spPr/>
    </dgm:pt>
    <dgm:pt modelId="{112E29B3-DE7C-4348-8F47-BE12EEBD0907}" type="pres">
      <dgm:prSet presAssocID="{6F93E42D-682C-4E7D-981D-53265CC40283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4A7948-00E9-43C1-A304-5C252D3B90EF}" type="pres">
      <dgm:prSet presAssocID="{DF8FA47E-55F0-4BC0-BA11-F273B59671B2}" presName="sibTrans" presStyleLbl="node1" presStyleIdx="0" presStyleCnt="2"/>
      <dgm:spPr/>
      <dgm:t>
        <a:bodyPr/>
        <a:lstStyle/>
        <a:p>
          <a:endParaRPr lang="en-US"/>
        </a:p>
      </dgm:t>
    </dgm:pt>
    <dgm:pt modelId="{F888812D-628A-4831-95DB-7A823BA6D5D8}" type="pres">
      <dgm:prSet presAssocID="{A3FA53E6-17FF-42E4-A01C-F6EB4D2C746C}" presName="dummy" presStyleCnt="0"/>
      <dgm:spPr/>
    </dgm:pt>
    <dgm:pt modelId="{49EEA1D3-DF42-44CE-AF94-DE509C0ADBFE}" type="pres">
      <dgm:prSet presAssocID="{A3FA53E6-17FF-42E4-A01C-F6EB4D2C746C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2BDE01-22F4-4DD5-903E-1D228A036EFB}" type="pres">
      <dgm:prSet presAssocID="{11A36323-E49F-4F9B-8175-51814A73D8B9}" presName="sibTrans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F50A94D7-9A9E-4C2F-8C1A-01CFF93F8A73}" type="presOf" srcId="{6F93E42D-682C-4E7D-981D-53265CC40283}" destId="{112E29B3-DE7C-4348-8F47-BE12EEBD0907}" srcOrd="0" destOrd="0" presId="urn:microsoft.com/office/officeart/2005/8/layout/cycle1"/>
    <dgm:cxn modelId="{51E372C2-AD04-485F-A596-786F1C003E51}" type="presOf" srcId="{2E475822-71B2-4076-9385-767E74528D45}" destId="{B73EE4A4-5C03-46DD-A46D-AF4CFFCBF634}" srcOrd="0" destOrd="0" presId="urn:microsoft.com/office/officeart/2005/8/layout/cycle1"/>
    <dgm:cxn modelId="{A421F417-D139-41BF-832F-1F70B824BF41}" type="presOf" srcId="{DF8FA47E-55F0-4BC0-BA11-F273B59671B2}" destId="{6B4A7948-00E9-43C1-A304-5C252D3B90EF}" srcOrd="0" destOrd="0" presId="urn:microsoft.com/office/officeart/2005/8/layout/cycle1"/>
    <dgm:cxn modelId="{4BAECE38-D3AF-40F3-8835-DD5D0C117D52}" srcId="{2E475822-71B2-4076-9385-767E74528D45}" destId="{A3FA53E6-17FF-42E4-A01C-F6EB4D2C746C}" srcOrd="1" destOrd="0" parTransId="{7006A59D-8E86-46E4-BD57-2A1C976B6251}" sibTransId="{11A36323-E49F-4F9B-8175-51814A73D8B9}"/>
    <dgm:cxn modelId="{EB3BE388-32EA-4DB4-AC2C-03933A608169}" srcId="{2E475822-71B2-4076-9385-767E74528D45}" destId="{6F93E42D-682C-4E7D-981D-53265CC40283}" srcOrd="0" destOrd="0" parTransId="{FAE28271-B749-46B6-A358-3A43AFB5FB64}" sibTransId="{DF8FA47E-55F0-4BC0-BA11-F273B59671B2}"/>
    <dgm:cxn modelId="{52EC4111-3103-4C0F-89E0-C1D9039A114B}" type="presOf" srcId="{11A36323-E49F-4F9B-8175-51814A73D8B9}" destId="{4C2BDE01-22F4-4DD5-903E-1D228A036EFB}" srcOrd="0" destOrd="0" presId="urn:microsoft.com/office/officeart/2005/8/layout/cycle1"/>
    <dgm:cxn modelId="{1AA90F92-2067-4813-81F7-C5C61A343AF9}" type="presOf" srcId="{A3FA53E6-17FF-42E4-A01C-F6EB4D2C746C}" destId="{49EEA1D3-DF42-44CE-AF94-DE509C0ADBFE}" srcOrd="0" destOrd="0" presId="urn:microsoft.com/office/officeart/2005/8/layout/cycle1"/>
    <dgm:cxn modelId="{5D759216-7718-4C83-B8BF-3BC7D0A828DD}" type="presParOf" srcId="{B73EE4A4-5C03-46DD-A46D-AF4CFFCBF634}" destId="{6F53D621-FCED-4AF7-9DD3-4C3DD9F8C96C}" srcOrd="0" destOrd="0" presId="urn:microsoft.com/office/officeart/2005/8/layout/cycle1"/>
    <dgm:cxn modelId="{71C2E90D-B44F-4455-BAD6-6B8AAD588CA4}" type="presParOf" srcId="{B73EE4A4-5C03-46DD-A46D-AF4CFFCBF634}" destId="{112E29B3-DE7C-4348-8F47-BE12EEBD0907}" srcOrd="1" destOrd="0" presId="urn:microsoft.com/office/officeart/2005/8/layout/cycle1"/>
    <dgm:cxn modelId="{36BAD67A-48C1-402B-ADB5-EE191C11197A}" type="presParOf" srcId="{B73EE4A4-5C03-46DD-A46D-AF4CFFCBF634}" destId="{6B4A7948-00E9-43C1-A304-5C252D3B90EF}" srcOrd="2" destOrd="0" presId="urn:microsoft.com/office/officeart/2005/8/layout/cycle1"/>
    <dgm:cxn modelId="{12F85F47-EDFF-4F9F-A10E-4607A6D8C400}" type="presParOf" srcId="{B73EE4A4-5C03-46DD-A46D-AF4CFFCBF634}" destId="{F888812D-628A-4831-95DB-7A823BA6D5D8}" srcOrd="3" destOrd="0" presId="urn:microsoft.com/office/officeart/2005/8/layout/cycle1"/>
    <dgm:cxn modelId="{9B1A9F71-7719-411C-9A70-9C95309FEA16}" type="presParOf" srcId="{B73EE4A4-5C03-46DD-A46D-AF4CFFCBF634}" destId="{49EEA1D3-DF42-44CE-AF94-DE509C0ADBFE}" srcOrd="4" destOrd="0" presId="urn:microsoft.com/office/officeart/2005/8/layout/cycle1"/>
    <dgm:cxn modelId="{B1C6E29B-AD8F-4685-AB86-40F0A1198299}" type="presParOf" srcId="{B73EE4A4-5C03-46DD-A46D-AF4CFFCBF634}" destId="{4C2BDE01-22F4-4DD5-903E-1D228A036EFB}" srcOrd="5" destOrd="0" presId="urn:microsoft.com/office/officeart/2005/8/layout/cycle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B8BEA-555B-4701-B5A1-158B09868E87}" type="datetimeFigureOut">
              <a:rPr lang="en-US" smtClean="0"/>
              <a:pPr/>
              <a:t>1/18/2009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B7541-48AD-4B69-8673-CCFC6F7E1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B7541-48AD-4B69-8673-CCFC6F7E1D5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B7541-48AD-4B69-8673-CCFC6F7E1D5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</a:t>
            </a:r>
            <a:r>
              <a:rPr lang="en-US" dirty="0" err="1" smtClean="0"/>
              <a:t>meronym</a:t>
            </a:r>
            <a:r>
              <a:rPr lang="en-US" dirty="0" smtClean="0"/>
              <a:t> (“part of relation”)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B7541-48AD-4B69-8673-CCFC6F7E1D5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B7541-48AD-4B69-8673-CCFC6F7E1D5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B7541-48AD-4B69-8673-CCFC6F7E1D5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Ambiguity</a:t>
            </a:r>
            <a:r>
              <a:rPr lang="en-US" baseline="0" dirty="0" smtClean="0"/>
              <a:t> isn’t an issue in the RTE</a:t>
            </a:r>
          </a:p>
          <a:p>
            <a:r>
              <a:rPr lang="en-US" baseline="0" dirty="0" smtClean="0"/>
              <a:t>Same name doesn’t refer to two different people</a:t>
            </a:r>
          </a:p>
          <a:p>
            <a:r>
              <a:rPr lang="en-US" baseline="0" dirty="0" smtClean="0"/>
              <a:t>John Smith – very common name.</a:t>
            </a:r>
          </a:p>
          <a:p>
            <a:r>
              <a:rPr lang="en-US" baseline="0" dirty="0" err="1" smtClean="0"/>
              <a:t>polysemy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B7541-48AD-4B69-8673-CCFC6F7E1D5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Larger font for titles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Local functionality - undefined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Probability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 estimate the functionality of a relation by inspecting the distribution of values for a specific argument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If there is predominantly one value for an argument, then the relation appears functional.  If there are many values for one argument, then it appears non-functional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 use URNS to compute these distributions into probabilities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For example because the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B7541-48AD-4B69-8673-CCFC6F7E1D5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The</a:t>
            </a:r>
            <a:r>
              <a:rPr lang="en-US" baseline="0" dirty="0" smtClean="0"/>
              <a:t> same process can be applied to detect which arguments are ambiguous in our corpus</a:t>
            </a:r>
          </a:p>
          <a:p>
            <a:pPr marL="228600" indent="-228600">
              <a:buAutoNum type="arabicPeriod"/>
            </a:pPr>
            <a:r>
              <a:rPr lang="en-US" dirty="0" smtClean="0"/>
              <a:t>We know that “</a:t>
            </a:r>
            <a:r>
              <a:rPr lang="en-US" dirty="0" err="1" smtClean="0"/>
              <a:t>BornIn</a:t>
            </a:r>
            <a:r>
              <a:rPr lang="en-US" dirty="0" smtClean="0"/>
              <a:t>” is functional</a:t>
            </a:r>
          </a:p>
          <a:p>
            <a:pPr marL="228600" indent="-228600">
              <a:buAutoNum type="arabicPeriod"/>
            </a:pPr>
            <a:r>
              <a:rPr lang="en-US" dirty="0" smtClean="0"/>
              <a:t>“Mr. Smith” is refers</a:t>
            </a:r>
            <a:r>
              <a:rPr lang="en-US" baseline="0" dirty="0" smtClean="0"/>
              <a:t> to many unique entities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“Einstein” appears</a:t>
            </a:r>
            <a:r>
              <a:rPr lang="en-US" baseline="0" dirty="0" smtClean="0"/>
              <a:t> less ambiguous than “Mr. Smith”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B7541-48AD-4B69-8673-CCFC6F7E1D5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Returning to functionality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smtClean="0"/>
              <a:t>Although</a:t>
            </a:r>
            <a:r>
              <a:rPr lang="en-US" baseline="0" dirty="0" smtClean="0"/>
              <a:t> “Invented” is functional, it appears non-functional when applied to an ambiguous argument such as “the process” which refers to many unique inventions.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 need to know which arguments are unambiguous in order to measure functionality.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B7541-48AD-4B69-8673-CCFC6F7E1D5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If we knew</a:t>
            </a:r>
            <a:r>
              <a:rPr lang="en-US" baseline="0" dirty="0" smtClean="0"/>
              <a:t> which arguments were ambiguous, we would not use them in computing functionality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If we knew which relations were functional we would only use those when computing ambiguity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Alternate between computing functionality and ambiguity, using our estimate from the previous step in each case</a:t>
            </a:r>
          </a:p>
          <a:p>
            <a:pPr marL="228600" indent="-228600">
              <a:buAutoNum type="arabicPeriod"/>
            </a:pPr>
            <a:r>
              <a:rPr lang="en-US" dirty="0" smtClean="0"/>
              <a:t>We found that this</a:t>
            </a:r>
            <a:r>
              <a:rPr lang="en-US" baseline="0" dirty="0" smtClean="0"/>
              <a:t> improves our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B7541-48AD-4B69-8673-CCFC6F7E1D5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B7541-48AD-4B69-8673-CCFC6F7E1D5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Focus</a:t>
            </a:r>
            <a:r>
              <a:rPr lang="en-US" baseline="0" dirty="0" smtClean="0"/>
              <a:t> on functional…</a:t>
            </a:r>
            <a:endParaRPr lang="en-US" dirty="0" smtClean="0"/>
          </a:p>
          <a:p>
            <a:r>
              <a:rPr lang="en-US" dirty="0" smtClean="0"/>
              <a:t>“Detecting contradiction”</a:t>
            </a:r>
          </a:p>
          <a:p>
            <a:r>
              <a:rPr lang="en-US" dirty="0" smtClean="0"/>
              <a:t>Get rid of numbering</a:t>
            </a:r>
          </a:p>
          <a:p>
            <a:r>
              <a:rPr lang="en-US" dirty="0" smtClean="0"/>
              <a:t>Skip points</a:t>
            </a:r>
          </a:p>
          <a:p>
            <a:r>
              <a:rPr lang="en-US" dirty="0" smtClean="0"/>
              <a:t>Leave out </a:t>
            </a:r>
            <a:r>
              <a:rPr lang="en-US" dirty="0" err="1" smtClean="0"/>
              <a:t>subpoints</a:t>
            </a:r>
            <a:endParaRPr lang="en-US" dirty="0" smtClean="0"/>
          </a:p>
          <a:p>
            <a:r>
              <a:rPr lang="en-US" dirty="0" smtClean="0"/>
              <a:t>Add to outline</a:t>
            </a:r>
            <a:r>
              <a:rPr lang="en-US" baseline="0" dirty="0" smtClean="0"/>
              <a:t> later…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B7541-48AD-4B69-8673-CCFC6F7E1D5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EM boosts our performance at detecting functions by 19%</a:t>
            </a:r>
          </a:p>
          <a:p>
            <a:r>
              <a:rPr lang="en-US" baseline="0" dirty="0" smtClean="0"/>
              <a:t>Put these two graphs on the same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B7541-48AD-4B69-8673-CCFC6F7E1D5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 boosts our performance at ambiguity</a:t>
            </a:r>
            <a:r>
              <a:rPr lang="en-US" baseline="0" dirty="0" smtClean="0"/>
              <a:t> detection by 31%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B7541-48AD-4B69-8673-CCFC6F7E1D5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EM boosts our performance at detecting functions by 19%</a:t>
            </a:r>
          </a:p>
          <a:p>
            <a:r>
              <a:rPr lang="en-US" baseline="0" dirty="0" smtClean="0"/>
              <a:t>Put these two graphs on the same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B7541-48AD-4B69-8673-CCFC6F7E1D5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Too many numbers? – removed 10% </a:t>
            </a:r>
            <a:r>
              <a:rPr lang="en-US" baseline="0" dirty="0" err="1" smtClean="0"/>
              <a:t>rel-arg</a:t>
            </a:r>
            <a:r>
              <a:rPr lang="en-US" baseline="0" dirty="0" smtClean="0"/>
              <a:t> pairs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Phrase 1.2% better.  Make outstanding…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True test is detecting contradictions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B7541-48AD-4B69-8673-CCFC6F7E1D5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We are able to achieve high precision at low recall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Contradiction detection is much harder on “natural” data than artificially balanced data sets, such as the RTE.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B7541-48AD-4B69-8673-CCFC6F7E1D5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Gain intuition about how best to improve our system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Ambiguity is the </a:t>
            </a:r>
            <a:r>
              <a:rPr lang="en-US" baseline="0" dirty="0" err="1" smtClean="0"/>
              <a:t>biggst</a:t>
            </a:r>
            <a:r>
              <a:rPr lang="en-US" baseline="0" dirty="0" smtClean="0"/>
              <a:t> challenge, need some sort of reference resolution between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B7541-48AD-4B69-8673-CCFC6F7E1D5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B7541-48AD-4B69-8673-CCFC6F7E1D5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B7541-48AD-4B69-8673-CCFC6F7E1D5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Knowing that “born in” is a function is not enough…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B7541-48AD-4B69-8673-CCFC6F7E1D5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B7541-48AD-4B69-8673-CCFC6F7E1D5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US" dirty="0" smtClean="0"/>
          </a:p>
          <a:p>
            <a:pPr marL="228600" indent="-228600">
              <a:buNone/>
            </a:pPr>
            <a:r>
              <a:rPr lang="en-US" dirty="0" smtClean="0"/>
              <a:t>Question</a:t>
            </a:r>
            <a:r>
              <a:rPr lang="en-US" baseline="0" dirty="0" smtClean="0"/>
              <a:t> Answering/Textual inference?</a:t>
            </a:r>
          </a:p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B7541-48AD-4B69-8673-CCFC6F7E1D5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Relatively unexplored area.</a:t>
            </a:r>
          </a:p>
          <a:p>
            <a:r>
              <a:rPr lang="en-US" dirty="0" smtClean="0"/>
              <a:t>“Say Recognizing Textual Entailment”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B7541-48AD-4B69-8673-CCFC6F7E1D5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We want to find pairs of sentences which contradict in a large corpus, instead of among hand-selected pairs of sentences.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Pervious work used artificially “balanced” data sets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 focus on finding contradictions using functional relations in contrast to previous work which has mostly exploited “negation” and “antonyms”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 emphasize the importance of background knowledge in the contradiction detection task.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B7541-48AD-4B69-8673-CCFC6F7E1D5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baseline="0" dirty="0" smtClean="0"/>
              <a:t>We use a simpler representation than previous work to make contradiction detection “in the wild” feasible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 smtClean="0"/>
              <a:t>Automatically identify functional relations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Group together extractions with the same argument and functional relation, but differing values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Use background knowledge to filter out false positives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B7541-48AD-4B69-8673-CCFC6F7E1D5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B7541-48AD-4B69-8673-CCFC6F7E1D5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9246-C620-439D-B32E-C3D16AAFCD06}" type="datetime1">
              <a:rPr lang="en-US" smtClean="0"/>
              <a:pPr/>
              <a:t>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ABDF-17F4-4E5E-B586-8A266735BC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D326-7FA6-49BF-9B96-AFB4414D2AED}" type="datetime1">
              <a:rPr lang="en-US" smtClean="0"/>
              <a:pPr/>
              <a:t>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ABDF-17F4-4E5E-B586-8A266735B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C0F4-76C5-439C-BBFD-7B3D6D73FFCE}" type="datetime1">
              <a:rPr lang="en-US" smtClean="0"/>
              <a:pPr/>
              <a:t>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ABDF-17F4-4E5E-B586-8A266735B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FDE5-4418-4241-9533-485FB45B21B6}" type="datetime1">
              <a:rPr lang="en-US" smtClean="0"/>
              <a:pPr/>
              <a:t>1/18/2009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ABDF-17F4-4E5E-B586-8A266735BC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7073-D025-40F3-81DE-42AE58013971}" type="datetime1">
              <a:rPr lang="en-US" smtClean="0"/>
              <a:pPr/>
              <a:t>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ABDF-17F4-4E5E-B586-8A266735B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5901-68F8-48BA-9181-452EFA5DE83C}" type="datetime1">
              <a:rPr lang="en-US" smtClean="0"/>
              <a:pPr/>
              <a:t>1/18/2009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ABDF-17F4-4E5E-B586-8A266735B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359F-0461-4DD4-B45A-F726AAB8703A}" type="datetime1">
              <a:rPr lang="en-US" smtClean="0"/>
              <a:pPr/>
              <a:t>1/18/2009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ABDF-17F4-4E5E-B586-8A266735B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305E-EED8-4EBB-9B12-F5A10BFEDA8B}" type="datetime1">
              <a:rPr lang="en-US" smtClean="0"/>
              <a:pPr/>
              <a:t>1/18/2009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ABDF-17F4-4E5E-B586-8A266735B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D6CC-83B4-4A4E-B7B5-B16FE839F435}" type="datetime1">
              <a:rPr lang="en-US" smtClean="0"/>
              <a:pPr/>
              <a:t>1/18/2009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ABDF-17F4-4E5E-B586-8A266735B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FC8B-7D79-46CB-9A44-8F624D89EAD0}" type="datetime1">
              <a:rPr lang="en-US" smtClean="0"/>
              <a:pPr/>
              <a:t>1/18/2009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ABDF-17F4-4E5E-B586-8A266735B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8033-7899-490D-8F31-C8A0BE7BB804}" type="datetime1">
              <a:rPr lang="en-US" smtClean="0"/>
              <a:pPr/>
              <a:t>1/18/2009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ABDF-17F4-4E5E-B586-8A266735B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C9C8-10B8-4D53-8747-509491E1DB87}" type="datetime1">
              <a:rPr lang="en-US" smtClean="0"/>
              <a:pPr/>
              <a:t>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1ABDF-17F4-4E5E-B586-8A266735BC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609600"/>
            <a:ext cx="6477000" cy="2590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It’s a Contradiction? </a:t>
            </a:r>
            <a:br>
              <a:rPr lang="en-US" b="1" dirty="0" smtClean="0">
                <a:solidFill>
                  <a:schemeClr val="accent2"/>
                </a:solidFill>
              </a:rPr>
            </a:br>
            <a:r>
              <a:rPr lang="en-US" b="1" dirty="0" smtClean="0">
                <a:solidFill>
                  <a:schemeClr val="accent2"/>
                </a:solidFill>
              </a:rPr>
              <a:t>No It’s Not!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A Case Study Using Functional Relations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962400"/>
            <a:ext cx="9144000" cy="16764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Alan Ritter, Doug Downey, Stephen </a:t>
            </a:r>
            <a:r>
              <a:rPr lang="en-US" sz="2800" b="1" dirty="0" err="1" smtClean="0">
                <a:solidFill>
                  <a:schemeClr val="bg1"/>
                </a:solidFill>
              </a:rPr>
              <a:t>Soderland</a:t>
            </a:r>
            <a:r>
              <a:rPr lang="en-US" sz="2800" b="1" dirty="0" smtClean="0">
                <a:solidFill>
                  <a:schemeClr val="bg1"/>
                </a:solidFill>
              </a:rPr>
              <a:t>, Oren </a:t>
            </a:r>
            <a:r>
              <a:rPr lang="en-US" sz="2800" b="1" dirty="0" err="1" smtClean="0">
                <a:solidFill>
                  <a:schemeClr val="bg1"/>
                </a:solidFill>
              </a:rPr>
              <a:t>Etzioni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Turing Center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University of Washington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ABDF-17F4-4E5E-B586-8A266735BC2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Find Contradictions Using Functions?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2648" y="1981200"/>
            <a:ext cx="8153400" cy="762000"/>
          </a:xfrm>
        </p:spPr>
        <p:txBody>
          <a:bodyPr/>
          <a:lstStyle/>
          <a:p>
            <a:r>
              <a:rPr lang="en-US" b="1" dirty="0" smtClean="0"/>
              <a:t>Intuition:</a:t>
            </a:r>
            <a:r>
              <a:rPr lang="en-US" dirty="0" smtClean="0"/>
              <a:t> single correct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961ABDF-17F4-4E5E-B586-8A266735BC2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3000" y="3352800"/>
            <a:ext cx="70866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2900" b="1" noProof="0" dirty="0" smtClean="0">
                <a:latin typeface="Courier New" pitchFamily="49" charset="0"/>
                <a:cs typeface="Courier New" pitchFamily="49" charset="0"/>
              </a:rPr>
              <a:t>Invented(Basketball</a:t>
            </a:r>
            <a:r>
              <a:rPr kumimoji="0" lang="en-US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&lt;PERSON&gt;</a:t>
            </a:r>
            <a:r>
              <a:rPr kumimoji="0" lang="en-US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43200" y="4191000"/>
          <a:ext cx="3810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&lt;PERSON&gt;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r>
                        <a:rPr lang="en-US" baseline="0" dirty="0" smtClean="0"/>
                        <a:t> of Extraction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James Naismith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43200" y="5181600"/>
          <a:ext cx="381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Aztecs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62000" y="5029200"/>
            <a:ext cx="7162800" cy="9906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Problem: Many </a:t>
            </a:r>
            <a:r>
              <a:rPr lang="en-US" b="1" dirty="0" smtClean="0">
                <a:solidFill>
                  <a:schemeClr val="accent2"/>
                </a:solidFill>
              </a:rPr>
              <a:t>Seeming</a:t>
            </a:r>
            <a:r>
              <a:rPr lang="en-US" dirty="0" smtClean="0"/>
              <a:t> Contradictions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362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Meronyms</a:t>
            </a:r>
            <a:endParaRPr lang="en-US" dirty="0" smtClean="0"/>
          </a:p>
          <a:p>
            <a:r>
              <a:rPr lang="en-US" dirty="0" smtClean="0"/>
              <a:t>Synonyms</a:t>
            </a:r>
          </a:p>
          <a:p>
            <a:r>
              <a:rPr lang="en-US" dirty="0" smtClean="0"/>
              <a:t>Type mismatch</a:t>
            </a:r>
          </a:p>
          <a:p>
            <a:r>
              <a:rPr lang="en-US" dirty="0" smtClean="0"/>
              <a:t>Ambiguous Arguments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961ABDF-17F4-4E5E-B586-8A266735BC2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51816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We Need Background Knowledge!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Meronyms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Example: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BornIn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(Mozart,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Salzburg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BornIn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(Mozart,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Austria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961ABDF-17F4-4E5E-B586-8A266735BC2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962400"/>
            <a:ext cx="7315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AuContraire’s</a:t>
            </a:r>
            <a:r>
              <a:rPr lang="en-US" sz="3200" dirty="0" smtClean="0"/>
              <a:t> Sources of </a:t>
            </a:r>
            <a:r>
              <a:rPr lang="en-US" sz="3200" dirty="0" err="1" smtClean="0"/>
              <a:t>Meronyms</a:t>
            </a:r>
            <a:endParaRPr lang="en-US" sz="3200" dirty="0" smtClean="0"/>
          </a:p>
          <a:p>
            <a:pPr lvl="1"/>
            <a:r>
              <a:rPr lang="en-US" sz="3200" dirty="0" smtClean="0"/>
              <a:t>Tipster Gazetteer</a:t>
            </a:r>
          </a:p>
          <a:p>
            <a:pPr lvl="1"/>
            <a:r>
              <a:rPr lang="en-US" sz="3200" dirty="0" err="1" smtClean="0"/>
              <a:t>WordNet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Synonyms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Example: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DiedFrom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(Mozart,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kidney failure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DiedFrom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(Mozart,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renal failure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961ABDF-17F4-4E5E-B586-8A266735BC2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4051518"/>
            <a:ext cx="7620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AuContraire’s</a:t>
            </a:r>
            <a:r>
              <a:rPr lang="en-US" sz="2800" dirty="0" smtClean="0"/>
              <a:t> Sources of Synonyms:</a:t>
            </a:r>
          </a:p>
          <a:p>
            <a:pPr lvl="1"/>
            <a:r>
              <a:rPr lang="en-US" sz="2800" dirty="0" err="1" smtClean="0"/>
              <a:t>WordNet</a:t>
            </a:r>
            <a:endParaRPr lang="en-US" sz="2800" dirty="0" smtClean="0"/>
          </a:p>
          <a:p>
            <a:pPr lvl="1"/>
            <a:r>
              <a:rPr lang="en-US" sz="2800" dirty="0" smtClean="0"/>
              <a:t>RESOLVER </a:t>
            </a:r>
            <a:r>
              <a:rPr lang="en-US" sz="2800" b="1" i="1" dirty="0" smtClean="0">
                <a:solidFill>
                  <a:schemeClr val="accent3"/>
                </a:solidFill>
              </a:rPr>
              <a:t>(Yates and </a:t>
            </a:r>
            <a:r>
              <a:rPr lang="en-US" sz="2800" b="1" i="1" dirty="0" err="1" smtClean="0">
                <a:solidFill>
                  <a:schemeClr val="accent3"/>
                </a:solidFill>
              </a:rPr>
              <a:t>Etzioni</a:t>
            </a:r>
            <a:r>
              <a:rPr lang="en-US" sz="2800" b="1" i="1" dirty="0" smtClean="0">
                <a:solidFill>
                  <a:schemeClr val="accent3"/>
                </a:solidFill>
              </a:rPr>
              <a:t> 2007)</a:t>
            </a:r>
          </a:p>
          <a:p>
            <a:pPr lvl="1"/>
            <a:r>
              <a:rPr lang="en-US" sz="2800" dirty="0" smtClean="0"/>
              <a:t>Token based string similarity </a:t>
            </a:r>
            <a:r>
              <a:rPr lang="en-US" sz="2800" b="1" i="1" dirty="0" smtClean="0">
                <a:solidFill>
                  <a:schemeClr val="accent3"/>
                </a:solidFill>
              </a:rPr>
              <a:t>(Cohen et al. 2003)</a:t>
            </a:r>
            <a:endParaRPr lang="en-US" sz="28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 Mismatch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Example: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BornIn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(Mozart,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Salzburg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BornIn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(Mozart,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1756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961ABDF-17F4-4E5E-B586-8A266735BC2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3810000"/>
            <a:ext cx="8001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Use a Named Entity Tagger to assign high level types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Person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Location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Date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Ambiguity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7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Example: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BornIn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(John Smith,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1850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BornIn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(John Smith,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1737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961ABDF-17F4-4E5E-B586-8A266735BC2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3886200"/>
            <a:ext cx="8305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Later…</a:t>
            </a:r>
          </a:p>
          <a:p>
            <a:r>
              <a:rPr lang="en-US" sz="3200" dirty="0" smtClean="0"/>
              <a:t>Ambiguity is not an issue in RTE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Contradiction Detection</a:t>
            </a:r>
          </a:p>
          <a:p>
            <a:pPr marL="514350" indent="-514350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AuContraire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: </a:t>
            </a:r>
          </a:p>
          <a:p>
            <a:pPr marL="914400" lvl="1" indent="-514350">
              <a:buClr>
                <a:schemeClr val="bg2">
                  <a:lumMod val="75000"/>
                </a:schemeClr>
              </a:buClr>
              <a:buNone/>
            </a:pPr>
            <a:r>
              <a:rPr lang="en-US" sz="3200" dirty="0" smtClean="0">
                <a:solidFill>
                  <a:schemeClr val="bg2">
                    <a:lumMod val="75000"/>
                  </a:schemeClr>
                </a:solidFill>
              </a:rPr>
              <a:t> Contradiction Detection with Functions</a:t>
            </a:r>
          </a:p>
          <a:p>
            <a:pPr marL="971550" lvl="1" indent="-514350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Detecting Contradictions</a:t>
            </a:r>
          </a:p>
          <a:p>
            <a:pPr marL="971550" lvl="1" indent="-514350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b="1" dirty="0" smtClean="0">
                <a:solidFill>
                  <a:schemeClr val="accent2"/>
                </a:solidFill>
              </a:rPr>
              <a:t>Identifying Functional Relations and Ambiguous Arguments</a:t>
            </a:r>
          </a:p>
          <a:p>
            <a:pPr marL="514350" indent="-514350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Experiments</a:t>
            </a:r>
          </a:p>
          <a:p>
            <a:pPr marL="514350" indent="-514350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Conclusions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961ABDF-17F4-4E5E-B586-8A266735BC21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077200" cy="1828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</a:t>
            </a:r>
            <a:r>
              <a:rPr lang="en-US" b="1" dirty="0" smtClean="0"/>
              <a:t>Probability of Functionality</a:t>
            </a:r>
            <a:endParaRPr lang="en-US" b="1" i="1" dirty="0" smtClean="0"/>
          </a:p>
          <a:p>
            <a:pPr marL="914400" lvl="1" indent="-514350"/>
            <a:r>
              <a:rPr lang="en-US" b="1" dirty="0" smtClean="0"/>
              <a:t>URNS model </a:t>
            </a:r>
            <a:r>
              <a:rPr lang="en-US" b="1" i="1" dirty="0" smtClean="0">
                <a:solidFill>
                  <a:schemeClr val="accent3"/>
                </a:solidFill>
              </a:rPr>
              <a:t>(Downey et. al. 2005)</a:t>
            </a:r>
            <a:endParaRPr lang="en-US" b="1" dirty="0" smtClean="0">
              <a:solidFill>
                <a:schemeClr val="accent3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Average across all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ABDF-17F4-4E5E-B586-8A266735BC2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4114800"/>
          <a:ext cx="3810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r>
                        <a:rPr lang="en-US" baseline="0" dirty="0" smtClean="0"/>
                        <a:t> of Extraction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James Naismith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Aztecs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0" y="3429000"/>
            <a:ext cx="4800600" cy="5334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2800" b="1" noProof="0" dirty="0" smtClean="0">
                <a:latin typeface="Courier New" pitchFamily="49" charset="0"/>
                <a:cs typeface="Courier New" pitchFamily="49" charset="0"/>
              </a:rPr>
              <a:t>Invented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Basketball,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Y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029200" y="4135120"/>
          <a:ext cx="3810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r>
                        <a:rPr lang="en-US" baseline="0" dirty="0" smtClean="0"/>
                        <a:t> of Extraction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Germany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Princeton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Berlin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America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Slide Number Placeholder 7"/>
          <p:cNvSpPr txBox="1">
            <a:spLocks/>
          </p:cNvSpPr>
          <p:nvPr/>
        </p:nvSpPr>
        <p:spPr>
          <a:xfrm>
            <a:off x="304800" y="6400800"/>
            <a:ext cx="533400" cy="24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61ABDF-17F4-4E5E-B586-8A266735BC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876800" y="3429000"/>
            <a:ext cx="4343400" cy="5334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2800" b="1" noProof="0" dirty="0" err="1" smtClean="0">
                <a:latin typeface="Courier New" pitchFamily="49" charset="0"/>
                <a:cs typeface="Courier New" pitchFamily="49" charset="0"/>
              </a:rPr>
              <a:t>LivedIn</a:t>
            </a:r>
            <a:r>
              <a:rPr lang="en-US" sz="2800" b="1" noProof="0" dirty="0" smtClean="0">
                <a:latin typeface="Courier New" pitchFamily="49" charset="0"/>
                <a:cs typeface="Courier New" pitchFamily="49" charset="0"/>
              </a:rPr>
              <a:t>(Einstein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Y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</p:txBody>
      </p:sp>
      <p:sp>
        <p:nvSpPr>
          <p:cNvPr id="13" name="Donut 12"/>
          <p:cNvSpPr/>
          <p:nvPr/>
        </p:nvSpPr>
        <p:spPr>
          <a:xfrm>
            <a:off x="2438400" y="4648200"/>
            <a:ext cx="533400" cy="1066800"/>
          </a:xfrm>
          <a:prstGeom prst="donut">
            <a:avLst>
              <a:gd name="adj" fmla="val 35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Donut 13"/>
          <p:cNvSpPr/>
          <p:nvPr/>
        </p:nvSpPr>
        <p:spPr>
          <a:xfrm>
            <a:off x="6858000" y="4648200"/>
            <a:ext cx="533400" cy="1066800"/>
          </a:xfrm>
          <a:prstGeom prst="donut">
            <a:avLst>
              <a:gd name="adj" fmla="val 35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dirty="0" smtClean="0"/>
              <a:t>Argument Ambiguity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172200" y="6280150"/>
            <a:ext cx="2133600" cy="365125"/>
          </a:xfrm>
        </p:spPr>
        <p:txBody>
          <a:bodyPr>
            <a:normAutofit/>
          </a:bodyPr>
          <a:lstStyle/>
          <a:p>
            <a:fld id="{F961ABDF-17F4-4E5E-B586-8A266735BC21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29200" y="2895600"/>
          <a:ext cx="34290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&lt;PERSON&gt;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r>
                        <a:rPr lang="en-US" baseline="0" dirty="0" smtClean="0"/>
                        <a:t> of Extraction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Brooklyn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Texas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New York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St. Louis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Pittsburgh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Toronto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Boston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(15 more)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85800" y="2895600"/>
          <a:ext cx="3810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&lt;LOCATION&gt;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r>
                        <a:rPr lang="en-US" baseline="0" dirty="0" smtClean="0"/>
                        <a:t> of Extraction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Germany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Switzerland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1676400" y="1524000"/>
            <a:ext cx="5791200" cy="5334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2800" b="1" noProof="0" dirty="0" err="1" smtClean="0">
                <a:latin typeface="Courier New" pitchFamily="49" charset="0"/>
                <a:cs typeface="Courier New" pitchFamily="49" charset="0"/>
              </a:rPr>
              <a:t>BornIn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i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&lt;PERSON&gt;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&lt;LOCATION&gt;)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2286000"/>
            <a:ext cx="38100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2800" b="1" i="1" noProof="0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&lt;PERSON&gt;</a:t>
            </a:r>
            <a:r>
              <a:rPr lang="en-US" sz="2800" b="1" noProof="0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=Einstein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105400" y="2286000"/>
            <a:ext cx="32004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2800" b="1" i="1" noProof="0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&lt;PERSON&gt;</a:t>
            </a:r>
            <a:r>
              <a:rPr lang="en-US" sz="2800" b="1" noProof="0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=Smith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495800"/>
            <a:ext cx="3821272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077200" cy="762000"/>
          </a:xfrm>
        </p:spPr>
        <p:txBody>
          <a:bodyPr/>
          <a:lstStyle/>
          <a:p>
            <a:pPr marL="514350" indent="-514350" algn="ctr">
              <a:buNone/>
            </a:pPr>
            <a:r>
              <a:rPr lang="en-US" dirty="0" smtClean="0"/>
              <a:t>Only works when </a:t>
            </a:r>
            <a:r>
              <a:rPr lang="en-US" b="1" dirty="0" smtClean="0">
                <a:solidFill>
                  <a:srgbClr val="FF0000"/>
                </a:solidFill>
              </a:rPr>
              <a:t>unambiguous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ABDF-17F4-4E5E-B586-8A266735BC21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4114800"/>
          <a:ext cx="3810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r>
                        <a:rPr lang="en-US" baseline="0" dirty="0" smtClean="0"/>
                        <a:t> of Extraction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James Naismith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Aztecs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0" y="3505200"/>
            <a:ext cx="4800600" cy="5334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2800" b="1" noProof="0" dirty="0" smtClean="0">
                <a:latin typeface="Courier New" pitchFamily="49" charset="0"/>
                <a:cs typeface="Courier New" pitchFamily="49" charset="0"/>
              </a:rPr>
              <a:t>Invented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(Basketball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Y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029200" y="4135120"/>
          <a:ext cx="3810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r>
                        <a:rPr lang="en-US" baseline="0" dirty="0" smtClean="0"/>
                        <a:t> of Extraction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Bouchage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Charles Goodyear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Henry Bessemer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Daniel Berg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Slide Number Placeholder 7"/>
          <p:cNvSpPr txBox="1">
            <a:spLocks/>
          </p:cNvSpPr>
          <p:nvPr/>
        </p:nvSpPr>
        <p:spPr>
          <a:xfrm>
            <a:off x="304800" y="6400800"/>
            <a:ext cx="533400" cy="24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61ABDF-17F4-4E5E-B586-8A266735BC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648200" y="3505200"/>
            <a:ext cx="4572000" cy="6096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2800" b="1" noProof="0" dirty="0" smtClean="0">
                <a:latin typeface="Courier New" pitchFamily="49" charset="0"/>
                <a:cs typeface="Courier New" pitchFamily="49" charset="0"/>
              </a:rPr>
              <a:t>Invented(a process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Y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32305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Contradiction Detection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 err="1" smtClean="0"/>
              <a:t>AuContraire</a:t>
            </a:r>
            <a:r>
              <a:rPr lang="en-US" dirty="0" smtClean="0"/>
              <a:t>: </a:t>
            </a:r>
          </a:p>
          <a:p>
            <a:pPr marL="914400" lvl="1" indent="-514350">
              <a:buClr>
                <a:schemeClr val="tx1"/>
              </a:buClr>
              <a:buNone/>
            </a:pPr>
            <a:r>
              <a:rPr lang="en-US" sz="3200" dirty="0" smtClean="0"/>
              <a:t> Contradiction Detection with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Experiments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961ABDF-17F4-4E5E-B586-8A266735BC2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Detecting Functionality and 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2667000"/>
          </a:xfrm>
        </p:spPr>
        <p:txBody>
          <a:bodyPr>
            <a:normAutofit/>
          </a:bodyPr>
          <a:lstStyle/>
          <a:p>
            <a:r>
              <a:rPr lang="en-US" b="1" dirty="0" smtClean="0"/>
              <a:t>Functionality:</a:t>
            </a:r>
            <a:r>
              <a:rPr lang="en-US" dirty="0" smtClean="0"/>
              <a:t> Only use </a:t>
            </a:r>
            <a:r>
              <a:rPr lang="en-US" b="1" dirty="0" smtClean="0"/>
              <a:t>unambiguous </a:t>
            </a:r>
            <a:r>
              <a:rPr lang="en-US" dirty="0" err="1" smtClean="0"/>
              <a:t>args</a:t>
            </a:r>
            <a:endParaRPr lang="en-US" dirty="0" smtClean="0"/>
          </a:p>
          <a:p>
            <a:r>
              <a:rPr lang="en-US" b="1" dirty="0" smtClean="0"/>
              <a:t>Ambiguity:</a:t>
            </a:r>
            <a:r>
              <a:rPr lang="en-US" dirty="0" smtClean="0"/>
              <a:t> Only use </a:t>
            </a:r>
            <a:r>
              <a:rPr lang="en-US" b="1" dirty="0" smtClean="0"/>
              <a:t>functional</a:t>
            </a:r>
            <a:r>
              <a:rPr lang="en-US" dirty="0" smtClean="0"/>
              <a:t> relations</a:t>
            </a:r>
          </a:p>
          <a:p>
            <a:r>
              <a:rPr lang="en-US" dirty="0" smtClean="0"/>
              <a:t>Expectation Maximization-like process</a:t>
            </a:r>
          </a:p>
          <a:p>
            <a:pPr lvl="1"/>
            <a:r>
              <a:rPr lang="en-US" dirty="0" smtClean="0"/>
              <a:t>Alternately update two disjoint sets of parameters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961ABDF-17F4-4E5E-B586-8A266735BC21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2590800" y="3810000"/>
          <a:ext cx="37338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Contradiction Detection</a:t>
            </a:r>
          </a:p>
          <a:p>
            <a:pPr marL="514350" indent="-514350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AuContraire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: </a:t>
            </a:r>
          </a:p>
          <a:p>
            <a:pPr marL="914400" lvl="1" indent="-514350">
              <a:buClr>
                <a:schemeClr val="bg2">
                  <a:lumMod val="75000"/>
                </a:schemeClr>
              </a:buClr>
              <a:buNone/>
            </a:pPr>
            <a:r>
              <a:rPr lang="en-US" sz="3200" dirty="0" smtClean="0">
                <a:solidFill>
                  <a:schemeClr val="bg2">
                    <a:lumMod val="75000"/>
                  </a:schemeClr>
                </a:solidFill>
              </a:rPr>
              <a:t> Contradiction Detection with Functions</a:t>
            </a:r>
          </a:p>
          <a:p>
            <a:pPr marL="514350" indent="-514350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b="1" dirty="0" smtClean="0">
                <a:solidFill>
                  <a:schemeClr val="accent2"/>
                </a:solidFill>
              </a:rPr>
              <a:t>Experiments</a:t>
            </a:r>
          </a:p>
          <a:p>
            <a:pPr marL="914400" lvl="1" indent="-514350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b="1" dirty="0" smtClean="0">
                <a:solidFill>
                  <a:schemeClr val="accent2"/>
                </a:solidFill>
              </a:rPr>
              <a:t>Functionality/Ambiguity</a:t>
            </a:r>
          </a:p>
          <a:p>
            <a:pPr marL="914400" lvl="1" indent="-514350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b="1" dirty="0" smtClean="0">
                <a:solidFill>
                  <a:schemeClr val="accent2"/>
                </a:solidFill>
              </a:rPr>
              <a:t>Contradictions</a:t>
            </a:r>
          </a:p>
          <a:p>
            <a:pPr marL="514350" indent="-514350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Conclusions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961ABDF-17F4-4E5E-B586-8A266735BC21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Experimental Setup:</a:t>
            </a:r>
            <a:br>
              <a:rPr lang="en-US" dirty="0" smtClean="0"/>
            </a:br>
            <a:r>
              <a:rPr lang="en-US" b="1" dirty="0" smtClean="0"/>
              <a:t>Functionality and Ambiguity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accent2"/>
                </a:solidFill>
              </a:rPr>
              <a:t>1000 most frequent relations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Sufficient evidence to estimate functionality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accent2"/>
                </a:solidFill>
              </a:rPr>
              <a:t>Computed functionality and ambiguity</a:t>
            </a:r>
          </a:p>
          <a:p>
            <a:pPr marL="880110" lvl="1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No EM</a:t>
            </a:r>
          </a:p>
          <a:p>
            <a:pPr marL="880110" lvl="1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EM: Converged after 5 iterations</a:t>
            </a:r>
          </a:p>
          <a:p>
            <a:pPr marL="560070" indent="-514350">
              <a:buClr>
                <a:schemeClr val="tx1"/>
              </a:buClr>
            </a:pPr>
            <a:r>
              <a:rPr lang="en-US" b="1" dirty="0" smtClean="0">
                <a:solidFill>
                  <a:schemeClr val="accent2"/>
                </a:solidFill>
              </a:rPr>
              <a:t>Hand labeled test set</a:t>
            </a:r>
          </a:p>
          <a:p>
            <a:pPr marL="960120" lvl="1" indent="-514350">
              <a:buClr>
                <a:schemeClr val="tx1"/>
              </a:buClr>
            </a:pPr>
            <a:r>
              <a:rPr lang="en-US" dirty="0" smtClean="0"/>
              <a:t>Relations</a:t>
            </a:r>
          </a:p>
          <a:p>
            <a:pPr marL="960120" lvl="1" indent="-514350">
              <a:buClr>
                <a:schemeClr val="tx1"/>
              </a:buClr>
            </a:pPr>
            <a:r>
              <a:rPr lang="en-US" dirty="0" smtClean="0"/>
              <a:t>A sample of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961ABDF-17F4-4E5E-B586-8A266735BC21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961ABDF-17F4-4E5E-B586-8A266735BC2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0"/>
            <a:ext cx="6858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Explosion 2 3"/>
          <p:cNvSpPr/>
          <p:nvPr/>
        </p:nvSpPr>
        <p:spPr>
          <a:xfrm>
            <a:off x="4876800" y="457200"/>
            <a:ext cx="4267200" cy="28194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19% boost in AUC</a:t>
            </a:r>
            <a:endParaRPr 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961ABDF-17F4-4E5E-B586-8A266735BC21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0"/>
            <a:ext cx="6858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Explosion 2 3"/>
          <p:cNvSpPr/>
          <p:nvPr/>
        </p:nvSpPr>
        <p:spPr>
          <a:xfrm>
            <a:off x="152400" y="1981200"/>
            <a:ext cx="4267200" cy="28194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31% boost in AUC</a:t>
            </a:r>
            <a:endParaRPr 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Results</a:t>
            </a:r>
            <a:r>
              <a:rPr lang="en-US" dirty="0" smtClean="0"/>
              <a:t>: Functionality and Ambiguity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961ABDF-17F4-4E5E-B586-8A266735BC2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lum contrast="46000"/>
          </a:blip>
          <a:srcRect/>
          <a:stretch>
            <a:fillRect/>
          </a:stretch>
        </p:blipFill>
        <p:spPr bwMode="auto">
          <a:xfrm>
            <a:off x="0" y="1371600"/>
            <a:ext cx="4800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lum contrast="46000"/>
          </a:blip>
          <a:srcRect/>
          <a:stretch>
            <a:fillRect/>
          </a:stretch>
        </p:blipFill>
        <p:spPr bwMode="auto">
          <a:xfrm>
            <a:off x="4495800" y="1371600"/>
            <a:ext cx="4876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Explosion 2 6"/>
          <p:cNvSpPr/>
          <p:nvPr/>
        </p:nvSpPr>
        <p:spPr>
          <a:xfrm>
            <a:off x="0" y="4038600"/>
            <a:ext cx="4267200" cy="28194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19% boost in AUC</a:t>
            </a:r>
            <a:endParaRPr lang="en-US" sz="2800" b="1" dirty="0"/>
          </a:p>
        </p:txBody>
      </p:sp>
      <p:sp>
        <p:nvSpPr>
          <p:cNvPr id="8" name="Explosion 2 7"/>
          <p:cNvSpPr/>
          <p:nvPr/>
        </p:nvSpPr>
        <p:spPr>
          <a:xfrm>
            <a:off x="4495800" y="4038600"/>
            <a:ext cx="4267200" cy="28194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31% boost in AUC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Experimental Setup:</a:t>
            </a:r>
            <a:br>
              <a:rPr lang="en-US" dirty="0" smtClean="0"/>
            </a:br>
            <a:r>
              <a:rPr lang="en-US" b="1" dirty="0" smtClean="0"/>
              <a:t>Contradiction Detection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Keep </a:t>
            </a:r>
            <a:r>
              <a:rPr lang="en-US" b="1" dirty="0" smtClean="0">
                <a:solidFill>
                  <a:schemeClr val="accent2"/>
                </a:solidFill>
              </a:rPr>
              <a:t>top 20 relations </a:t>
            </a:r>
            <a:r>
              <a:rPr lang="en-US" dirty="0" smtClean="0"/>
              <a:t>out of 1000</a:t>
            </a:r>
          </a:p>
          <a:p>
            <a:r>
              <a:rPr lang="en-US" dirty="0" smtClean="0"/>
              <a:t>Hand-Tagged a sample of contradictions</a:t>
            </a:r>
          </a:p>
          <a:p>
            <a:pPr lvl="1"/>
            <a:r>
              <a:rPr lang="en-US" dirty="0" smtClean="0"/>
              <a:t>10% </a:t>
            </a:r>
            <a:r>
              <a:rPr lang="en-US" dirty="0" err="1" smtClean="0"/>
              <a:t>rel-arg</a:t>
            </a:r>
            <a:r>
              <a:rPr lang="en-US" dirty="0" smtClean="0"/>
              <a:t> pairs</a:t>
            </a:r>
          </a:p>
          <a:p>
            <a:r>
              <a:rPr lang="en-US" b="1" dirty="0" smtClean="0"/>
              <a:t>1.2% true contradictions</a:t>
            </a:r>
            <a:r>
              <a:rPr lang="en-US" dirty="0" smtClean="0"/>
              <a:t> (without filtering)</a:t>
            </a:r>
            <a:endParaRPr lang="en-US" b="1" dirty="0" smtClean="0"/>
          </a:p>
          <a:p>
            <a:r>
              <a:rPr lang="en-US" dirty="0" smtClean="0"/>
              <a:t>Use Logistic Regression to trade precision for recall</a:t>
            </a:r>
          </a:p>
          <a:p>
            <a:pPr lvl="1"/>
            <a:r>
              <a:rPr lang="en-US" dirty="0" smtClean="0"/>
              <a:t>10 fold cross validation</a:t>
            </a:r>
          </a:p>
          <a:p>
            <a:r>
              <a:rPr lang="en-US" dirty="0" smtClean="0"/>
              <a:t>Features:</a:t>
            </a:r>
          </a:p>
          <a:p>
            <a:pPr lvl="1"/>
            <a:r>
              <a:rPr lang="en-US" dirty="0" smtClean="0"/>
              <a:t>Functionality/Ambiguity</a:t>
            </a:r>
          </a:p>
          <a:p>
            <a:pPr lvl="1"/>
            <a:r>
              <a:rPr lang="en-US" dirty="0" smtClean="0"/>
              <a:t>String similarity between </a:t>
            </a:r>
            <a:r>
              <a:rPr lang="en-US" b="1" i="1" dirty="0" smtClean="0"/>
              <a:t>y</a:t>
            </a:r>
            <a:r>
              <a:rPr lang="en-US" dirty="0" smtClean="0"/>
              <a:t> values (Synonyms)</a:t>
            </a:r>
          </a:p>
          <a:p>
            <a:pPr lvl="1"/>
            <a:r>
              <a:rPr lang="en-US" dirty="0" smtClean="0"/>
              <a:t>Etc…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961ABDF-17F4-4E5E-B586-8A266735BC21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0"/>
            <a:ext cx="6858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961ABDF-17F4-4E5E-B586-8A266735BC2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162"/>
            <a:ext cx="5486400" cy="10366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Contradiction Detection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961ABDF-17F4-4E5E-B586-8A266735BC21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lum bright="-77000" contrast="88000"/>
          </a:blip>
          <a:srcRect l="14096" r="2070"/>
          <a:stretch>
            <a:fillRect/>
          </a:stretch>
        </p:blipFill>
        <p:spPr bwMode="auto">
          <a:xfrm>
            <a:off x="838200" y="355601"/>
            <a:ext cx="7543800" cy="642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smtClean="0"/>
              <a:t>Ambiguity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Cross-Document </a:t>
            </a:r>
            <a:r>
              <a:rPr lang="en-US" b="1" dirty="0" err="1" smtClean="0">
                <a:solidFill>
                  <a:schemeClr val="accent2"/>
                </a:solidFill>
              </a:rPr>
              <a:t>CoReference</a:t>
            </a:r>
            <a:r>
              <a:rPr lang="en-US" b="1" dirty="0" smtClean="0">
                <a:solidFill>
                  <a:schemeClr val="accent2"/>
                </a:solidFill>
              </a:rPr>
              <a:t> Resolution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Focus on a </a:t>
            </a:r>
            <a:r>
              <a:rPr lang="en-US" b="1" dirty="0" smtClean="0">
                <a:solidFill>
                  <a:schemeClr val="accent2"/>
                </a:solidFill>
              </a:rPr>
              <a:t>specific domain </a:t>
            </a:r>
            <a:r>
              <a:rPr lang="en-US" dirty="0" smtClean="0"/>
              <a:t>(e.g. political news)</a:t>
            </a:r>
          </a:p>
          <a:p>
            <a:pPr>
              <a:buClr>
                <a:schemeClr val="tx1"/>
              </a:buClr>
            </a:pPr>
            <a:r>
              <a:rPr lang="en-US" b="1" dirty="0" err="1" smtClean="0"/>
              <a:t>Sparsity</a:t>
            </a:r>
            <a:endParaRPr lang="en-US" b="1" dirty="0" smtClean="0"/>
          </a:p>
          <a:p>
            <a:pPr lvl="1">
              <a:buClr>
                <a:schemeClr val="tx1"/>
              </a:buClr>
            </a:pPr>
            <a:r>
              <a:rPr lang="en-US" dirty="0" smtClean="0"/>
              <a:t>Move beyond the </a:t>
            </a:r>
            <a:r>
              <a:rPr lang="en-US" b="1" dirty="0" smtClean="0">
                <a:solidFill>
                  <a:schemeClr val="accent2"/>
                </a:solidFill>
              </a:rPr>
              <a:t>1000 most frequent relations</a:t>
            </a:r>
          </a:p>
          <a:p>
            <a:pPr>
              <a:buClr>
                <a:schemeClr val="tx1"/>
              </a:buClr>
            </a:pPr>
            <a:r>
              <a:rPr lang="en-US" b="1" dirty="0" smtClean="0"/>
              <a:t>Which sentence is correct?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How </a:t>
            </a:r>
            <a:r>
              <a:rPr lang="en-US" b="1" dirty="0" smtClean="0">
                <a:solidFill>
                  <a:schemeClr val="accent2"/>
                </a:solidFill>
              </a:rPr>
              <a:t>trustworthy</a:t>
            </a:r>
            <a:r>
              <a:rPr lang="en-US" dirty="0" smtClean="0"/>
              <a:t> is the source of information?</a:t>
            </a:r>
          </a:p>
          <a:p>
            <a:pPr>
              <a:buClr>
                <a:schemeClr val="tx1"/>
              </a:buClr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961ABDF-17F4-4E5E-B586-8A266735BC21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Detecting Contradictions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46237"/>
            <a:ext cx="8915400" cy="36877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BornIn</a:t>
            </a:r>
            <a:endParaRPr lang="en-US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880110" lvl="1" indent="-514350"/>
            <a:r>
              <a:rPr lang="en-US" dirty="0" smtClean="0"/>
              <a:t>Mozart </a:t>
            </a:r>
            <a:r>
              <a:rPr lang="en-US" dirty="0" smtClean="0">
                <a:solidFill>
                  <a:schemeClr val="tx2"/>
                </a:solidFill>
              </a:rPr>
              <a:t>was born in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Salzburg</a:t>
            </a:r>
          </a:p>
          <a:p>
            <a:pPr marL="880110" lvl="1" indent="-514350"/>
            <a:r>
              <a:rPr lang="en-US" dirty="0" smtClean="0"/>
              <a:t>Mozart </a:t>
            </a:r>
            <a:r>
              <a:rPr lang="en-US" dirty="0" smtClean="0">
                <a:solidFill>
                  <a:schemeClr val="tx2"/>
                </a:solidFill>
              </a:rPr>
              <a:t>was born in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Vienna</a:t>
            </a:r>
          </a:p>
          <a:p>
            <a:pPr marL="880110" lvl="1" indent="-514350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56007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Visited</a:t>
            </a:r>
          </a:p>
          <a:p>
            <a:pPr marL="880110" lvl="1" indent="-514350"/>
            <a:r>
              <a:rPr lang="en-US" dirty="0" smtClean="0"/>
              <a:t>Mozart </a:t>
            </a:r>
            <a:r>
              <a:rPr lang="en-US" dirty="0" smtClean="0">
                <a:solidFill>
                  <a:schemeClr val="tx2"/>
                </a:solidFill>
              </a:rPr>
              <a:t>visited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Salzburg</a:t>
            </a:r>
          </a:p>
          <a:p>
            <a:pPr marL="880110" lvl="1" indent="-514350"/>
            <a:r>
              <a:rPr lang="en-US" dirty="0" smtClean="0"/>
              <a:t>Mozart </a:t>
            </a:r>
            <a:r>
              <a:rPr lang="en-US" dirty="0" smtClean="0">
                <a:solidFill>
                  <a:schemeClr val="tx2"/>
                </a:solidFill>
              </a:rPr>
              <a:t>visited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Vienna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961ABDF-17F4-4E5E-B586-8A266735BC2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5943600"/>
            <a:ext cx="7696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0070" indent="-514350" algn="ctr"/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BornIn</a:t>
            </a:r>
            <a:r>
              <a:rPr lang="en-US" sz="3200" dirty="0" smtClean="0"/>
              <a:t> is </a:t>
            </a:r>
            <a:r>
              <a:rPr lang="en-US" sz="3200" b="1" dirty="0" smtClean="0">
                <a:solidFill>
                  <a:schemeClr val="accent2"/>
                </a:solidFill>
              </a:rPr>
              <a:t>Functional</a:t>
            </a:r>
            <a:r>
              <a:rPr lang="en-US" sz="3200" dirty="0" smtClean="0"/>
              <a:t>, but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Visited</a:t>
            </a:r>
            <a:r>
              <a:rPr lang="en-US" sz="3200" dirty="0" smtClean="0"/>
              <a:t> is not.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3124200"/>
            <a:ext cx="46482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880110" lvl="1" indent="-514350"/>
            <a:r>
              <a:rPr lang="en-US" sz="2800" dirty="0" smtClean="0"/>
              <a:t>Mozart </a:t>
            </a:r>
            <a:r>
              <a:rPr lang="en-US" sz="2800" dirty="0" smtClean="0">
                <a:solidFill>
                  <a:schemeClr val="tx2"/>
                </a:solidFill>
              </a:rPr>
              <a:t>was born in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chemeClr val="accent2"/>
                </a:solidFill>
              </a:rPr>
              <a:t>Austria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err="1" smtClean="0"/>
              <a:t>AuContraire</a:t>
            </a:r>
            <a:endParaRPr lang="en-US" b="1" dirty="0" smtClean="0"/>
          </a:p>
          <a:p>
            <a:pPr lvl="1">
              <a:buClr>
                <a:schemeClr val="tx1"/>
              </a:buClr>
            </a:pPr>
            <a:r>
              <a:rPr lang="en-US" dirty="0" smtClean="0"/>
              <a:t>Contradiction Detection with </a:t>
            </a:r>
            <a:r>
              <a:rPr lang="en-US" b="1" dirty="0" smtClean="0">
                <a:solidFill>
                  <a:schemeClr val="accent2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First work to do CD </a:t>
            </a:r>
            <a:r>
              <a:rPr lang="en-US" b="1" dirty="0" smtClean="0">
                <a:solidFill>
                  <a:schemeClr val="accent2"/>
                </a:solidFill>
              </a:rPr>
              <a:t>“in the wild”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Web corpus</a:t>
            </a:r>
          </a:p>
          <a:p>
            <a:pPr>
              <a:buClr>
                <a:schemeClr val="tx1"/>
              </a:buClr>
            </a:pPr>
            <a:r>
              <a:rPr lang="en-US" b="1" dirty="0" smtClean="0"/>
              <a:t>EM-like algorithm</a:t>
            </a:r>
            <a:r>
              <a:rPr lang="en-US" dirty="0" smtClean="0"/>
              <a:t> for detecting: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Functionality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Ambiguity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Much </a:t>
            </a:r>
            <a:r>
              <a:rPr lang="en-US" b="1" dirty="0" smtClean="0"/>
              <a:t>external </a:t>
            </a:r>
            <a:r>
              <a:rPr lang="en-US" b="1" dirty="0" smtClean="0">
                <a:solidFill>
                  <a:schemeClr val="accent2"/>
                </a:solidFill>
              </a:rPr>
              <a:t>knowledge</a:t>
            </a:r>
            <a:r>
              <a:rPr lang="en-US" b="1" dirty="0" smtClean="0"/>
              <a:t> </a:t>
            </a:r>
            <a:r>
              <a:rPr lang="en-US" dirty="0" smtClean="0"/>
              <a:t>needed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961ABDF-17F4-4E5E-B586-8A266735BC21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961ABDF-17F4-4E5E-B586-8A266735BC21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ABDF-17F4-4E5E-B586-8A266735BC21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52400"/>
            <a:ext cx="6619875" cy="661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371600"/>
            <a:ext cx="8153400" cy="762000"/>
          </a:xfrm>
        </p:spPr>
        <p:txBody>
          <a:bodyPr>
            <a:normAutofit fontScale="92500"/>
          </a:bodyPr>
          <a:lstStyle/>
          <a:p>
            <a:pPr lvl="0">
              <a:buNone/>
            </a:pPr>
            <a:r>
              <a:rPr lang="en-US" dirty="0" smtClean="0"/>
              <a:t>Find (</a:t>
            </a:r>
            <a:r>
              <a:rPr lang="en-US" i="1" dirty="0" smtClean="0"/>
              <a:t>T</a:t>
            </a:r>
            <a:r>
              <a:rPr lang="en-US" dirty="0" smtClean="0"/>
              <a:t>,</a:t>
            </a:r>
            <a:r>
              <a:rPr lang="en-US" i="1" dirty="0" smtClean="0"/>
              <a:t>H</a:t>
            </a:r>
            <a:r>
              <a:rPr lang="en-US" dirty="0" smtClean="0"/>
              <a:t>) which contradict </a:t>
            </a:r>
            <a:r>
              <a:rPr lang="en-US" b="1" i="1" dirty="0" smtClean="0">
                <a:solidFill>
                  <a:schemeClr val="accent2"/>
                </a:solidFill>
              </a:rPr>
              <a:t>with high probability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961ABDF-17F4-4E5E-B586-8A266735BC21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298372" y="2133600"/>
          <a:ext cx="1577522" cy="469900"/>
        </p:xfrm>
        <a:graphic>
          <a:graphicData uri="http://schemas.openxmlformats.org/presentationml/2006/ole">
            <p:oleObj spid="_x0000_s18433" name="Equation" r:id="rId4" imgW="596880" imgH="177480" progId="Equation.3">
              <p:embed/>
            </p:oleObj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2654300"/>
            <a:ext cx="81534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1"/>
              </a:buClr>
              <a:buSzPct val="60000"/>
              <a:tabLst/>
              <a:defRPr/>
            </a:pPr>
            <a:r>
              <a:rPr kumimoji="0" lang="en-US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Background Knowledge </a:t>
            </a: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Key: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434208" y="3200400"/>
          <a:ext cx="2442592" cy="502074"/>
        </p:xfrm>
        <a:graphic>
          <a:graphicData uri="http://schemas.openxmlformats.org/presentationml/2006/ole">
            <p:oleObj spid="_x0000_s18434" name="Equation" r:id="rId5" imgW="863280" imgH="177480" progId="Equation.3">
              <p:embed/>
            </p:oleObj>
          </a:graphicData>
        </a:graphic>
      </p:graphicFrame>
      <p:sp>
        <p:nvSpPr>
          <p:cNvPr id="13" name="Explosion 1 12"/>
          <p:cNvSpPr/>
          <p:nvPr/>
        </p:nvSpPr>
        <p:spPr>
          <a:xfrm>
            <a:off x="4876800" y="3886200"/>
            <a:ext cx="4191000" cy="2819400"/>
          </a:xfrm>
          <a:prstGeom prst="irregularSeal1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Not a Contradiction!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43000" y="5638800"/>
            <a:ext cx="6553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PartOf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(Salzburg, Austria)</a:t>
            </a:r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85800" y="3886200"/>
            <a:ext cx="81534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Mozart </a:t>
            </a:r>
            <a:r>
              <a:rPr lang="en-US" sz="3200" dirty="0" smtClean="0">
                <a:solidFill>
                  <a:schemeClr val="tx2"/>
                </a:solidFill>
              </a:rPr>
              <a:t>was born in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chemeClr val="accent2"/>
                </a:solidFill>
              </a:rPr>
              <a:t>Salzburg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Mozart </a:t>
            </a:r>
            <a:r>
              <a:rPr lang="en-US" sz="3200" dirty="0" smtClean="0">
                <a:solidFill>
                  <a:schemeClr val="tx2"/>
                </a:solidFill>
              </a:rPr>
              <a:t>was born in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chemeClr val="accent2"/>
                </a:solidFill>
              </a:rPr>
              <a:t>Austria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Applications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100" b="1" dirty="0" smtClean="0">
                <a:solidFill>
                  <a:schemeClr val="accent2"/>
                </a:solidFill>
              </a:rPr>
              <a:t>Political Analysis</a:t>
            </a:r>
          </a:p>
          <a:p>
            <a:pPr lvl="1">
              <a:buClr>
                <a:schemeClr val="tx1"/>
              </a:buClr>
            </a:pPr>
            <a:r>
              <a:rPr lang="en-US" sz="2800" dirty="0" smtClean="0"/>
              <a:t>Highligh</a:t>
            </a:r>
            <a:r>
              <a:rPr lang="en-US" dirty="0" smtClean="0"/>
              <a:t>t </a:t>
            </a:r>
            <a:r>
              <a:rPr lang="en-US" sz="2800" dirty="0" smtClean="0"/>
              <a:t>controversial facts</a:t>
            </a:r>
            <a:endParaRPr lang="en-US" sz="3100" dirty="0" smtClean="0"/>
          </a:p>
          <a:p>
            <a:pPr>
              <a:buClr>
                <a:schemeClr val="tx1"/>
              </a:buClr>
            </a:pPr>
            <a:r>
              <a:rPr lang="en-US" sz="3100" b="1" dirty="0" smtClean="0">
                <a:solidFill>
                  <a:schemeClr val="accent2"/>
                </a:solidFill>
              </a:rPr>
              <a:t>Analyze Scientific Literature</a:t>
            </a:r>
          </a:p>
          <a:p>
            <a:pPr lvl="1">
              <a:buClr>
                <a:schemeClr val="tx1"/>
              </a:buClr>
            </a:pPr>
            <a:r>
              <a:rPr lang="en-US" sz="2800" dirty="0" smtClean="0"/>
              <a:t>Find inconsistencies</a:t>
            </a:r>
            <a:endParaRPr lang="en-US" sz="3500" dirty="0" smtClean="0"/>
          </a:p>
          <a:p>
            <a:pPr>
              <a:buClr>
                <a:schemeClr val="tx1"/>
              </a:buClr>
            </a:pPr>
            <a:r>
              <a:rPr lang="en-US" sz="3500" b="1" dirty="0" smtClean="0">
                <a:solidFill>
                  <a:schemeClr val="accent2"/>
                </a:solidFill>
              </a:rPr>
              <a:t>Fact Checker</a:t>
            </a:r>
            <a:endParaRPr lang="en-US" sz="3500" b="1" i="1" dirty="0" smtClean="0">
              <a:solidFill>
                <a:schemeClr val="accent2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2800" dirty="0" smtClean="0"/>
              <a:t>Similar to Spell Checker, or Grammar Checker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961ABDF-17F4-4E5E-B586-8A266735BC2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 smtClean="0"/>
              <a:t> </a:t>
            </a:r>
            <a:r>
              <a:rPr lang="en-US" b="1" i="1" dirty="0" err="1" smtClean="0">
                <a:solidFill>
                  <a:schemeClr val="accent3"/>
                </a:solidFill>
              </a:rPr>
              <a:t>Condrovardi</a:t>
            </a:r>
            <a:r>
              <a:rPr lang="en-US" b="1" i="1" dirty="0" smtClean="0">
                <a:solidFill>
                  <a:schemeClr val="accent3"/>
                </a:solidFill>
              </a:rPr>
              <a:t> et. </a:t>
            </a:r>
            <a:r>
              <a:rPr lang="en-US" b="1" i="1" dirty="0">
                <a:solidFill>
                  <a:schemeClr val="accent3"/>
                </a:solidFill>
              </a:rPr>
              <a:t>a</a:t>
            </a:r>
            <a:r>
              <a:rPr lang="en-US" b="1" i="1" dirty="0" smtClean="0">
                <a:solidFill>
                  <a:schemeClr val="accent3"/>
                </a:solidFill>
              </a:rPr>
              <a:t>l. 2003</a:t>
            </a:r>
            <a:endParaRPr lang="en-US" b="1" dirty="0" smtClean="0">
              <a:solidFill>
                <a:schemeClr val="accent3"/>
              </a:solidFill>
            </a:endParaRPr>
          </a:p>
          <a:p>
            <a:pPr lvl="1"/>
            <a:r>
              <a:rPr lang="en-US" dirty="0" smtClean="0"/>
              <a:t>First proposed contradiction detection</a:t>
            </a:r>
          </a:p>
          <a:p>
            <a:r>
              <a:rPr lang="en-US" b="1" i="1" dirty="0" smtClean="0"/>
              <a:t> </a:t>
            </a:r>
            <a:r>
              <a:rPr lang="en-US" b="1" i="1" dirty="0" err="1" smtClean="0">
                <a:solidFill>
                  <a:schemeClr val="accent3"/>
                </a:solidFill>
              </a:rPr>
              <a:t>Harabagiu</a:t>
            </a:r>
            <a:r>
              <a:rPr lang="en-US" b="1" i="1" dirty="0" smtClean="0">
                <a:solidFill>
                  <a:schemeClr val="accent3"/>
                </a:solidFill>
              </a:rPr>
              <a:t> et al. 2006</a:t>
            </a:r>
          </a:p>
          <a:p>
            <a:pPr lvl="1"/>
            <a:r>
              <a:rPr lang="en-US" dirty="0" smtClean="0"/>
              <a:t>First empirical results</a:t>
            </a:r>
          </a:p>
          <a:p>
            <a:pPr lvl="1"/>
            <a:r>
              <a:rPr lang="en-US" dirty="0" smtClean="0"/>
              <a:t>Manually negated entailments from RTE (</a:t>
            </a:r>
            <a:r>
              <a:rPr lang="en-US" i="1" dirty="0" smtClean="0"/>
              <a:t>Recognizing Textual Entailment</a:t>
            </a:r>
            <a:r>
              <a:rPr lang="en-US" dirty="0" smtClean="0"/>
              <a:t>)</a:t>
            </a:r>
          </a:p>
          <a:p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accent3"/>
                </a:solidFill>
              </a:rPr>
              <a:t>de </a:t>
            </a:r>
            <a:r>
              <a:rPr lang="en-US" b="1" i="1" dirty="0" err="1" smtClean="0">
                <a:solidFill>
                  <a:schemeClr val="accent3"/>
                </a:solidFill>
              </a:rPr>
              <a:t>Marneffe</a:t>
            </a:r>
            <a:r>
              <a:rPr lang="en-US" b="1" i="1" dirty="0" smtClean="0">
                <a:solidFill>
                  <a:schemeClr val="accent3"/>
                </a:solidFill>
              </a:rPr>
              <a:t> et al.</a:t>
            </a:r>
            <a:r>
              <a:rPr lang="en-US" b="1" dirty="0" smtClean="0">
                <a:solidFill>
                  <a:schemeClr val="accent3"/>
                </a:solidFill>
              </a:rPr>
              <a:t> </a:t>
            </a:r>
            <a:r>
              <a:rPr lang="en-US" b="1" i="1" dirty="0" smtClean="0">
                <a:solidFill>
                  <a:schemeClr val="accent3"/>
                </a:solidFill>
              </a:rPr>
              <a:t>2008</a:t>
            </a:r>
          </a:p>
          <a:p>
            <a:pPr lvl="1"/>
            <a:r>
              <a:rPr lang="en-US" dirty="0" smtClean="0"/>
              <a:t>Annotated RTE data for contradictions</a:t>
            </a:r>
          </a:p>
          <a:p>
            <a:pPr lvl="1"/>
            <a:r>
              <a:rPr lang="en-US" dirty="0" smtClean="0"/>
              <a:t>Wide variety of contradiction types</a:t>
            </a:r>
          </a:p>
          <a:p>
            <a:pPr lvl="1"/>
            <a:r>
              <a:rPr lang="en-US" dirty="0" smtClean="0"/>
              <a:t>23% precision 19% recall</a:t>
            </a:r>
          </a:p>
          <a:p>
            <a:pPr lvl="1"/>
            <a:endParaRPr lang="en-US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961ABDF-17F4-4E5E-B586-8A266735BC2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Contributions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8392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Finding contradictions </a:t>
            </a:r>
            <a:r>
              <a:rPr lang="en-US" b="1" dirty="0" smtClean="0">
                <a:solidFill>
                  <a:schemeClr val="accent2"/>
                </a:solidFill>
              </a:rPr>
              <a:t>“in the wild”</a:t>
            </a:r>
          </a:p>
          <a:p>
            <a:pPr marL="971550" lvl="1" indent="-514350"/>
            <a:r>
              <a:rPr lang="en-US" dirty="0" smtClean="0"/>
              <a:t>RTE contains hand-selected pairs</a:t>
            </a:r>
          </a:p>
          <a:p>
            <a:pPr marL="971550" lvl="1" indent="-514350"/>
            <a:r>
              <a:rPr lang="en-US" dirty="0" smtClean="0"/>
              <a:t>“Balanced data” – high proportion of contradictions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Focus on </a:t>
            </a:r>
            <a:r>
              <a:rPr lang="en-US" b="1" dirty="0" smtClean="0">
                <a:solidFill>
                  <a:schemeClr val="accent2"/>
                </a:solidFill>
              </a:rPr>
              <a:t>Functional Relations</a:t>
            </a:r>
          </a:p>
          <a:p>
            <a:pPr marL="971550" lvl="1" indent="-514350"/>
            <a:r>
              <a:rPr lang="en-US" dirty="0" smtClean="0"/>
              <a:t>Previous work mostly dealt with </a:t>
            </a:r>
            <a:r>
              <a:rPr lang="en-US" b="1" dirty="0" smtClean="0"/>
              <a:t>“negation” </a:t>
            </a:r>
            <a:r>
              <a:rPr lang="en-US" dirty="0" smtClean="0"/>
              <a:t>and </a:t>
            </a:r>
            <a:r>
              <a:rPr lang="en-US" b="1" dirty="0" smtClean="0"/>
              <a:t>“antonyms”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Background Knowledge </a:t>
            </a:r>
            <a:r>
              <a:rPr lang="en-US" dirty="0" smtClean="0"/>
              <a:t>is Key</a:t>
            </a:r>
          </a:p>
          <a:p>
            <a:pPr marL="971550" lvl="1" indent="-514350"/>
            <a:r>
              <a:rPr lang="en-US" dirty="0" smtClean="0"/>
              <a:t>E.g. </a:t>
            </a:r>
            <a:r>
              <a:rPr lang="en-US" b="1" dirty="0" smtClean="0">
                <a:solidFill>
                  <a:schemeClr val="accent2"/>
                </a:solidFill>
              </a:rPr>
              <a:t>Salzburg</a:t>
            </a:r>
            <a:r>
              <a:rPr lang="en-US" dirty="0" smtClean="0"/>
              <a:t> does not conflict with </a:t>
            </a:r>
            <a:r>
              <a:rPr lang="en-US" b="1" dirty="0" smtClean="0">
                <a:solidFill>
                  <a:schemeClr val="accent2"/>
                </a:solidFill>
              </a:rPr>
              <a:t>Austria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961ABDF-17F4-4E5E-B586-8A266735BC2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Contradiction Detection</a:t>
            </a:r>
          </a:p>
          <a:p>
            <a:pPr marL="514350" indent="-514350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b="1" dirty="0" err="1" smtClean="0">
                <a:solidFill>
                  <a:schemeClr val="accent2"/>
                </a:solidFill>
              </a:rPr>
              <a:t>AuContraire</a:t>
            </a:r>
            <a:r>
              <a:rPr lang="en-US" b="1" dirty="0" smtClean="0">
                <a:solidFill>
                  <a:schemeClr val="accent2"/>
                </a:solidFill>
              </a:rPr>
              <a:t>: </a:t>
            </a:r>
          </a:p>
          <a:p>
            <a:pPr marL="914400" lvl="1" indent="-514350">
              <a:buClr>
                <a:schemeClr val="bg2">
                  <a:lumMod val="75000"/>
                </a:schemeClr>
              </a:buClr>
              <a:buNone/>
            </a:pPr>
            <a:r>
              <a:rPr lang="en-US" sz="3200" b="1" dirty="0" smtClean="0">
                <a:solidFill>
                  <a:schemeClr val="accent2"/>
                </a:solidFill>
              </a:rPr>
              <a:t> Contradiction Detection with Functions</a:t>
            </a:r>
          </a:p>
          <a:p>
            <a:pPr marL="971550" lvl="1" indent="-514350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dirty="0" smtClean="0"/>
              <a:t>Detecting Contradictions</a:t>
            </a:r>
          </a:p>
          <a:p>
            <a:pPr marL="971550" lvl="1" indent="-514350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dirty="0" smtClean="0"/>
              <a:t>Identifying Functional Relations and Ambiguous Arguments</a:t>
            </a:r>
          </a:p>
          <a:p>
            <a:pPr marL="514350" indent="-514350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Experiments</a:t>
            </a:r>
          </a:p>
          <a:p>
            <a:pPr marL="514350" indent="-514350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Conclusions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961ABDF-17F4-4E5E-B586-8A266735BC21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AuContraire</a:t>
            </a:r>
            <a:r>
              <a:rPr lang="en-US" dirty="0" smtClean="0"/>
              <a:t> – A Contradiction Detection System Based on </a:t>
            </a:r>
            <a:r>
              <a:rPr lang="en-US" b="1" dirty="0" smtClean="0">
                <a:solidFill>
                  <a:schemeClr val="accent2"/>
                </a:solidFill>
              </a:rPr>
              <a:t>Functions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276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Begin with </a:t>
            </a:r>
            <a:r>
              <a:rPr lang="en-US" b="1" i="1" dirty="0" smtClean="0"/>
              <a:t>(Subject, Verb, Object) </a:t>
            </a:r>
            <a:r>
              <a:rPr lang="en-US" dirty="0" smtClean="0"/>
              <a:t>triples</a:t>
            </a:r>
          </a:p>
          <a:p>
            <a:pPr marL="914400" lvl="1" indent="-514350"/>
            <a:r>
              <a:rPr lang="en-US" dirty="0" err="1" smtClean="0"/>
              <a:t>TextRunner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chemeClr val="accent3"/>
                </a:solidFill>
              </a:rPr>
              <a:t>(</a:t>
            </a:r>
            <a:r>
              <a:rPr lang="en-US" b="1" i="1" dirty="0" err="1" smtClean="0">
                <a:solidFill>
                  <a:schemeClr val="accent3"/>
                </a:solidFill>
              </a:rPr>
              <a:t>Banko</a:t>
            </a:r>
            <a:r>
              <a:rPr lang="en-US" b="1" i="1" dirty="0" smtClean="0">
                <a:solidFill>
                  <a:schemeClr val="accent3"/>
                </a:solidFill>
              </a:rPr>
              <a:t> et. al. 2007)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b="1" dirty="0" smtClean="0">
                <a:solidFill>
                  <a:schemeClr val="accent2"/>
                </a:solidFill>
              </a:rPr>
              <a:t>Functional Relations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“apparent contradictions”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Sift out genuine contradictions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961ABDF-17F4-4E5E-B586-8A266735BC2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9465" y="2982383"/>
            <a:ext cx="1156335" cy="12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A4A75"/>
      </a:dk2>
      <a:lt2>
        <a:srgbClr val="DADADA"/>
      </a:lt2>
      <a:accent1>
        <a:srgbClr val="474B78"/>
      </a:accent1>
      <a:accent2>
        <a:srgbClr val="FF0000"/>
      </a:accent2>
      <a:accent3>
        <a:srgbClr val="474B78"/>
      </a:accent3>
      <a:accent4>
        <a:srgbClr val="474B78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6236</TotalTime>
  <Words>1423</Words>
  <Application>Microsoft Office PowerPoint</Application>
  <PresentationFormat>On-screen Show (4:3)</PresentationFormat>
  <Paragraphs>374</Paragraphs>
  <Slides>32</Slides>
  <Notes>27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Equation</vt:lpstr>
      <vt:lpstr>It’s a Contradiction?  No It’s Not! A Case Study Using Functional Relations</vt:lpstr>
      <vt:lpstr>Outline</vt:lpstr>
      <vt:lpstr>Detecting Contradictions</vt:lpstr>
      <vt:lpstr>Background Knowledge</vt:lpstr>
      <vt:lpstr>Motivating Applications</vt:lpstr>
      <vt:lpstr>Related Work</vt:lpstr>
      <vt:lpstr>Our Contributions</vt:lpstr>
      <vt:lpstr>Outline</vt:lpstr>
      <vt:lpstr>AuContraire – A Contradiction Detection System Based on Functions</vt:lpstr>
      <vt:lpstr>How to Find Contradictions Using Functions?</vt:lpstr>
      <vt:lpstr>Problem: Many Seeming Contradictions</vt:lpstr>
      <vt:lpstr>Meronyms</vt:lpstr>
      <vt:lpstr>Synonyms</vt:lpstr>
      <vt:lpstr>Type Mismatch</vt:lpstr>
      <vt:lpstr>Ambiguity</vt:lpstr>
      <vt:lpstr>Outline</vt:lpstr>
      <vt:lpstr>Relation Functionality</vt:lpstr>
      <vt:lpstr>Argument Ambiguity</vt:lpstr>
      <vt:lpstr>Relation Functionality</vt:lpstr>
      <vt:lpstr>Detecting Functionality and Ambiguity</vt:lpstr>
      <vt:lpstr>Outline</vt:lpstr>
      <vt:lpstr>Experimental Setup: Functionality and Ambiguity</vt:lpstr>
      <vt:lpstr>Slide 23</vt:lpstr>
      <vt:lpstr>Slide 24</vt:lpstr>
      <vt:lpstr>Results: Functionality and Ambiguity</vt:lpstr>
      <vt:lpstr>Experimental Setup: Contradiction Detection</vt:lpstr>
      <vt:lpstr>Contradiction Detection</vt:lpstr>
      <vt:lpstr>Error Analysis</vt:lpstr>
      <vt:lpstr>Future Work</vt:lpstr>
      <vt:lpstr>Conclusions</vt:lpstr>
      <vt:lpstr>Thank you!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It’s a Contradiction? No It’s Not! A Case Study Using Functional Relations</dc:title>
  <dc:creator>aritter</dc:creator>
  <cp:lastModifiedBy>aritter_2</cp:lastModifiedBy>
  <cp:revision>1160</cp:revision>
  <dcterms:created xsi:type="dcterms:W3CDTF">2008-10-03T19:04:21Z</dcterms:created>
  <dcterms:modified xsi:type="dcterms:W3CDTF">2009-01-19T06:17:36Z</dcterms:modified>
</cp:coreProperties>
</file>