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3" r:id="rId2"/>
    <p:sldId id="297" r:id="rId3"/>
    <p:sldId id="269" r:id="rId4"/>
    <p:sldId id="322" r:id="rId5"/>
    <p:sldId id="298" r:id="rId6"/>
    <p:sldId id="303" r:id="rId7"/>
    <p:sldId id="270" r:id="rId8"/>
    <p:sldId id="325" r:id="rId9"/>
    <p:sldId id="326" r:id="rId10"/>
    <p:sldId id="300" r:id="rId11"/>
    <p:sldId id="292" r:id="rId12"/>
    <p:sldId id="315" r:id="rId13"/>
    <p:sldId id="272" r:id="rId14"/>
    <p:sldId id="304" r:id="rId15"/>
    <p:sldId id="324" r:id="rId16"/>
    <p:sldId id="267" r:id="rId17"/>
    <p:sldId id="264" r:id="rId18"/>
    <p:sldId id="320" r:id="rId19"/>
    <p:sldId id="288" r:id="rId20"/>
    <p:sldId id="278" r:id="rId21"/>
    <p:sldId id="313" r:id="rId22"/>
    <p:sldId id="316" r:id="rId23"/>
    <p:sldId id="280" r:id="rId24"/>
    <p:sldId id="296" r:id="rId25"/>
    <p:sldId id="284" r:id="rId26"/>
    <p:sldId id="281" r:id="rId27"/>
    <p:sldId id="321" r:id="rId28"/>
    <p:sldId id="306" r:id="rId29"/>
    <p:sldId id="299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 autoAdjust="0"/>
    <p:restoredTop sz="77429" autoAdjust="0"/>
  </p:normalViewPr>
  <p:slideViewPr>
    <p:cSldViewPr>
      <p:cViewPr varScale="1">
        <p:scale>
          <a:sx n="87" d="100"/>
          <a:sy n="87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8DEF-5108-47A4-9515-BCF4F96F3BB8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56B8-541B-44AE-8523-292A3FC8FE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PlotStuff.PlotPR</a:t>
            </a:r>
            <a:r>
              <a:rPr lang="en-US" dirty="0" smtClean="0"/>
              <a:t>("</a:t>
            </a:r>
            <a:r>
              <a:rPr lang="en-US" dirty="0" err="1" smtClean="0"/>
              <a:t>pilotTrain</a:t>
            </a:r>
            <a:r>
              <a:rPr lang="en-US" dirty="0" smtClean="0"/>
              <a:t>")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9186-37A2-4662-96AB-2B2B0CF39D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PlotStuff.PlotPR</a:t>
            </a:r>
            <a:r>
              <a:rPr lang="en-US" dirty="0" smtClean="0"/>
              <a:t>("</a:t>
            </a:r>
            <a:r>
              <a:rPr lang="en-US" dirty="0" err="1" smtClean="0"/>
              <a:t>pilotTrain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9186-37A2-4662-96AB-2B2B0CF39D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PlotStuff.PlotPR</a:t>
            </a:r>
            <a:r>
              <a:rPr lang="en-US" dirty="0" smtClean="0"/>
              <a:t>("</a:t>
            </a:r>
            <a:r>
              <a:rPr lang="en-US" dirty="0" err="1" smtClean="0"/>
              <a:t>pilotTrain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E9186-37A2-4662-96AB-2B2B0CF39DB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Better to use data to learn</a:t>
            </a:r>
          </a:p>
          <a:p>
            <a:r>
              <a:rPr lang="en-US" dirty="0" smtClean="0"/>
              <a:t>Take</a:t>
            </a:r>
            <a:r>
              <a:rPr lang="en-US" baseline="0" dirty="0" smtClean="0"/>
              <a:t> further more complex </a:t>
            </a:r>
            <a:r>
              <a:rPr lang="en-US" baseline="0" dirty="0" err="1" smtClean="0"/>
              <a:t>selecctions</a:t>
            </a:r>
            <a:endParaRPr lang="en-US" baseline="0" dirty="0" smtClean="0"/>
          </a:p>
          <a:p>
            <a:r>
              <a:rPr lang="en-US" baseline="0" dirty="0" smtClean="0"/>
              <a:t>-----------------------------------------------</a:t>
            </a:r>
          </a:p>
          <a:p>
            <a:r>
              <a:rPr lang="en-US" baseline="0" dirty="0" smtClean="0"/>
              <a:t>LAPIS (lots of detail): learning mechanism worked well in text editing domain, but has some limitations.</a:t>
            </a:r>
          </a:p>
          <a:p>
            <a:r>
              <a:rPr lang="en-US" baseline="0" dirty="0" smtClean="0"/>
              <a:t>	-Can only represent conjunctions of features</a:t>
            </a:r>
          </a:p>
          <a:p>
            <a:r>
              <a:rPr lang="en-US" baseline="0" dirty="0" smtClean="0"/>
              <a:t>	-More complex selections are common in </a:t>
            </a:r>
            <a:r>
              <a:rPr lang="en-US" baseline="0" dirty="0" err="1" smtClean="0"/>
              <a:t>filebrowser</a:t>
            </a:r>
            <a:r>
              <a:rPr lang="en-US" baseline="0" dirty="0" smtClean="0"/>
              <a:t> and other domains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related work (less detail)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extraction – user selects nodes in the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tree for extraction, other domains, image regions classification and image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small number of labels</a:t>
            </a:r>
          </a:p>
          <a:p>
            <a:r>
              <a:rPr lang="en-US" dirty="0" smtClean="0"/>
              <a:t>Machine learning -&gt; need lots of labels</a:t>
            </a:r>
          </a:p>
          <a:p>
            <a:r>
              <a:rPr lang="en-US" dirty="0" smtClean="0"/>
              <a:t>---------------------------------------------</a:t>
            </a:r>
          </a:p>
          <a:p>
            <a:r>
              <a:rPr lang="en-US" dirty="0" smtClean="0"/>
              <a:t>Start</a:t>
            </a:r>
            <a:r>
              <a:rPr lang="en-US" baseline="0" dirty="0" smtClean="0"/>
              <a:t> with an empty set of training data, add until complete</a:t>
            </a:r>
            <a:endParaRPr lang="en-US" dirty="0" smtClean="0"/>
          </a:p>
          <a:p>
            <a:r>
              <a:rPr lang="en-US" dirty="0" smtClean="0"/>
              <a:t>Start</a:t>
            </a:r>
            <a:r>
              <a:rPr lang="en-US" baseline="0" dirty="0" smtClean="0"/>
              <a:t> from scratch every time</a:t>
            </a:r>
          </a:p>
          <a:p>
            <a:r>
              <a:rPr lang="en-US" baseline="0" dirty="0" smtClean="0"/>
              <a:t>-----------------------------------------------</a:t>
            </a:r>
          </a:p>
          <a:p>
            <a:r>
              <a:rPr lang="en-US" baseline="0" dirty="0" smtClean="0"/>
              <a:t>Main challenge for smart-selection: few labeled examples</a:t>
            </a:r>
          </a:p>
          <a:p>
            <a:r>
              <a:rPr lang="en-US" baseline="0" dirty="0" smtClean="0"/>
              <a:t>User starts with an empty set of training data, and adds to it until task is complete; then throws away.  Starts over from scratch in the next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56B8-541B-44AE-8523-292A3FC8FE5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33721-6BF8-4E3D-8B47-F3151623EE33}" type="datetimeFigureOut">
              <a:rPr lang="en-US" smtClean="0"/>
              <a:pPr/>
              <a:t>3/2/2009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F52F-39BC-4DCF-AF55-81F97A739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aritter_2\Documents\IUI%20Video\walkthrough.4.wmv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6025"/>
            <a:ext cx="7772400" cy="1470025"/>
          </a:xfrm>
        </p:spPr>
        <p:txBody>
          <a:bodyPr/>
          <a:lstStyle/>
          <a:p>
            <a:r>
              <a:rPr lang="en-US" dirty="0" smtClean="0"/>
              <a:t>Learning to Generalize for Complex Selection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4267200" cy="1447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Alan Ritter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University of Washington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2971800"/>
            <a:ext cx="4267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Sumit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Basu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Microsoft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6489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research.microsoft.com/~</a:t>
            </a:r>
            <a:r>
              <a:rPr lang="en-US" sz="2800" dirty="0" err="1" smtClean="0"/>
              <a:t>sumitb</a:t>
            </a:r>
            <a:r>
              <a:rPr lang="en-US" sz="2800" dirty="0" smtClean="0"/>
              <a:t>/</a:t>
            </a:r>
            <a:r>
              <a:rPr lang="en-US" sz="2800" dirty="0" err="1" smtClean="0"/>
              <a:t>smartselection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IUI 2009</a:t>
            </a:r>
            <a:endParaRPr lang="en-US" sz="36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 l="2857" t="11679" r="51428" b="29928"/>
          <a:stretch>
            <a:fillRect/>
          </a:stretch>
        </p:blipFill>
        <p:spPr bwMode="auto">
          <a:xfrm>
            <a:off x="2971800" y="4495800"/>
            <a:ext cx="30480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Tm="213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use of many people’s historical data</a:t>
            </a:r>
          </a:p>
          <a:p>
            <a:pPr marL="914400" lvl="1" indent="-514350"/>
            <a:r>
              <a:rPr lang="en-US" b="1" dirty="0" smtClean="0">
                <a:solidFill>
                  <a:schemeClr val="accent1"/>
                </a:solidFill>
              </a:rPr>
              <a:t>Learning to Generalize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 selection classifier</a:t>
            </a:r>
          </a:p>
          <a:p>
            <a:pPr marL="914400" lvl="1" indent="-514350"/>
            <a:r>
              <a:rPr lang="en-US" dirty="0" smtClean="0"/>
              <a:t>Works well for the File Browser Domain</a:t>
            </a:r>
          </a:p>
        </p:txBody>
      </p:sp>
    </p:spTree>
  </p:cSld>
  <p:clrMapOvr>
    <a:masterClrMapping/>
  </p:clrMapOvr>
  <p:transition advTm="5688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walkthrough.4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1600" y="1066800"/>
            <a:ext cx="6515100" cy="5467350"/>
          </a:xfrm>
          <a:prstGeom prst="rect">
            <a:avLst/>
          </a:prstGeom>
        </p:spPr>
      </p:pic>
    </p:spTree>
  </p:cSld>
  <p:clrMapOvr>
    <a:masterClrMapping/>
  </p:clrMapOvr>
  <p:transition advTm="41894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297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Smart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to Generalize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User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Conclusions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advTm="51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Basic Classification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676400"/>
            <a:ext cx="4343400" cy="4419600"/>
          </a:xfrm>
        </p:spPr>
        <p:txBody>
          <a:bodyPr>
            <a:normAutofit/>
          </a:bodyPr>
          <a:lstStyle/>
          <a:p>
            <a:pPr marL="834390" lvl="1" indent="-514350">
              <a:buNone/>
            </a:pPr>
            <a:r>
              <a:rPr lang="en-US" dirty="0" smtClean="0"/>
              <a:t>Selection Classifier:</a:t>
            </a:r>
          </a:p>
          <a:p>
            <a:pPr marL="1108710" lvl="2" indent="-514350"/>
            <a:r>
              <a:rPr lang="en-US" dirty="0" smtClean="0"/>
              <a:t>Boosted Decision Trees</a:t>
            </a:r>
          </a:p>
          <a:p>
            <a:pPr marL="1108710" lvl="2" indent="-514350"/>
            <a:r>
              <a:rPr lang="en-US" dirty="0" smtClean="0"/>
              <a:t>Limited depth (2)</a:t>
            </a:r>
          </a:p>
          <a:p>
            <a:pPr marL="1108710" lvl="2" indent="-514350"/>
            <a:r>
              <a:rPr lang="en-US" dirty="0" smtClean="0"/>
              <a:t>Adjustable complexity</a:t>
            </a:r>
          </a:p>
          <a:p>
            <a:pPr marL="834390" lvl="1" indent="-514350">
              <a:buNone/>
            </a:pPr>
            <a:r>
              <a:rPr lang="en-US" dirty="0" smtClean="0"/>
              <a:t>Features:</a:t>
            </a:r>
          </a:p>
          <a:p>
            <a:pPr marL="1108710" lvl="2" indent="-514350"/>
            <a:r>
              <a:rPr lang="en-US" dirty="0" smtClean="0"/>
              <a:t>File name substrings</a:t>
            </a:r>
          </a:p>
          <a:p>
            <a:pPr marL="1108710" lvl="2" indent="-514350"/>
            <a:r>
              <a:rPr lang="en-US" dirty="0" smtClean="0"/>
              <a:t>File extension</a:t>
            </a:r>
          </a:p>
          <a:p>
            <a:pPr marL="1108710" lvl="2" indent="-514350"/>
            <a:r>
              <a:rPr lang="en-US" dirty="0" smtClean="0"/>
              <a:t>Creation Date</a:t>
            </a:r>
          </a:p>
          <a:p>
            <a:pPr marL="1108710" lvl="2" indent="-514350"/>
            <a:r>
              <a:rPr lang="en-US" dirty="0" smtClean="0"/>
              <a:t>Size</a:t>
            </a:r>
          </a:p>
          <a:p>
            <a:pPr marL="834390" lvl="1" indent="-514350">
              <a:buNone/>
            </a:pPr>
            <a:endParaRPr lang="en-US" dirty="0" smtClean="0"/>
          </a:p>
        </p:txBody>
      </p:sp>
      <p:grpSp>
        <p:nvGrpSpPr>
          <p:cNvPr id="6" name="Group 22"/>
          <p:cNvGrpSpPr/>
          <p:nvPr/>
        </p:nvGrpSpPr>
        <p:grpSpPr>
          <a:xfrm>
            <a:off x="990600" y="2133600"/>
            <a:ext cx="3113017" cy="3657600"/>
            <a:chOff x="990600" y="2133600"/>
            <a:chExt cx="3113017" cy="3657600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2133600"/>
              <a:ext cx="20952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ounded Rectangle 4"/>
            <p:cNvSpPr/>
            <p:nvPr/>
          </p:nvSpPr>
          <p:spPr>
            <a:xfrm>
              <a:off x="1524000" y="4572000"/>
              <a:ext cx="1676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Selection Classifier</a:t>
              </a:r>
              <a:endParaRPr lang="en-US" dirty="0"/>
            </a:p>
          </p:txBody>
        </p:sp>
        <p:cxnSp>
          <p:nvCxnSpPr>
            <p:cNvPr id="16" name="Curved Connector 15"/>
            <p:cNvCxnSpPr>
              <a:stCxn id="4" idx="3"/>
              <a:endCxn id="5" idx="3"/>
            </p:cNvCxnSpPr>
            <p:nvPr/>
          </p:nvCxnSpPr>
          <p:spPr>
            <a:xfrm flipH="1">
              <a:off x="3200400" y="2819400"/>
              <a:ext cx="266437" cy="2362200"/>
            </a:xfrm>
            <a:prstGeom prst="curvedConnector3">
              <a:avLst>
                <a:gd name="adj1" fmla="val -85799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1"/>
              <a:endCxn id="4" idx="1"/>
            </p:cNvCxnSpPr>
            <p:nvPr/>
          </p:nvCxnSpPr>
          <p:spPr>
            <a:xfrm rot="10800000">
              <a:off x="1371600" y="2819400"/>
              <a:ext cx="152400" cy="2362200"/>
            </a:xfrm>
            <a:prstGeom prst="curved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10799" y="382166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3810000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Classify</a:t>
              </a:r>
              <a:endParaRPr lang="en-US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48200" y="3200400"/>
            <a:ext cx="4194048" cy="381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xplosion 2 11"/>
          <p:cNvSpPr/>
          <p:nvPr/>
        </p:nvSpPr>
        <p:spPr>
          <a:xfrm>
            <a:off x="228600" y="2209800"/>
            <a:ext cx="4800600" cy="32004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Limited Training Data Available</a:t>
            </a:r>
            <a:endParaRPr lang="en-US" sz="2400" b="1" dirty="0"/>
          </a:p>
        </p:txBody>
      </p:sp>
    </p:spTree>
    <p:custDataLst>
      <p:tags r:id="rId1"/>
    </p:custDataLst>
  </p:cSld>
  <p:clrMapOvr>
    <a:masterClrMapping/>
  </p:clrMapOvr>
  <p:transition advTm="94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improve?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534400" cy="2743200"/>
          </a:xfrm>
        </p:spPr>
        <p:txBody>
          <a:bodyPr>
            <a:normAutofit/>
          </a:bodyPr>
          <a:lstStyle/>
          <a:p>
            <a:r>
              <a:rPr lang="en-US" b="1" dirty="0" smtClean="0"/>
              <a:t>bad idea: </a:t>
            </a:r>
            <a:r>
              <a:rPr lang="en-US" dirty="0" smtClean="0"/>
              <a:t>Heuristics about user’s </a:t>
            </a:r>
            <a:r>
              <a:rPr lang="en-US" dirty="0" smtClean="0">
                <a:solidFill>
                  <a:schemeClr val="accent1"/>
                </a:solidFill>
              </a:rPr>
              <a:t>behavior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better option: </a:t>
            </a:r>
            <a:r>
              <a:rPr lang="en-US" dirty="0" smtClean="0"/>
              <a:t>Learn to generalize from </a:t>
            </a:r>
            <a:r>
              <a:rPr lang="en-US" dirty="0" smtClean="0">
                <a:solidFill>
                  <a:schemeClr val="accent1"/>
                </a:solidFill>
              </a:rPr>
              <a:t>Historical Data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ransition advTm="9237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Behavioral Feature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82880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34315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Food.txt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85750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Foo2.py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37185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Bar.py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88620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FBaz.py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440055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BFoo.doc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491490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FBFoo.py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0" y="5429250"/>
            <a:ext cx="4038600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BazFoo.py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0" y="1828800"/>
            <a:ext cx="4038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Foo.py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2857500"/>
            <a:ext cx="4038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Foo2.py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86000" y="3886200"/>
            <a:ext cx="4038600" cy="1523999"/>
            <a:chOff x="2286000" y="3886200"/>
            <a:chExt cx="4038600" cy="1523999"/>
          </a:xfrm>
        </p:grpSpPr>
        <p:sp>
          <p:nvSpPr>
            <p:cNvPr id="16" name="Rectangle 15"/>
            <p:cNvSpPr/>
            <p:nvPr/>
          </p:nvSpPr>
          <p:spPr>
            <a:xfrm>
              <a:off x="2286000" y="3886200"/>
              <a:ext cx="4038600" cy="5143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FBaz.py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4895849"/>
              <a:ext cx="4038600" cy="5143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FBFoo.py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286000" y="3371850"/>
            <a:ext cx="40386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Bar.py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000" y="1905000"/>
            <a:ext cx="1371600" cy="1371600"/>
            <a:chOff x="762000" y="1905000"/>
            <a:chExt cx="1371600" cy="1371600"/>
          </a:xfrm>
        </p:grpSpPr>
        <p:sp>
          <p:nvSpPr>
            <p:cNvPr id="22" name="Right Arrow 21"/>
            <p:cNvSpPr/>
            <p:nvPr/>
          </p:nvSpPr>
          <p:spPr>
            <a:xfrm>
              <a:off x="762000" y="1905000"/>
              <a:ext cx="1371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62000" y="2895600"/>
              <a:ext cx="1371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762000" y="34290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57800" y="1447800"/>
            <a:ext cx="3352800" cy="3705224"/>
            <a:chOff x="5257800" y="1447800"/>
            <a:chExt cx="3352800" cy="3705224"/>
          </a:xfrm>
        </p:grpSpPr>
        <p:cxnSp>
          <p:nvCxnSpPr>
            <p:cNvPr id="30" name="Shape 29"/>
            <p:cNvCxnSpPr>
              <a:stCxn id="33" idx="2"/>
              <a:endCxn id="16" idx="3"/>
            </p:cNvCxnSpPr>
            <p:nvPr/>
          </p:nvCxnSpPr>
          <p:spPr>
            <a:xfrm rot="5400000">
              <a:off x="6386513" y="3595687"/>
              <a:ext cx="485775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33" idx="2"/>
              <a:endCxn id="17" idx="3"/>
            </p:cNvCxnSpPr>
            <p:nvPr/>
          </p:nvCxnSpPr>
          <p:spPr>
            <a:xfrm rot="5400000">
              <a:off x="5881688" y="4100512"/>
              <a:ext cx="1495424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257800" y="1447800"/>
              <a:ext cx="3352800" cy="22098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Positive Evidence?</a:t>
              </a:r>
              <a:endParaRPr lang="en-US" sz="3200" dirty="0"/>
            </a:p>
          </p:txBody>
        </p:sp>
      </p:grpSp>
      <p:sp>
        <p:nvSpPr>
          <p:cNvPr id="41" name="Explosion 1 40"/>
          <p:cNvSpPr/>
          <p:nvPr/>
        </p:nvSpPr>
        <p:spPr>
          <a:xfrm>
            <a:off x="3810000" y="3352800"/>
            <a:ext cx="5562600" cy="35052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Learn this from Data!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34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4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19200"/>
            <a:ext cx="8686800" cy="49530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1905000"/>
            <a:ext cx="3272659" cy="403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360" y="2462048"/>
            <a:ext cx="1914614" cy="125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1590622" y="4690241"/>
            <a:ext cx="1531883" cy="111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Classifier</a:t>
            </a:r>
            <a:endParaRPr lang="en-US" dirty="0"/>
          </a:p>
        </p:txBody>
      </p:sp>
      <p:cxnSp>
        <p:nvCxnSpPr>
          <p:cNvPr id="19" name="Curved Connector 18"/>
          <p:cNvCxnSpPr>
            <a:endCxn id="18" idx="3"/>
          </p:cNvCxnSpPr>
          <p:nvPr/>
        </p:nvCxnSpPr>
        <p:spPr>
          <a:xfrm flipH="1">
            <a:off x="3122505" y="3088727"/>
            <a:ext cx="243468" cy="2158562"/>
          </a:xfrm>
          <a:prstGeom prst="curvedConnector3">
            <a:avLst>
              <a:gd name="adj1" fmla="val -85799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1"/>
          </p:cNvCxnSpPr>
          <p:nvPr/>
        </p:nvCxnSpPr>
        <p:spPr>
          <a:xfrm rot="10800000">
            <a:off x="1451360" y="3088727"/>
            <a:ext cx="139262" cy="2158562"/>
          </a:xfrm>
          <a:prstGeom prst="curvedConnector3">
            <a:avLst>
              <a:gd name="adj1" fmla="val 2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4766" y="40045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6724" y="3993931"/>
            <a:ext cx="822053" cy="337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219200"/>
            <a:ext cx="289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users, many sessions</a:t>
            </a:r>
            <a:endParaRPr lang="en-US" dirty="0"/>
          </a:p>
        </p:txBody>
      </p:sp>
      <p:pic>
        <p:nvPicPr>
          <p:cNvPr id="49" name="Picture 12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1481959"/>
            <a:ext cx="914400" cy="1032641"/>
          </a:xfrm>
          <a:prstGeom prst="rect">
            <a:avLst/>
          </a:prstGeom>
        </p:spPr>
      </p:pic>
      <p:pic>
        <p:nvPicPr>
          <p:cNvPr id="50" name="Picture 49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2624959"/>
            <a:ext cx="914400" cy="1032641"/>
          </a:xfrm>
          <a:prstGeom prst="rect">
            <a:avLst/>
          </a:prstGeom>
        </p:spPr>
      </p:pic>
      <p:pic>
        <p:nvPicPr>
          <p:cNvPr id="51" name="Picture 50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767959"/>
            <a:ext cx="914400" cy="1032641"/>
          </a:xfrm>
          <a:prstGeom prst="rect">
            <a:avLst/>
          </a:prstGeom>
        </p:spPr>
      </p:pic>
      <p:pic>
        <p:nvPicPr>
          <p:cNvPr id="52" name="Picture 51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4910959"/>
            <a:ext cx="914400" cy="1032641"/>
          </a:xfrm>
          <a:prstGeom prst="rect">
            <a:avLst/>
          </a:prstGeom>
        </p:spPr>
      </p:pic>
      <p:pic>
        <p:nvPicPr>
          <p:cNvPr id="53" name="Picture 52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481959"/>
            <a:ext cx="914400" cy="1032641"/>
          </a:xfrm>
          <a:prstGeom prst="rect">
            <a:avLst/>
          </a:prstGeom>
        </p:spPr>
      </p:pic>
      <p:pic>
        <p:nvPicPr>
          <p:cNvPr id="54" name="Picture 53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624959"/>
            <a:ext cx="914400" cy="1032641"/>
          </a:xfrm>
          <a:prstGeom prst="rect">
            <a:avLst/>
          </a:prstGeom>
        </p:spPr>
      </p:pic>
      <p:pic>
        <p:nvPicPr>
          <p:cNvPr id="55" name="Picture 54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3767959"/>
            <a:ext cx="914400" cy="1032641"/>
          </a:xfrm>
          <a:prstGeom prst="rect">
            <a:avLst/>
          </a:prstGeom>
        </p:spPr>
      </p:pic>
      <p:pic>
        <p:nvPicPr>
          <p:cNvPr id="56" name="Picture 55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4910959"/>
            <a:ext cx="914400" cy="10326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8200" y="1915662"/>
            <a:ext cx="1219200" cy="3374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session</a:t>
            </a:r>
            <a:endParaRPr lang="en-US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 we Learn from Behavioral Data?</a:t>
            </a:r>
            <a:endParaRPr lang="en-US" sz="3600" dirty="0"/>
          </a:p>
        </p:txBody>
      </p:sp>
    </p:spTree>
  </p:cSld>
  <p:clrMapOvr>
    <a:masterClrMapping/>
  </p:clrMapOvr>
  <p:transition advTm="3057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19200"/>
            <a:ext cx="8686800" cy="49530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Times New Roman"/>
                <a:cs typeface="Times New Roman"/>
              </a:rPr>
              <a:t>α</a:t>
            </a:r>
            <a:endParaRPr lang="en-US" dirty="0"/>
          </a:p>
        </p:txBody>
      </p:sp>
      <p:pic>
        <p:nvPicPr>
          <p:cNvPr id="5" name="Picture 4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1447800"/>
            <a:ext cx="914400" cy="1032641"/>
          </a:xfrm>
          <a:prstGeom prst="rect">
            <a:avLst/>
          </a:prstGeom>
        </p:spPr>
      </p:pic>
      <p:pic>
        <p:nvPicPr>
          <p:cNvPr id="6" name="Picture 5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590800"/>
            <a:ext cx="914400" cy="1032641"/>
          </a:xfrm>
          <a:prstGeom prst="rect">
            <a:avLst/>
          </a:prstGeom>
        </p:spPr>
      </p:pic>
      <p:pic>
        <p:nvPicPr>
          <p:cNvPr id="7" name="Picture 6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733800"/>
            <a:ext cx="914400" cy="1032641"/>
          </a:xfrm>
          <a:prstGeom prst="rect">
            <a:avLst/>
          </a:prstGeom>
        </p:spPr>
      </p:pic>
      <p:pic>
        <p:nvPicPr>
          <p:cNvPr id="8" name="Picture 7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4876800"/>
            <a:ext cx="914400" cy="1032641"/>
          </a:xfrm>
          <a:prstGeom prst="rect">
            <a:avLst/>
          </a:prstGeom>
        </p:spPr>
      </p:pic>
      <p:pic>
        <p:nvPicPr>
          <p:cNvPr id="9" name="Picture 8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1447800"/>
            <a:ext cx="914400" cy="1032641"/>
          </a:xfrm>
          <a:prstGeom prst="rect">
            <a:avLst/>
          </a:prstGeom>
        </p:spPr>
      </p:pic>
      <p:pic>
        <p:nvPicPr>
          <p:cNvPr id="10" name="Picture 9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590800"/>
            <a:ext cx="914400" cy="1032641"/>
          </a:xfrm>
          <a:prstGeom prst="rect">
            <a:avLst/>
          </a:prstGeom>
        </p:spPr>
      </p:pic>
      <p:pic>
        <p:nvPicPr>
          <p:cNvPr id="11" name="Picture 10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733800"/>
            <a:ext cx="914400" cy="1032641"/>
          </a:xfrm>
          <a:prstGeom prst="rect">
            <a:avLst/>
          </a:prstGeom>
        </p:spPr>
      </p:pic>
      <p:pic>
        <p:nvPicPr>
          <p:cNvPr id="12" name="Picture 11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876800"/>
            <a:ext cx="914400" cy="10326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8200" y="1905000"/>
            <a:ext cx="3272659" cy="403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1116724" y="2462048"/>
            <a:ext cx="4026777" cy="3342290"/>
            <a:chOff x="1005395" y="2133600"/>
            <a:chExt cx="4406660" cy="3657600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2133600"/>
              <a:ext cx="2095237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ounded Rectangle 17"/>
            <p:cNvSpPr/>
            <p:nvPr/>
          </p:nvSpPr>
          <p:spPr>
            <a:xfrm>
              <a:off x="1524000" y="4572000"/>
              <a:ext cx="16764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Selection Classifier</a:t>
              </a:r>
            </a:p>
          </p:txBody>
        </p:sp>
        <p:cxnSp>
          <p:nvCxnSpPr>
            <p:cNvPr id="19" name="Curved Connector 18"/>
            <p:cNvCxnSpPr>
              <a:endCxn id="18" idx="3"/>
            </p:cNvCxnSpPr>
            <p:nvPr/>
          </p:nvCxnSpPr>
          <p:spPr>
            <a:xfrm flipH="1">
              <a:off x="3200400" y="2819400"/>
              <a:ext cx="266437" cy="2362200"/>
            </a:xfrm>
            <a:prstGeom prst="curvedConnector3">
              <a:avLst>
                <a:gd name="adj1" fmla="val -85799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8" idx="1"/>
            </p:cNvCxnSpPr>
            <p:nvPr/>
          </p:nvCxnSpPr>
          <p:spPr>
            <a:xfrm rot="10800000">
              <a:off x="1371600" y="2819400"/>
              <a:ext cx="152400" cy="2362200"/>
            </a:xfrm>
            <a:prstGeom prst="curvedConnector3">
              <a:avLst>
                <a:gd name="adj1" fmla="val 2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0799" y="3821668"/>
              <a:ext cx="758178" cy="404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Label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5395" y="3810000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Classify</a:t>
              </a:r>
              <a:endParaRPr lang="en-US" dirty="0"/>
            </a:p>
          </p:txBody>
        </p:sp>
        <p:cxnSp>
          <p:nvCxnSpPr>
            <p:cNvPr id="43" name="Curved Connector 42"/>
            <p:cNvCxnSpPr>
              <a:stCxn id="17" idx="3"/>
              <a:endCxn id="32" idx="0"/>
            </p:cNvCxnSpPr>
            <p:nvPr/>
          </p:nvCxnSpPr>
          <p:spPr>
            <a:xfrm>
              <a:off x="3466838" y="2819401"/>
              <a:ext cx="1945216" cy="205596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28600" y="1219200"/>
            <a:ext cx="289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users, many sessions</a:t>
            </a:r>
            <a:endParaRPr lang="en-US" dirty="0"/>
          </a:p>
        </p:txBody>
      </p:sp>
      <p:pic>
        <p:nvPicPr>
          <p:cNvPr id="24" name="Picture 12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1447800"/>
            <a:ext cx="914400" cy="1032641"/>
          </a:xfrm>
          <a:prstGeom prst="rect">
            <a:avLst/>
          </a:prstGeom>
        </p:spPr>
      </p:pic>
      <p:pic>
        <p:nvPicPr>
          <p:cNvPr id="25" name="Picture 24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2590800"/>
            <a:ext cx="914400" cy="1032641"/>
          </a:xfrm>
          <a:prstGeom prst="rect">
            <a:avLst/>
          </a:prstGeom>
        </p:spPr>
      </p:pic>
      <p:pic>
        <p:nvPicPr>
          <p:cNvPr id="26" name="Picture 25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733800"/>
            <a:ext cx="914400" cy="1032641"/>
          </a:xfrm>
          <a:prstGeom prst="rect">
            <a:avLst/>
          </a:prstGeom>
        </p:spPr>
      </p:pic>
      <p:pic>
        <p:nvPicPr>
          <p:cNvPr id="27" name="Picture 26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4876800"/>
            <a:ext cx="914400" cy="1032641"/>
          </a:xfrm>
          <a:prstGeom prst="rect">
            <a:avLst/>
          </a:prstGeom>
        </p:spPr>
      </p:pic>
      <p:pic>
        <p:nvPicPr>
          <p:cNvPr id="28" name="Picture 27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1447800"/>
            <a:ext cx="914400" cy="1032641"/>
          </a:xfrm>
          <a:prstGeom prst="rect">
            <a:avLst/>
          </a:prstGeom>
        </p:spPr>
      </p:pic>
      <p:pic>
        <p:nvPicPr>
          <p:cNvPr id="29" name="Picture 28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590800"/>
            <a:ext cx="914400" cy="1032641"/>
          </a:xfrm>
          <a:prstGeom prst="rect">
            <a:avLst/>
          </a:prstGeom>
        </p:spPr>
      </p:pic>
      <p:pic>
        <p:nvPicPr>
          <p:cNvPr id="30" name="Picture 29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3733800"/>
            <a:ext cx="914400" cy="1032641"/>
          </a:xfrm>
          <a:prstGeom prst="rect">
            <a:avLst/>
          </a:prstGeom>
        </p:spPr>
      </p:pic>
      <p:pic>
        <p:nvPicPr>
          <p:cNvPr id="31" name="Picture 30" descr="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4876800"/>
            <a:ext cx="914400" cy="1032641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4495800" y="3276600"/>
            <a:ext cx="12954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 </a:t>
            </a:r>
            <a:r>
              <a:rPr lang="en-US" dirty="0" err="1" smtClean="0">
                <a:solidFill>
                  <a:schemeClr val="bg1"/>
                </a:solidFill>
              </a:rPr>
              <a:t>Regressor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Curved Connector 32"/>
          <p:cNvCxnSpPr>
            <a:stCxn id="28" idx="1"/>
            <a:endCxn id="32" idx="3"/>
          </p:cNvCxnSpPr>
          <p:nvPr/>
        </p:nvCxnSpPr>
        <p:spPr>
          <a:xfrm rot="10800000" flipV="1">
            <a:off x="5791200" y="1964120"/>
            <a:ext cx="914400" cy="1693479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1"/>
            <a:endCxn id="32" idx="3"/>
          </p:cNvCxnSpPr>
          <p:nvPr/>
        </p:nvCxnSpPr>
        <p:spPr>
          <a:xfrm rot="10800000" flipV="1">
            <a:off x="5791200" y="3107120"/>
            <a:ext cx="914400" cy="550479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1"/>
            <a:endCxn id="32" idx="3"/>
          </p:cNvCxnSpPr>
          <p:nvPr/>
        </p:nvCxnSpPr>
        <p:spPr>
          <a:xfrm rot="10800000">
            <a:off x="5791200" y="3657601"/>
            <a:ext cx="914400" cy="59252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1" idx="1"/>
            <a:endCxn id="32" idx="3"/>
          </p:cNvCxnSpPr>
          <p:nvPr/>
        </p:nvCxnSpPr>
        <p:spPr>
          <a:xfrm rot="10800000">
            <a:off x="5791200" y="3657601"/>
            <a:ext cx="914400" cy="173552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1"/>
            <a:endCxn id="32" idx="3"/>
          </p:cNvCxnSpPr>
          <p:nvPr/>
        </p:nvCxnSpPr>
        <p:spPr>
          <a:xfrm rot="10800000">
            <a:off x="5791200" y="3657601"/>
            <a:ext cx="1981200" cy="59252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1"/>
            <a:endCxn id="32" idx="3"/>
          </p:cNvCxnSpPr>
          <p:nvPr/>
        </p:nvCxnSpPr>
        <p:spPr>
          <a:xfrm rot="10800000">
            <a:off x="5791200" y="3657601"/>
            <a:ext cx="1981200" cy="173552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5" idx="1"/>
            <a:endCxn id="32" idx="3"/>
          </p:cNvCxnSpPr>
          <p:nvPr/>
        </p:nvCxnSpPr>
        <p:spPr>
          <a:xfrm rot="10800000" flipV="1">
            <a:off x="5791200" y="3107120"/>
            <a:ext cx="1981200" cy="550479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2" idx="3"/>
          </p:cNvCxnSpPr>
          <p:nvPr/>
        </p:nvCxnSpPr>
        <p:spPr>
          <a:xfrm rot="10800000" flipV="1">
            <a:off x="5791200" y="2040320"/>
            <a:ext cx="1981200" cy="1617279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2" idx="1"/>
            <a:endCxn id="18" idx="3"/>
          </p:cNvCxnSpPr>
          <p:nvPr/>
        </p:nvCxnSpPr>
        <p:spPr>
          <a:xfrm rot="10800000" flipV="1">
            <a:off x="3122506" y="3657600"/>
            <a:ext cx="1373295" cy="158969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82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Behavior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200" y="1915662"/>
            <a:ext cx="1219200" cy="3374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session</a:t>
            </a:r>
            <a:endParaRPr lang="en-US" sz="1600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Predict Labels for Unlabeled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47244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latin typeface="Times New Roman"/>
                <a:cs typeface="Times New Roman"/>
              </a:rPr>
              <a:t>α</a:t>
            </a:r>
            <a:endParaRPr lang="en-US" sz="3600" dirty="0"/>
          </a:p>
        </p:txBody>
      </p:sp>
    </p:spTree>
  </p:cSld>
  <p:clrMapOvr>
    <a:masterClrMapping/>
  </p:clrMapOvr>
  <p:transition advTm="595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05"/>
          <p:cNvGrpSpPr/>
          <p:nvPr/>
        </p:nvGrpSpPr>
        <p:grpSpPr>
          <a:xfrm>
            <a:off x="4343400" y="2438399"/>
            <a:ext cx="1752600" cy="3733800"/>
            <a:chOff x="838200" y="3200400"/>
            <a:chExt cx="1828800" cy="2286000"/>
          </a:xfrm>
        </p:grpSpPr>
        <p:sp>
          <p:nvSpPr>
            <p:cNvPr id="34" name="Rectangle 33"/>
            <p:cNvSpPr/>
            <p:nvPr/>
          </p:nvSpPr>
          <p:spPr>
            <a:xfrm>
              <a:off x="838200" y="32004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5250199"/>
              <a:ext cx="1662545" cy="23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Extract Features</a:t>
              </a:r>
              <a:endParaRPr lang="en-US" sz="1600" dirty="0"/>
            </a:p>
          </p:txBody>
        </p:sp>
      </p:grpSp>
      <p:grpSp>
        <p:nvGrpSpPr>
          <p:cNvPr id="30" name="Group 105"/>
          <p:cNvGrpSpPr/>
          <p:nvPr/>
        </p:nvGrpSpPr>
        <p:grpSpPr>
          <a:xfrm>
            <a:off x="2743200" y="2438400"/>
            <a:ext cx="1752600" cy="3733800"/>
            <a:chOff x="838200" y="3200400"/>
            <a:chExt cx="1828800" cy="2286000"/>
          </a:xfrm>
        </p:grpSpPr>
        <p:sp>
          <p:nvSpPr>
            <p:cNvPr id="31" name="Rectangle 30"/>
            <p:cNvSpPr/>
            <p:nvPr/>
          </p:nvSpPr>
          <p:spPr>
            <a:xfrm>
              <a:off x="838200" y="32004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8200" y="5250199"/>
              <a:ext cx="1662545" cy="23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Extract Features</a:t>
              </a:r>
              <a:endParaRPr lang="en-US" sz="1600" dirty="0"/>
            </a:p>
          </p:txBody>
        </p:sp>
      </p:grpSp>
      <p:grpSp>
        <p:nvGrpSpPr>
          <p:cNvPr id="3" name="Group 105"/>
          <p:cNvGrpSpPr/>
          <p:nvPr/>
        </p:nvGrpSpPr>
        <p:grpSpPr>
          <a:xfrm>
            <a:off x="1066800" y="2438401"/>
            <a:ext cx="1752600" cy="3733800"/>
            <a:chOff x="838200" y="3200400"/>
            <a:chExt cx="18288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838200" y="3200400"/>
              <a:ext cx="1828800" cy="228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5250199"/>
              <a:ext cx="1662545" cy="23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Extract Features</a:t>
              </a:r>
              <a:endParaRPr lang="en-US" sz="1600" dirty="0"/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6172200" y="1981200"/>
            <a:ext cx="1981200" cy="3276601"/>
            <a:chOff x="6019800" y="2209799"/>
            <a:chExt cx="2133600" cy="3048001"/>
          </a:xfrm>
        </p:grpSpPr>
        <p:sp>
          <p:nvSpPr>
            <p:cNvPr id="13" name="Rectangle 12"/>
            <p:cNvSpPr/>
            <p:nvPr/>
          </p:nvSpPr>
          <p:spPr>
            <a:xfrm>
              <a:off x="6019800" y="2209800"/>
              <a:ext cx="2133600" cy="3048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9800" y="2209799"/>
              <a:ext cx="1042256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Labels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Label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590800"/>
            <a:ext cx="1447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1236" y="3657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2590800"/>
            <a:ext cx="1447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2590800"/>
            <a:ext cx="1447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n</a:t>
            </a:r>
            <a:endParaRPr lang="en-US" dirty="0"/>
          </a:p>
        </p:txBody>
      </p:sp>
      <p:pic>
        <p:nvPicPr>
          <p:cNvPr id="40" name="Picture 39" descr="smart_browser_1.1_0001.jpg"/>
          <p:cNvPicPr>
            <a:picLocks noChangeAspect="1"/>
          </p:cNvPicPr>
          <p:nvPr/>
        </p:nvPicPr>
        <p:blipFill>
          <a:blip r:embed="rId3"/>
          <a:srcRect l="2941" t="16197" r="75339" b="32293"/>
          <a:stretch>
            <a:fillRect/>
          </a:stretch>
        </p:blipFill>
        <p:spPr>
          <a:xfrm>
            <a:off x="6400800" y="2590800"/>
            <a:ext cx="14478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TextBox 40"/>
          <p:cNvSpPr txBox="1"/>
          <p:nvPr/>
        </p:nvSpPr>
        <p:spPr>
          <a:xfrm>
            <a:off x="6629400" y="3581400"/>
            <a:ext cx="988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Step 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2" name="Picture 41" descr="smart_browser_1.1_0002.jpg"/>
          <p:cNvPicPr>
            <a:picLocks noChangeAspect="1"/>
          </p:cNvPicPr>
          <p:nvPr/>
        </p:nvPicPr>
        <p:blipFill>
          <a:blip r:embed="rId4"/>
          <a:srcRect l="3621" t="43461" r="74661" b="5031"/>
          <a:stretch>
            <a:fillRect/>
          </a:stretch>
        </p:blipFill>
        <p:spPr>
          <a:xfrm>
            <a:off x="1219200" y="2590800"/>
            <a:ext cx="14478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extBox 28"/>
          <p:cNvSpPr txBox="1"/>
          <p:nvPr/>
        </p:nvSpPr>
        <p:spPr>
          <a:xfrm>
            <a:off x="1447800" y="3581400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Step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3" name="Content Placeholder 3" descr="smart_browser_1.1_0003.jpg"/>
          <p:cNvPicPr>
            <a:picLocks noGrp="1" noChangeAspect="1"/>
          </p:cNvPicPr>
          <p:nvPr>
            <p:ph idx="1"/>
          </p:nvPr>
        </p:nvPicPr>
        <p:blipFill>
          <a:blip r:embed="rId5"/>
          <a:srcRect l="3786" t="18520" r="73496" b="27605"/>
          <a:stretch>
            <a:fillRect/>
          </a:stretch>
        </p:blipFill>
        <p:spPr>
          <a:xfrm>
            <a:off x="2895600" y="2590800"/>
            <a:ext cx="14478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TextBox 34"/>
          <p:cNvSpPr txBox="1"/>
          <p:nvPr/>
        </p:nvSpPr>
        <p:spPr>
          <a:xfrm>
            <a:off x="3124200" y="3581400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Step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4" name="Picture 43" descr="smart_browser_1.1_0001.jpg"/>
          <p:cNvPicPr>
            <a:picLocks noChangeAspect="1"/>
          </p:cNvPicPr>
          <p:nvPr/>
        </p:nvPicPr>
        <p:blipFill>
          <a:blip r:embed="rId3"/>
          <a:srcRect l="2941" t="38733" r="75339" b="9757"/>
          <a:stretch>
            <a:fillRect/>
          </a:stretch>
        </p:blipFill>
        <p:spPr>
          <a:xfrm>
            <a:off x="4495800" y="2590800"/>
            <a:ext cx="14478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4724400" y="3581400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Step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Explosion 2 9"/>
          <p:cNvSpPr/>
          <p:nvPr/>
        </p:nvSpPr>
        <p:spPr>
          <a:xfrm>
            <a:off x="5105400" y="2438400"/>
            <a:ext cx="4495800" cy="24384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Applies some operation on files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labeled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</a:t>
            </a:r>
            <a:r>
              <a:rPr lang="en-US" dirty="0" smtClean="0"/>
              <a:t> files, </a:t>
            </a:r>
            <a:r>
              <a:rPr lang="en-US" i="1" dirty="0" smtClean="0"/>
              <a:t>n</a:t>
            </a:r>
            <a:r>
              <a:rPr lang="en-US" dirty="0" smtClean="0"/>
              <a:t> steps, </a:t>
            </a:r>
            <a:r>
              <a:rPr lang="en-US" i="1" dirty="0" smtClean="0"/>
              <a:t>j</a:t>
            </a:r>
            <a:r>
              <a:rPr lang="en-US" dirty="0" smtClean="0"/>
              <a:t> tasks, </a:t>
            </a:r>
            <a:r>
              <a:rPr lang="en-US" i="1" dirty="0" smtClean="0"/>
              <a:t>k</a:t>
            </a:r>
            <a:r>
              <a:rPr lang="en-US" dirty="0" smtClean="0"/>
              <a:t> users</a:t>
            </a:r>
          </a:p>
          <a:p>
            <a:endParaRPr lang="en-US" dirty="0" smtClean="0"/>
          </a:p>
          <a:p>
            <a:r>
              <a:rPr lang="en-US" dirty="0" smtClean="0"/>
              <a:t>Produces                        labeled examples</a:t>
            </a:r>
          </a:p>
          <a:p>
            <a:endParaRPr lang="en-US" dirty="0" smtClean="0"/>
          </a:p>
          <a:p>
            <a:r>
              <a:rPr lang="en-US" dirty="0" smtClean="0"/>
              <a:t>Plenty of data available for LR!</a:t>
            </a:r>
          </a:p>
          <a:p>
            <a:pPr lvl="1"/>
            <a:r>
              <a:rPr lang="en-US" dirty="0" smtClean="0"/>
              <a:t>No need to manually label</a:t>
            </a:r>
          </a:p>
          <a:p>
            <a:pPr lvl="1"/>
            <a:r>
              <a:rPr lang="en-US" dirty="0" smtClean="0"/>
              <a:t>Personalization</a:t>
            </a:r>
          </a:p>
          <a:p>
            <a:pPr lvl="1"/>
            <a:endParaRPr lang="en-US" dirty="0" smtClean="0"/>
          </a:p>
          <a:p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38400" y="2743200"/>
          <a:ext cx="2206625" cy="722313"/>
        </p:xfrm>
        <a:graphic>
          <a:graphicData uri="http://schemas.openxmlformats.org/presentationml/2006/ole">
            <p:oleObj spid="_x0000_s1026" name="Equation" r:id="rId4" imgW="571320" imgH="203040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33400" cy="1905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33400" cy="1905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33400" cy="190500"/>
          </a:xfrm>
          <a:prstGeom prst="rect">
            <a:avLst/>
          </a:prstGeom>
          <a:noFill/>
        </p:spPr>
      </p:pic>
    </p:spTree>
  </p:cSld>
  <p:clrMapOvr>
    <a:masterClrMapping/>
  </p:clrMapOvr>
  <p:transition advTm="4287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297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Smart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to Generalize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ransition advTm="1651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Selection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362200"/>
            <a:ext cx="57150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Explicit Labels</a:t>
            </a:r>
          </a:p>
          <a:p>
            <a:r>
              <a:rPr lang="en-US" dirty="0" smtClean="0"/>
              <a:t>Implicit Labels</a:t>
            </a:r>
          </a:p>
          <a:p>
            <a:pPr lvl="1"/>
            <a:r>
              <a:rPr lang="en-US" dirty="0" smtClean="0"/>
              <a:t>Label </a:t>
            </a:r>
            <a:r>
              <a:rPr lang="en-US" dirty="0" err="1" smtClean="0"/>
              <a:t>Regressor</a:t>
            </a:r>
            <a:r>
              <a:rPr lang="en-US" dirty="0" smtClean="0"/>
              <a:t> produces a label and a weight/confidence</a:t>
            </a:r>
          </a:p>
          <a:p>
            <a:pPr lvl="1"/>
            <a:r>
              <a:rPr lang="en-US" dirty="0" smtClean="0"/>
              <a:t>Weight modulated by </a:t>
            </a:r>
          </a:p>
          <a:p>
            <a:pPr lvl="1"/>
            <a:endParaRPr lang="en-US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553200" y="2057400"/>
            <a:ext cx="2057400" cy="3505200"/>
            <a:chOff x="6477000" y="1600200"/>
            <a:chExt cx="2057400" cy="3505200"/>
          </a:xfrm>
        </p:grpSpPr>
        <p:grpSp>
          <p:nvGrpSpPr>
            <p:cNvPr id="4" name="Group 22"/>
            <p:cNvGrpSpPr/>
            <p:nvPr/>
          </p:nvGrpSpPr>
          <p:grpSpPr>
            <a:xfrm>
              <a:off x="6477000" y="1600200"/>
              <a:ext cx="2057400" cy="2362200"/>
              <a:chOff x="990600" y="2133600"/>
              <a:chExt cx="2935084" cy="3657600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1600" y="2133600"/>
                <a:ext cx="2095237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Rounded Rectangle 5"/>
              <p:cNvSpPr/>
              <p:nvPr/>
            </p:nvSpPr>
            <p:spPr>
              <a:xfrm>
                <a:off x="1524000" y="4572000"/>
                <a:ext cx="16764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/>
                  <a:t>Selection Classifier</a:t>
                </a:r>
                <a:endParaRPr lang="en-US" dirty="0"/>
              </a:p>
            </p:txBody>
          </p:sp>
          <p:cxnSp>
            <p:nvCxnSpPr>
              <p:cNvPr id="7" name="Curved Connector 6"/>
              <p:cNvCxnSpPr>
                <a:stCxn id="5" idx="3"/>
                <a:endCxn id="6" idx="3"/>
              </p:cNvCxnSpPr>
              <p:nvPr/>
            </p:nvCxnSpPr>
            <p:spPr>
              <a:xfrm flipH="1">
                <a:off x="3200400" y="2819400"/>
                <a:ext cx="266437" cy="2362200"/>
              </a:xfrm>
              <a:prstGeom prst="curvedConnector3">
                <a:avLst>
                  <a:gd name="adj1" fmla="val -85799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>
                <a:stCxn id="6" idx="1"/>
                <a:endCxn id="5" idx="1"/>
              </p:cNvCxnSpPr>
              <p:nvPr/>
            </p:nvCxnSpPr>
            <p:spPr>
              <a:xfrm rot="10800000">
                <a:off x="1371600" y="2819400"/>
                <a:ext cx="152400" cy="2362200"/>
              </a:xfrm>
              <a:prstGeom prst="curvedConnector3">
                <a:avLst>
                  <a:gd name="adj1" fmla="val 2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10799" y="3821668"/>
                <a:ext cx="5148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Label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90600" y="3810000"/>
                <a:ext cx="64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Classify</a:t>
                </a:r>
                <a:endParaRPr lang="en-US" dirty="0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6858000" y="4343400"/>
              <a:ext cx="1219200" cy="762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Label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Regressor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Curved Connector 11"/>
            <p:cNvCxnSpPr>
              <a:stCxn id="11" idx="3"/>
              <a:endCxn id="6" idx="3"/>
            </p:cNvCxnSpPr>
            <p:nvPr/>
          </p:nvCxnSpPr>
          <p:spPr>
            <a:xfrm flipH="1" flipV="1">
              <a:off x="8025999" y="3568700"/>
              <a:ext cx="51201" cy="1155700"/>
            </a:xfrm>
            <a:prstGeom prst="curvedConnector3">
              <a:avLst>
                <a:gd name="adj1" fmla="val -44647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495800" y="43828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latin typeface="Times New Roman"/>
                <a:cs typeface="Times New Roman"/>
              </a:rPr>
              <a:t>α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8200" y="4267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 smtClean="0">
                <a:latin typeface="Times New Roman"/>
                <a:cs typeface="Times New Roman"/>
              </a:rPr>
              <a:t>α</a:t>
            </a:r>
            <a:endParaRPr lang="en-US" sz="3600" dirty="0"/>
          </a:p>
        </p:txBody>
      </p:sp>
    </p:spTree>
  </p:cSld>
  <p:clrMapOvr>
    <a:masterClrMapping/>
  </p:clrMapOvr>
  <p:transition advTm="3381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4864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Label </a:t>
            </a:r>
            <a:r>
              <a:rPr lang="en-US" dirty="0" err="1" smtClean="0">
                <a:solidFill>
                  <a:schemeClr val="accent1"/>
                </a:solidFill>
              </a:rPr>
              <a:t>Regressor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Features based on User’s Behavior </a:t>
            </a:r>
          </a:p>
          <a:p>
            <a:pPr lvl="1"/>
            <a:r>
              <a:rPr lang="en-US" dirty="0" smtClean="0"/>
              <a:t>Makes </a:t>
            </a:r>
            <a:r>
              <a:rPr lang="en-US" b="1" dirty="0" smtClean="0">
                <a:solidFill>
                  <a:schemeClr val="accent1"/>
                </a:solidFill>
              </a:rPr>
              <a:t>weighted predictions</a:t>
            </a:r>
          </a:p>
          <a:p>
            <a:pPr lvl="1"/>
            <a:r>
              <a:rPr lang="en-US" dirty="0" smtClean="0"/>
              <a:t>Trained on </a:t>
            </a:r>
            <a:r>
              <a:rPr lang="en-US" b="1" dirty="0" smtClean="0">
                <a:solidFill>
                  <a:schemeClr val="accent1"/>
                </a:solidFill>
              </a:rPr>
              <a:t>historical data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Selection Classifier</a:t>
            </a:r>
          </a:p>
          <a:p>
            <a:pPr lvl="1"/>
            <a:r>
              <a:rPr lang="en-US" dirty="0" smtClean="0"/>
              <a:t>Predicts which items to select</a:t>
            </a:r>
          </a:p>
          <a:p>
            <a:pPr lvl="1"/>
            <a:r>
              <a:rPr lang="en-US" dirty="0" smtClean="0"/>
              <a:t>Trained on:</a:t>
            </a:r>
          </a:p>
          <a:p>
            <a:pPr lvl="2"/>
            <a:r>
              <a:rPr lang="en-US" dirty="0" smtClean="0"/>
              <a:t>User’s </a:t>
            </a:r>
            <a:r>
              <a:rPr lang="en-US" b="1" dirty="0" smtClean="0">
                <a:solidFill>
                  <a:schemeClr val="accent1"/>
                </a:solidFill>
              </a:rPr>
              <a:t>explicit</a:t>
            </a:r>
            <a:r>
              <a:rPr lang="en-US" dirty="0" smtClean="0"/>
              <a:t> examples</a:t>
            </a:r>
          </a:p>
          <a:p>
            <a:pPr lvl="2"/>
            <a:r>
              <a:rPr lang="en-US" dirty="0" smtClean="0"/>
              <a:t>Modulated predictions from Label </a:t>
            </a:r>
            <a:r>
              <a:rPr lang="en-US" dirty="0" err="1" smtClean="0"/>
              <a:t>Regressor</a:t>
            </a:r>
            <a:endParaRPr lang="en-US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5486400" y="1676400"/>
            <a:ext cx="3248526" cy="2286000"/>
            <a:chOff x="228600" y="1219200"/>
            <a:chExt cx="8686800" cy="4953000"/>
          </a:xfrm>
        </p:grpSpPr>
        <p:sp>
          <p:nvSpPr>
            <p:cNvPr id="5" name="Rectangle 4"/>
            <p:cNvSpPr/>
            <p:nvPr/>
          </p:nvSpPr>
          <p:spPr>
            <a:xfrm>
              <a:off x="228600" y="1219200"/>
              <a:ext cx="8686800" cy="4953000"/>
            </a:xfrm>
            <a:prstGeom prst="rect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>
                  <a:latin typeface="Times New Roman"/>
                  <a:cs typeface="Times New Roman"/>
                </a:rPr>
                <a:t>α</a:t>
              </a:r>
              <a:endParaRPr lang="en-US" dirty="0"/>
            </a:p>
          </p:txBody>
        </p:sp>
        <p:pic>
          <p:nvPicPr>
            <p:cNvPr id="6" name="Picture 5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1676400"/>
              <a:ext cx="914400" cy="1032641"/>
            </a:xfrm>
            <a:prstGeom prst="rect">
              <a:avLst/>
            </a:prstGeom>
          </p:spPr>
        </p:pic>
        <p:pic>
          <p:nvPicPr>
            <p:cNvPr id="7" name="Picture 6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2819400"/>
              <a:ext cx="914400" cy="1032641"/>
            </a:xfrm>
            <a:prstGeom prst="rect">
              <a:avLst/>
            </a:prstGeom>
          </p:spPr>
        </p:pic>
        <p:pic>
          <p:nvPicPr>
            <p:cNvPr id="8" name="Picture 7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3962400"/>
              <a:ext cx="914400" cy="1032641"/>
            </a:xfrm>
            <a:prstGeom prst="rect">
              <a:avLst/>
            </a:prstGeom>
          </p:spPr>
        </p:pic>
        <p:pic>
          <p:nvPicPr>
            <p:cNvPr id="9" name="Picture 8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5105400"/>
              <a:ext cx="914400" cy="1032641"/>
            </a:xfrm>
            <a:prstGeom prst="rect">
              <a:avLst/>
            </a:prstGeom>
          </p:spPr>
        </p:pic>
        <p:pic>
          <p:nvPicPr>
            <p:cNvPr id="10" name="Picture 9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1676400"/>
              <a:ext cx="914400" cy="1032641"/>
            </a:xfrm>
            <a:prstGeom prst="rect">
              <a:avLst/>
            </a:prstGeom>
          </p:spPr>
        </p:pic>
        <p:pic>
          <p:nvPicPr>
            <p:cNvPr id="11" name="Picture 10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2819400"/>
              <a:ext cx="914400" cy="1032641"/>
            </a:xfrm>
            <a:prstGeom prst="rect">
              <a:avLst/>
            </a:prstGeom>
          </p:spPr>
        </p:pic>
        <p:pic>
          <p:nvPicPr>
            <p:cNvPr id="12" name="Picture 11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3962400"/>
              <a:ext cx="914400" cy="1032641"/>
            </a:xfrm>
            <a:prstGeom prst="rect">
              <a:avLst/>
            </a:prstGeom>
          </p:spPr>
        </p:pic>
        <p:pic>
          <p:nvPicPr>
            <p:cNvPr id="13" name="Picture 12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5105400"/>
              <a:ext cx="914400" cy="103264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838200" y="1905000"/>
              <a:ext cx="3272659" cy="4038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22"/>
            <p:cNvGrpSpPr/>
            <p:nvPr/>
          </p:nvGrpSpPr>
          <p:grpSpPr>
            <a:xfrm>
              <a:off x="1116724" y="2462048"/>
              <a:ext cx="4026776" cy="3342290"/>
              <a:chOff x="1005395" y="2133600"/>
              <a:chExt cx="4406660" cy="3657600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71600" y="2133600"/>
                <a:ext cx="2095237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1524000" y="4572000"/>
                <a:ext cx="16764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cxnSp>
            <p:nvCxnSpPr>
              <p:cNvPr id="18" name="Curved Connector 17"/>
              <p:cNvCxnSpPr>
                <a:endCxn id="17" idx="3"/>
              </p:cNvCxnSpPr>
              <p:nvPr/>
            </p:nvCxnSpPr>
            <p:spPr>
              <a:xfrm flipH="1">
                <a:off x="3200400" y="2819400"/>
                <a:ext cx="266437" cy="2362200"/>
              </a:xfrm>
              <a:prstGeom prst="curvedConnector3">
                <a:avLst>
                  <a:gd name="adj1" fmla="val -85799"/>
                </a:avLst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17" idx="1"/>
              </p:cNvCxnSpPr>
              <p:nvPr/>
            </p:nvCxnSpPr>
            <p:spPr>
              <a:xfrm rot="10800000">
                <a:off x="1371600" y="2819400"/>
                <a:ext cx="152400" cy="2362200"/>
              </a:xfrm>
              <a:prstGeom prst="curvedConnector3">
                <a:avLst>
                  <a:gd name="adj1" fmla="val 250000"/>
                </a:avLst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410799" y="3821668"/>
                <a:ext cx="202158" cy="40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05395" y="3810000"/>
                <a:ext cx="202158" cy="40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22" name="Curved Connector 42"/>
              <p:cNvCxnSpPr>
                <a:stCxn id="16" idx="3"/>
                <a:endCxn id="32" idx="0"/>
              </p:cNvCxnSpPr>
              <p:nvPr/>
            </p:nvCxnSpPr>
            <p:spPr>
              <a:xfrm>
                <a:off x="3466838" y="2819401"/>
                <a:ext cx="1945217" cy="372373"/>
              </a:xfrm>
              <a:prstGeom prst="curvedConnector2">
                <a:avLst/>
              </a:prstGeom>
              <a:ln w="254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228600" y="1219200"/>
              <a:ext cx="289560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4" name="Picture 12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1676400"/>
              <a:ext cx="914400" cy="1032641"/>
            </a:xfrm>
            <a:prstGeom prst="rect">
              <a:avLst/>
            </a:prstGeom>
          </p:spPr>
        </p:pic>
        <p:pic>
          <p:nvPicPr>
            <p:cNvPr id="25" name="Picture 24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2819400"/>
              <a:ext cx="914400" cy="1032641"/>
            </a:xfrm>
            <a:prstGeom prst="rect">
              <a:avLst/>
            </a:prstGeom>
          </p:spPr>
        </p:pic>
        <p:pic>
          <p:nvPicPr>
            <p:cNvPr id="26" name="Picture 25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3962400"/>
              <a:ext cx="914400" cy="1032641"/>
            </a:xfrm>
            <a:prstGeom prst="rect">
              <a:avLst/>
            </a:prstGeom>
          </p:spPr>
        </p:pic>
        <p:pic>
          <p:nvPicPr>
            <p:cNvPr id="27" name="Picture 26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5105400"/>
              <a:ext cx="914400" cy="1032641"/>
            </a:xfrm>
            <a:prstGeom prst="rect">
              <a:avLst/>
            </a:prstGeom>
          </p:spPr>
        </p:pic>
        <p:pic>
          <p:nvPicPr>
            <p:cNvPr id="28" name="Picture 27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1676400"/>
              <a:ext cx="914400" cy="1032641"/>
            </a:xfrm>
            <a:prstGeom prst="rect">
              <a:avLst/>
            </a:prstGeom>
          </p:spPr>
        </p:pic>
        <p:pic>
          <p:nvPicPr>
            <p:cNvPr id="29" name="Picture 28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2819400"/>
              <a:ext cx="914400" cy="1032641"/>
            </a:xfrm>
            <a:prstGeom prst="rect">
              <a:avLst/>
            </a:prstGeom>
          </p:spPr>
        </p:pic>
        <p:pic>
          <p:nvPicPr>
            <p:cNvPr id="30" name="Picture 29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3962400"/>
              <a:ext cx="914400" cy="1032641"/>
            </a:xfrm>
            <a:prstGeom prst="rect">
              <a:avLst/>
            </a:prstGeom>
          </p:spPr>
        </p:pic>
        <p:pic>
          <p:nvPicPr>
            <p:cNvPr id="31" name="Picture 30" descr="loo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5105400"/>
              <a:ext cx="914400" cy="1032641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4495800" y="3429000"/>
              <a:ext cx="1295400" cy="7620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Curved Connector 32"/>
            <p:cNvCxnSpPr>
              <a:stCxn id="28" idx="1"/>
              <a:endCxn id="32" idx="3"/>
            </p:cNvCxnSpPr>
            <p:nvPr/>
          </p:nvCxnSpPr>
          <p:spPr>
            <a:xfrm rot="10800000" flipV="1">
              <a:off x="5791200" y="2192720"/>
              <a:ext cx="914400" cy="16172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9" idx="1"/>
              <a:endCxn id="32" idx="3"/>
            </p:cNvCxnSpPr>
            <p:nvPr/>
          </p:nvCxnSpPr>
          <p:spPr>
            <a:xfrm rot="10800000" flipV="1">
              <a:off x="5791200" y="3335720"/>
              <a:ext cx="914400" cy="4742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30" idx="1"/>
              <a:endCxn id="32" idx="3"/>
            </p:cNvCxnSpPr>
            <p:nvPr/>
          </p:nvCxnSpPr>
          <p:spPr>
            <a:xfrm rot="10800000">
              <a:off x="5791200" y="3810001"/>
              <a:ext cx="914400" cy="6687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31" idx="1"/>
              <a:endCxn id="32" idx="3"/>
            </p:cNvCxnSpPr>
            <p:nvPr/>
          </p:nvCxnSpPr>
          <p:spPr>
            <a:xfrm rot="10800000">
              <a:off x="5791200" y="3810001"/>
              <a:ext cx="914400" cy="18117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26" idx="1"/>
              <a:endCxn id="32" idx="3"/>
            </p:cNvCxnSpPr>
            <p:nvPr/>
          </p:nvCxnSpPr>
          <p:spPr>
            <a:xfrm rot="10800000">
              <a:off x="5791200" y="3810001"/>
              <a:ext cx="1981200" cy="6687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27" idx="1"/>
              <a:endCxn id="32" idx="3"/>
            </p:cNvCxnSpPr>
            <p:nvPr/>
          </p:nvCxnSpPr>
          <p:spPr>
            <a:xfrm rot="10800000">
              <a:off x="5791200" y="3810001"/>
              <a:ext cx="1981200" cy="181172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stCxn id="25" idx="1"/>
              <a:endCxn id="32" idx="3"/>
            </p:cNvCxnSpPr>
            <p:nvPr/>
          </p:nvCxnSpPr>
          <p:spPr>
            <a:xfrm rot="10800000" flipV="1">
              <a:off x="5791200" y="3335720"/>
              <a:ext cx="1981200" cy="4742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endCxn id="32" idx="3"/>
            </p:cNvCxnSpPr>
            <p:nvPr/>
          </p:nvCxnSpPr>
          <p:spPr>
            <a:xfrm rot="10800000" flipV="1">
              <a:off x="5791200" y="2192720"/>
              <a:ext cx="1981200" cy="16172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2" idx="1"/>
            </p:cNvCxnSpPr>
            <p:nvPr/>
          </p:nvCxnSpPr>
          <p:spPr>
            <a:xfrm rot="10800000" flipV="1">
              <a:off x="3122506" y="3810000"/>
              <a:ext cx="1373295" cy="143729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38200" y="1915662"/>
              <a:ext cx="1219200" cy="33749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</p:grpSp>
    </p:spTree>
  </p:cSld>
  <p:clrMapOvr>
    <a:masterClrMapping/>
  </p:clrMapOvr>
  <p:transition advTm="3011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1"/>
            <a:ext cx="8229600" cy="2971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Smart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Learning to Generalize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Conclusions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advTm="29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9 User pilot study</a:t>
            </a:r>
          </a:p>
          <a:p>
            <a:pPr lvl="1"/>
            <a:r>
              <a:rPr lang="en-US" dirty="0" smtClean="0"/>
              <a:t>Gathered training data for LR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Full Study: 12 Participants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3 Conditions:</a:t>
            </a:r>
          </a:p>
          <a:p>
            <a:pPr lvl="1"/>
            <a:r>
              <a:rPr lang="en-US" b="1" dirty="0" smtClean="0"/>
              <a:t>A:</a:t>
            </a:r>
            <a:r>
              <a:rPr lang="en-US" dirty="0" smtClean="0"/>
              <a:t> Standard shell (control)</a:t>
            </a:r>
            <a:endParaRPr lang="en-US" b="1" dirty="0" smtClean="0"/>
          </a:p>
          <a:p>
            <a:pPr lvl="1"/>
            <a:r>
              <a:rPr lang="en-US" b="1" dirty="0" smtClean="0"/>
              <a:t>B:</a:t>
            </a:r>
            <a:r>
              <a:rPr lang="en-US" dirty="0" smtClean="0"/>
              <a:t> Selection Classifier, but no Label </a:t>
            </a:r>
            <a:r>
              <a:rPr lang="en-US" dirty="0" err="1" smtClean="0"/>
              <a:t>Regressor</a:t>
            </a:r>
            <a:endParaRPr lang="en-US" b="1" dirty="0" smtClean="0"/>
          </a:p>
          <a:p>
            <a:pPr lvl="1"/>
            <a:r>
              <a:rPr lang="en-US" b="1" dirty="0" smtClean="0"/>
              <a:t>C:</a:t>
            </a:r>
            <a:r>
              <a:rPr lang="en-US" dirty="0" smtClean="0"/>
              <a:t> Selection Classifier + Label </a:t>
            </a:r>
            <a:r>
              <a:rPr lang="en-US" dirty="0" err="1" smtClean="0"/>
              <a:t>Regressor</a:t>
            </a:r>
            <a:endParaRPr lang="en-US" b="1" dirty="0" smtClean="0"/>
          </a:p>
        </p:txBody>
      </p:sp>
    </p:spTree>
  </p:cSld>
  <p:clrMapOvr>
    <a:masterClrMapping/>
  </p:clrMapOvr>
  <p:transition advTm="7761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tasks for each condition</a:t>
            </a:r>
          </a:p>
          <a:p>
            <a:pPr lvl="1"/>
            <a:r>
              <a:rPr lang="en-US" dirty="0" smtClean="0"/>
              <a:t>Isomorphic</a:t>
            </a:r>
          </a:p>
          <a:p>
            <a:r>
              <a:rPr lang="en-US" dirty="0" smtClean="0"/>
              <a:t>Widely varying</a:t>
            </a:r>
          </a:p>
          <a:p>
            <a:pPr lvl="1"/>
            <a:r>
              <a:rPr lang="en-US" dirty="0" smtClean="0"/>
              <a:t>Half were easy with sorting/block select</a:t>
            </a:r>
          </a:p>
          <a:p>
            <a:pPr lvl="1"/>
            <a:r>
              <a:rPr lang="en-US" dirty="0" smtClean="0"/>
              <a:t>Widely varying directory sizes</a:t>
            </a:r>
            <a:endParaRPr lang="en-US" dirty="0"/>
          </a:p>
        </p:txBody>
      </p:sp>
    </p:spTree>
  </p:cSld>
  <p:clrMapOvr>
    <a:masterClrMapping/>
  </p:clrMapOvr>
  <p:transition advTm="3965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Examples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8164246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7162800" y="2819400"/>
            <a:ext cx="2000248" cy="2800767"/>
            <a:chOff x="7202679" y="3695700"/>
            <a:chExt cx="1626996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7600950" y="3695700"/>
              <a:ext cx="122872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manual selection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smart selection, explicit labels only</a:t>
              </a:r>
            </a:p>
            <a:p>
              <a:endParaRPr lang="en-US" sz="1600" dirty="0" smtClean="0"/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smart selection, explicit + soft labels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10425" y="3819525"/>
              <a:ext cx="42862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2679" y="4762500"/>
              <a:ext cx="428625" cy="371475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CC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10425" y="5762625"/>
              <a:ext cx="428625" cy="3714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7600" y="6334780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5294" y="3741632"/>
            <a:ext cx="1815818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# examples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5327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accurate are LR posteriors?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19200"/>
            <a:ext cx="7448550" cy="5353050"/>
          </a:xfrm>
          <a:prstGeom prst="rect">
            <a:avLst/>
          </a:prstGeom>
          <a:noFill/>
          <a:ln w="9525">
            <a:solidFill>
              <a:schemeClr val="accent1">
                <a:alpha val="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advTm="3376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Selection Accuracy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8395"/>
            <a:ext cx="8153400" cy="585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"/>
          <p:cNvGrpSpPr/>
          <p:nvPr/>
        </p:nvGrpSpPr>
        <p:grpSpPr>
          <a:xfrm>
            <a:off x="7153277" y="2819400"/>
            <a:ext cx="2009771" cy="1815882"/>
            <a:chOff x="7194933" y="3695700"/>
            <a:chExt cx="1634742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7600950" y="3695700"/>
              <a:ext cx="122872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smart selection, explicit labels only</a:t>
              </a:r>
            </a:p>
            <a:p>
              <a:endParaRPr lang="en-US" sz="1600" dirty="0" smtClean="0"/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smart selection, explicit + soft labels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194933" y="3752850"/>
              <a:ext cx="428625" cy="371475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02679" y="4762500"/>
              <a:ext cx="428625" cy="3714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05200" y="6334780"/>
            <a:ext cx="776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030" y="3741632"/>
            <a:ext cx="1453283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accuracy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4026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Closer to goal in early rounds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04950"/>
            <a:ext cx="74485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7153277" y="2819400"/>
            <a:ext cx="2009771" cy="1384995"/>
            <a:chOff x="7194933" y="3695700"/>
            <a:chExt cx="1634742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7600950" y="3695700"/>
              <a:ext cx="12287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smart selection, explicit labels only</a:t>
              </a:r>
            </a:p>
            <a:p>
              <a:endParaRPr lang="en-US" sz="1400" dirty="0" smtClean="0"/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smart selection, explicit + soft labels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194933" y="3752850"/>
              <a:ext cx="428625" cy="371475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2679" y="4610100"/>
              <a:ext cx="428625" cy="3714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09643" y="6334780"/>
            <a:ext cx="805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12631" y="3894031"/>
            <a:ext cx="1453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accuracy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4280118"/>
            <a:ext cx="6477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sz="2800" smtClean="0"/>
              <a:t>     Advantages:</a:t>
            </a:r>
            <a:endParaRPr lang="en-US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/>
              <a:t>Less Dramatic changes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/>
              <a:t>Switch to manual &amp; quickly complete</a:t>
            </a:r>
          </a:p>
        </p:txBody>
      </p:sp>
    </p:spTree>
  </p:cSld>
  <p:clrMapOvr>
    <a:masterClrMapping/>
  </p:clrMapOvr>
  <p:transition advTm="581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3840163"/>
          </a:xfrm>
        </p:spPr>
        <p:txBody>
          <a:bodyPr/>
          <a:lstStyle/>
          <a:p>
            <a:r>
              <a:rPr lang="en-US" dirty="0" smtClean="0"/>
              <a:t>Take advantage of data from other tasks!</a:t>
            </a:r>
          </a:p>
          <a:p>
            <a:pPr lvl="1"/>
            <a:r>
              <a:rPr lang="en-US" dirty="0" smtClean="0"/>
              <a:t>Lots of data</a:t>
            </a:r>
          </a:p>
          <a:p>
            <a:pPr lvl="1"/>
            <a:r>
              <a:rPr lang="en-US" smtClean="0"/>
              <a:t>Cheap</a:t>
            </a:r>
            <a:endParaRPr lang="en-US" dirty="0" smtClean="0"/>
          </a:p>
          <a:p>
            <a:r>
              <a:rPr lang="en-US" dirty="0" smtClean="0"/>
              <a:t>Behavior features can reliably predict selection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248870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536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4187952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Files</a:t>
            </a:r>
          </a:p>
          <a:p>
            <a:r>
              <a:rPr lang="en-US" dirty="0" smtClean="0"/>
              <a:t>HTML list boxes</a:t>
            </a:r>
          </a:p>
          <a:p>
            <a:r>
              <a:rPr lang="en-US" dirty="0" smtClean="0"/>
              <a:t>E-mail</a:t>
            </a:r>
          </a:p>
          <a:p>
            <a:r>
              <a:rPr lang="en-US" dirty="0" smtClean="0"/>
              <a:t>PowerPoint objects</a:t>
            </a:r>
          </a:p>
          <a:p>
            <a:r>
              <a:rPr lang="en-US" dirty="0" smtClean="0"/>
              <a:t>Spreadsheets</a:t>
            </a:r>
          </a:p>
          <a:p>
            <a:r>
              <a:rPr lang="en-US" dirty="0" smtClean="0"/>
              <a:t>Etc…</a:t>
            </a:r>
          </a:p>
          <a:p>
            <a:endParaRPr lang="en-US" dirty="0" smtClean="0"/>
          </a:p>
          <a:p>
            <a:r>
              <a:rPr lang="en-US" dirty="0" smtClean="0"/>
              <a:t>Complex selection tasks currently require programming knowledge</a:t>
            </a:r>
          </a:p>
          <a:p>
            <a:pPr lvl="1"/>
            <a:r>
              <a:rPr lang="en-US" dirty="0" smtClean="0"/>
              <a:t>Unix Shell</a:t>
            </a:r>
          </a:p>
          <a:p>
            <a:pPr lvl="1"/>
            <a:r>
              <a:rPr lang="en-US" dirty="0" smtClean="0"/>
              <a:t>Regular Expressions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19200"/>
            <a:ext cx="3962400" cy="301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2590800"/>
            <a:ext cx="4348271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0722" y="3962400"/>
            <a:ext cx="442327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92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 2nd method </a:t>
            </a:r>
            <a:r>
              <a:rPr lang="en-US" dirty="0" smtClean="0"/>
              <a:t>(B)</a:t>
            </a:r>
            <a:r>
              <a:rPr lang="en-US" i="1" dirty="0" smtClean="0"/>
              <a:t> seemed a more "</a:t>
            </a:r>
            <a:r>
              <a:rPr lang="en-US" b="1" i="1" dirty="0" smtClean="0">
                <a:solidFill>
                  <a:schemeClr val="accent1"/>
                </a:solidFill>
              </a:rPr>
              <a:t>aggressive</a:t>
            </a:r>
            <a:r>
              <a:rPr lang="en-US" i="1" dirty="0" smtClean="0"/>
              <a:t>" version of method 1 </a:t>
            </a:r>
            <a:r>
              <a:rPr lang="en-US" dirty="0" smtClean="0"/>
              <a:t>(C)</a:t>
            </a:r>
            <a:r>
              <a:rPr lang="en-US" i="1" dirty="0" smtClean="0"/>
              <a:t>. However the UI presentation i.e. the selection and </a:t>
            </a:r>
            <a:r>
              <a:rPr lang="en-US" i="1" dirty="0" err="1" smtClean="0"/>
              <a:t>deselection</a:t>
            </a:r>
            <a:r>
              <a:rPr lang="en-US" i="1" dirty="0" smtClean="0"/>
              <a:t> of large numbers of files </a:t>
            </a:r>
            <a:r>
              <a:rPr lang="en-US" b="1" i="1" dirty="0" smtClean="0">
                <a:solidFill>
                  <a:schemeClr val="accent1"/>
                </a:solidFill>
              </a:rPr>
              <a:t>strained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chemeClr val="accent1"/>
                </a:solidFill>
              </a:rPr>
              <a:t>my eyes and annoyed me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i="1" dirty="0" smtClean="0"/>
              <a:t>“Selecting more files than desired can seem </a:t>
            </a:r>
            <a:r>
              <a:rPr lang="en-US" b="1" i="1" dirty="0" smtClean="0">
                <a:solidFill>
                  <a:schemeClr val="accent1"/>
                </a:solidFill>
              </a:rPr>
              <a:t>dangerous</a:t>
            </a:r>
            <a:r>
              <a:rPr lang="en-US" i="1" dirty="0" smtClean="0"/>
              <a:t> in some situations - especially when selecting files to delete or modify.”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7209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Task: File Selection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98867"/>
            <a:ext cx="7800975" cy="510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85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Tedious Selection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667000"/>
          </a:xfrm>
        </p:spPr>
        <p:txBody>
          <a:bodyPr/>
          <a:lstStyle/>
          <a:p>
            <a:r>
              <a:rPr lang="en-US" dirty="0" smtClean="0"/>
              <a:t>Files do not group together by sorting</a:t>
            </a:r>
          </a:p>
          <a:p>
            <a:pPr lvl="1"/>
            <a:r>
              <a:rPr lang="en-US" dirty="0" smtClean="0"/>
              <a:t>Substring of file name (</a:t>
            </a:r>
            <a:r>
              <a:rPr lang="en-US" i="1" dirty="0" smtClean="0"/>
              <a:t>e.g. </a:t>
            </a:r>
            <a:r>
              <a:rPr lang="en-US" dirty="0" smtClean="0"/>
              <a:t>“copy” or “backup”)</a:t>
            </a:r>
          </a:p>
          <a:p>
            <a:r>
              <a:rPr lang="en-US" dirty="0" smtClean="0"/>
              <a:t>Users forced to click on a large number of files</a:t>
            </a:r>
            <a:endParaRPr lang="en-US" dirty="0"/>
          </a:p>
        </p:txBody>
      </p:sp>
      <p:pic>
        <p:nvPicPr>
          <p:cNvPr id="4" name="Picture 5" descr="C:\Users\aritter_2\AppData\Local\Microsoft\Windows\Temporary Internet Files\Content.IE5\4OZIPRK8\MPj043318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4256088" cy="2845837"/>
          </a:xfrm>
          <a:prstGeom prst="rect">
            <a:avLst/>
          </a:prstGeom>
          <a:noFill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5600" y="3352800"/>
            <a:ext cx="4445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4038600"/>
            <a:ext cx="319279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430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Selection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7090" y="1371600"/>
            <a:ext cx="312850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634646" y="4826000"/>
            <a:ext cx="2503116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Selection Classifier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37762" y="2343150"/>
            <a:ext cx="1383680" cy="3346450"/>
            <a:chOff x="4137762" y="2343150"/>
            <a:chExt cx="1383680" cy="3346450"/>
          </a:xfrm>
        </p:grpSpPr>
        <p:cxnSp>
          <p:nvCxnSpPr>
            <p:cNvPr id="10" name="Curved Connector 9"/>
            <p:cNvCxnSpPr>
              <a:stCxn id="8" idx="3"/>
              <a:endCxn id="9" idx="3"/>
            </p:cNvCxnSpPr>
            <p:nvPr/>
          </p:nvCxnSpPr>
          <p:spPr>
            <a:xfrm flipH="1">
              <a:off x="4137762" y="2343150"/>
              <a:ext cx="397830" cy="3346450"/>
            </a:xfrm>
            <a:prstGeom prst="curvedConnector3">
              <a:avLst>
                <a:gd name="adj1" fmla="val -85799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51918" y="3763030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Label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2343150"/>
            <a:ext cx="1424172" cy="3346450"/>
            <a:chOff x="838200" y="2343150"/>
            <a:chExt cx="1424172" cy="3346450"/>
          </a:xfrm>
        </p:grpSpPr>
        <p:cxnSp>
          <p:nvCxnSpPr>
            <p:cNvPr id="11" name="Curved Connector 10"/>
            <p:cNvCxnSpPr>
              <a:stCxn id="9" idx="1"/>
              <a:endCxn id="8" idx="1"/>
            </p:cNvCxnSpPr>
            <p:nvPr/>
          </p:nvCxnSpPr>
          <p:spPr>
            <a:xfrm rot="10800000">
              <a:off x="1407090" y="2343150"/>
              <a:ext cx="227556" cy="3346450"/>
            </a:xfrm>
            <a:prstGeom prst="curved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38200" y="3746500"/>
              <a:ext cx="1424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Classify</a:t>
              </a:r>
              <a:endParaRPr lang="en-US" sz="3200" dirty="0"/>
            </a:p>
          </p:txBody>
        </p:sp>
      </p:grp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1981200"/>
            <a:ext cx="239938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38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Text editing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LAPIS (Miller and Myers IUI 02)</a:t>
            </a:r>
          </a:p>
          <a:p>
            <a:pPr lvl="1"/>
            <a:endParaRPr lang="en-US" sz="3200" dirty="0" smtClean="0">
              <a:solidFill>
                <a:schemeClr val="accent1"/>
              </a:solidFill>
            </a:endParaRPr>
          </a:p>
          <a:p>
            <a:pPr lvl="1"/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3600" dirty="0" smtClean="0"/>
          </a:p>
          <a:p>
            <a:r>
              <a:rPr lang="en-US" sz="3600" dirty="0" smtClean="0"/>
              <a:t>DOM extraction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REFORM (</a:t>
            </a:r>
            <a:r>
              <a:rPr lang="en-US" dirty="0" err="1" smtClean="0">
                <a:solidFill>
                  <a:schemeClr val="accent1"/>
                </a:solidFill>
              </a:rPr>
              <a:t>Toomim</a:t>
            </a:r>
            <a:r>
              <a:rPr lang="en-US" dirty="0" smtClean="0">
                <a:solidFill>
                  <a:schemeClr val="accent1"/>
                </a:solidFill>
              </a:rPr>
              <a:t> et. al.CHI 09)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KARMA (</a:t>
            </a:r>
            <a:r>
              <a:rPr lang="en-US" dirty="0" err="1" smtClean="0">
                <a:solidFill>
                  <a:schemeClr val="accent1"/>
                </a:solidFill>
              </a:rPr>
              <a:t>Tuchinda</a:t>
            </a:r>
            <a:r>
              <a:rPr lang="en-US" dirty="0" smtClean="0">
                <a:solidFill>
                  <a:schemeClr val="accent1"/>
                </a:solidFill>
              </a:rPr>
              <a:t> et. al. IUI 08)</a:t>
            </a:r>
          </a:p>
          <a:p>
            <a:r>
              <a:rPr lang="en-US" sz="3600" dirty="0" smtClean="0"/>
              <a:t>Other Domains</a:t>
            </a:r>
          </a:p>
          <a:p>
            <a:pPr lvl="1"/>
            <a:r>
              <a:rPr lang="en-US" dirty="0" smtClean="0"/>
              <a:t>Image regions: </a:t>
            </a:r>
            <a:r>
              <a:rPr lang="en-US" dirty="0" smtClean="0">
                <a:solidFill>
                  <a:schemeClr val="accent1"/>
                </a:solidFill>
              </a:rPr>
              <a:t>Crayons (Fails and Olsen IUI 03)</a:t>
            </a:r>
          </a:p>
          <a:p>
            <a:pPr lvl="1"/>
            <a:r>
              <a:rPr lang="en-US" dirty="0" smtClean="0"/>
              <a:t>Image search: </a:t>
            </a:r>
            <a:r>
              <a:rPr lang="en-US" dirty="0" err="1" smtClean="0">
                <a:solidFill>
                  <a:schemeClr val="accent1"/>
                </a:solidFill>
              </a:rPr>
              <a:t>CueFlik</a:t>
            </a:r>
            <a:r>
              <a:rPr lang="en-US" dirty="0" smtClean="0">
                <a:solidFill>
                  <a:schemeClr val="accent1"/>
                </a:solidFill>
              </a:rPr>
              <a:t> (Fogarty et. al. CHI 08)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6025" y="2438400"/>
            <a:ext cx="40671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1403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200" y="1905000"/>
            <a:ext cx="3272659" cy="403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360" y="2462048"/>
            <a:ext cx="1914614" cy="125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1590622" y="4690241"/>
            <a:ext cx="1531883" cy="111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Classifier</a:t>
            </a:r>
          </a:p>
        </p:txBody>
      </p:sp>
      <p:cxnSp>
        <p:nvCxnSpPr>
          <p:cNvPr id="19" name="Curved Connector 18"/>
          <p:cNvCxnSpPr>
            <a:endCxn id="18" idx="3"/>
          </p:cNvCxnSpPr>
          <p:nvPr/>
        </p:nvCxnSpPr>
        <p:spPr>
          <a:xfrm flipH="1">
            <a:off x="3122505" y="3088727"/>
            <a:ext cx="243468" cy="2158562"/>
          </a:xfrm>
          <a:prstGeom prst="curvedConnector3">
            <a:avLst>
              <a:gd name="adj1" fmla="val -85799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1"/>
          </p:cNvCxnSpPr>
          <p:nvPr/>
        </p:nvCxnSpPr>
        <p:spPr>
          <a:xfrm rot="10800000">
            <a:off x="1451360" y="3088727"/>
            <a:ext cx="139262" cy="2158562"/>
          </a:xfrm>
          <a:prstGeom prst="curvedConnector3">
            <a:avLst>
              <a:gd name="adj1" fmla="val 2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4766" y="40045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6724" y="3993931"/>
            <a:ext cx="822053" cy="337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915662"/>
            <a:ext cx="1219200" cy="3374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session</a:t>
            </a:r>
            <a:endParaRPr lang="en-US" sz="16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Few Labels Available</a:t>
            </a:r>
            <a:endParaRPr lang="en-US" dirty="0"/>
          </a:p>
        </p:txBody>
      </p:sp>
    </p:spTree>
  </p:cSld>
  <p:clrMapOvr>
    <a:masterClrMapping/>
  </p:clrMapOvr>
  <p:transition advTm="2805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19200"/>
            <a:ext cx="8686800" cy="49530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1905000"/>
            <a:ext cx="3272659" cy="403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360" y="2462048"/>
            <a:ext cx="1914614" cy="125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1590622" y="4690241"/>
            <a:ext cx="1531883" cy="111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Classifier</a:t>
            </a:r>
            <a:endParaRPr lang="en-US" dirty="0"/>
          </a:p>
        </p:txBody>
      </p:sp>
      <p:cxnSp>
        <p:nvCxnSpPr>
          <p:cNvPr id="19" name="Curved Connector 18"/>
          <p:cNvCxnSpPr>
            <a:endCxn id="18" idx="3"/>
          </p:cNvCxnSpPr>
          <p:nvPr/>
        </p:nvCxnSpPr>
        <p:spPr>
          <a:xfrm flipH="1">
            <a:off x="3122505" y="3088727"/>
            <a:ext cx="243468" cy="2158562"/>
          </a:xfrm>
          <a:prstGeom prst="curvedConnector3">
            <a:avLst>
              <a:gd name="adj1" fmla="val -85799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1"/>
          </p:cNvCxnSpPr>
          <p:nvPr/>
        </p:nvCxnSpPr>
        <p:spPr>
          <a:xfrm rot="10800000">
            <a:off x="1451360" y="3088727"/>
            <a:ext cx="139262" cy="2158562"/>
          </a:xfrm>
          <a:prstGeom prst="curvedConnector3">
            <a:avLst>
              <a:gd name="adj1" fmla="val 250000"/>
            </a:avLst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14766" y="40045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16724" y="3993931"/>
            <a:ext cx="822053" cy="337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219200"/>
            <a:ext cx="2895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users, many sessions</a:t>
            </a:r>
            <a:endParaRPr lang="en-US" dirty="0"/>
          </a:p>
        </p:txBody>
      </p:sp>
      <p:pic>
        <p:nvPicPr>
          <p:cNvPr id="49" name="Picture 12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1481959"/>
            <a:ext cx="914400" cy="1032641"/>
          </a:xfrm>
          <a:prstGeom prst="rect">
            <a:avLst/>
          </a:prstGeom>
        </p:spPr>
      </p:pic>
      <p:pic>
        <p:nvPicPr>
          <p:cNvPr id="50" name="Picture 49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2624959"/>
            <a:ext cx="914400" cy="1032641"/>
          </a:xfrm>
          <a:prstGeom prst="rect">
            <a:avLst/>
          </a:prstGeom>
        </p:spPr>
      </p:pic>
      <p:pic>
        <p:nvPicPr>
          <p:cNvPr id="51" name="Picture 50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3767959"/>
            <a:ext cx="914400" cy="1032641"/>
          </a:xfrm>
          <a:prstGeom prst="rect">
            <a:avLst/>
          </a:prstGeom>
        </p:spPr>
      </p:pic>
      <p:pic>
        <p:nvPicPr>
          <p:cNvPr id="52" name="Picture 51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2400" y="4910959"/>
            <a:ext cx="914400" cy="1032641"/>
          </a:xfrm>
          <a:prstGeom prst="rect">
            <a:avLst/>
          </a:prstGeom>
        </p:spPr>
      </p:pic>
      <p:pic>
        <p:nvPicPr>
          <p:cNvPr id="53" name="Picture 52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481959"/>
            <a:ext cx="914400" cy="1032641"/>
          </a:xfrm>
          <a:prstGeom prst="rect">
            <a:avLst/>
          </a:prstGeom>
        </p:spPr>
      </p:pic>
      <p:pic>
        <p:nvPicPr>
          <p:cNvPr id="54" name="Picture 53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624959"/>
            <a:ext cx="914400" cy="1032641"/>
          </a:xfrm>
          <a:prstGeom prst="rect">
            <a:avLst/>
          </a:prstGeom>
        </p:spPr>
      </p:pic>
      <p:pic>
        <p:nvPicPr>
          <p:cNvPr id="55" name="Picture 54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3767959"/>
            <a:ext cx="914400" cy="1032641"/>
          </a:xfrm>
          <a:prstGeom prst="rect">
            <a:avLst/>
          </a:prstGeom>
        </p:spPr>
      </p:pic>
      <p:pic>
        <p:nvPicPr>
          <p:cNvPr id="56" name="Picture 55" descr="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4910959"/>
            <a:ext cx="914400" cy="10326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8200" y="1915662"/>
            <a:ext cx="1219200" cy="33749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 session</a:t>
            </a:r>
            <a:endParaRPr lang="en-US" sz="16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historical tasks?</a:t>
            </a:r>
            <a:endParaRPr lang="en-US" dirty="0"/>
          </a:p>
        </p:txBody>
      </p:sp>
    </p:spTree>
  </p:cSld>
  <p:clrMapOvr>
    <a:masterClrMapping/>
  </p:clrMapOvr>
  <p:transition advTm="8588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1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7.3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4.4|38.9|28.3|2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4"/>
</p:tagLst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3670</TotalTime>
  <Words>841</Words>
  <Application>Microsoft Office PowerPoint</Application>
  <PresentationFormat>On-screen Show (4:3)</PresentationFormat>
  <Paragraphs>259</Paragraphs>
  <Slides>30</Slides>
  <Notes>26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Learning to Generalize for Complex Selection Tasks</vt:lpstr>
      <vt:lpstr>Outline</vt:lpstr>
      <vt:lpstr>Multiple Selection</vt:lpstr>
      <vt:lpstr>Our Task: File Selection</vt:lpstr>
      <vt:lpstr>Tedious Selection Tasks</vt:lpstr>
      <vt:lpstr>Smart Selection</vt:lpstr>
      <vt:lpstr>Related Work</vt:lpstr>
      <vt:lpstr>Few Labels Available</vt:lpstr>
      <vt:lpstr>How to use historical tasks?</vt:lpstr>
      <vt:lpstr>Our Contributions</vt:lpstr>
      <vt:lpstr>Demo</vt:lpstr>
      <vt:lpstr>Outline</vt:lpstr>
      <vt:lpstr>Basic Classification Framework</vt:lpstr>
      <vt:lpstr>How can we improve?</vt:lpstr>
      <vt:lpstr>Example Behavioral Feature</vt:lpstr>
      <vt:lpstr>How do we Learn from Behavioral Data?</vt:lpstr>
      <vt:lpstr>Predict Labels for Unlabeled Data</vt:lpstr>
      <vt:lpstr>Training the Label Regressor</vt:lpstr>
      <vt:lpstr>Lots of labeled data!</vt:lpstr>
      <vt:lpstr>Training Selection Classifier</vt:lpstr>
      <vt:lpstr>Recap of Our Method</vt:lpstr>
      <vt:lpstr>Outline</vt:lpstr>
      <vt:lpstr>User Study</vt:lpstr>
      <vt:lpstr>Tasks</vt:lpstr>
      <vt:lpstr>Number of Examples</vt:lpstr>
      <vt:lpstr>How accurate are LR posteriors?</vt:lpstr>
      <vt:lpstr>Selection Accuracy</vt:lpstr>
      <vt:lpstr>Closer to goal in early rounds</vt:lpstr>
      <vt:lpstr>Conclusions</vt:lpstr>
      <vt:lpstr>Quotes: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Generalize for Complex Selection Tasks</dc:title>
  <dc:creator>aritter_2</dc:creator>
  <cp:lastModifiedBy>aritter</cp:lastModifiedBy>
  <cp:revision>574</cp:revision>
  <dcterms:created xsi:type="dcterms:W3CDTF">2008-12-08T21:59:18Z</dcterms:created>
  <dcterms:modified xsi:type="dcterms:W3CDTF">2009-03-02T21:13:57Z</dcterms:modified>
</cp:coreProperties>
</file>