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rts/chart2.xml" ContentType="application/vnd.openxmlformats-officedocument.drawingml.chart+xml"/>
  <Override PartName="/ppt/notesSlides/notesSlide41.xml" ContentType="application/vnd.openxmlformats-officedocument.presentationml.notesSlide+xml"/>
  <Override PartName="/ppt/charts/chart3.xml" ContentType="application/vnd.openxmlformats-officedocument.drawingml.chart+xml"/>
  <Override PartName="/ppt/notesSlides/notesSlide42.xml" ContentType="application/vnd.openxmlformats-officedocument.presentationml.notesSlide+xml"/>
  <Override PartName="/ppt/charts/chart4.xml" ContentType="application/vnd.openxmlformats-officedocument.drawingml.chart+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123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3600" dirty="0" smtClean="0"/>
              <a:t>Error</a:t>
            </a:r>
            <a:endParaRPr lang="en-US" dirty="0"/>
          </a:p>
        </c:rich>
      </c:tx>
      <c:layout/>
      <c:overlay val="1"/>
    </c:title>
    <c:autoTitleDeleted val="0"/>
    <c:plotArea>
      <c:layout/>
      <c:barChart>
        <c:barDir val="col"/>
        <c:grouping val="clustered"/>
        <c:varyColors val="0"/>
        <c:ser>
          <c:idx val="0"/>
          <c:order val="0"/>
          <c:tx>
            <c:strRef>
              <c:f>Sheet1!$B$1</c:f>
              <c:strCache>
                <c:ptCount val="1"/>
                <c:pt idx="0">
                  <c:v>Stanford</c:v>
                </c:pt>
              </c:strCache>
            </c:strRef>
          </c:tx>
          <c:invertIfNegative val="0"/>
          <c:cat>
            <c:strRef>
              <c:f>Sheet1!$A$2:$A$6</c:f>
              <c:strCache>
                <c:ptCount val="5"/>
                <c:pt idx="0">
                  <c:v>NN/NNP</c:v>
                </c:pt>
                <c:pt idx="1">
                  <c:v>UH/NN</c:v>
                </c:pt>
                <c:pt idx="2">
                  <c:v>VB/NN</c:v>
                </c:pt>
                <c:pt idx="3">
                  <c:v>NNP/NN</c:v>
                </c:pt>
                <c:pt idx="4">
                  <c:v>UH/NNP</c:v>
                </c:pt>
              </c:strCache>
            </c:strRef>
          </c:cat>
          <c:val>
            <c:numRef>
              <c:f>Sheet1!$B$2:$B$6</c:f>
              <c:numCache>
                <c:formatCode>General</c:formatCode>
                <c:ptCount val="5"/>
                <c:pt idx="0">
                  <c:v>0.10199999999999999</c:v>
                </c:pt>
                <c:pt idx="1">
                  <c:v>0.38700000000000001</c:v>
                </c:pt>
                <c:pt idx="2">
                  <c:v>7.0999999999999994E-2</c:v>
                </c:pt>
                <c:pt idx="3">
                  <c:v>0.13</c:v>
                </c:pt>
                <c:pt idx="4">
                  <c:v>0.2</c:v>
                </c:pt>
              </c:numCache>
            </c:numRef>
          </c:val>
        </c:ser>
        <c:ser>
          <c:idx val="1"/>
          <c:order val="1"/>
          <c:tx>
            <c:strRef>
              <c:f>Sheet1!$C$1</c:f>
              <c:strCache>
                <c:ptCount val="1"/>
                <c:pt idx="0">
                  <c:v>T-POS</c:v>
                </c:pt>
              </c:strCache>
            </c:strRef>
          </c:tx>
          <c:invertIfNegative val="0"/>
          <c:cat>
            <c:strRef>
              <c:f>Sheet1!$A$2:$A$6</c:f>
              <c:strCache>
                <c:ptCount val="5"/>
                <c:pt idx="0">
                  <c:v>NN/NNP</c:v>
                </c:pt>
                <c:pt idx="1">
                  <c:v>UH/NN</c:v>
                </c:pt>
                <c:pt idx="2">
                  <c:v>VB/NN</c:v>
                </c:pt>
                <c:pt idx="3">
                  <c:v>NNP/NN</c:v>
                </c:pt>
                <c:pt idx="4">
                  <c:v>UH/NNP</c:v>
                </c:pt>
              </c:strCache>
            </c:strRef>
          </c:cat>
          <c:val>
            <c:numRef>
              <c:f>Sheet1!$C$2:$C$6</c:f>
              <c:numCache>
                <c:formatCode>General</c:formatCode>
                <c:ptCount val="5"/>
                <c:pt idx="0">
                  <c:v>7.1999999999999995E-2</c:v>
                </c:pt>
                <c:pt idx="1">
                  <c:v>4.7E-2</c:v>
                </c:pt>
                <c:pt idx="2">
                  <c:v>3.2000000000000001E-2</c:v>
                </c:pt>
                <c:pt idx="3">
                  <c:v>0.125</c:v>
                </c:pt>
                <c:pt idx="4">
                  <c:v>3.5999999999999997E-2</c:v>
                </c:pt>
              </c:numCache>
            </c:numRef>
          </c:val>
        </c:ser>
        <c:dLbls>
          <c:showLegendKey val="0"/>
          <c:showVal val="0"/>
          <c:showCatName val="0"/>
          <c:showSerName val="0"/>
          <c:showPercent val="0"/>
          <c:showBubbleSize val="0"/>
        </c:dLbls>
        <c:gapWidth val="150"/>
        <c:axId val="117384320"/>
        <c:axId val="117385856"/>
      </c:barChart>
      <c:catAx>
        <c:axId val="117384320"/>
        <c:scaling>
          <c:orientation val="minMax"/>
        </c:scaling>
        <c:delete val="0"/>
        <c:axPos val="b"/>
        <c:majorTickMark val="out"/>
        <c:minorTickMark val="none"/>
        <c:tickLblPos val="nextTo"/>
        <c:crossAx val="117385856"/>
        <c:crosses val="autoZero"/>
        <c:auto val="1"/>
        <c:lblAlgn val="ctr"/>
        <c:lblOffset val="100"/>
        <c:noMultiLvlLbl val="0"/>
      </c:catAx>
      <c:valAx>
        <c:axId val="117385856"/>
        <c:scaling>
          <c:orientation val="minMax"/>
        </c:scaling>
        <c:delete val="0"/>
        <c:axPos val="l"/>
        <c:majorGridlines/>
        <c:numFmt formatCode="General" sourceLinked="1"/>
        <c:majorTickMark val="out"/>
        <c:minorTickMark val="none"/>
        <c:tickLblPos val="nextTo"/>
        <c:crossAx val="117384320"/>
        <c:crosses val="autoZero"/>
        <c:crossBetween val="between"/>
      </c:valAx>
    </c:plotArea>
    <c:legend>
      <c:legendPos val="r"/>
      <c:layout/>
      <c:overlay val="0"/>
      <c:txPr>
        <a:bodyPr/>
        <a:lstStyle/>
        <a:p>
          <a:pPr>
            <a:defRPr sz="28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clustered"/>
        <c:varyColors val="0"/>
        <c:ser>
          <c:idx val="0"/>
          <c:order val="0"/>
          <c:tx>
            <c:strRef>
              <c:f>Sheet1!$B$1</c:f>
              <c:strCache>
                <c:ptCount val="1"/>
                <c:pt idx="0">
                  <c:v>F1</c:v>
                </c:pt>
              </c:strCache>
            </c:strRef>
          </c:tx>
          <c:invertIfNegative val="0"/>
          <c:cat>
            <c:strRef>
              <c:f>Sheet1!$A$2:$A$6</c:f>
              <c:strCache>
                <c:ptCount val="5"/>
                <c:pt idx="0">
                  <c:v>Majority Baseline</c:v>
                </c:pt>
                <c:pt idx="1">
                  <c:v>Freebase Baseline</c:v>
                </c:pt>
                <c:pt idx="2">
                  <c:v>Supervised Baseline</c:v>
                </c:pt>
                <c:pt idx="3">
                  <c:v>DL-Cotrain</c:v>
                </c:pt>
                <c:pt idx="4">
                  <c:v>LabeledLDA</c:v>
                </c:pt>
              </c:strCache>
            </c:strRef>
          </c:cat>
          <c:val>
            <c:numRef>
              <c:f>Sheet1!$B$2:$B$6</c:f>
              <c:numCache>
                <c:formatCode>General</c:formatCode>
                <c:ptCount val="5"/>
                <c:pt idx="0">
                  <c:v>0.3</c:v>
                </c:pt>
                <c:pt idx="1">
                  <c:v>0.38</c:v>
                </c:pt>
                <c:pt idx="2">
                  <c:v>0.45</c:v>
                </c:pt>
                <c:pt idx="3">
                  <c:v>0.53</c:v>
                </c:pt>
                <c:pt idx="4">
                  <c:v>0.66</c:v>
                </c:pt>
              </c:numCache>
            </c:numRef>
          </c:val>
        </c:ser>
        <c:dLbls>
          <c:showLegendKey val="0"/>
          <c:showVal val="0"/>
          <c:showCatName val="0"/>
          <c:showSerName val="0"/>
          <c:showPercent val="0"/>
          <c:showBubbleSize val="0"/>
        </c:dLbls>
        <c:gapWidth val="150"/>
        <c:axId val="120446336"/>
        <c:axId val="120452224"/>
      </c:barChart>
      <c:catAx>
        <c:axId val="120446336"/>
        <c:scaling>
          <c:orientation val="minMax"/>
        </c:scaling>
        <c:delete val="0"/>
        <c:axPos val="b"/>
        <c:majorTickMark val="out"/>
        <c:minorTickMark val="none"/>
        <c:tickLblPos val="nextTo"/>
        <c:crossAx val="120452224"/>
        <c:crosses val="autoZero"/>
        <c:auto val="1"/>
        <c:lblAlgn val="ctr"/>
        <c:lblOffset val="100"/>
        <c:noMultiLvlLbl val="0"/>
      </c:catAx>
      <c:valAx>
        <c:axId val="120452224"/>
        <c:scaling>
          <c:orientation val="minMax"/>
        </c:scaling>
        <c:delete val="0"/>
        <c:axPos val="l"/>
        <c:majorGridlines/>
        <c:numFmt formatCode="General" sourceLinked="1"/>
        <c:majorTickMark val="out"/>
        <c:minorTickMark val="none"/>
        <c:tickLblPos val="nextTo"/>
        <c:crossAx val="12044633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clustered"/>
        <c:varyColors val="0"/>
        <c:ser>
          <c:idx val="0"/>
          <c:order val="0"/>
          <c:tx>
            <c:strRef>
              <c:f>Sheet1!$B$1</c:f>
              <c:strCache>
                <c:ptCount val="1"/>
                <c:pt idx="0">
                  <c:v>F1</c:v>
                </c:pt>
              </c:strCache>
            </c:strRef>
          </c:tx>
          <c:invertIfNegative val="0"/>
          <c:cat>
            <c:strRef>
              <c:f>Sheet1!$A$2:$A$6</c:f>
              <c:strCache>
                <c:ptCount val="5"/>
                <c:pt idx="0">
                  <c:v>Majority Baseline</c:v>
                </c:pt>
                <c:pt idx="1">
                  <c:v>Freebase Baseline</c:v>
                </c:pt>
                <c:pt idx="2">
                  <c:v>Supervised Baseline</c:v>
                </c:pt>
                <c:pt idx="3">
                  <c:v>DL-Cotrain</c:v>
                </c:pt>
                <c:pt idx="4">
                  <c:v>LabeledLDA</c:v>
                </c:pt>
              </c:strCache>
            </c:strRef>
          </c:cat>
          <c:val>
            <c:numRef>
              <c:f>Sheet1!$B$2:$B$6</c:f>
              <c:numCache>
                <c:formatCode>General</c:formatCode>
                <c:ptCount val="5"/>
                <c:pt idx="0">
                  <c:v>0.3</c:v>
                </c:pt>
                <c:pt idx="1">
                  <c:v>0.38</c:v>
                </c:pt>
                <c:pt idx="2">
                  <c:v>0.45</c:v>
                </c:pt>
                <c:pt idx="3">
                  <c:v>0.53</c:v>
                </c:pt>
                <c:pt idx="4">
                  <c:v>0.66</c:v>
                </c:pt>
              </c:numCache>
            </c:numRef>
          </c:val>
        </c:ser>
        <c:dLbls>
          <c:showLegendKey val="0"/>
          <c:showVal val="0"/>
          <c:showCatName val="0"/>
          <c:showSerName val="0"/>
          <c:showPercent val="0"/>
          <c:showBubbleSize val="0"/>
        </c:dLbls>
        <c:gapWidth val="150"/>
        <c:axId val="120786944"/>
        <c:axId val="120788480"/>
      </c:barChart>
      <c:catAx>
        <c:axId val="120786944"/>
        <c:scaling>
          <c:orientation val="minMax"/>
        </c:scaling>
        <c:delete val="0"/>
        <c:axPos val="b"/>
        <c:majorTickMark val="out"/>
        <c:minorTickMark val="none"/>
        <c:tickLblPos val="nextTo"/>
        <c:crossAx val="120788480"/>
        <c:crosses val="autoZero"/>
        <c:auto val="1"/>
        <c:lblAlgn val="ctr"/>
        <c:lblOffset val="100"/>
        <c:noMultiLvlLbl val="0"/>
      </c:catAx>
      <c:valAx>
        <c:axId val="120788480"/>
        <c:scaling>
          <c:orientation val="minMax"/>
        </c:scaling>
        <c:delete val="0"/>
        <c:axPos val="l"/>
        <c:majorGridlines/>
        <c:numFmt formatCode="General" sourceLinked="1"/>
        <c:majorTickMark val="out"/>
        <c:minorTickMark val="none"/>
        <c:tickLblPos val="nextTo"/>
        <c:crossAx val="12078694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clustered"/>
        <c:varyColors val="0"/>
        <c:ser>
          <c:idx val="0"/>
          <c:order val="0"/>
          <c:tx>
            <c:strRef>
              <c:f>Sheet1!$B$1</c:f>
              <c:strCache>
                <c:ptCount val="1"/>
                <c:pt idx="0">
                  <c:v>F1</c:v>
                </c:pt>
              </c:strCache>
            </c:strRef>
          </c:tx>
          <c:invertIfNegative val="0"/>
          <c:cat>
            <c:strRef>
              <c:f>Sheet1!$A$2:$A$6</c:f>
              <c:strCache>
                <c:ptCount val="5"/>
                <c:pt idx="0">
                  <c:v>Majority Baseline</c:v>
                </c:pt>
                <c:pt idx="1">
                  <c:v>Freebase Baseline</c:v>
                </c:pt>
                <c:pt idx="2">
                  <c:v>Supervised Baseline</c:v>
                </c:pt>
                <c:pt idx="3">
                  <c:v>DL-Cotrain</c:v>
                </c:pt>
                <c:pt idx="4">
                  <c:v>LabeledLDA</c:v>
                </c:pt>
              </c:strCache>
            </c:strRef>
          </c:cat>
          <c:val>
            <c:numRef>
              <c:f>Sheet1!$B$2:$B$6</c:f>
              <c:numCache>
                <c:formatCode>General</c:formatCode>
                <c:ptCount val="5"/>
                <c:pt idx="0">
                  <c:v>0.3</c:v>
                </c:pt>
                <c:pt idx="1">
                  <c:v>0.38</c:v>
                </c:pt>
                <c:pt idx="2">
                  <c:v>0.45</c:v>
                </c:pt>
                <c:pt idx="3">
                  <c:v>0.53</c:v>
                </c:pt>
                <c:pt idx="4">
                  <c:v>0.66</c:v>
                </c:pt>
              </c:numCache>
            </c:numRef>
          </c:val>
        </c:ser>
        <c:dLbls>
          <c:showLegendKey val="0"/>
          <c:showVal val="0"/>
          <c:showCatName val="0"/>
          <c:showSerName val="0"/>
          <c:showPercent val="0"/>
          <c:showBubbleSize val="0"/>
        </c:dLbls>
        <c:gapWidth val="150"/>
        <c:axId val="120912512"/>
        <c:axId val="121528704"/>
      </c:barChart>
      <c:catAx>
        <c:axId val="120912512"/>
        <c:scaling>
          <c:orientation val="minMax"/>
        </c:scaling>
        <c:delete val="0"/>
        <c:axPos val="b"/>
        <c:majorTickMark val="out"/>
        <c:minorTickMark val="none"/>
        <c:tickLblPos val="nextTo"/>
        <c:crossAx val="121528704"/>
        <c:crosses val="autoZero"/>
        <c:auto val="1"/>
        <c:lblAlgn val="ctr"/>
        <c:lblOffset val="100"/>
        <c:noMultiLvlLbl val="0"/>
      </c:catAx>
      <c:valAx>
        <c:axId val="121528704"/>
        <c:scaling>
          <c:orientation val="minMax"/>
        </c:scaling>
        <c:delete val="0"/>
        <c:axPos val="l"/>
        <c:majorGridlines/>
        <c:numFmt formatCode="General" sourceLinked="1"/>
        <c:majorTickMark val="out"/>
        <c:minorTickMark val="none"/>
        <c:tickLblPos val="nextTo"/>
        <c:crossAx val="12091251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373FA9-08FF-4AAE-BBC2-D1DAB7FCB1B3}" type="datetimeFigureOut">
              <a:rPr lang="en-US" smtClean="0"/>
              <a:t>10/11/2011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995F4-D76C-4065-B344-FF0880A0B57D}" type="slidenum">
              <a:rPr lang="en-US" smtClean="0"/>
              <a:t>‹#›</a:t>
            </a:fld>
            <a:endParaRPr lang="en-US"/>
          </a:p>
        </p:txBody>
      </p:sp>
    </p:spTree>
    <p:extLst>
      <p:ext uri="{BB962C8B-B14F-4D97-AF65-F5344CB8AC3E}">
        <p14:creationId xmlns:p14="http://schemas.microsoft.com/office/powerpoint/2010/main" val="508124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83E018-D068-4A55-B873-FD88004EF21A}" type="slidenum">
              <a:rPr lang="en-US" smtClean="0"/>
              <a:t>1</a:t>
            </a:fld>
            <a:endParaRPr lang="en-US"/>
          </a:p>
        </p:txBody>
      </p:sp>
    </p:spTree>
    <p:extLst>
      <p:ext uri="{BB962C8B-B14F-4D97-AF65-F5344CB8AC3E}">
        <p14:creationId xmlns:p14="http://schemas.microsoft.com/office/powerpoint/2010/main" val="267958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Common errors we see the Stanford tagger include misclassifying common and proper nouns (this is due to the unreliable capitalization I mentioned earlier), also many interjections and verbs are misclassified as nouns because they are out of vocabulary.</a:t>
            </a:r>
          </a:p>
        </p:txBody>
      </p:sp>
      <p:sp>
        <p:nvSpPr>
          <p:cNvPr id="4" name="Slide Number Placeholder 3"/>
          <p:cNvSpPr>
            <a:spLocks noGrp="1"/>
          </p:cNvSpPr>
          <p:nvPr>
            <p:ph type="sldNum" sz="quarter" idx="10"/>
          </p:nvPr>
        </p:nvSpPr>
        <p:spPr/>
        <p:txBody>
          <a:bodyPr/>
          <a:lstStyle/>
          <a:p>
            <a:fld id="{B9FB2307-2A4E-4134-9660-F385EE11875B}" type="slidenum">
              <a:rPr lang="en-US" smtClean="0"/>
              <a:t>14</a:t>
            </a:fld>
            <a:endParaRPr lang="en-US"/>
          </a:p>
        </p:txBody>
      </p:sp>
    </p:spTree>
    <p:extLst>
      <p:ext uri="{BB962C8B-B14F-4D97-AF65-F5344CB8AC3E}">
        <p14:creationId xmlns:p14="http://schemas.microsoft.com/office/powerpoint/2010/main" val="929729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address this, and get better performance POS tagging tweets, we’ve annotated some in domain Twitter data with POS tags.  We labeled 800 tweets, which works out to about 16K tokens.  We also found it helpful to use an existing corpus of IRC chat data which has been annotated with parts of speech, as IRC and Twitter are somewhat similar in style.</a:t>
            </a:r>
          </a:p>
          <a:p>
            <a:endParaRPr lang="en-US" baseline="0" dirty="0" smtClean="0"/>
          </a:p>
          <a:p>
            <a:r>
              <a:rPr lang="en-US" baseline="0" dirty="0" smtClean="0"/>
              <a:t>For learning and inference, we are using conditional random fields with a fairly standard set of features including contextual features of the text, dictionaries of Parts of Speech, and </a:t>
            </a:r>
            <a:r>
              <a:rPr lang="en-US" baseline="0" dirty="0" err="1" smtClean="0"/>
              <a:t>orthagraphic</a:t>
            </a:r>
            <a:r>
              <a:rPr lang="en-US" baseline="0" dirty="0" smtClean="0"/>
              <a:t> features of the words.</a:t>
            </a:r>
          </a:p>
          <a:p>
            <a:endParaRPr lang="en-US" baseline="0" dirty="0" smtClean="0"/>
          </a:p>
          <a:p>
            <a:r>
              <a:rPr lang="en-US" baseline="0" dirty="0" smtClean="0"/>
              <a:t>***********************************************************</a:t>
            </a:r>
          </a:p>
          <a:p>
            <a:r>
              <a:rPr lang="en-US" baseline="0" dirty="0" smtClean="0"/>
              <a:t>-Sam has been working on building a POS tagger for tweets</a:t>
            </a:r>
          </a:p>
          <a:p>
            <a:r>
              <a:rPr lang="en-US" baseline="0" dirty="0" smtClean="0"/>
              <a:t>-He labeled 800 tweets w/ POS</a:t>
            </a:r>
          </a:p>
          <a:p>
            <a:r>
              <a:rPr lang="en-US" baseline="0" dirty="0" smtClean="0"/>
              <a:t>-Also used existing annotated out of domain news and IRC chat data (somewhat similar in style to tweets)</a:t>
            </a:r>
          </a:p>
          <a:p>
            <a:r>
              <a:rPr lang="en-US" baseline="0" dirty="0" smtClean="0"/>
              <a:t>-For learning he used standard linear chain conditional random fields</a:t>
            </a:r>
          </a:p>
          <a:p>
            <a:r>
              <a:rPr lang="en-US" baseline="0" dirty="0" smtClean="0"/>
              <a:t>-Features are fairly straightforward (contextual, dictionary, orthographic – prefixes/suffixes)</a:t>
            </a:r>
          </a:p>
          <a:p>
            <a:endParaRPr lang="en-US" baseline="0" dirty="0" smtClean="0"/>
          </a:p>
        </p:txBody>
      </p:sp>
      <p:sp>
        <p:nvSpPr>
          <p:cNvPr id="4" name="Slide Number Placeholder 3"/>
          <p:cNvSpPr>
            <a:spLocks noGrp="1"/>
          </p:cNvSpPr>
          <p:nvPr>
            <p:ph type="sldNum" sz="quarter" idx="10"/>
          </p:nvPr>
        </p:nvSpPr>
        <p:spPr/>
        <p:txBody>
          <a:bodyPr/>
          <a:lstStyle/>
          <a:p>
            <a:fld id="{B9FB2307-2A4E-4134-9660-F385EE11875B}" type="slidenum">
              <a:rPr lang="en-US" smtClean="0"/>
              <a:t>15</a:t>
            </a:fld>
            <a:endParaRPr lang="en-US"/>
          </a:p>
        </p:txBody>
      </p:sp>
    </p:spTree>
    <p:extLst>
      <p:ext uri="{BB962C8B-B14F-4D97-AF65-F5344CB8AC3E}">
        <p14:creationId xmlns:p14="http://schemas.microsoft.com/office/powerpoint/2010/main" val="3831304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performance numbers on POS tagging tweets.  Like I mentioned the </a:t>
            </a:r>
            <a:r>
              <a:rPr lang="en-US" dirty="0" err="1" smtClean="0"/>
              <a:t>stanford</a:t>
            </a:r>
            <a:r>
              <a:rPr lang="en-US" dirty="0" smtClean="0"/>
              <a:t> tagger gets about 80% accuracy,</a:t>
            </a:r>
            <a:r>
              <a:rPr lang="en-US" baseline="0" dirty="0" smtClean="0"/>
              <a:t> so just training on in-domain data we’re able to get up to about 85%.  By including some out of domain IRC and PTB data we’re able to get performance almost up to 90%.</a:t>
            </a:r>
          </a:p>
          <a:p>
            <a:endParaRPr lang="en-US" baseline="0" dirty="0" smtClean="0"/>
          </a:p>
          <a:p>
            <a:r>
              <a:rPr lang="en-US" baseline="0" dirty="0" smtClean="0"/>
              <a:t>In general, I think POS tagging tweets is a more difficult task than edited texts such as news articles, so performance will likely always be lower.</a:t>
            </a:r>
            <a:endParaRPr lang="en-US" dirty="0" smtClean="0"/>
          </a:p>
          <a:p>
            <a:endParaRPr lang="en-US" dirty="0" smtClean="0"/>
          </a:p>
          <a:p>
            <a:r>
              <a:rPr lang="en-US" dirty="0" smtClean="0"/>
              <a:t>**************************************************************************</a:t>
            </a:r>
          </a:p>
          <a:p>
            <a:r>
              <a:rPr lang="en-US" dirty="0" smtClean="0"/>
              <a:t>Here</a:t>
            </a:r>
            <a:r>
              <a:rPr lang="en-US" baseline="0" dirty="0" smtClean="0"/>
              <a:t> are some numbers on POS tagging.</a:t>
            </a:r>
          </a:p>
          <a:p>
            <a:r>
              <a:rPr lang="en-US" baseline="0" dirty="0" smtClean="0"/>
              <a:t>Like I mentioned before, the </a:t>
            </a:r>
            <a:r>
              <a:rPr lang="en-US" baseline="0" dirty="0" err="1" smtClean="0"/>
              <a:t>stanford</a:t>
            </a:r>
            <a:r>
              <a:rPr lang="en-US" baseline="0" dirty="0" smtClean="0"/>
              <a:t> tagger gets about 80% accuracy.</a:t>
            </a:r>
          </a:p>
          <a:p>
            <a:r>
              <a:rPr lang="en-US" baseline="0" dirty="0" smtClean="0"/>
              <a:t>When trained on out of domain data, our tagger which uses a few twitter-specific features gets slightly better performance</a:t>
            </a:r>
          </a:p>
          <a:p>
            <a:r>
              <a:rPr lang="en-US" baseline="0" dirty="0" smtClean="0"/>
              <a:t>By adding in-domain data, in addition to annotated IRC chat data, and some labeled newswire data from the </a:t>
            </a:r>
            <a:r>
              <a:rPr lang="en-US" baseline="0" dirty="0" err="1" smtClean="0"/>
              <a:t>penn</a:t>
            </a:r>
            <a:r>
              <a:rPr lang="en-US" baseline="0" dirty="0" smtClean="0"/>
              <a:t> </a:t>
            </a:r>
            <a:r>
              <a:rPr lang="en-US" baseline="0" dirty="0" err="1" smtClean="0"/>
              <a:t>treebank</a:t>
            </a:r>
            <a:r>
              <a:rPr lang="en-US" baseline="0" dirty="0" smtClean="0"/>
              <a:t>, we’re able to reduce error by about 41%, getting almost 90% precision.</a:t>
            </a:r>
          </a:p>
          <a:p>
            <a:r>
              <a:rPr lang="en-US" baseline="0" dirty="0" smtClean="0"/>
              <a:t>Note that this is lower than POS tagging results in grammatical texts, but POS tagging twitter is a more challenging task.  This is good enough to be useful – in fact we show that features generated based on this tagger are helpful in segmenting named entities.</a:t>
            </a:r>
          </a:p>
          <a:p>
            <a:endParaRPr lang="en-US" dirty="0"/>
          </a:p>
        </p:txBody>
      </p:sp>
      <p:sp>
        <p:nvSpPr>
          <p:cNvPr id="4" name="Slide Number Placeholder 3"/>
          <p:cNvSpPr>
            <a:spLocks noGrp="1"/>
          </p:cNvSpPr>
          <p:nvPr>
            <p:ph type="sldNum" sz="quarter" idx="10"/>
          </p:nvPr>
        </p:nvSpPr>
        <p:spPr/>
        <p:txBody>
          <a:bodyPr/>
          <a:lstStyle/>
          <a:p>
            <a:fld id="{B9FB2307-2A4E-4134-9660-F385EE11875B}" type="slidenum">
              <a:rPr lang="en-US" smtClean="0"/>
              <a:t>16</a:t>
            </a:fld>
            <a:endParaRPr lang="en-US"/>
          </a:p>
        </p:txBody>
      </p:sp>
    </p:spTree>
    <p:extLst>
      <p:ext uri="{BB962C8B-B14F-4D97-AF65-F5344CB8AC3E}">
        <p14:creationId xmlns:p14="http://schemas.microsoft.com/office/powerpoint/2010/main" val="3732068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give an idea of where we are making</a:t>
            </a:r>
            <a:r>
              <a:rPr lang="en-US" baseline="0" dirty="0" smtClean="0"/>
              <a:t> improvements; I’m showing the most common errors made by the Stanford tagger, and how our POS tagger does on them.</a:t>
            </a:r>
          </a:p>
          <a:p>
            <a:r>
              <a:rPr lang="en-US" baseline="0" dirty="0" smtClean="0"/>
              <a:t>You can see that we’re making a big improvement on the problem of misclassifying verbs and interjections as nouns, but there is still a problem misclassifying common and proper nouns due to Twitter’s unreliable capitalization.</a:t>
            </a:r>
            <a:endParaRPr lang="en-US" dirty="0" smtClean="0"/>
          </a:p>
          <a:p>
            <a:endParaRPr lang="en-US" dirty="0" smtClean="0"/>
          </a:p>
          <a:p>
            <a:r>
              <a:rPr lang="en-US" dirty="0" smtClean="0"/>
              <a:t>***************************************************</a:t>
            </a:r>
          </a:p>
          <a:p>
            <a:r>
              <a:rPr lang="en-US" dirty="0" smtClean="0"/>
              <a:t>Looking at where we’re</a:t>
            </a:r>
            <a:r>
              <a:rPr lang="en-US" baseline="0" dirty="0" smtClean="0"/>
              <a:t> getting improvements, here I’m showing the most common errors made by the </a:t>
            </a:r>
            <a:r>
              <a:rPr lang="en-US" baseline="0" dirty="0" err="1" smtClean="0"/>
              <a:t>stanford</a:t>
            </a:r>
            <a:r>
              <a:rPr lang="en-US" baseline="0" dirty="0" smtClean="0"/>
              <a:t> tagger, in addition to how much we’ve reduced them.</a:t>
            </a:r>
          </a:p>
          <a:p>
            <a:r>
              <a:rPr lang="en-US" baseline="0" dirty="0" smtClean="0"/>
              <a:t>You can see we’ve fixed a lot of the interjections and verbs which are misclassified as nouns, but confusing common and proper nouns is still problematic.</a:t>
            </a:r>
          </a:p>
          <a:p>
            <a:endParaRPr lang="en-US" dirty="0"/>
          </a:p>
        </p:txBody>
      </p:sp>
      <p:sp>
        <p:nvSpPr>
          <p:cNvPr id="4" name="Slide Number Placeholder 3"/>
          <p:cNvSpPr>
            <a:spLocks noGrp="1"/>
          </p:cNvSpPr>
          <p:nvPr>
            <p:ph type="sldNum" sz="quarter" idx="10"/>
          </p:nvPr>
        </p:nvSpPr>
        <p:spPr/>
        <p:txBody>
          <a:bodyPr/>
          <a:lstStyle/>
          <a:p>
            <a:fld id="{B9FB2307-2A4E-4134-9660-F385EE11875B}" type="slidenum">
              <a:rPr lang="en-US" smtClean="0"/>
              <a:t>17</a:t>
            </a:fld>
            <a:endParaRPr lang="en-US"/>
          </a:p>
        </p:txBody>
      </p:sp>
    </p:spTree>
    <p:extLst>
      <p:ext uri="{BB962C8B-B14F-4D97-AF65-F5344CB8AC3E}">
        <p14:creationId xmlns:p14="http://schemas.microsoft.com/office/powerpoint/2010/main" val="2759118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Moving</a:t>
            </a:r>
            <a:r>
              <a:rPr lang="en-US" baseline="0" dirty="0" smtClean="0"/>
              <a:t> on now t Named entity segmentation, like I showed before, off-the shelf Named Entity taggers perform very poorly on tweets.  In fact the Stanford tagger gets only 0.44 F1 score at segmenting entities </a:t>
            </a:r>
            <a:r>
              <a:rPr lang="en-US" baseline="0" smtClean="0"/>
              <a:t>in tweets</a:t>
            </a:r>
            <a:endParaRPr lang="en-US" dirty="0" smtClean="0"/>
          </a:p>
          <a:p>
            <a:endParaRPr lang="en-US" dirty="0" smtClean="0"/>
          </a:p>
          <a:p>
            <a:endParaRPr lang="en-US" dirty="0" smtClean="0"/>
          </a:p>
          <a:p>
            <a:r>
              <a:rPr lang="en-US" dirty="0" smtClean="0"/>
              <a:t>*****************************************************************</a:t>
            </a:r>
          </a:p>
          <a:p>
            <a:r>
              <a:rPr lang="en-US" dirty="0" smtClean="0"/>
              <a:t>Off</a:t>
            </a:r>
            <a:r>
              <a:rPr lang="en-US" baseline="0" dirty="0" smtClean="0"/>
              <a:t> the shelf named entity taggers perform very poorly on twitter</a:t>
            </a:r>
          </a:p>
          <a:p>
            <a:r>
              <a:rPr lang="en-US" dirty="0" smtClean="0"/>
              <a:t>Stanford</a:t>
            </a:r>
            <a:r>
              <a:rPr lang="en-US" baseline="0" dirty="0" smtClean="0"/>
              <a:t> NER gets an F1 score of 0.44 (not including entity classification)</a:t>
            </a:r>
          </a:p>
          <a:p>
            <a:r>
              <a:rPr lang="en-US" baseline="0" dirty="0" smtClean="0"/>
              <a:t>To give an idea of what these errors look like, here’s a tweet annotated by the Stanford NER</a:t>
            </a:r>
          </a:p>
          <a:p>
            <a:r>
              <a:rPr lang="en-US" baseline="0" dirty="0" smtClean="0"/>
              <a:t>	-</a:t>
            </a:r>
            <a:r>
              <a:rPr lang="en-US" baseline="0" dirty="0" err="1" smtClean="0"/>
              <a:t>Mis</a:t>
            </a:r>
            <a:r>
              <a:rPr lang="en-US" baseline="0" dirty="0" smtClean="0"/>
              <a:t>-segments “</a:t>
            </a:r>
            <a:r>
              <a:rPr lang="en-US" baseline="0" dirty="0" err="1" smtClean="0"/>
              <a:t>Yess</a:t>
            </a:r>
            <a:r>
              <a:rPr lang="en-US" baseline="0" dirty="0" smtClean="0"/>
              <a:t>” as a named entity (out of vocabulary + capitalized)</a:t>
            </a:r>
          </a:p>
          <a:p>
            <a:r>
              <a:rPr lang="en-US" baseline="0" dirty="0" smtClean="0"/>
              <a:t>	-”Nintendo” is misclassified as a location</a:t>
            </a:r>
          </a:p>
          <a:p>
            <a:r>
              <a:rPr lang="en-US" baseline="0" dirty="0" smtClean="0"/>
              <a:t>	-Second occurrence of “Nintendo” should really be “Nintendo 3DS” (product)</a:t>
            </a:r>
          </a:p>
          <a:p>
            <a:r>
              <a:rPr lang="en-US" baseline="0" dirty="0" smtClean="0"/>
              <a:t>	-”America” should be segmented as “north America”</a:t>
            </a:r>
          </a:p>
          <a:p>
            <a:endParaRPr lang="en-US" dirty="0"/>
          </a:p>
        </p:txBody>
      </p:sp>
      <p:sp>
        <p:nvSpPr>
          <p:cNvPr id="4" name="Slide Number Placeholder 3"/>
          <p:cNvSpPr>
            <a:spLocks noGrp="1"/>
          </p:cNvSpPr>
          <p:nvPr>
            <p:ph type="sldNum" sz="quarter" idx="10"/>
          </p:nvPr>
        </p:nvSpPr>
        <p:spPr/>
        <p:txBody>
          <a:bodyPr/>
          <a:lstStyle/>
          <a:p>
            <a:fld id="{B9FB2307-2A4E-4134-9660-F385EE11875B}" type="slidenum">
              <a:rPr lang="en-US" smtClean="0"/>
              <a:t>18</a:t>
            </a:fld>
            <a:endParaRPr lang="en-US"/>
          </a:p>
        </p:txBody>
      </p:sp>
    </p:spTree>
    <p:extLst>
      <p:ext uri="{BB962C8B-B14F-4D97-AF65-F5344CB8AC3E}">
        <p14:creationId xmlns:p14="http://schemas.microsoft.com/office/powerpoint/2010/main" val="2626950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another example</a:t>
            </a:r>
            <a:r>
              <a:rPr lang="en-US" baseline="0" dirty="0" smtClean="0"/>
              <a:t> of the kinds of errors made by the </a:t>
            </a:r>
            <a:r>
              <a:rPr lang="en-US" baseline="0" dirty="0" err="1" smtClean="0"/>
              <a:t>stanford</a:t>
            </a:r>
            <a:r>
              <a:rPr lang="en-US" baseline="0" dirty="0" smtClean="0"/>
              <a:t> tagger.  You can see that </a:t>
            </a:r>
            <a:r>
              <a:rPr lang="en-US" baseline="0" dirty="0" err="1" smtClean="0"/>
              <a:t>Yess</a:t>
            </a:r>
            <a:r>
              <a:rPr lang="en-US" baseline="0" dirty="0" smtClean="0"/>
              <a:t> has ben </a:t>
            </a:r>
            <a:r>
              <a:rPr lang="en-US" baseline="0" dirty="0" err="1" smtClean="0"/>
              <a:t>mis</a:t>
            </a:r>
            <a:r>
              <a:rPr lang="en-US" baseline="0" dirty="0" smtClean="0"/>
              <a:t>-tagged as a named entity, because it’s capitalized, and likely out of vocabulary (you wouldn’t see this kind of spelling in edited text.  The first mention of “Nintendo” is segmented correctly, but it’s misclassified as a location, whereas the second mention should really be “Nintendo 3DS” (the product).  Finally it’s missing “North America” since only “America” is capitalized.</a:t>
            </a:r>
            <a:endParaRPr lang="en-US" dirty="0" smtClean="0"/>
          </a:p>
          <a:p>
            <a:endParaRPr lang="en-US" dirty="0" smtClean="0"/>
          </a:p>
          <a:p>
            <a:r>
              <a:rPr lang="en-US" dirty="0" smtClean="0"/>
              <a:t>***************************************************</a:t>
            </a:r>
          </a:p>
          <a:p>
            <a:r>
              <a:rPr lang="en-US" dirty="0" smtClean="0"/>
              <a:t>Off</a:t>
            </a:r>
            <a:r>
              <a:rPr lang="en-US" baseline="0" dirty="0" smtClean="0"/>
              <a:t> the shelf named entity taggers perform very poorly on twitter</a:t>
            </a:r>
          </a:p>
          <a:p>
            <a:r>
              <a:rPr lang="en-US" dirty="0" smtClean="0"/>
              <a:t>Stanford</a:t>
            </a:r>
            <a:r>
              <a:rPr lang="en-US" baseline="0" dirty="0" smtClean="0"/>
              <a:t> NER gets an F1 score of 0.44 (not including entity classification)</a:t>
            </a:r>
          </a:p>
          <a:p>
            <a:r>
              <a:rPr lang="en-US" baseline="0" dirty="0" smtClean="0"/>
              <a:t>To give an idea of what these errors look like, here’s a tweet annotated by the Stanford NER</a:t>
            </a:r>
          </a:p>
          <a:p>
            <a:r>
              <a:rPr lang="en-US" baseline="0" dirty="0" smtClean="0"/>
              <a:t>	-</a:t>
            </a:r>
            <a:r>
              <a:rPr lang="en-US" baseline="0" dirty="0" err="1" smtClean="0"/>
              <a:t>Mis</a:t>
            </a:r>
            <a:r>
              <a:rPr lang="en-US" baseline="0" dirty="0" smtClean="0"/>
              <a:t>-segments “</a:t>
            </a:r>
            <a:r>
              <a:rPr lang="en-US" baseline="0" dirty="0" err="1" smtClean="0"/>
              <a:t>Yess</a:t>
            </a:r>
            <a:r>
              <a:rPr lang="en-US" baseline="0" dirty="0" smtClean="0"/>
              <a:t>” as a named entity (out of vocabulary + capitalized)</a:t>
            </a:r>
          </a:p>
          <a:p>
            <a:r>
              <a:rPr lang="en-US" baseline="0" dirty="0" smtClean="0"/>
              <a:t>	-”Nintendo” is misclassified as a location</a:t>
            </a:r>
          </a:p>
          <a:p>
            <a:r>
              <a:rPr lang="en-US" baseline="0" dirty="0" smtClean="0"/>
              <a:t>	-Second occurrence of “Nintendo” should really be “Nintendo 3DS” (product)</a:t>
            </a:r>
          </a:p>
          <a:p>
            <a:r>
              <a:rPr lang="en-US" baseline="0" dirty="0" smtClean="0"/>
              <a:t>	-”America” should be segmented as “north America”</a:t>
            </a:r>
          </a:p>
          <a:p>
            <a:endParaRPr lang="en-US" dirty="0"/>
          </a:p>
        </p:txBody>
      </p:sp>
      <p:sp>
        <p:nvSpPr>
          <p:cNvPr id="4" name="Slide Number Placeholder 3"/>
          <p:cNvSpPr>
            <a:spLocks noGrp="1"/>
          </p:cNvSpPr>
          <p:nvPr>
            <p:ph type="sldNum" sz="quarter" idx="10"/>
          </p:nvPr>
        </p:nvSpPr>
        <p:spPr/>
        <p:txBody>
          <a:bodyPr/>
          <a:lstStyle/>
          <a:p>
            <a:fld id="{B9FB2307-2A4E-4134-9660-F385EE11875B}" type="slidenum">
              <a:rPr lang="en-US" smtClean="0"/>
              <a:t>19</a:t>
            </a:fld>
            <a:endParaRPr lang="en-US"/>
          </a:p>
        </p:txBody>
      </p:sp>
    </p:spTree>
    <p:extLst>
      <p:ext uri="{BB962C8B-B14F-4D97-AF65-F5344CB8AC3E}">
        <p14:creationId xmlns:p14="http://schemas.microsoft.com/office/powerpoint/2010/main" val="2626950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address this we manually annotated 2,400 tweets with named entities as in-domain training data.  Also, it’s probably worth mentioning, that I tried to include some out-of domain training data from the MUC competitions, but found that it actually lowered performance.  I think what’s going on here is that the way people refer to Named Entities in Twitter is just very different.</a:t>
            </a:r>
            <a:endParaRPr lang="en-US" dirty="0"/>
          </a:p>
        </p:txBody>
      </p:sp>
      <p:sp>
        <p:nvSpPr>
          <p:cNvPr id="4" name="Slide Number Placeholder 3"/>
          <p:cNvSpPr>
            <a:spLocks noGrp="1"/>
          </p:cNvSpPr>
          <p:nvPr>
            <p:ph type="sldNum" sz="quarter" idx="10"/>
          </p:nvPr>
        </p:nvSpPr>
        <p:spPr/>
        <p:txBody>
          <a:bodyPr/>
          <a:lstStyle/>
          <a:p>
            <a:fld id="{B9FB2307-2A4E-4134-9660-F385EE11875B}" type="slidenum">
              <a:rPr lang="en-US" smtClean="0"/>
              <a:t>20</a:t>
            </a:fld>
            <a:endParaRPr lang="en-US"/>
          </a:p>
        </p:txBody>
      </p:sp>
    </p:spTree>
    <p:extLst>
      <p:ext uri="{BB962C8B-B14F-4D97-AF65-F5344CB8AC3E}">
        <p14:creationId xmlns:p14="http://schemas.microsoft.com/office/powerpoint/2010/main" val="2796385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learning and inference, again we’re using CRFs.  We treat this task as a sequence labeling problem using the standard IOB encoding.  For features,</a:t>
            </a:r>
            <a:r>
              <a:rPr lang="en-US" baseline="0" dirty="0" smtClean="0"/>
              <a:t> we use orthographic features of the words, large dictionaries of named Entities, in addition to contextual features.</a:t>
            </a:r>
            <a:endParaRPr lang="en-US" dirty="0" smtClean="0"/>
          </a:p>
          <a:p>
            <a:endParaRPr lang="en-US" dirty="0" smtClean="0"/>
          </a:p>
          <a:p>
            <a:r>
              <a:rPr lang="en-US" dirty="0" smtClean="0"/>
              <a:t>******************************************************************</a:t>
            </a:r>
          </a:p>
          <a:p>
            <a:r>
              <a:rPr lang="en-US" dirty="0" smtClean="0"/>
              <a:t>Treat this in a fairly standard way:</a:t>
            </a:r>
          </a:p>
          <a:p>
            <a:r>
              <a:rPr lang="en-US" dirty="0" smtClean="0"/>
              <a:t>	-Sequence labeling task</a:t>
            </a:r>
            <a:r>
              <a:rPr lang="en-US" baseline="0" dirty="0" smtClean="0"/>
              <a:t> (decide if each word begins, is included in, or is outside of an entity</a:t>
            </a:r>
          </a:p>
          <a:p>
            <a:r>
              <a:rPr lang="en-US" baseline="0" dirty="0" smtClean="0"/>
              <a:t>	-Again use CRFs for classification</a:t>
            </a:r>
          </a:p>
          <a:p>
            <a:r>
              <a:rPr lang="en-US" baseline="0" dirty="0" smtClean="0"/>
              <a:t>	-Standard set of features (orthographic, dictionaries, contextual)</a:t>
            </a:r>
          </a:p>
          <a:p>
            <a:endParaRPr lang="en-US" dirty="0"/>
          </a:p>
        </p:txBody>
      </p:sp>
      <p:sp>
        <p:nvSpPr>
          <p:cNvPr id="4" name="Slide Number Placeholder 3"/>
          <p:cNvSpPr>
            <a:spLocks noGrp="1"/>
          </p:cNvSpPr>
          <p:nvPr>
            <p:ph type="sldNum" sz="quarter" idx="10"/>
          </p:nvPr>
        </p:nvSpPr>
        <p:spPr/>
        <p:txBody>
          <a:bodyPr/>
          <a:lstStyle/>
          <a:p>
            <a:fld id="{B9FB2307-2A4E-4134-9660-F385EE11875B}" type="slidenum">
              <a:rPr lang="en-US" smtClean="0"/>
              <a:t>21</a:t>
            </a:fld>
            <a:endParaRPr lang="en-US"/>
          </a:p>
        </p:txBody>
      </p:sp>
    </p:spTree>
    <p:extLst>
      <p:ext uri="{BB962C8B-B14F-4D97-AF65-F5344CB8AC3E}">
        <p14:creationId xmlns:p14="http://schemas.microsoft.com/office/powerpoint/2010/main" val="266483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I’m showing performance at segmenting named entities.  Like I mentioned,</a:t>
            </a:r>
            <a:r>
              <a:rPr lang="en-US" baseline="0" dirty="0" smtClean="0"/>
              <a:t> the </a:t>
            </a:r>
            <a:r>
              <a:rPr lang="en-US" baseline="0" dirty="0" err="1" smtClean="0"/>
              <a:t>stanford</a:t>
            </a:r>
            <a:r>
              <a:rPr lang="en-US" baseline="0" dirty="0" smtClean="0"/>
              <a:t> Named entity tagger gets an F1 score of about 0.44.  Just by training on in-domain data we’re able to get it up to about 0.63.  And by adding additional features (including POS features) we’re able to get up almost to about 0.7 F1.</a:t>
            </a:r>
          </a:p>
          <a:p>
            <a:endParaRPr lang="en-US" baseline="0" dirty="0" smtClean="0"/>
          </a:p>
          <a:p>
            <a:r>
              <a:rPr lang="en-US" baseline="0" dirty="0" smtClean="0"/>
              <a:t>Of course this is lower than the performance we might expect on edited texts, but I think performance at these kinds of tasks will always be lower on Twitter due to it’s noisy and unique style.</a:t>
            </a:r>
            <a:endParaRPr lang="en-US" dirty="0" smtClean="0"/>
          </a:p>
          <a:p>
            <a:endParaRPr lang="en-US" dirty="0" smtClean="0"/>
          </a:p>
          <a:p>
            <a:r>
              <a:rPr lang="en-US" dirty="0" smtClean="0"/>
              <a:t>*************************************************************</a:t>
            </a:r>
          </a:p>
          <a:p>
            <a:r>
              <a:rPr lang="en-US" dirty="0" smtClean="0"/>
              <a:t>Looking at performance we see the Stanford NE tagger gets</a:t>
            </a:r>
            <a:r>
              <a:rPr lang="en-US" baseline="0" dirty="0" smtClean="0"/>
              <a:t> an F1 score of about 0.5.</a:t>
            </a:r>
          </a:p>
          <a:p>
            <a:r>
              <a:rPr lang="en-US" baseline="0" dirty="0" smtClean="0"/>
              <a:t>By training on 30k tokens of in-domain data we’re able to get about a 40% increase in F1</a:t>
            </a:r>
          </a:p>
          <a:p>
            <a:r>
              <a:rPr lang="en-US" baseline="0" dirty="0" smtClean="0"/>
              <a:t>Adding in features based on the POS tags, gives us another nice boost in performance</a:t>
            </a:r>
            <a:endParaRPr lang="en-US" dirty="0"/>
          </a:p>
        </p:txBody>
      </p:sp>
      <p:sp>
        <p:nvSpPr>
          <p:cNvPr id="4" name="Slide Number Placeholder 3"/>
          <p:cNvSpPr>
            <a:spLocks noGrp="1"/>
          </p:cNvSpPr>
          <p:nvPr>
            <p:ph type="sldNum" sz="quarter" idx="10"/>
          </p:nvPr>
        </p:nvSpPr>
        <p:spPr/>
        <p:txBody>
          <a:bodyPr/>
          <a:lstStyle/>
          <a:p>
            <a:fld id="{B9FB2307-2A4E-4134-9660-F385EE11875B}" type="slidenum">
              <a:rPr lang="en-US" smtClean="0"/>
              <a:t>22</a:t>
            </a:fld>
            <a:endParaRPr lang="en-US"/>
          </a:p>
        </p:txBody>
      </p:sp>
    </p:spTree>
    <p:extLst>
      <p:ext uri="{BB962C8B-B14F-4D97-AF65-F5344CB8AC3E}">
        <p14:creationId xmlns:p14="http://schemas.microsoft.com/office/powerpoint/2010/main" val="731341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I’m going to move on and talk about classifying named entities, which I think is an even more difficult task on Twitter</a:t>
            </a:r>
            <a:endParaRPr lang="en-US" dirty="0"/>
          </a:p>
        </p:txBody>
      </p:sp>
      <p:sp>
        <p:nvSpPr>
          <p:cNvPr id="4" name="Slide Number Placeholder 3"/>
          <p:cNvSpPr>
            <a:spLocks noGrp="1"/>
          </p:cNvSpPr>
          <p:nvPr>
            <p:ph type="sldNum" sz="quarter" idx="10"/>
          </p:nvPr>
        </p:nvSpPr>
        <p:spPr/>
        <p:txBody>
          <a:bodyPr/>
          <a:lstStyle/>
          <a:p>
            <a:fld id="{4183E018-D068-4A55-B873-FD88004EF21A}" type="slidenum">
              <a:rPr lang="en-US" smtClean="0"/>
              <a:t>23</a:t>
            </a:fld>
            <a:endParaRPr lang="en-US"/>
          </a:p>
        </p:txBody>
      </p:sp>
    </p:spTree>
    <p:extLst>
      <p:ext uri="{BB962C8B-B14F-4D97-AF65-F5344CB8AC3E}">
        <p14:creationId xmlns:p14="http://schemas.microsoft.com/office/powerpoint/2010/main" val="1961057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why would we want to do information extraction and build NLP tools for Twitter?  So I don’t think </a:t>
            </a:r>
            <a:r>
              <a:rPr lang="en-US" baseline="0" dirty="0" err="1" smtClean="0"/>
              <a:t>Twiitter</a:t>
            </a:r>
            <a:r>
              <a:rPr lang="en-US" baseline="0" dirty="0" smtClean="0"/>
              <a:t> is going to be a useful source of information for things like answering Jeopardy questions or discovering new </a:t>
            </a:r>
            <a:r>
              <a:rPr lang="en-US" baseline="0" dirty="0" err="1" smtClean="0"/>
              <a:t>protien</a:t>
            </a:r>
            <a:r>
              <a:rPr lang="en-US" baseline="0" dirty="0" smtClean="0"/>
              <a:t> interactions, but I think it does provide useful information about events that are taking place in the world.</a:t>
            </a:r>
          </a:p>
          <a:p>
            <a:r>
              <a:rPr lang="en-US" baseline="0" dirty="0" smtClean="0"/>
              <a:t>What is interesting and unique about Twitter as compared with other text genres such as news articles is that Tweets are very short and easy to create (even on mobile devices); and they are also widely distributed.  For these reasons, they often contain the most up-to-date source of information on events taking place.  Because there are so many users talking about the same events, we also get a good measure of which events are the most interesting or important.</a:t>
            </a:r>
          </a:p>
          <a:p>
            <a:r>
              <a:rPr lang="en-US" baseline="0" dirty="0" smtClean="0"/>
              <a:t>But this ease of creation and distribution is a double edged sword.  Many tweets are redundant or irrelevant leading to information overload.  In general a person can’t read all of the hundreds of millions of tweets produced every day in order to figure out what are the most interesting and important events, so I think there is strong motivation for extracting and aggregating this information automatically.</a:t>
            </a:r>
          </a:p>
          <a:p>
            <a:r>
              <a:rPr lang="en-US" baseline="0" dirty="0" smtClean="0"/>
              <a:t>Of course people are already doing this to some extent, for example if you go on Twitter’s website, they provide a list of trending topics which are short phrases which are relatively frequent in the current stream of tweets.</a:t>
            </a:r>
          </a:p>
          <a:p>
            <a:r>
              <a:rPr lang="en-US" baseline="0" dirty="0" smtClean="0"/>
              <a:t>What our goal is in this work is to move beyond the trends and extract a more structured representation of events people are talking about on Twitter to allow more interesting queries and visualizations of this information.</a:t>
            </a:r>
          </a:p>
          <a:p>
            <a:endParaRPr lang="en-US" baseline="0" dirty="0" smtClean="0"/>
          </a:p>
        </p:txBody>
      </p:sp>
      <p:sp>
        <p:nvSpPr>
          <p:cNvPr id="4" name="Slide Number Placeholder 3"/>
          <p:cNvSpPr>
            <a:spLocks noGrp="1"/>
          </p:cNvSpPr>
          <p:nvPr>
            <p:ph type="sldNum" sz="quarter" idx="10"/>
          </p:nvPr>
        </p:nvSpPr>
        <p:spPr/>
        <p:txBody>
          <a:bodyPr/>
          <a:lstStyle/>
          <a:p>
            <a:fld id="{B9FB2307-2A4E-4134-9660-F385EE11875B}" type="slidenum">
              <a:rPr lang="en-US" smtClean="0"/>
              <a:t>2</a:t>
            </a:fld>
            <a:endParaRPr lang="en-US"/>
          </a:p>
        </p:txBody>
      </p:sp>
    </p:spTree>
    <p:extLst>
      <p:ext uri="{BB962C8B-B14F-4D97-AF65-F5344CB8AC3E}">
        <p14:creationId xmlns:p14="http://schemas.microsoft.com/office/powerpoint/2010/main" val="938187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two things which I think make classifying named entities in Tweets difficult.</a:t>
            </a:r>
          </a:p>
          <a:p>
            <a:r>
              <a:rPr lang="en-US" baseline="0" dirty="0" smtClean="0"/>
              <a:t>The first is that there are many unique and infrequent types.  On Twitter people are talking about bands, movies, products, sports teams and so on, so I don’t think that the standard types PLO will be sufficient.</a:t>
            </a:r>
          </a:p>
          <a:p>
            <a:r>
              <a:rPr lang="en-US" baseline="0" dirty="0" smtClean="0"/>
              <a:t>Many of these types are relatively infrequent, so in any randomly sampled set of Tweets there will be very few training examples for each type.  For this reason I don’t think we can simply rely on supervised learning for classifying named entities.</a:t>
            </a:r>
          </a:p>
          <a:p>
            <a:r>
              <a:rPr lang="en-US" dirty="0" smtClean="0"/>
              <a:t>The second thing which makes named entity classification in tweets difficult is that they are often very terse, lacking</a:t>
            </a:r>
            <a:r>
              <a:rPr lang="en-US" baseline="0" dirty="0" smtClean="0"/>
              <a:t> enough context to determine the type of entities they refer to.</a:t>
            </a:r>
            <a:endParaRPr lang="en-US" dirty="0"/>
          </a:p>
        </p:txBody>
      </p:sp>
      <p:sp>
        <p:nvSpPr>
          <p:cNvPr id="4" name="Slide Number Placeholder 3"/>
          <p:cNvSpPr>
            <a:spLocks noGrp="1"/>
          </p:cNvSpPr>
          <p:nvPr>
            <p:ph type="sldNum" sz="quarter" idx="10"/>
          </p:nvPr>
        </p:nvSpPr>
        <p:spPr/>
        <p:txBody>
          <a:bodyPr/>
          <a:lstStyle/>
          <a:p>
            <a:fld id="{B9FB2307-2A4E-4134-9660-F385EE11875B}" type="slidenum">
              <a:rPr lang="en-US" smtClean="0"/>
              <a:t>24</a:t>
            </a:fld>
            <a:endParaRPr lang="en-US"/>
          </a:p>
        </p:txBody>
      </p:sp>
    </p:spTree>
    <p:extLst>
      <p:ext uri="{BB962C8B-B14F-4D97-AF65-F5344CB8AC3E}">
        <p14:creationId xmlns:p14="http://schemas.microsoft.com/office/powerpoint/2010/main" val="77496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if we see a tweet like this one, it’s very difficult to determine</a:t>
            </a:r>
            <a:r>
              <a:rPr lang="en-US" baseline="0" dirty="0" smtClean="0"/>
              <a:t> which type of entity KKTNY is referring to without some kind of background knowledge.</a:t>
            </a:r>
            <a:endParaRPr lang="en-US" dirty="0"/>
          </a:p>
        </p:txBody>
      </p:sp>
      <p:sp>
        <p:nvSpPr>
          <p:cNvPr id="4" name="Slide Number Placeholder 3"/>
          <p:cNvSpPr>
            <a:spLocks noGrp="1"/>
          </p:cNvSpPr>
          <p:nvPr>
            <p:ph type="sldNum" sz="quarter" idx="10"/>
          </p:nvPr>
        </p:nvSpPr>
        <p:spPr/>
        <p:txBody>
          <a:bodyPr/>
          <a:lstStyle/>
          <a:p>
            <a:fld id="{B9FB2307-2A4E-4134-9660-F385EE11875B}" type="slidenum">
              <a:rPr lang="en-US" smtClean="0"/>
              <a:t>25</a:t>
            </a:fld>
            <a:endParaRPr lang="en-US"/>
          </a:p>
        </p:txBody>
      </p:sp>
    </p:spTree>
    <p:extLst>
      <p:ext uri="{BB962C8B-B14F-4D97-AF65-F5344CB8AC3E}">
        <p14:creationId xmlns:p14="http://schemas.microsoft.com/office/powerpoint/2010/main" val="77496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deal with both these issues,</a:t>
            </a:r>
            <a:r>
              <a:rPr lang="en-US" baseline="0" dirty="0" smtClean="0"/>
              <a:t> we are proposing a weakly supervised approach to named entity classification.  Our idea is to make use of large dictionaries of entities and their types as a source of distant supervision for training a Named Entity tagger.</a:t>
            </a:r>
          </a:p>
          <a:p>
            <a:r>
              <a:rPr lang="en-US" baseline="0" dirty="0" smtClean="0"/>
              <a:t>Of course we can’t simply look up named entities to find their types, because they are often highly ambiguous.  For example if we look up the phrase “China” in Freebase, we see that it could refer to a country, a band, a person or a film.</a:t>
            </a:r>
          </a:p>
          <a:p>
            <a:endParaRPr lang="en-US" dirty="0"/>
          </a:p>
        </p:txBody>
      </p:sp>
      <p:sp>
        <p:nvSpPr>
          <p:cNvPr id="4" name="Slide Number Placeholder 3"/>
          <p:cNvSpPr>
            <a:spLocks noGrp="1"/>
          </p:cNvSpPr>
          <p:nvPr>
            <p:ph type="sldNum" sz="quarter" idx="10"/>
          </p:nvPr>
        </p:nvSpPr>
        <p:spPr/>
        <p:txBody>
          <a:bodyPr/>
          <a:lstStyle/>
          <a:p>
            <a:fld id="{B9FB2307-2A4E-4134-9660-F385EE11875B}" type="slidenum">
              <a:rPr lang="en-US" smtClean="0"/>
              <a:t>26</a:t>
            </a:fld>
            <a:endParaRPr lang="en-US"/>
          </a:p>
        </p:txBody>
      </p:sp>
    </p:spTree>
    <p:extLst>
      <p:ext uri="{BB962C8B-B14F-4D97-AF65-F5344CB8AC3E}">
        <p14:creationId xmlns:p14="http://schemas.microsoft.com/office/powerpoint/2010/main" val="3134787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some way to disambiguate</a:t>
            </a:r>
            <a:r>
              <a:rPr lang="en-US" baseline="0" dirty="0" smtClean="0"/>
              <a:t> between these possibilities.</a:t>
            </a:r>
          </a:p>
          <a:p>
            <a:endParaRPr lang="en-US" dirty="0"/>
          </a:p>
        </p:txBody>
      </p:sp>
      <p:sp>
        <p:nvSpPr>
          <p:cNvPr id="4" name="Slide Number Placeholder 3"/>
          <p:cNvSpPr>
            <a:spLocks noGrp="1"/>
          </p:cNvSpPr>
          <p:nvPr>
            <p:ph type="sldNum" sz="quarter" idx="10"/>
          </p:nvPr>
        </p:nvSpPr>
        <p:spPr/>
        <p:txBody>
          <a:bodyPr/>
          <a:lstStyle/>
          <a:p>
            <a:fld id="{B9FB2307-2A4E-4134-9660-F385EE11875B}" type="slidenum">
              <a:rPr lang="en-US" smtClean="0"/>
              <a:t>27</a:t>
            </a:fld>
            <a:endParaRPr lang="en-US"/>
          </a:p>
        </p:txBody>
      </p:sp>
    </p:spTree>
    <p:extLst>
      <p:ext uri="{BB962C8B-B14F-4D97-AF65-F5344CB8AC3E}">
        <p14:creationId xmlns:p14="http://schemas.microsoft.com/office/powerpoint/2010/main" val="3134787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do this,</a:t>
            </a:r>
            <a:r>
              <a:rPr lang="en-US" baseline="0" dirty="0" smtClean="0"/>
              <a:t> we are proposing an approach to distant supervision using topic models.</a:t>
            </a:r>
          </a:p>
          <a:p>
            <a:r>
              <a:rPr lang="en-US" baseline="0" dirty="0" smtClean="0"/>
              <a:t>The idea is to treat each entity as a mixture of types.</a:t>
            </a:r>
          </a:p>
          <a:p>
            <a:r>
              <a:rPr lang="en-US" baseline="0" dirty="0" smtClean="0"/>
              <a:t>To make use of the freebase dictionaries as a source of supervision, we constrain each entity’s distribution over types based on the Freebase dictionaries it appears in.</a:t>
            </a:r>
          </a:p>
          <a:p>
            <a:r>
              <a:rPr lang="en-US" baseline="0" dirty="0" smtClean="0"/>
              <a:t>So each topic in our model is going to correspond to one Freebase dictionary.</a:t>
            </a:r>
          </a:p>
          <a:p>
            <a:endParaRPr lang="en-US" dirty="0"/>
          </a:p>
        </p:txBody>
      </p:sp>
      <p:sp>
        <p:nvSpPr>
          <p:cNvPr id="4" name="Slide Number Placeholder 3"/>
          <p:cNvSpPr>
            <a:spLocks noGrp="1"/>
          </p:cNvSpPr>
          <p:nvPr>
            <p:ph type="sldNum" sz="quarter" idx="10"/>
          </p:nvPr>
        </p:nvSpPr>
        <p:spPr/>
        <p:txBody>
          <a:bodyPr/>
          <a:lstStyle/>
          <a:p>
            <a:fld id="{B9FB2307-2A4E-4134-9660-F385EE11875B}" type="slidenum">
              <a:rPr lang="en-US" smtClean="0"/>
              <a:t>28</a:t>
            </a:fld>
            <a:endParaRPr lang="en-US"/>
          </a:p>
        </p:txBody>
      </p:sp>
    </p:spTree>
    <p:extLst>
      <p:ext uri="{BB962C8B-B14F-4D97-AF65-F5344CB8AC3E}">
        <p14:creationId xmlns:p14="http://schemas.microsoft.com/office/powerpoint/2010/main" val="2648612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In order to make this clear, I think it’s helpful to walk through the generative story for LDA in the context of our data.</a:t>
            </a:r>
          </a:p>
          <a:p>
            <a:endParaRPr lang="en-US" dirty="0" smtClean="0"/>
          </a:p>
        </p:txBody>
      </p:sp>
      <p:sp>
        <p:nvSpPr>
          <p:cNvPr id="1146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BD19490-D1B9-430B-A161-42E3B87691FF}" type="slidenum">
              <a:rPr lang="en-US" smtClean="0"/>
              <a:pPr/>
              <a:t>29</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First of all we have</a:t>
            </a:r>
            <a:r>
              <a:rPr lang="en-US" baseline="0" dirty="0" smtClean="0"/>
              <a:t> a set of types, where each type corresponds to one of the Freebase dictionaries.</a:t>
            </a:r>
          </a:p>
          <a:p>
            <a:r>
              <a:rPr lang="en-US" dirty="0" smtClean="0"/>
              <a:t>For each type we pick a random distribution over words which co-occur with</a:t>
            </a:r>
            <a:r>
              <a:rPr lang="en-US" baseline="0" dirty="0" smtClean="0"/>
              <a:t> it’s mentions.</a:t>
            </a:r>
            <a:endParaRPr lang="en-US" dirty="0" smtClean="0"/>
          </a:p>
        </p:txBody>
      </p:sp>
      <p:sp>
        <p:nvSpPr>
          <p:cNvPr id="1146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BD19490-D1B9-430B-A161-42E3B87691FF}" type="slidenum">
              <a:rPr lang="en-US" smtClean="0"/>
              <a:pPr/>
              <a:t>30</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For example we might have a type TEAM, which commonly co-occurs with words like “victory” and “played”, and a type LOCATION which co-occurs with words like “visiting” and “airport”.</a:t>
            </a:r>
          </a:p>
          <a:p>
            <a:endParaRPr lang="en-US" dirty="0" smtClean="0"/>
          </a:p>
        </p:txBody>
      </p:sp>
      <p:sp>
        <p:nvSpPr>
          <p:cNvPr id="1146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BD19490-D1B9-430B-A161-42E3B87691FF}" type="slidenum">
              <a:rPr lang="en-US" smtClean="0"/>
              <a:pPr/>
              <a:t>31</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Now for each</a:t>
            </a:r>
            <a:r>
              <a:rPr lang="en-US" baseline="0" dirty="0" smtClean="0"/>
              <a:t> entity in our data, we pick a random distribution over types, constrained using the FB dictionaries.</a:t>
            </a:r>
          </a:p>
          <a:p>
            <a:endParaRPr lang="en-US" dirty="0" smtClean="0"/>
          </a:p>
        </p:txBody>
      </p:sp>
      <p:sp>
        <p:nvSpPr>
          <p:cNvPr id="1146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BD19490-D1B9-430B-A161-42E3B87691FF}" type="slidenum">
              <a:rPr lang="en-US" smtClean="0"/>
              <a:pPr/>
              <a:t>32</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For example,</a:t>
            </a:r>
            <a:r>
              <a:rPr lang="en-US" baseline="0" dirty="0" smtClean="0"/>
              <a:t> if we look up “Seattle” in FB, we may see that it could be either a TEAM or a LOCATION, and we pick a random probability distribution over these two possibilities.</a:t>
            </a:r>
          </a:p>
          <a:p>
            <a:endParaRPr lang="en-US" dirty="0" smtClean="0"/>
          </a:p>
        </p:txBody>
      </p:sp>
      <p:sp>
        <p:nvSpPr>
          <p:cNvPr id="1146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BD19490-D1B9-430B-A161-42E3B87691FF}" type="slidenum">
              <a:rPr lang="en-US" smtClean="0"/>
              <a:pPr/>
              <a:t>33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discussing events as they take place, Twitter</a:t>
            </a:r>
            <a:r>
              <a:rPr lang="en-US" baseline="0" dirty="0" smtClean="0"/>
              <a:t> users also often mention events which will happen in the Future.  For example, if we see a phrase like “next Friday”, we can figure out which calendar day the user is referring to since we have the timestamp when the Tweet was created.</a:t>
            </a:r>
          </a:p>
          <a:p>
            <a:r>
              <a:rPr lang="en-US" baseline="0" dirty="0" smtClean="0"/>
              <a:t>What’s interesting about temporal references in Twitter is that a larger proportion of them appear to refer to events which will occur in the future.  From examining a sample of temporal expressions in news articles we found that only 8% of temporal expressions refer to the future whereas 25% do so on Twitter.</a:t>
            </a:r>
          </a:p>
          <a:p>
            <a:endParaRPr lang="en-US" dirty="0"/>
          </a:p>
        </p:txBody>
      </p:sp>
      <p:sp>
        <p:nvSpPr>
          <p:cNvPr id="4" name="Slide Number Placeholder 3"/>
          <p:cNvSpPr>
            <a:spLocks noGrp="1"/>
          </p:cNvSpPr>
          <p:nvPr>
            <p:ph type="sldNum" sz="quarter" idx="10"/>
          </p:nvPr>
        </p:nvSpPr>
        <p:spPr/>
        <p:txBody>
          <a:bodyPr/>
          <a:lstStyle/>
          <a:p>
            <a:fld id="{4183E018-D068-4A55-B873-FD88004EF21A}" type="slidenum">
              <a:rPr lang="en-US" smtClean="0"/>
              <a:t>3</a:t>
            </a:fld>
            <a:endParaRPr lang="en-US"/>
          </a:p>
        </p:txBody>
      </p:sp>
    </p:spTree>
    <p:extLst>
      <p:ext uri="{BB962C8B-B14F-4D97-AF65-F5344CB8AC3E}">
        <p14:creationId xmlns:p14="http://schemas.microsoft.com/office/powerpoint/2010/main" val="4153623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Now for each context word position, we first draw a type from this distribution</a:t>
            </a:r>
          </a:p>
        </p:txBody>
      </p:sp>
      <p:sp>
        <p:nvSpPr>
          <p:cNvPr id="1146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BD19490-D1B9-430B-A161-42E3B87691FF}" type="slidenum">
              <a:rPr lang="en-US" smtClean="0"/>
              <a:pPr/>
              <a:t>34</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1146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BD19490-D1B9-430B-A161-42E3B87691FF}" type="slidenum">
              <a:rPr lang="en-US" smtClean="0"/>
              <a:pPr/>
              <a:t>35</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1146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BD19490-D1B9-430B-A161-42E3B87691FF}" type="slidenum">
              <a:rPr lang="en-US" smtClean="0"/>
              <a:pPr/>
              <a:t>36</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And then pick a word from the associated type distribution</a:t>
            </a:r>
          </a:p>
        </p:txBody>
      </p:sp>
      <p:sp>
        <p:nvSpPr>
          <p:cNvPr id="1146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BD19490-D1B9-430B-A161-42E3B87691FF}" type="slidenum">
              <a:rPr lang="en-US" smtClean="0"/>
              <a:pPr/>
              <a:t>37</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1146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BD19490-D1B9-430B-A161-42E3B87691FF}" type="slidenum">
              <a:rPr lang="en-US" smtClean="0"/>
              <a:pPr/>
              <a:t>38</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And we repeat this process for each word in the corpus.</a:t>
            </a:r>
          </a:p>
        </p:txBody>
      </p:sp>
      <p:sp>
        <p:nvSpPr>
          <p:cNvPr id="1146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BD19490-D1B9-430B-A161-42E3B87691FF}" type="slidenum">
              <a:rPr lang="en-US" smtClean="0"/>
              <a:pPr/>
              <a:t>39</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 gathered named entities and context vectors from about 60M status messages, using the Named Entity </a:t>
            </a:r>
            <a:r>
              <a:rPr lang="en-US" baseline="0" dirty="0" err="1" smtClean="0"/>
              <a:t>segmenter</a:t>
            </a:r>
            <a:r>
              <a:rPr lang="en-US" baseline="0" dirty="0" smtClean="0"/>
              <a:t> I described earlier.</a:t>
            </a:r>
          </a:p>
          <a:p>
            <a:r>
              <a:rPr lang="en-US" baseline="0" dirty="0" smtClean="0"/>
              <a:t>We also picked a set of 10 FB types which we found to be important in Twitter, and also which had good coverage in FB.</a:t>
            </a:r>
          </a:p>
          <a:p>
            <a:r>
              <a:rPr lang="en-US" baseline="0" dirty="0" smtClean="0"/>
              <a:t>For inference we’re using collapsed </a:t>
            </a:r>
            <a:r>
              <a:rPr lang="en-US" baseline="0" dirty="0" err="1" smtClean="0"/>
              <a:t>gibbs</a:t>
            </a:r>
            <a:r>
              <a:rPr lang="en-US" baseline="0" dirty="0" smtClean="0"/>
              <a:t> sampling, where we constrain the hidden variables based on the FB dictionaries as a way to incorporate supervision.</a:t>
            </a:r>
          </a:p>
          <a:p>
            <a:r>
              <a:rPr lang="en-US" baseline="0" dirty="0" smtClean="0"/>
              <a:t>If an entity isn’t found in Freebase, we simply don’t constrain it’s distribution over types.</a:t>
            </a:r>
          </a:p>
          <a:p>
            <a:endParaRPr lang="en-US" dirty="0"/>
          </a:p>
        </p:txBody>
      </p:sp>
      <p:sp>
        <p:nvSpPr>
          <p:cNvPr id="4" name="Slide Number Placeholder 3"/>
          <p:cNvSpPr>
            <a:spLocks noGrp="1"/>
          </p:cNvSpPr>
          <p:nvPr>
            <p:ph type="sldNum" sz="quarter" idx="10"/>
          </p:nvPr>
        </p:nvSpPr>
        <p:spPr/>
        <p:txBody>
          <a:bodyPr/>
          <a:lstStyle/>
          <a:p>
            <a:fld id="{86035627-00F0-46BF-B840-63D1AEDBD496}" type="slidenum">
              <a:rPr lang="en-US" smtClean="0"/>
              <a:t>40</a:t>
            </a:fld>
            <a:endParaRPr lang="en-US"/>
          </a:p>
        </p:txBody>
      </p:sp>
    </p:spTree>
    <p:extLst>
      <p:ext uri="{BB962C8B-B14F-4D97-AF65-F5344CB8AC3E}">
        <p14:creationId xmlns:p14="http://schemas.microsoft.com/office/powerpoint/2010/main" val="35538272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order to demonstrate that this model is doing something useful, here I’m showing example type lists for 3 of the 10 types (types which are the more difficult, infrequent ones).</a:t>
            </a:r>
          </a:p>
          <a:p>
            <a:r>
              <a:rPr lang="en-US" baseline="0" dirty="0" smtClean="0"/>
              <a:t>For each type, I’m listing the top 20 entities which assign highest probability to that type, and also weren’t found in FB.</a:t>
            </a:r>
          </a:p>
          <a:p>
            <a:r>
              <a:rPr lang="en-US" baseline="0" dirty="0" smtClean="0"/>
              <a:t>For the most part I think these look pretty good, for example if we look at “product”, we get things like …</a:t>
            </a:r>
          </a:p>
          <a:p>
            <a:r>
              <a:rPr lang="en-US" baseline="0" dirty="0" smtClean="0"/>
              <a:t>There are a few segmentation errors, but mostly these are either entities which are too new to have been added to FB, or are spelling variants which have not been added.</a:t>
            </a:r>
            <a:endParaRPr lang="en-US" dirty="0" smtClean="0"/>
          </a:p>
        </p:txBody>
      </p:sp>
      <p:sp>
        <p:nvSpPr>
          <p:cNvPr id="4" name="Slide Number Placeholder 3"/>
          <p:cNvSpPr>
            <a:spLocks noGrp="1"/>
          </p:cNvSpPr>
          <p:nvPr>
            <p:ph type="sldNum" sz="quarter" idx="10"/>
          </p:nvPr>
        </p:nvSpPr>
        <p:spPr/>
        <p:txBody>
          <a:bodyPr/>
          <a:lstStyle/>
          <a:p>
            <a:fld id="{B9FB2307-2A4E-4134-9660-F385EE11875B}" type="slidenum">
              <a:rPr lang="en-US" smtClean="0"/>
              <a:t>41</a:t>
            </a:fld>
            <a:endParaRPr lang="en-US"/>
          </a:p>
        </p:txBody>
      </p:sp>
    </p:spTree>
    <p:extLst>
      <p:ext uri="{BB962C8B-B14F-4D97-AF65-F5344CB8AC3E}">
        <p14:creationId xmlns:p14="http://schemas.microsoft.com/office/powerpoint/2010/main" val="17384941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there are some of these creative</a:t>
            </a:r>
            <a:r>
              <a:rPr lang="en-US" baseline="0" dirty="0" smtClean="0"/>
              <a:t> spellings which Twitter users like to use, and which we wouldn’t expect to be found in Freebase, but our model is able to correctly classify them.</a:t>
            </a:r>
          </a:p>
          <a:p>
            <a:endParaRPr lang="en-US" dirty="0" smtClean="0"/>
          </a:p>
        </p:txBody>
      </p:sp>
      <p:sp>
        <p:nvSpPr>
          <p:cNvPr id="4" name="Slide Number Placeholder 3"/>
          <p:cNvSpPr>
            <a:spLocks noGrp="1"/>
          </p:cNvSpPr>
          <p:nvPr>
            <p:ph type="sldNum" sz="quarter" idx="10"/>
          </p:nvPr>
        </p:nvSpPr>
        <p:spPr/>
        <p:txBody>
          <a:bodyPr/>
          <a:lstStyle/>
          <a:p>
            <a:fld id="{B9FB2307-2A4E-4134-9660-F385EE11875B}" type="slidenum">
              <a:rPr lang="en-US" smtClean="0"/>
              <a:t>42</a:t>
            </a:fld>
            <a:endParaRPr lang="en-US"/>
          </a:p>
        </p:txBody>
      </p:sp>
    </p:spTree>
    <p:extLst>
      <p:ext uri="{BB962C8B-B14F-4D97-AF65-F5344CB8AC3E}">
        <p14:creationId xmlns:p14="http://schemas.microsoft.com/office/powerpoint/2010/main" val="17384941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evaluate how</a:t>
            </a:r>
            <a:r>
              <a:rPr lang="en-US" baseline="0" dirty="0" smtClean="0"/>
              <a:t> well our model is able to classify entities in context, we manually annotated the 2400 tweets with the 10 NE types.  I just want to emphasize that these annotations are only used for evaluation purposes, and aren’t used to train the model, which relies solely on the Freebase dictionaries as a source of supervision.</a:t>
            </a:r>
            <a:endParaRPr lang="en-US" dirty="0" smtClean="0"/>
          </a:p>
          <a:p>
            <a:endParaRPr lang="en-US" dirty="0" smtClean="0"/>
          </a:p>
          <a:p>
            <a:r>
              <a:rPr lang="en-US" dirty="0" smtClean="0"/>
              <a:t>**************************************************************************</a:t>
            </a:r>
          </a:p>
          <a:p>
            <a:r>
              <a:rPr lang="en-US" dirty="0" smtClean="0"/>
              <a:t>For evaluation</a:t>
            </a:r>
            <a:r>
              <a:rPr lang="en-US" baseline="0" dirty="0" smtClean="0"/>
              <a:t> purposes only we annotated the 2,400 tweets I mentioned earlier with the 10 entity types (</a:t>
            </a:r>
            <a:r>
              <a:rPr lang="en-US" baseline="0" dirty="0" err="1" smtClean="0"/>
              <a:t>LabeledLDA</a:t>
            </a:r>
            <a:r>
              <a:rPr lang="en-US" baseline="0" dirty="0" smtClean="0"/>
              <a:t> doesn’t require any manually annotated training data, but we need something to evaluate performance against.</a:t>
            </a:r>
            <a:endParaRPr lang="en-US" dirty="0"/>
          </a:p>
        </p:txBody>
      </p:sp>
      <p:sp>
        <p:nvSpPr>
          <p:cNvPr id="4" name="Slide Number Placeholder 3"/>
          <p:cNvSpPr>
            <a:spLocks noGrp="1"/>
          </p:cNvSpPr>
          <p:nvPr>
            <p:ph type="sldNum" sz="quarter" idx="10"/>
          </p:nvPr>
        </p:nvSpPr>
        <p:spPr/>
        <p:txBody>
          <a:bodyPr/>
          <a:lstStyle/>
          <a:p>
            <a:fld id="{B9FB2307-2A4E-4134-9660-F385EE11875B}" type="slidenum">
              <a:rPr lang="en-US" smtClean="0"/>
              <a:t>43</a:t>
            </a:fld>
            <a:endParaRPr lang="en-US"/>
          </a:p>
        </p:txBody>
      </p:sp>
    </p:spTree>
    <p:extLst>
      <p:ext uri="{BB962C8B-B14F-4D97-AF65-F5344CB8AC3E}">
        <p14:creationId xmlns:p14="http://schemas.microsoft.com/office/powerpoint/2010/main" val="2785402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order to help motivate why doing information extraction and NLP on Twitter is worth our effort, I’d like to start out by showing a demo, where we automatically extract a calendar of popular events which are occurring in the near future.</a:t>
            </a:r>
          </a:p>
          <a:p>
            <a:r>
              <a:rPr lang="en-US" baseline="0" dirty="0" smtClean="0"/>
              <a:t>What we’re doing here is actually quite simple.  We first extract named entities from Tweets using a NER system which we’ve trained on some in-domain annotated Twitter data (and which I’ll have more to say about shortly).  We also extract and resolve temporal expressions.  Then we simply count the number of times each entity co-occurs with a reference to each calendar day, and plot the top k entities for each day on a calendar.</a:t>
            </a:r>
          </a:p>
          <a:p>
            <a:endParaRPr lang="en-US" baseline="0" dirty="0" smtClean="0"/>
          </a:p>
        </p:txBody>
      </p:sp>
      <p:sp>
        <p:nvSpPr>
          <p:cNvPr id="4" name="Slide Number Placeholder 3"/>
          <p:cNvSpPr>
            <a:spLocks noGrp="1"/>
          </p:cNvSpPr>
          <p:nvPr>
            <p:ph type="sldNum" sz="quarter" idx="10"/>
          </p:nvPr>
        </p:nvSpPr>
        <p:spPr/>
        <p:txBody>
          <a:bodyPr/>
          <a:lstStyle/>
          <a:p>
            <a:fld id="{B9FB2307-2A4E-4134-9660-F385EE11875B}" type="slidenum">
              <a:rPr lang="en-US" smtClean="0"/>
              <a:t>4</a:t>
            </a:fld>
            <a:endParaRPr lang="en-US"/>
          </a:p>
        </p:txBody>
      </p:sp>
    </p:spTree>
    <p:extLst>
      <p:ext uri="{BB962C8B-B14F-4D97-AF65-F5344CB8AC3E}">
        <p14:creationId xmlns:p14="http://schemas.microsoft.com/office/powerpoint/2010/main" val="11153574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I’m showing classification results (including a bunch of baselines).  Starting</a:t>
            </a:r>
            <a:r>
              <a:rPr lang="en-US" baseline="0" dirty="0" smtClean="0"/>
              <a:t> on the left, we see that the majority baseline (always predicting the most frequent class, PERSON) gets an F1 score of about 0.3.  We also tried a simple heuristic baseline using the Freebase dictionaries, which only makes predictions if the entity appears unambiguous (that is appears in only one dictionary).</a:t>
            </a:r>
            <a:endParaRPr lang="en-US" dirty="0" smtClean="0"/>
          </a:p>
          <a:p>
            <a:endParaRPr lang="en-US" dirty="0" smtClean="0"/>
          </a:p>
          <a:p>
            <a:r>
              <a:rPr lang="en-US" dirty="0" smtClean="0"/>
              <a:t>*************************************************************************</a:t>
            </a:r>
          </a:p>
          <a:p>
            <a:r>
              <a:rPr lang="en-US" dirty="0" smtClean="0"/>
              <a:t>Here I’m showing results of NE classification using the gold segmentations provided in the data (later I have results on </a:t>
            </a:r>
            <a:r>
              <a:rPr lang="en-US" dirty="0" err="1" smtClean="0"/>
              <a:t>seg+class</a:t>
            </a:r>
            <a:r>
              <a:rPr lang="en-US" dirty="0" smtClean="0"/>
              <a:t>).  First of all the majority baseline of always predicting</a:t>
            </a:r>
            <a:r>
              <a:rPr lang="en-US" baseline="0" dirty="0" smtClean="0"/>
              <a:t> the most frequent class “PERSON” gets an F1 score of about 0.3.  Next we have a baseline which only makes predictions if the entity appears totally unambiguous according to Freebase; this does a little bit better, but the important thing to note here is that this is fairly high-precision (used for seeding the Co-training baseline, and also </a:t>
            </a:r>
            <a:r>
              <a:rPr lang="en-US" baseline="0" dirty="0" err="1" smtClean="0"/>
              <a:t>LabeledLDA</a:t>
            </a:r>
            <a:r>
              <a:rPr lang="en-US" baseline="0" dirty="0" smtClean="0"/>
              <a:t>).  Next we have a fully-supervised baseline which uses a maximum entropy classifier trained using 4-fold cross-validation over the manually annotated data.  Finally </a:t>
            </a:r>
            <a:r>
              <a:rPr lang="en-US" baseline="0" dirty="0" err="1" smtClean="0"/>
              <a:t>LabeledLDA</a:t>
            </a:r>
            <a:r>
              <a:rPr lang="en-US" baseline="0" dirty="0" smtClean="0"/>
              <a:t> gets almost 0.7 F1 score on this task. </a:t>
            </a:r>
            <a:endParaRPr lang="en-US" dirty="0"/>
          </a:p>
        </p:txBody>
      </p:sp>
      <p:sp>
        <p:nvSpPr>
          <p:cNvPr id="4" name="Slide Number Placeholder 3"/>
          <p:cNvSpPr>
            <a:spLocks noGrp="1"/>
          </p:cNvSpPr>
          <p:nvPr>
            <p:ph type="sldNum" sz="quarter" idx="10"/>
          </p:nvPr>
        </p:nvSpPr>
        <p:spPr/>
        <p:txBody>
          <a:bodyPr/>
          <a:lstStyle/>
          <a:p>
            <a:fld id="{B9FB2307-2A4E-4134-9660-F385EE11875B}" type="slidenum">
              <a:rPr lang="en-US" smtClean="0"/>
              <a:t>44</a:t>
            </a:fld>
            <a:endParaRPr lang="en-US"/>
          </a:p>
        </p:txBody>
      </p:sp>
    </p:spTree>
    <p:extLst>
      <p:ext uri="{BB962C8B-B14F-4D97-AF65-F5344CB8AC3E}">
        <p14:creationId xmlns:p14="http://schemas.microsoft.com/office/powerpoint/2010/main" val="20842037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a:t>
            </a:r>
            <a:r>
              <a:rPr lang="en-US" baseline="0" dirty="0" smtClean="0"/>
              <a:t> the Freebase baseline is very low precision, it is fairly high recall.</a:t>
            </a:r>
          </a:p>
          <a:p>
            <a:endParaRPr lang="en-US" baseline="0" dirty="0" smtClean="0"/>
          </a:p>
          <a:p>
            <a:r>
              <a:rPr lang="en-US" baseline="0" dirty="0" smtClean="0"/>
              <a:t>Next we tried a simple supervised baseline where we train a </a:t>
            </a:r>
            <a:r>
              <a:rPr lang="en-US" baseline="0" dirty="0" err="1" smtClean="0"/>
              <a:t>MaxEnt</a:t>
            </a:r>
            <a:r>
              <a:rPr lang="en-US" baseline="0" dirty="0" smtClean="0"/>
              <a:t> classifier on the manually annotated data (using cross-validation).  This does well on frequent classes like PERSON and LOCATION, but overall it’s performance isn’t that great.  The strongest baseline we compare against is the co-training approach of Collins and Singer, which makes use of the high-confidence Freebase baseline predictions as seeds for the co-training.  Finally, our topic-modeling based approach which uses the Freebase dictionaries as constraints performs best.</a:t>
            </a:r>
            <a:endParaRPr lang="en-US" dirty="0" smtClean="0"/>
          </a:p>
          <a:p>
            <a:endParaRPr lang="en-US" dirty="0" smtClean="0"/>
          </a:p>
          <a:p>
            <a:r>
              <a:rPr lang="en-US" dirty="0" smtClean="0"/>
              <a:t>**********************************************************************</a:t>
            </a:r>
          </a:p>
          <a:p>
            <a:r>
              <a:rPr lang="en-US" dirty="0" smtClean="0"/>
              <a:t>Here I’m showing results of NE classification using the gold segmentations provided in the data (later I have results on </a:t>
            </a:r>
            <a:r>
              <a:rPr lang="en-US" dirty="0" err="1" smtClean="0"/>
              <a:t>seg+class</a:t>
            </a:r>
            <a:r>
              <a:rPr lang="en-US" dirty="0" smtClean="0"/>
              <a:t>).  First of all the majority baseline of always predicting</a:t>
            </a:r>
            <a:r>
              <a:rPr lang="en-US" baseline="0" dirty="0" smtClean="0"/>
              <a:t> the most frequent class “PERSON” gets an F1 score of about 0.3.  Next we have a baseline which only makes predictions if the entity appears totally unambiguous according to Freebase; this does a little bit better, but the important thing to note here is that this is fairly high-precision (used for seeding the Co-training baseline, and also </a:t>
            </a:r>
            <a:r>
              <a:rPr lang="en-US" baseline="0" dirty="0" err="1" smtClean="0"/>
              <a:t>LabeledLDA</a:t>
            </a:r>
            <a:r>
              <a:rPr lang="en-US" baseline="0" dirty="0" smtClean="0"/>
              <a:t>).  Next we have a fully-supervised baseline which uses a maximum entropy classifier trained using 4-fold cross-validation over the manually annotated data.  Finally </a:t>
            </a:r>
            <a:r>
              <a:rPr lang="en-US" baseline="0" dirty="0" err="1" smtClean="0"/>
              <a:t>LabeledLDA</a:t>
            </a:r>
            <a:r>
              <a:rPr lang="en-US" baseline="0" dirty="0" smtClean="0"/>
              <a:t> gets almost 0.7 F1 score on this task. </a:t>
            </a:r>
            <a:endParaRPr lang="en-US" dirty="0"/>
          </a:p>
        </p:txBody>
      </p:sp>
      <p:sp>
        <p:nvSpPr>
          <p:cNvPr id="4" name="Slide Number Placeholder 3"/>
          <p:cNvSpPr>
            <a:spLocks noGrp="1"/>
          </p:cNvSpPr>
          <p:nvPr>
            <p:ph type="sldNum" sz="quarter" idx="10"/>
          </p:nvPr>
        </p:nvSpPr>
        <p:spPr/>
        <p:txBody>
          <a:bodyPr/>
          <a:lstStyle/>
          <a:p>
            <a:fld id="{B9FB2307-2A4E-4134-9660-F385EE11875B}" type="slidenum">
              <a:rPr lang="en-US" smtClean="0"/>
              <a:t>45</a:t>
            </a:fld>
            <a:endParaRPr lang="en-US"/>
          </a:p>
        </p:txBody>
      </p:sp>
    </p:spTree>
    <p:extLst>
      <p:ext uri="{BB962C8B-B14F-4D97-AF65-F5344CB8AC3E}">
        <p14:creationId xmlns:p14="http://schemas.microsoft.com/office/powerpoint/2010/main" val="20842037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I’m showing results of NE classification using the gold segmentations provided in the data (later I have results on </a:t>
            </a:r>
            <a:r>
              <a:rPr lang="en-US" dirty="0" err="1" smtClean="0"/>
              <a:t>seg+class</a:t>
            </a:r>
            <a:r>
              <a:rPr lang="en-US" dirty="0" smtClean="0"/>
              <a:t>).  First of all the majority baseline of always predicting</a:t>
            </a:r>
            <a:r>
              <a:rPr lang="en-US" baseline="0" dirty="0" smtClean="0"/>
              <a:t> the most frequent class “PERSON” gets an F1 score of about 0.3.  Next we have a baseline which only makes predictions if the entity appears totally unambiguous according to Freebase; this does a little bit better, but the important thing to note here is that this is fairly high-precision (used for seeding the Co-training baseline, and also </a:t>
            </a:r>
            <a:r>
              <a:rPr lang="en-US" baseline="0" dirty="0" err="1" smtClean="0"/>
              <a:t>LabeledLDA</a:t>
            </a:r>
            <a:r>
              <a:rPr lang="en-US" baseline="0" dirty="0" smtClean="0"/>
              <a:t>).  Next we have a fully-supervised baseline which uses a maximum entropy classifier trained using 4-fold cross-validation over the manually annotated data.  Finally </a:t>
            </a:r>
            <a:r>
              <a:rPr lang="en-US" baseline="0" dirty="0" err="1" smtClean="0"/>
              <a:t>LabeledLDA</a:t>
            </a:r>
            <a:r>
              <a:rPr lang="en-US" baseline="0" dirty="0" smtClean="0"/>
              <a:t> gets almost 0.7 F1 score on this task. </a:t>
            </a:r>
            <a:endParaRPr lang="en-US" dirty="0"/>
          </a:p>
        </p:txBody>
      </p:sp>
      <p:sp>
        <p:nvSpPr>
          <p:cNvPr id="4" name="Slide Number Placeholder 3"/>
          <p:cNvSpPr>
            <a:spLocks noGrp="1"/>
          </p:cNvSpPr>
          <p:nvPr>
            <p:ph type="sldNum" sz="quarter" idx="10"/>
          </p:nvPr>
        </p:nvSpPr>
        <p:spPr/>
        <p:txBody>
          <a:bodyPr/>
          <a:lstStyle/>
          <a:p>
            <a:fld id="{B9FB2307-2A4E-4134-9660-F385EE11875B}" type="slidenum">
              <a:rPr lang="en-US" smtClean="0"/>
              <a:t>46</a:t>
            </a:fld>
            <a:endParaRPr lang="en-US"/>
          </a:p>
        </p:txBody>
      </p:sp>
    </p:spTree>
    <p:extLst>
      <p:ext uri="{BB962C8B-B14F-4D97-AF65-F5344CB8AC3E}">
        <p14:creationId xmlns:p14="http://schemas.microsoft.com/office/powerpoint/2010/main" val="20842037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why is it that LDA is winning here?  I think there are</a:t>
            </a:r>
            <a:r>
              <a:rPr lang="en-US" baseline="0" dirty="0" smtClean="0"/>
              <a:t> 2 main reasons.  The first is that it is able to share information about an </a:t>
            </a:r>
            <a:r>
              <a:rPr lang="en-US" baseline="0" dirty="0" err="1" smtClean="0"/>
              <a:t>entitiy’s</a:t>
            </a:r>
            <a:r>
              <a:rPr lang="en-US" baseline="0" dirty="0" smtClean="0"/>
              <a:t> types across mentions.  This is very helpful in cases where there isn’t enough context to figure out it’s type.  The second reason why LDA is performing better is that it’s able to better exploit the ambiguous Freebase training data by using it to generate constraints in the model, rather than making hard assignments.</a:t>
            </a:r>
            <a:endParaRPr lang="en-US" dirty="0" smtClean="0"/>
          </a:p>
          <a:p>
            <a:endParaRPr lang="en-US" dirty="0" smtClean="0"/>
          </a:p>
          <a:p>
            <a:r>
              <a:rPr lang="en-US" dirty="0" smtClean="0"/>
              <a:t>**********************************************************************</a:t>
            </a:r>
          </a:p>
          <a:p>
            <a:r>
              <a:rPr lang="en-US" dirty="0" smtClean="0"/>
              <a:t>Why is it that LDA is winning?</a:t>
            </a:r>
          </a:p>
          <a:p>
            <a:r>
              <a:rPr lang="en-US" dirty="0" smtClean="0"/>
              <a:t>One</a:t>
            </a:r>
            <a:r>
              <a:rPr lang="en-US" baseline="0" dirty="0" smtClean="0"/>
              <a:t> thing is that Labeled LDA is able to share information about an entity’s possible types across it’s mentions.  If one mention is relatively unambiguous, this can help to disambiguate the type of other more ambiguous mentions.</a:t>
            </a:r>
          </a:p>
          <a:p>
            <a:endParaRPr lang="en-US" baseline="0" dirty="0" smtClean="0"/>
          </a:p>
          <a:p>
            <a:r>
              <a:rPr lang="en-US" baseline="0" dirty="0" smtClean="0"/>
              <a:t>Another thing is that </a:t>
            </a:r>
            <a:r>
              <a:rPr lang="en-US" baseline="0" dirty="0" err="1" smtClean="0"/>
              <a:t>LabeledLDA</a:t>
            </a:r>
            <a:r>
              <a:rPr lang="en-US" baseline="0" dirty="0" smtClean="0"/>
              <a:t> is better able to take advantage of the ambiguous training data provided by Freebase.  It doesn’t rely only on the “unambiguous” entities.</a:t>
            </a:r>
            <a:endParaRPr lang="en-US" dirty="0"/>
          </a:p>
        </p:txBody>
      </p:sp>
      <p:sp>
        <p:nvSpPr>
          <p:cNvPr id="4" name="Slide Number Placeholder 3"/>
          <p:cNvSpPr>
            <a:spLocks noGrp="1"/>
          </p:cNvSpPr>
          <p:nvPr>
            <p:ph type="sldNum" sz="quarter" idx="10"/>
          </p:nvPr>
        </p:nvSpPr>
        <p:spPr/>
        <p:txBody>
          <a:bodyPr/>
          <a:lstStyle/>
          <a:p>
            <a:fld id="{B9FB2307-2A4E-4134-9660-F385EE11875B}" type="slidenum">
              <a:rPr lang="en-US" smtClean="0"/>
              <a:t>47</a:t>
            </a:fld>
            <a:endParaRPr lang="en-US"/>
          </a:p>
        </p:txBody>
      </p:sp>
    </p:spTree>
    <p:extLst>
      <p:ext uri="{BB962C8B-B14F-4D97-AF65-F5344CB8AC3E}">
        <p14:creationId xmlns:p14="http://schemas.microsoft.com/office/powerpoint/2010/main" val="39528162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Putting everything together now (segmentation + classification), on the 10 types we get an F1 score of about 0.5, and if</a:t>
            </a:r>
            <a:r>
              <a:rPr lang="en-US" baseline="0" dirty="0" smtClean="0"/>
              <a:t> we collapse everything down to PLO in order to compare against the </a:t>
            </a:r>
            <a:r>
              <a:rPr lang="en-US" baseline="0" dirty="0" err="1" smtClean="0"/>
              <a:t>stanford</a:t>
            </a:r>
            <a:r>
              <a:rPr lang="en-US" baseline="0" dirty="0" smtClean="0"/>
              <a:t> tagger, we get an F1 score of about 0.6.</a:t>
            </a:r>
          </a:p>
          <a:p>
            <a:endParaRPr lang="en-US" dirty="0"/>
          </a:p>
        </p:txBody>
      </p:sp>
      <p:sp>
        <p:nvSpPr>
          <p:cNvPr id="4" name="Slide Number Placeholder 3"/>
          <p:cNvSpPr>
            <a:spLocks noGrp="1"/>
          </p:cNvSpPr>
          <p:nvPr>
            <p:ph type="sldNum" sz="quarter" idx="10"/>
          </p:nvPr>
        </p:nvSpPr>
        <p:spPr/>
        <p:txBody>
          <a:bodyPr/>
          <a:lstStyle/>
          <a:p>
            <a:fld id="{B9FB2307-2A4E-4134-9660-F385EE11875B}" type="slidenum">
              <a:rPr lang="en-US" smtClean="0"/>
              <a:t>48</a:t>
            </a:fld>
            <a:endParaRPr lang="en-US"/>
          </a:p>
        </p:txBody>
      </p:sp>
    </p:spTree>
    <p:extLst>
      <p:ext uri="{BB962C8B-B14F-4D97-AF65-F5344CB8AC3E}">
        <p14:creationId xmlns:p14="http://schemas.microsoft.com/office/powerpoint/2010/main" val="10531058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a:t>
            </a:r>
            <a:r>
              <a:rPr lang="en-US" baseline="0" dirty="0" smtClean="0"/>
              <a:t> what I’ve said so far this may seem a bit discouraging, because all of these tasks have lower performance than we expect in news articles, so this might give the impression that NLP on Twitter is more difficult.</a:t>
            </a:r>
          </a:p>
          <a:p>
            <a:r>
              <a:rPr lang="en-US" baseline="0" dirty="0" smtClean="0"/>
              <a:t>I think this is definitely true for shallow syntactic tasks like POS tagging and NER, however I suspect other things will actually be easier on Twitter because tweets are short and self contained.</a:t>
            </a:r>
          </a:p>
          <a:p>
            <a:r>
              <a:rPr lang="en-US" baseline="0" dirty="0" smtClean="0"/>
              <a:t>Most tweets are really meant to be understood in isolation, so we don’t have as many discourse-level issues to deal with.</a:t>
            </a:r>
          </a:p>
          <a:p>
            <a:r>
              <a:rPr lang="en-US" baseline="0" dirty="0" smtClean="0"/>
              <a:t>Even though performance on these tasks is lower than expected, I still think it’s good enough to enable some interesting applications, for example the calendar demo.</a:t>
            </a:r>
            <a:endParaRPr lang="en-US" dirty="0"/>
          </a:p>
        </p:txBody>
      </p:sp>
      <p:sp>
        <p:nvSpPr>
          <p:cNvPr id="4" name="Slide Number Placeholder 3"/>
          <p:cNvSpPr>
            <a:spLocks noGrp="1"/>
          </p:cNvSpPr>
          <p:nvPr>
            <p:ph type="sldNum" sz="quarter" idx="10"/>
          </p:nvPr>
        </p:nvSpPr>
        <p:spPr/>
        <p:txBody>
          <a:bodyPr/>
          <a:lstStyle/>
          <a:p>
            <a:fld id="{4183E018-D068-4A55-B873-FD88004EF21A}" type="slidenum">
              <a:rPr lang="en-US" smtClean="0"/>
              <a:t>49</a:t>
            </a:fld>
            <a:endParaRPr lang="en-US"/>
          </a:p>
        </p:txBody>
      </p:sp>
    </p:spTree>
    <p:extLst>
      <p:ext uri="{BB962C8B-B14F-4D97-AF65-F5344CB8AC3E}">
        <p14:creationId xmlns:p14="http://schemas.microsoft.com/office/powerpoint/2010/main" val="15032874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should also</a:t>
            </a:r>
            <a:r>
              <a:rPr lang="en-US" baseline="0" dirty="0" smtClean="0"/>
              <a:t> point out some related work which was done independently from ours.  There were two papers at ACL this year on POS tagging and NER in Tweets.  I think the main thing we’re doing differently is this approach to weakly supervised classification based on topic models.</a:t>
            </a:r>
            <a:endParaRPr lang="en-US" dirty="0"/>
          </a:p>
        </p:txBody>
      </p:sp>
      <p:sp>
        <p:nvSpPr>
          <p:cNvPr id="4" name="Slide Number Placeholder 3"/>
          <p:cNvSpPr>
            <a:spLocks noGrp="1"/>
          </p:cNvSpPr>
          <p:nvPr>
            <p:ph type="sldNum" sz="quarter" idx="10"/>
          </p:nvPr>
        </p:nvSpPr>
        <p:spPr/>
        <p:txBody>
          <a:bodyPr/>
          <a:lstStyle/>
          <a:p>
            <a:fld id="{4183E018-D068-4A55-B873-FD88004EF21A}" type="slidenum">
              <a:rPr lang="en-US" smtClean="0"/>
              <a:t>50</a:t>
            </a:fld>
            <a:endParaRPr lang="en-US"/>
          </a:p>
        </p:txBody>
      </p:sp>
    </p:spTree>
    <p:extLst>
      <p:ext uri="{BB962C8B-B14F-4D97-AF65-F5344CB8AC3E}">
        <p14:creationId xmlns:p14="http://schemas.microsoft.com/office/powerpoint/2010/main" val="8631456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Wrapping</a:t>
            </a:r>
            <a:r>
              <a:rPr lang="en-US" baseline="0" dirty="0" smtClean="0"/>
              <a:t> up, I’ve presented an analysis of challenges involved in adapting NLP tools to noisy text like twitter</a:t>
            </a:r>
          </a:p>
          <a:p>
            <a:r>
              <a:rPr lang="en-US" baseline="0" dirty="0" smtClean="0"/>
              <a:t>I talked about our Twitter-specific tools, which are available for download</a:t>
            </a:r>
          </a:p>
          <a:p>
            <a:r>
              <a:rPr lang="en-US" baseline="0" dirty="0" smtClean="0"/>
              <a:t>I presented a demo of extracting a calendar of popular events which are happening in the near future, which you can check out (linked of my webpage)</a:t>
            </a:r>
          </a:p>
          <a:p>
            <a:r>
              <a:rPr lang="en-US" baseline="0" dirty="0" smtClean="0"/>
              <a:t>I also presented an approach to distant supervision using topic models</a:t>
            </a:r>
          </a:p>
          <a:p>
            <a:r>
              <a:rPr lang="en-US" baseline="0" dirty="0" smtClean="0"/>
              <a:t>And finally I mentioned our work on SMT applied to response generation</a:t>
            </a:r>
          </a:p>
          <a:p>
            <a:endParaRPr lang="en-US" dirty="0" smtClean="0"/>
          </a:p>
        </p:txBody>
      </p:sp>
      <p:sp>
        <p:nvSpPr>
          <p:cNvPr id="4" name="Slide Number Placeholder 3"/>
          <p:cNvSpPr>
            <a:spLocks noGrp="1"/>
          </p:cNvSpPr>
          <p:nvPr>
            <p:ph type="sldNum" sz="quarter" idx="10"/>
          </p:nvPr>
        </p:nvSpPr>
        <p:spPr/>
        <p:txBody>
          <a:bodyPr/>
          <a:lstStyle/>
          <a:p>
            <a:fld id="{B9FB2307-2A4E-4134-9660-F385EE11875B}" type="slidenum">
              <a:rPr lang="en-US" smtClean="0"/>
              <a:t>51</a:t>
            </a:fld>
            <a:endParaRPr lang="en-US"/>
          </a:p>
        </p:txBody>
      </p:sp>
    </p:spTree>
    <p:extLst>
      <p:ext uri="{BB962C8B-B14F-4D97-AF65-F5344CB8AC3E}">
        <p14:creationId xmlns:p14="http://schemas.microsoft.com/office/powerpoint/2010/main" val="2145676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hopefully now I’ve convinced you that doing IE and NLP on Tweets is</a:t>
            </a:r>
            <a:r>
              <a:rPr lang="en-US" baseline="0" dirty="0" smtClean="0"/>
              <a:t> worthwhile, now I’d like to show how off-the-shelf tools trained on out of domain data perform very poorly on this task.  For example, here I’ve just pasted a bunch of tweets into the </a:t>
            </a:r>
            <a:r>
              <a:rPr lang="en-US" baseline="0" dirty="0" err="1" smtClean="0"/>
              <a:t>stanford</a:t>
            </a:r>
            <a:r>
              <a:rPr lang="en-US" baseline="0" dirty="0" smtClean="0"/>
              <a:t> NE tagger, and as you can see the results are pretty bad.  For example it ….</a:t>
            </a:r>
          </a:p>
        </p:txBody>
      </p:sp>
      <p:sp>
        <p:nvSpPr>
          <p:cNvPr id="4" name="Slide Number Placeholder 3"/>
          <p:cNvSpPr>
            <a:spLocks noGrp="1"/>
          </p:cNvSpPr>
          <p:nvPr>
            <p:ph type="sldNum" sz="quarter" idx="10"/>
          </p:nvPr>
        </p:nvSpPr>
        <p:spPr/>
        <p:txBody>
          <a:bodyPr/>
          <a:lstStyle/>
          <a:p>
            <a:fld id="{B9FB2307-2A4E-4134-9660-F385EE11875B}" type="slidenum">
              <a:rPr lang="en-US" smtClean="0"/>
              <a:t>9</a:t>
            </a:fld>
            <a:endParaRPr lang="en-US"/>
          </a:p>
        </p:txBody>
      </p:sp>
    </p:spTree>
    <p:extLst>
      <p:ext uri="{BB962C8B-B14F-4D97-AF65-F5344CB8AC3E}">
        <p14:creationId xmlns:p14="http://schemas.microsoft.com/office/powerpoint/2010/main" val="937499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9FB2307-2A4E-4134-9660-F385EE11875B}" type="slidenum">
              <a:rPr lang="en-US" smtClean="0"/>
              <a:t>10</a:t>
            </a:fld>
            <a:endParaRPr lang="en-US"/>
          </a:p>
        </p:txBody>
      </p:sp>
    </p:spTree>
    <p:extLst>
      <p:ext uri="{BB962C8B-B14F-4D97-AF65-F5344CB8AC3E}">
        <p14:creationId xmlns:p14="http://schemas.microsoft.com/office/powerpoint/2010/main" val="937499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 think there are 3 main challenges for NLP tools on Tweets:</a:t>
            </a:r>
          </a:p>
          <a:p>
            <a:r>
              <a:rPr lang="en-US" dirty="0" smtClean="0"/>
              <a:t>	First</a:t>
            </a:r>
            <a:r>
              <a:rPr lang="en-US" baseline="0" dirty="0" smtClean="0"/>
              <a:t> of all, people are really creative with how they spell things in tweets, as an example, we did some distributional clustering over words appearing in a large # of tweets, and I picked out a cluster and cleaned it up to show how many different ways people can refer to the word “tomorrow”.</a:t>
            </a:r>
          </a:p>
          <a:p>
            <a:r>
              <a:rPr lang="en-US" baseline="0" dirty="0" smtClean="0"/>
              <a:t>	Another problem is unreliable capitalization – People often capitalize words just for emphasis or don’t capitalize entities.  This is a big problem for recognizing named entities</a:t>
            </a:r>
          </a:p>
          <a:p>
            <a:r>
              <a:rPr lang="en-US" baseline="0" dirty="0" smtClean="0"/>
              <a:t>	Finally twitter has a different style of grammar than is found for example in news articles.</a:t>
            </a:r>
          </a:p>
          <a:p>
            <a:endParaRPr lang="en-US" dirty="0"/>
          </a:p>
        </p:txBody>
      </p:sp>
      <p:sp>
        <p:nvSpPr>
          <p:cNvPr id="4" name="Slide Number Placeholder 3"/>
          <p:cNvSpPr>
            <a:spLocks noGrp="1"/>
          </p:cNvSpPr>
          <p:nvPr>
            <p:ph type="sldNum" sz="quarter" idx="10"/>
          </p:nvPr>
        </p:nvSpPr>
        <p:spPr/>
        <p:txBody>
          <a:bodyPr/>
          <a:lstStyle/>
          <a:p>
            <a:fld id="{B9FB2307-2A4E-4134-9660-F385EE11875B}" type="slidenum">
              <a:rPr lang="en-US" smtClean="0"/>
              <a:t>11</a:t>
            </a:fld>
            <a:endParaRPr lang="en-US"/>
          </a:p>
        </p:txBody>
      </p:sp>
    </p:spTree>
    <p:extLst>
      <p:ext uri="{BB962C8B-B14F-4D97-AF65-F5344CB8AC3E}">
        <p14:creationId xmlns:p14="http://schemas.microsoft.com/office/powerpoint/2010/main" val="3234728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start by talking about adapting part of speech taggers to twitter.  POS tagging is useful</a:t>
            </a:r>
            <a:r>
              <a:rPr lang="en-US" baseline="0" dirty="0" smtClean="0"/>
              <a:t> for a number of different IE tasks, including generating useful features for Named Entity recognition.</a:t>
            </a:r>
            <a:endParaRPr lang="en-US" dirty="0"/>
          </a:p>
        </p:txBody>
      </p:sp>
      <p:sp>
        <p:nvSpPr>
          <p:cNvPr id="4" name="Slide Number Placeholder 3"/>
          <p:cNvSpPr>
            <a:spLocks noGrp="1"/>
          </p:cNvSpPr>
          <p:nvPr>
            <p:ph type="sldNum" sz="quarter" idx="10"/>
          </p:nvPr>
        </p:nvSpPr>
        <p:spPr/>
        <p:txBody>
          <a:bodyPr/>
          <a:lstStyle/>
          <a:p>
            <a:fld id="{4183E018-D068-4A55-B873-FD88004EF21A}" type="slidenum">
              <a:rPr lang="en-US" smtClean="0"/>
              <a:t>12</a:t>
            </a:fld>
            <a:endParaRPr lang="en-US"/>
          </a:p>
        </p:txBody>
      </p:sp>
    </p:spTree>
    <p:extLst>
      <p:ext uri="{BB962C8B-B14F-4D97-AF65-F5344CB8AC3E}">
        <p14:creationId xmlns:p14="http://schemas.microsoft.com/office/powerpoint/2010/main" val="2576699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 strong baseline</a:t>
            </a:r>
            <a:r>
              <a:rPr lang="en-US" baseline="0" dirty="0" smtClean="0"/>
              <a:t> for POS tagging is to simply predict the most common tag associated with each word.  This baseline gets about 90% accuracy on the brown corpus, but when we apply a similar baseline on Twitter, the accuracy is only about 76%.  The Stanford POS tagger does a bit better, getting 80% accuracy, but this is much lower than the 97% it’s able to get on news text.</a:t>
            </a:r>
            <a:endParaRPr lang="en-US" dirty="0" smtClean="0"/>
          </a:p>
          <a:p>
            <a:endParaRPr lang="en-US" dirty="0" smtClean="0"/>
          </a:p>
          <a:p>
            <a:r>
              <a:rPr lang="en-US" dirty="0" smtClean="0"/>
              <a:t>********************************************************</a:t>
            </a:r>
          </a:p>
          <a:p>
            <a:r>
              <a:rPr lang="en-US" dirty="0" smtClean="0"/>
              <a:t>-A strong baseline</a:t>
            </a:r>
            <a:r>
              <a:rPr lang="en-US" baseline="0" dirty="0" smtClean="0"/>
              <a:t> for POS tagging is predicting the most frequent tag for each word</a:t>
            </a:r>
          </a:p>
          <a:p>
            <a:r>
              <a:rPr lang="en-US" baseline="0" dirty="0" smtClean="0"/>
              <a:t>	This baseline performs much worse on Twitter</a:t>
            </a:r>
          </a:p>
          <a:p>
            <a:r>
              <a:rPr lang="en-US" baseline="0" dirty="0" smtClean="0"/>
              <a:t>-The Stanford POS tagger gets about 80% accuracy on Tweets</a:t>
            </a:r>
          </a:p>
          <a:p>
            <a:r>
              <a:rPr lang="en-US" baseline="0" dirty="0" smtClean="0"/>
              <a:t>	Much less than 97% on news</a:t>
            </a:r>
          </a:p>
          <a:p>
            <a:r>
              <a:rPr lang="en-US" baseline="0" dirty="0" smtClean="0"/>
              <a:t>-Common errors include:</a:t>
            </a:r>
          </a:p>
          <a:p>
            <a:r>
              <a:rPr lang="en-US" baseline="0" dirty="0" smtClean="0"/>
              <a:t>	confusing nouns and proper nouns (important for NER) (unreliable capitalization)</a:t>
            </a:r>
          </a:p>
          <a:p>
            <a:r>
              <a:rPr lang="en-US" baseline="0" dirty="0" smtClean="0"/>
              <a:t>	</a:t>
            </a:r>
            <a:r>
              <a:rPr lang="en-US" baseline="0" dirty="0" err="1" smtClean="0"/>
              <a:t>Mis</a:t>
            </a:r>
            <a:r>
              <a:rPr lang="en-US" baseline="0" dirty="0" smtClean="0"/>
              <a:t>-tagging verbs and interjections as nouns</a:t>
            </a:r>
          </a:p>
        </p:txBody>
      </p:sp>
      <p:sp>
        <p:nvSpPr>
          <p:cNvPr id="4" name="Slide Number Placeholder 3"/>
          <p:cNvSpPr>
            <a:spLocks noGrp="1"/>
          </p:cNvSpPr>
          <p:nvPr>
            <p:ph type="sldNum" sz="quarter" idx="10"/>
          </p:nvPr>
        </p:nvSpPr>
        <p:spPr/>
        <p:txBody>
          <a:bodyPr/>
          <a:lstStyle/>
          <a:p>
            <a:fld id="{B9FB2307-2A4E-4134-9660-F385EE11875B}" type="slidenum">
              <a:rPr lang="en-US" smtClean="0"/>
              <a:t>13</a:t>
            </a:fld>
            <a:endParaRPr lang="en-US"/>
          </a:p>
        </p:txBody>
      </p:sp>
    </p:spTree>
    <p:extLst>
      <p:ext uri="{BB962C8B-B14F-4D97-AF65-F5344CB8AC3E}">
        <p14:creationId xmlns:p14="http://schemas.microsoft.com/office/powerpoint/2010/main" val="929729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atuscalendar.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github.com/aritter/twitter_nlp"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hyperlink" Target="http://statuscalendar.com/"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Extracting a Calendar </a:t>
            </a:r>
            <a:r>
              <a:rPr lang="en-US" smtClean="0"/>
              <a:t>from Twitter</a:t>
            </a:r>
            <a:endParaRPr lang="en-US" dirty="0"/>
          </a:p>
        </p:txBody>
      </p:sp>
      <p:sp>
        <p:nvSpPr>
          <p:cNvPr id="3" name="Subtitle 2"/>
          <p:cNvSpPr>
            <a:spLocks noGrp="1"/>
          </p:cNvSpPr>
          <p:nvPr>
            <p:ph type="subTitle" idx="1"/>
          </p:nvPr>
        </p:nvSpPr>
        <p:spPr/>
        <p:txBody>
          <a:bodyPr/>
          <a:lstStyle/>
          <a:p>
            <a:r>
              <a:rPr lang="en-US" sz="3600" dirty="0"/>
              <a:t>Alan Ritter</a:t>
            </a:r>
          </a:p>
          <a:p>
            <a:r>
              <a:rPr lang="en-US" dirty="0" smtClean="0"/>
              <a:t>Sam </a:t>
            </a:r>
            <a:r>
              <a:rPr lang="en-US" dirty="0"/>
              <a:t>Clark, </a:t>
            </a:r>
            <a:r>
              <a:rPr lang="en-US" dirty="0" smtClean="0"/>
              <a:t>Oren </a:t>
            </a:r>
            <a:r>
              <a:rPr lang="en-US" dirty="0" err="1"/>
              <a:t>Etzioni</a:t>
            </a:r>
            <a:r>
              <a:rPr lang="en-US" dirty="0"/>
              <a:t>, </a:t>
            </a:r>
            <a:r>
              <a:rPr lang="en-US" dirty="0" err="1"/>
              <a:t>Mausam</a:t>
            </a:r>
            <a:endParaRPr lang="en-US" dirty="0"/>
          </a:p>
          <a:p>
            <a:endParaRPr lang="en-US" dirty="0"/>
          </a:p>
        </p:txBody>
      </p:sp>
      <p:pic>
        <p:nvPicPr>
          <p:cNvPr id="4" name="Picture 3"/>
          <p:cNvPicPr>
            <a:picLocks noChangeAspect="1" noChangeArrowheads="1"/>
          </p:cNvPicPr>
          <p:nvPr/>
        </p:nvPicPr>
        <p:blipFill>
          <a:blip r:embed="rId3" cstate="print"/>
          <a:srcRect/>
          <a:stretch>
            <a:fillRect/>
          </a:stretch>
        </p:blipFill>
        <p:spPr bwMode="auto">
          <a:xfrm>
            <a:off x="304800" y="304800"/>
            <a:ext cx="1657350" cy="295275"/>
          </a:xfrm>
          <a:prstGeom prst="rect">
            <a:avLst/>
          </a:prstGeom>
          <a:noFill/>
          <a:ln w="9525">
            <a:noFill/>
            <a:miter lim="800000"/>
            <a:headEnd/>
            <a:tailEnd/>
          </a:ln>
        </p:spPr>
      </p:pic>
      <p:pic>
        <p:nvPicPr>
          <p:cNvPr id="5" name="Picture 4"/>
          <p:cNvPicPr>
            <a:picLocks noChangeAspect="1" noChangeArrowheads="1"/>
          </p:cNvPicPr>
          <p:nvPr/>
        </p:nvPicPr>
        <p:blipFill>
          <a:blip r:embed="rId4" cstate="print"/>
          <a:srcRect/>
          <a:stretch>
            <a:fillRect/>
          </a:stretch>
        </p:blipFill>
        <p:spPr bwMode="auto">
          <a:xfrm>
            <a:off x="7877175" y="228600"/>
            <a:ext cx="1266825" cy="762000"/>
          </a:xfrm>
          <a:prstGeom prst="rect">
            <a:avLst/>
          </a:prstGeom>
          <a:noFill/>
          <a:ln w="9525">
            <a:noFill/>
            <a:miter lim="800000"/>
            <a:headEnd/>
            <a:tailEnd/>
          </a:ln>
        </p:spPr>
      </p:pic>
    </p:spTree>
    <p:extLst>
      <p:ext uri="{BB962C8B-B14F-4D97-AF65-F5344CB8AC3E}">
        <p14:creationId xmlns:p14="http://schemas.microsoft.com/office/powerpoint/2010/main" val="3147315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Off The Shelf NLP Tools Fail</a:t>
            </a:r>
            <a:endParaRPr lang="en-US" dirty="0"/>
          </a:p>
        </p:txBody>
      </p:sp>
      <p:sp>
        <p:nvSpPr>
          <p:cNvPr id="1026" name="AutoShape 2" descr="https://mail.google.com/a/cs.washington.edu/?ui=2&amp;ik=b878aebbbe&amp;view=att&amp;th=12dc908a5a23cf0b&amp;attid=0.1&amp;disp=inline&amp;realattid=f_gjg2y4w90&amp;z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mail.google.com/a/cs.washington.edu/?ui=2&amp;ik=b878aebbbe&amp;view=att&amp;th=12dc908a5a23cf0b&amp;attid=0.1&amp;disp=inline&amp;realattid=f_gjg2y4w90&amp;z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Lst>
          </a:blip>
          <a:srcRect l="1512" t="12117" r="38468" b="33338"/>
          <a:stretch/>
        </p:blipFill>
        <p:spPr bwMode="auto">
          <a:xfrm>
            <a:off x="228600" y="1600200"/>
            <a:ext cx="8525063" cy="5257800"/>
          </a:xfrm>
          <a:prstGeom prst="rect">
            <a:avLst/>
          </a:prstGeom>
          <a:noFill/>
          <a:ln w="9525">
            <a:noFill/>
            <a:miter lim="800000"/>
            <a:headEnd/>
            <a:tailEnd/>
          </a:ln>
        </p:spPr>
      </p:pic>
      <p:pic>
        <p:nvPicPr>
          <p:cNvPr id="7" name="Picture 5"/>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Lst>
          </a:blip>
          <a:srcRect l="83517" t="11907" r="4047" b="62797"/>
          <a:stretch/>
        </p:blipFill>
        <p:spPr bwMode="auto">
          <a:xfrm>
            <a:off x="7232072" y="1600200"/>
            <a:ext cx="1766455" cy="2438400"/>
          </a:xfrm>
          <a:prstGeom prst="rect">
            <a:avLst/>
          </a:prstGeom>
          <a:noFill/>
          <a:ln w="9525">
            <a:noFill/>
            <a:miter lim="800000"/>
            <a:headEnd/>
            <a:tailEnd/>
          </a:ln>
        </p:spPr>
      </p:pic>
      <p:sp>
        <p:nvSpPr>
          <p:cNvPr id="9" name="Explosion 1 8"/>
          <p:cNvSpPr/>
          <p:nvPr/>
        </p:nvSpPr>
        <p:spPr>
          <a:xfrm>
            <a:off x="3352800" y="3276600"/>
            <a:ext cx="6629400" cy="42672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Twitter Has Noisy &amp; Unique Style</a:t>
            </a:r>
            <a:endParaRPr lang="en-US" sz="3200" dirty="0"/>
          </a:p>
        </p:txBody>
      </p:sp>
    </p:spTree>
    <p:extLst>
      <p:ext uri="{BB962C8B-B14F-4D97-AF65-F5344CB8AC3E}">
        <p14:creationId xmlns:p14="http://schemas.microsoft.com/office/powerpoint/2010/main" val="177563395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Noisy Text: Challenges</a:t>
            </a:r>
            <a:endParaRPr lang="en-US" dirty="0"/>
          </a:p>
        </p:txBody>
      </p:sp>
      <p:sp>
        <p:nvSpPr>
          <p:cNvPr id="3" name="Content Placeholder 2"/>
          <p:cNvSpPr>
            <a:spLocks noGrp="1"/>
          </p:cNvSpPr>
          <p:nvPr>
            <p:ph idx="1"/>
          </p:nvPr>
        </p:nvSpPr>
        <p:spPr/>
        <p:txBody>
          <a:bodyPr>
            <a:normAutofit/>
          </a:bodyPr>
          <a:lstStyle/>
          <a:p>
            <a:r>
              <a:rPr lang="en-US" dirty="0" smtClean="0"/>
              <a:t>Lexical Variation (misspellings, abbreviations)</a:t>
            </a:r>
          </a:p>
          <a:p>
            <a:pPr lvl="1"/>
            <a:r>
              <a:rPr lang="en-US" sz="1600" dirty="0"/>
              <a:t>`2m', `2ma', `2mar', `2mara', `2maro', `2marrow', `2mor', `2mora', `2moro', `2morow', `2morr', </a:t>
            </a:r>
            <a:r>
              <a:rPr lang="en-US" sz="1600" dirty="0" smtClean="0"/>
              <a:t>`</a:t>
            </a:r>
            <a:r>
              <a:rPr lang="en-US" sz="1600" dirty="0"/>
              <a:t>2morro', `2morrow', `2moz', `2mr', `2mro', `2mrrw', `2mrw', `2mw', `</a:t>
            </a:r>
            <a:r>
              <a:rPr lang="en-US" sz="1600" dirty="0" err="1"/>
              <a:t>tmmrw</a:t>
            </a:r>
            <a:r>
              <a:rPr lang="en-US" sz="1600" dirty="0"/>
              <a:t>', `</a:t>
            </a:r>
            <a:r>
              <a:rPr lang="en-US" sz="1600" dirty="0" err="1"/>
              <a:t>tmo</a:t>
            </a:r>
            <a:r>
              <a:rPr lang="en-US" sz="1600" dirty="0"/>
              <a:t>', `</a:t>
            </a:r>
            <a:r>
              <a:rPr lang="en-US" sz="1600" dirty="0" err="1"/>
              <a:t>tmoro</a:t>
            </a:r>
            <a:r>
              <a:rPr lang="en-US" sz="1600" dirty="0"/>
              <a:t>', </a:t>
            </a:r>
            <a:r>
              <a:rPr lang="en-US" sz="1600" dirty="0" smtClean="0"/>
              <a:t>`</a:t>
            </a:r>
            <a:r>
              <a:rPr lang="en-US" sz="1600" dirty="0" err="1"/>
              <a:t>tmorrow</a:t>
            </a:r>
            <a:r>
              <a:rPr lang="en-US" sz="1600" dirty="0"/>
              <a:t>', `</a:t>
            </a:r>
            <a:r>
              <a:rPr lang="en-US" sz="1600" dirty="0" err="1"/>
              <a:t>tmoz</a:t>
            </a:r>
            <a:r>
              <a:rPr lang="en-US" sz="1600" dirty="0"/>
              <a:t>', `</a:t>
            </a:r>
            <a:r>
              <a:rPr lang="en-US" sz="1600" dirty="0" err="1"/>
              <a:t>tmr</a:t>
            </a:r>
            <a:r>
              <a:rPr lang="en-US" sz="1600" dirty="0"/>
              <a:t>', `</a:t>
            </a:r>
            <a:r>
              <a:rPr lang="en-US" sz="1600" dirty="0" err="1"/>
              <a:t>tmro</a:t>
            </a:r>
            <a:r>
              <a:rPr lang="en-US" sz="1600" dirty="0"/>
              <a:t>', `</a:t>
            </a:r>
            <a:r>
              <a:rPr lang="en-US" sz="1600" dirty="0" err="1"/>
              <a:t>tmrow</a:t>
            </a:r>
            <a:r>
              <a:rPr lang="en-US" sz="1600" dirty="0"/>
              <a:t>', `</a:t>
            </a:r>
            <a:r>
              <a:rPr lang="en-US" sz="1600" dirty="0" err="1"/>
              <a:t>tmrrow</a:t>
            </a:r>
            <a:r>
              <a:rPr lang="en-US" sz="1600" dirty="0"/>
              <a:t>', `</a:t>
            </a:r>
            <a:r>
              <a:rPr lang="en-US" sz="1600" dirty="0" err="1"/>
              <a:t>tmrrw</a:t>
            </a:r>
            <a:r>
              <a:rPr lang="en-US" sz="1600" dirty="0"/>
              <a:t>', `</a:t>
            </a:r>
            <a:r>
              <a:rPr lang="en-US" sz="1600" dirty="0" err="1"/>
              <a:t>tmrw</a:t>
            </a:r>
            <a:r>
              <a:rPr lang="en-US" sz="1600" dirty="0"/>
              <a:t>', `</a:t>
            </a:r>
            <a:r>
              <a:rPr lang="en-US" sz="1600" dirty="0" err="1"/>
              <a:t>tmrww</a:t>
            </a:r>
            <a:r>
              <a:rPr lang="en-US" sz="1600" dirty="0"/>
              <a:t>', `</a:t>
            </a:r>
            <a:r>
              <a:rPr lang="en-US" sz="1600" dirty="0" err="1"/>
              <a:t>tmw</a:t>
            </a:r>
            <a:r>
              <a:rPr lang="en-US" sz="1600" dirty="0"/>
              <a:t>', `</a:t>
            </a:r>
            <a:r>
              <a:rPr lang="en-US" sz="1600" dirty="0" err="1"/>
              <a:t>tomaro</a:t>
            </a:r>
            <a:r>
              <a:rPr lang="en-US" sz="1600" dirty="0"/>
              <a:t>', </a:t>
            </a:r>
            <a:r>
              <a:rPr lang="en-US" sz="1600" dirty="0" smtClean="0"/>
              <a:t>`</a:t>
            </a:r>
            <a:r>
              <a:rPr lang="en-US" sz="1600" dirty="0" err="1"/>
              <a:t>tomarow</a:t>
            </a:r>
            <a:r>
              <a:rPr lang="en-US" sz="1600" dirty="0"/>
              <a:t>', `</a:t>
            </a:r>
            <a:r>
              <a:rPr lang="en-US" sz="1600" dirty="0" err="1"/>
              <a:t>tomarro</a:t>
            </a:r>
            <a:r>
              <a:rPr lang="en-US" sz="1600" dirty="0"/>
              <a:t>', `</a:t>
            </a:r>
            <a:r>
              <a:rPr lang="en-US" sz="1600" dirty="0" err="1"/>
              <a:t>tomarrow</a:t>
            </a:r>
            <a:r>
              <a:rPr lang="en-US" sz="1600" dirty="0"/>
              <a:t>', `</a:t>
            </a:r>
            <a:r>
              <a:rPr lang="en-US" sz="1600" dirty="0" err="1"/>
              <a:t>tomm</a:t>
            </a:r>
            <a:r>
              <a:rPr lang="en-US" sz="1600" dirty="0"/>
              <a:t>', `</a:t>
            </a:r>
            <a:r>
              <a:rPr lang="en-US" sz="1600" dirty="0" err="1"/>
              <a:t>tommarow</a:t>
            </a:r>
            <a:r>
              <a:rPr lang="en-US" sz="1600" dirty="0"/>
              <a:t>', `</a:t>
            </a:r>
            <a:r>
              <a:rPr lang="en-US" sz="1600" dirty="0" err="1"/>
              <a:t>tommarrow</a:t>
            </a:r>
            <a:r>
              <a:rPr lang="en-US" sz="1600" dirty="0"/>
              <a:t>', `</a:t>
            </a:r>
            <a:r>
              <a:rPr lang="en-US" sz="1600" dirty="0" err="1"/>
              <a:t>tommoro</a:t>
            </a:r>
            <a:r>
              <a:rPr lang="en-US" sz="1600" dirty="0"/>
              <a:t>', `</a:t>
            </a:r>
            <a:r>
              <a:rPr lang="en-US" sz="1600" dirty="0" err="1"/>
              <a:t>tommorow</a:t>
            </a:r>
            <a:r>
              <a:rPr lang="en-US" sz="1600" dirty="0"/>
              <a:t>', </a:t>
            </a:r>
            <a:r>
              <a:rPr lang="en-US" sz="1600" dirty="0" smtClean="0"/>
              <a:t>`</a:t>
            </a:r>
            <a:r>
              <a:rPr lang="en-US" sz="1600" dirty="0" err="1"/>
              <a:t>tommorrow</a:t>
            </a:r>
            <a:r>
              <a:rPr lang="en-US" sz="1600" dirty="0"/>
              <a:t>', `</a:t>
            </a:r>
            <a:r>
              <a:rPr lang="en-US" sz="1600" dirty="0" err="1"/>
              <a:t>tommorw</a:t>
            </a:r>
            <a:r>
              <a:rPr lang="en-US" sz="1600" dirty="0"/>
              <a:t>', `</a:t>
            </a:r>
            <a:r>
              <a:rPr lang="en-US" sz="1600" dirty="0" err="1"/>
              <a:t>tommrow</a:t>
            </a:r>
            <a:r>
              <a:rPr lang="en-US" sz="1600" dirty="0"/>
              <a:t>', `</a:t>
            </a:r>
            <a:r>
              <a:rPr lang="en-US" sz="1600" dirty="0" err="1"/>
              <a:t>tomo</a:t>
            </a:r>
            <a:r>
              <a:rPr lang="en-US" sz="1600" dirty="0"/>
              <a:t>', `</a:t>
            </a:r>
            <a:r>
              <a:rPr lang="en-US" sz="1600" dirty="0" err="1"/>
              <a:t>tomolo</a:t>
            </a:r>
            <a:r>
              <a:rPr lang="en-US" sz="1600" dirty="0"/>
              <a:t>', `</a:t>
            </a:r>
            <a:r>
              <a:rPr lang="en-US" sz="1600" dirty="0" err="1"/>
              <a:t>tomoro</a:t>
            </a:r>
            <a:r>
              <a:rPr lang="en-US" sz="1600" dirty="0"/>
              <a:t>', `</a:t>
            </a:r>
            <a:r>
              <a:rPr lang="en-US" sz="1600" dirty="0" err="1"/>
              <a:t>tomorow</a:t>
            </a:r>
            <a:r>
              <a:rPr lang="en-US" sz="1600" dirty="0"/>
              <a:t>', `</a:t>
            </a:r>
            <a:r>
              <a:rPr lang="en-US" sz="1600" dirty="0" err="1" smtClean="0"/>
              <a:t>tomorro</a:t>
            </a:r>
            <a:r>
              <a:rPr lang="en-US" sz="1600" dirty="0"/>
              <a:t>', `</a:t>
            </a:r>
            <a:r>
              <a:rPr lang="en-US" sz="1600" dirty="0" err="1"/>
              <a:t>tomorrw</a:t>
            </a:r>
            <a:r>
              <a:rPr lang="en-US" sz="1600" dirty="0"/>
              <a:t>', </a:t>
            </a:r>
            <a:r>
              <a:rPr lang="en-US" sz="1600" dirty="0" smtClean="0"/>
              <a:t>`</a:t>
            </a:r>
            <a:r>
              <a:rPr lang="en-US" sz="1600" dirty="0" err="1"/>
              <a:t>tomoz</a:t>
            </a:r>
            <a:r>
              <a:rPr lang="en-US" sz="1600" dirty="0"/>
              <a:t>', `</a:t>
            </a:r>
            <a:r>
              <a:rPr lang="en-US" sz="1600" dirty="0" err="1"/>
              <a:t>tomrw</a:t>
            </a:r>
            <a:r>
              <a:rPr lang="en-US" sz="1600" dirty="0"/>
              <a:t>', `</a:t>
            </a:r>
            <a:r>
              <a:rPr lang="en-US" sz="1600" dirty="0" err="1" smtClean="0"/>
              <a:t>tomz</a:t>
            </a:r>
            <a:r>
              <a:rPr lang="en-US" sz="1600" dirty="0" smtClean="0"/>
              <a:t>‘</a:t>
            </a:r>
          </a:p>
          <a:p>
            <a:r>
              <a:rPr lang="en-US" dirty="0" smtClean="0"/>
              <a:t>Unreliable Capitalization</a:t>
            </a:r>
          </a:p>
          <a:p>
            <a:pPr lvl="1"/>
            <a:r>
              <a:rPr lang="en-US" sz="2400" dirty="0" smtClean="0"/>
              <a:t>“The </a:t>
            </a:r>
            <a:r>
              <a:rPr lang="en-US" sz="2400" dirty="0"/>
              <a:t>Hobbit has </a:t>
            </a:r>
            <a:r>
              <a:rPr lang="en-US" sz="2400" dirty="0" smtClean="0"/>
              <a:t>FINALLY </a:t>
            </a:r>
            <a:r>
              <a:rPr lang="en-US" sz="2400" dirty="0"/>
              <a:t>started filming! </a:t>
            </a:r>
            <a:r>
              <a:rPr lang="en-US" sz="2400" dirty="0" smtClean="0"/>
              <a:t>I cannot </a:t>
            </a:r>
            <a:r>
              <a:rPr lang="en-US" sz="2400" dirty="0"/>
              <a:t>wait</a:t>
            </a:r>
            <a:r>
              <a:rPr lang="en-US" sz="2400" dirty="0" smtClean="0"/>
              <a:t>!”</a:t>
            </a:r>
            <a:endParaRPr lang="en-US" sz="2400" dirty="0"/>
          </a:p>
          <a:p>
            <a:r>
              <a:rPr lang="en-US" dirty="0" smtClean="0"/>
              <a:t>Unique Grammar</a:t>
            </a:r>
          </a:p>
          <a:p>
            <a:pPr lvl="1"/>
            <a:r>
              <a:rPr lang="en-US" sz="2400" dirty="0"/>
              <a:t>“</a:t>
            </a:r>
            <a:r>
              <a:rPr lang="en-US" sz="2400" dirty="0" err="1"/>
              <a:t>watchng</a:t>
            </a:r>
            <a:r>
              <a:rPr lang="en-US" sz="2400" dirty="0"/>
              <a:t> </a:t>
            </a:r>
            <a:r>
              <a:rPr lang="en-US" sz="2400" dirty="0" err="1" smtClean="0"/>
              <a:t>american</a:t>
            </a:r>
            <a:r>
              <a:rPr lang="en-US" sz="2400" dirty="0"/>
              <a:t> </a:t>
            </a:r>
            <a:r>
              <a:rPr lang="en-US" sz="2400" dirty="0" smtClean="0"/>
              <a:t>dad</a:t>
            </a:r>
            <a:r>
              <a:rPr lang="en-US" sz="2400" dirty="0"/>
              <a:t>.”</a:t>
            </a:r>
          </a:p>
        </p:txBody>
      </p:sp>
    </p:spTree>
    <p:extLst>
      <p:ext uri="{BB962C8B-B14F-4D97-AF65-F5344CB8AC3E}">
        <p14:creationId xmlns:p14="http://schemas.microsoft.com/office/powerpoint/2010/main" val="797699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of speech tagging</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268855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 Of Speech Tagging: </a:t>
            </a:r>
            <a:br>
              <a:rPr lang="en-US" dirty="0" smtClean="0"/>
            </a:br>
            <a:r>
              <a:rPr lang="en-US" dirty="0" smtClean="0"/>
              <a:t>Accuracy Drops on Tweets</a:t>
            </a:r>
            <a:endParaRPr lang="en-US" dirty="0"/>
          </a:p>
        </p:txBody>
      </p:sp>
      <p:sp>
        <p:nvSpPr>
          <p:cNvPr id="4" name="Content Placeholder 3"/>
          <p:cNvSpPr>
            <a:spLocks noGrp="1"/>
          </p:cNvSpPr>
          <p:nvPr>
            <p:ph idx="1"/>
          </p:nvPr>
        </p:nvSpPr>
        <p:spPr>
          <a:xfrm>
            <a:off x="228600" y="1600200"/>
            <a:ext cx="8686800" cy="4525963"/>
          </a:xfrm>
        </p:spPr>
        <p:txBody>
          <a:bodyPr/>
          <a:lstStyle/>
          <a:p>
            <a:r>
              <a:rPr lang="en-US" dirty="0"/>
              <a:t>Most Common Tag : </a:t>
            </a:r>
            <a:r>
              <a:rPr lang="en-US" b="1" dirty="0"/>
              <a:t>76%</a:t>
            </a:r>
            <a:r>
              <a:rPr lang="en-US" dirty="0"/>
              <a:t> (90% on brown corpus)</a:t>
            </a:r>
            <a:endParaRPr lang="en-US" b="1" dirty="0"/>
          </a:p>
          <a:p>
            <a:r>
              <a:rPr lang="en-US" dirty="0"/>
              <a:t>Stanford POS : </a:t>
            </a:r>
            <a:r>
              <a:rPr lang="en-US" b="1" dirty="0"/>
              <a:t>80%</a:t>
            </a:r>
            <a:r>
              <a:rPr lang="en-US" dirty="0"/>
              <a:t> (97% on news)</a:t>
            </a:r>
          </a:p>
          <a:p>
            <a:endParaRPr lang="en-US" dirty="0"/>
          </a:p>
        </p:txBody>
      </p:sp>
    </p:spTree>
    <p:extLst>
      <p:ext uri="{BB962C8B-B14F-4D97-AF65-F5344CB8AC3E}">
        <p14:creationId xmlns:p14="http://schemas.microsoft.com/office/powerpoint/2010/main" val="2242813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 Of Speech Tagging: </a:t>
            </a:r>
            <a:br>
              <a:rPr lang="en-US" dirty="0" smtClean="0"/>
            </a:br>
            <a:r>
              <a:rPr lang="en-US" dirty="0" smtClean="0"/>
              <a:t>Accuracy Drops on Tweets</a:t>
            </a:r>
            <a:endParaRPr lang="en-US" dirty="0"/>
          </a:p>
        </p:txBody>
      </p:sp>
      <p:sp>
        <p:nvSpPr>
          <p:cNvPr id="3" name="Content Placeholder 2"/>
          <p:cNvSpPr>
            <a:spLocks noGrp="1"/>
          </p:cNvSpPr>
          <p:nvPr>
            <p:ph idx="1"/>
          </p:nvPr>
        </p:nvSpPr>
        <p:spPr>
          <a:xfrm>
            <a:off x="228600" y="1600200"/>
            <a:ext cx="8686800" cy="4800600"/>
          </a:xfrm>
        </p:spPr>
        <p:txBody>
          <a:bodyPr/>
          <a:lstStyle/>
          <a:p>
            <a:r>
              <a:rPr lang="en-US" dirty="0" smtClean="0"/>
              <a:t>Most Common Tag : </a:t>
            </a:r>
            <a:r>
              <a:rPr lang="en-US" b="1" dirty="0" smtClean="0"/>
              <a:t>76%</a:t>
            </a:r>
            <a:r>
              <a:rPr lang="en-US" dirty="0" smtClean="0"/>
              <a:t> (90% on brown corpus)</a:t>
            </a:r>
            <a:endParaRPr lang="en-US" b="1" dirty="0" smtClean="0"/>
          </a:p>
          <a:p>
            <a:r>
              <a:rPr lang="en-US" dirty="0" smtClean="0"/>
              <a:t>Stanford POS : </a:t>
            </a:r>
            <a:r>
              <a:rPr lang="en-US" b="1" dirty="0" smtClean="0"/>
              <a:t>80%</a:t>
            </a:r>
            <a:r>
              <a:rPr lang="en-US" dirty="0" smtClean="0"/>
              <a:t> (97% on news)</a:t>
            </a:r>
          </a:p>
          <a:p>
            <a:r>
              <a:rPr lang="en-US" dirty="0" smtClean="0"/>
              <a:t>Most Common Errors:</a:t>
            </a:r>
          </a:p>
          <a:p>
            <a:pPr lvl="1"/>
            <a:r>
              <a:rPr lang="en-US" dirty="0" smtClean="0"/>
              <a:t>Confusing </a:t>
            </a:r>
            <a:r>
              <a:rPr lang="en-US" b="1" dirty="0" smtClean="0"/>
              <a:t>Common/Proper</a:t>
            </a:r>
            <a:r>
              <a:rPr lang="en-US" dirty="0" smtClean="0"/>
              <a:t> nouns</a:t>
            </a:r>
          </a:p>
          <a:p>
            <a:pPr lvl="1"/>
            <a:r>
              <a:rPr lang="en-US" dirty="0" smtClean="0"/>
              <a:t>Misclassifying </a:t>
            </a:r>
            <a:r>
              <a:rPr lang="en-US" b="1" dirty="0" smtClean="0"/>
              <a:t>interjections</a:t>
            </a:r>
            <a:r>
              <a:rPr lang="en-US" dirty="0" smtClean="0"/>
              <a:t> as nouns</a:t>
            </a:r>
          </a:p>
          <a:p>
            <a:pPr lvl="1"/>
            <a:r>
              <a:rPr lang="en-US" dirty="0" smtClean="0"/>
              <a:t>Misclassifying </a:t>
            </a:r>
            <a:r>
              <a:rPr lang="en-US" b="1" dirty="0" smtClean="0"/>
              <a:t>verbs</a:t>
            </a:r>
            <a:r>
              <a:rPr lang="en-US" dirty="0" smtClean="0"/>
              <a:t> as nouns</a:t>
            </a:r>
          </a:p>
          <a:p>
            <a:endParaRPr lang="en-US" dirty="0"/>
          </a:p>
        </p:txBody>
      </p:sp>
    </p:spTree>
    <p:extLst>
      <p:ext uri="{BB962C8B-B14F-4D97-AF65-F5344CB8AC3E}">
        <p14:creationId xmlns:p14="http://schemas.microsoft.com/office/powerpoint/2010/main" val="1657808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 Tagging</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Labeled 800 tweets w/ POS tags</a:t>
            </a:r>
          </a:p>
          <a:p>
            <a:pPr lvl="1"/>
            <a:r>
              <a:rPr lang="en-US" dirty="0" smtClean="0"/>
              <a:t>About 16,000 tokens</a:t>
            </a:r>
          </a:p>
          <a:p>
            <a:r>
              <a:rPr lang="en-US" dirty="0" smtClean="0"/>
              <a:t>Also used labeled news + IRC chat data </a:t>
            </a:r>
            <a:r>
              <a:rPr lang="en-US" b="1" dirty="0" smtClean="0">
                <a:solidFill>
                  <a:schemeClr val="accent1"/>
                </a:solidFill>
              </a:rPr>
              <a:t>(Forsyth and Martell 07)</a:t>
            </a:r>
            <a:endParaRPr lang="en-US" dirty="0" smtClean="0"/>
          </a:p>
          <a:p>
            <a:r>
              <a:rPr lang="en-US" dirty="0" smtClean="0"/>
              <a:t>CRF + Standard set of features</a:t>
            </a:r>
          </a:p>
          <a:p>
            <a:pPr lvl="1"/>
            <a:r>
              <a:rPr lang="en-US" dirty="0" smtClean="0"/>
              <a:t>Contextual</a:t>
            </a:r>
          </a:p>
          <a:p>
            <a:pPr lvl="1"/>
            <a:r>
              <a:rPr lang="en-US" dirty="0" smtClean="0"/>
              <a:t>Dictionary</a:t>
            </a:r>
          </a:p>
          <a:p>
            <a:pPr lvl="1"/>
            <a:r>
              <a:rPr lang="en-US" dirty="0" smtClean="0"/>
              <a:t>Orthographic</a:t>
            </a:r>
          </a:p>
        </p:txBody>
      </p:sp>
    </p:spTree>
    <p:extLst>
      <p:ext uri="{BB962C8B-B14F-4D97-AF65-F5344CB8AC3E}">
        <p14:creationId xmlns:p14="http://schemas.microsoft.com/office/powerpoint/2010/main" val="2399513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endParaRPr lang="en-US"/>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749" t="18096" r="9636" b="3334"/>
          <a:stretch/>
        </p:blipFill>
        <p:spPr bwMode="auto">
          <a:xfrm>
            <a:off x="914400" y="1676400"/>
            <a:ext cx="69850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4574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5" name="Chart 4"/>
          <p:cNvGraphicFramePr/>
          <p:nvPr>
            <p:extLst>
              <p:ext uri="{D42A27DB-BD31-4B8C-83A1-F6EECF244321}">
                <p14:modId xmlns:p14="http://schemas.microsoft.com/office/powerpoint/2010/main" val="814771782"/>
              </p:ext>
            </p:extLst>
          </p:nvPr>
        </p:nvGraphicFramePr>
        <p:xfrm>
          <a:off x="0" y="914400"/>
          <a:ext cx="8915400" cy="46482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296070" y="6172200"/>
            <a:ext cx="4809330" cy="523220"/>
          </a:xfrm>
          <a:prstGeom prst="rect">
            <a:avLst/>
          </a:prstGeom>
          <a:noFill/>
        </p:spPr>
        <p:txBody>
          <a:bodyPr wrap="none" rtlCol="0">
            <a:spAutoFit/>
          </a:bodyPr>
          <a:lstStyle/>
          <a:p>
            <a:r>
              <a:rPr lang="en-US" sz="2800" dirty="0" smtClean="0">
                <a:solidFill>
                  <a:schemeClr val="tx2"/>
                </a:solidFill>
              </a:rPr>
              <a:t>XX/YY = XX is misclassified as YY</a:t>
            </a:r>
            <a:endParaRPr lang="en-US" sz="2800" dirty="0">
              <a:solidFill>
                <a:schemeClr val="tx2"/>
              </a:solidFill>
            </a:endParaRPr>
          </a:p>
        </p:txBody>
      </p:sp>
    </p:spTree>
    <p:extLst>
      <p:ext uri="{BB962C8B-B14F-4D97-AF65-F5344CB8AC3E}">
        <p14:creationId xmlns:p14="http://schemas.microsoft.com/office/powerpoint/2010/main" val="1189159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Segmentation</a:t>
            </a:r>
            <a:endParaRPr lang="en-US" dirty="0"/>
          </a:p>
        </p:txBody>
      </p:sp>
      <p:sp>
        <p:nvSpPr>
          <p:cNvPr id="3" name="Content Placeholder 2"/>
          <p:cNvSpPr>
            <a:spLocks noGrp="1"/>
          </p:cNvSpPr>
          <p:nvPr>
            <p:ph idx="1"/>
          </p:nvPr>
        </p:nvSpPr>
        <p:spPr/>
        <p:txBody>
          <a:bodyPr/>
          <a:lstStyle/>
          <a:p>
            <a:r>
              <a:rPr lang="en-US" dirty="0" smtClean="0"/>
              <a:t>Off the shelf taggers perform poorly</a:t>
            </a:r>
          </a:p>
          <a:p>
            <a:r>
              <a:rPr lang="en-US" dirty="0" smtClean="0"/>
              <a:t>Stanford NER: F1=0.44 </a:t>
            </a:r>
          </a:p>
          <a:p>
            <a:pPr marL="457200" lvl="1" indent="0">
              <a:buNone/>
            </a:pPr>
            <a:r>
              <a:rPr lang="en-US" dirty="0" smtClean="0"/>
              <a:t>not including classification</a:t>
            </a:r>
            <a:endParaRPr lang="en-US" dirty="0"/>
          </a:p>
        </p:txBody>
      </p:sp>
    </p:spTree>
    <p:extLst>
      <p:ext uri="{BB962C8B-B14F-4D97-AF65-F5344CB8AC3E}">
        <p14:creationId xmlns:p14="http://schemas.microsoft.com/office/powerpoint/2010/main" val="4126663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Segmentation</a:t>
            </a:r>
            <a:endParaRPr lang="en-US" dirty="0"/>
          </a:p>
        </p:txBody>
      </p:sp>
      <p:sp>
        <p:nvSpPr>
          <p:cNvPr id="3" name="Content Placeholder 2"/>
          <p:cNvSpPr>
            <a:spLocks noGrp="1"/>
          </p:cNvSpPr>
          <p:nvPr>
            <p:ph idx="1"/>
          </p:nvPr>
        </p:nvSpPr>
        <p:spPr/>
        <p:txBody>
          <a:bodyPr/>
          <a:lstStyle/>
          <a:p>
            <a:r>
              <a:rPr lang="en-US" dirty="0" smtClean="0"/>
              <a:t>Off the shelf taggers perform poorly</a:t>
            </a:r>
          </a:p>
          <a:p>
            <a:r>
              <a:rPr lang="en-US" dirty="0" smtClean="0"/>
              <a:t>Stanford NER: F1=0.44 </a:t>
            </a:r>
          </a:p>
          <a:p>
            <a:pPr marL="457200" lvl="1" indent="0">
              <a:buNone/>
            </a:pPr>
            <a:r>
              <a:rPr lang="en-US" dirty="0" smtClean="0"/>
              <a:t>not including classification</a:t>
            </a:r>
            <a:endParaRPr lang="en-US"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333" t="39999" r="3907" b="14763"/>
          <a:stretch/>
        </p:blipFill>
        <p:spPr bwMode="auto">
          <a:xfrm>
            <a:off x="304800" y="3581400"/>
            <a:ext cx="8559800" cy="241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0503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Information Extraction from Twitter?</a:t>
            </a:r>
            <a:endParaRPr lang="en-US" dirty="0"/>
          </a:p>
        </p:txBody>
      </p:sp>
      <p:sp>
        <p:nvSpPr>
          <p:cNvPr id="3" name="Content Placeholder 2"/>
          <p:cNvSpPr>
            <a:spLocks noGrp="1"/>
          </p:cNvSpPr>
          <p:nvPr>
            <p:ph idx="1"/>
          </p:nvPr>
        </p:nvSpPr>
        <p:spPr>
          <a:xfrm>
            <a:off x="457200" y="1447800"/>
            <a:ext cx="8229600" cy="5257800"/>
          </a:xfrm>
        </p:spPr>
        <p:txBody>
          <a:bodyPr>
            <a:normAutofit/>
          </a:bodyPr>
          <a:lstStyle/>
          <a:p>
            <a:r>
              <a:rPr lang="en-US" dirty="0" smtClean="0"/>
              <a:t>Short messages are quick/easy to create</a:t>
            </a:r>
          </a:p>
          <a:p>
            <a:pPr lvl="1"/>
            <a:r>
              <a:rPr lang="en-US" dirty="0" smtClean="0"/>
              <a:t>Often the most up-to date source of information</a:t>
            </a:r>
          </a:p>
          <a:p>
            <a:pPr lvl="1"/>
            <a:r>
              <a:rPr lang="en-US" dirty="0" smtClean="0"/>
              <a:t>Many Users talking about the same events      </a:t>
            </a:r>
            <a:r>
              <a:rPr lang="en-US" b="1" dirty="0" smtClean="0">
                <a:solidFill>
                  <a:schemeClr val="tx2"/>
                </a:solidFill>
              </a:rPr>
              <a:t>[</a:t>
            </a:r>
            <a:r>
              <a:rPr lang="en-US" b="1" dirty="0" err="1">
                <a:solidFill>
                  <a:schemeClr val="tx2"/>
                </a:solidFill>
              </a:rPr>
              <a:t>Popescu</a:t>
            </a:r>
            <a:r>
              <a:rPr lang="en-US" b="1" dirty="0">
                <a:solidFill>
                  <a:schemeClr val="tx2"/>
                </a:solidFill>
              </a:rPr>
              <a:t> et. al. 2011</a:t>
            </a:r>
            <a:r>
              <a:rPr lang="en-US" b="1" dirty="0" smtClean="0">
                <a:solidFill>
                  <a:schemeClr val="tx2"/>
                </a:solidFill>
              </a:rPr>
              <a:t>]</a:t>
            </a:r>
            <a:endParaRPr lang="en-US" dirty="0" smtClean="0"/>
          </a:p>
          <a:p>
            <a:pPr lvl="2"/>
            <a:r>
              <a:rPr lang="en-US" dirty="0" smtClean="0"/>
              <a:t>Multiple Perspectives</a:t>
            </a:r>
          </a:p>
          <a:p>
            <a:pPr lvl="2"/>
            <a:r>
              <a:rPr lang="en-US" dirty="0" smtClean="0"/>
              <a:t>Natural measure of importance/interestingness</a:t>
            </a:r>
          </a:p>
          <a:p>
            <a:r>
              <a:rPr lang="en-US" dirty="0" smtClean="0"/>
              <a:t>But, causes </a:t>
            </a:r>
            <a:r>
              <a:rPr lang="en-US" b="1" dirty="0" smtClean="0"/>
              <a:t>Information Overload</a:t>
            </a:r>
          </a:p>
          <a:p>
            <a:pPr lvl="1"/>
            <a:r>
              <a:rPr lang="en-US" dirty="0" smtClean="0"/>
              <a:t>Many irrelevant or redundant messages         </a:t>
            </a:r>
            <a:r>
              <a:rPr lang="en-US" b="1" dirty="0" smtClean="0">
                <a:solidFill>
                  <a:schemeClr val="tx2"/>
                </a:solidFill>
              </a:rPr>
              <a:t>[</a:t>
            </a:r>
            <a:r>
              <a:rPr lang="en-US" b="1" dirty="0" err="1" smtClean="0">
                <a:solidFill>
                  <a:schemeClr val="tx2"/>
                </a:solidFill>
              </a:rPr>
              <a:t>Zanzotto</a:t>
            </a:r>
            <a:r>
              <a:rPr lang="en-US" b="1" dirty="0" smtClean="0">
                <a:solidFill>
                  <a:schemeClr val="tx2"/>
                </a:solidFill>
              </a:rPr>
              <a:t> et</a:t>
            </a:r>
            <a:r>
              <a:rPr lang="en-US" b="1" dirty="0">
                <a:solidFill>
                  <a:schemeClr val="tx2"/>
                </a:solidFill>
              </a:rPr>
              <a:t>. al. 2011]</a:t>
            </a:r>
            <a:endParaRPr lang="en-US" dirty="0" smtClean="0"/>
          </a:p>
          <a:p>
            <a:pPr lvl="1"/>
            <a:r>
              <a:rPr lang="en-US" dirty="0" smtClean="0"/>
              <a:t>Need automatic text processing techniques</a:t>
            </a:r>
          </a:p>
        </p:txBody>
      </p:sp>
      <p:grpSp>
        <p:nvGrpSpPr>
          <p:cNvPr id="4" name="Group 3"/>
          <p:cNvGrpSpPr/>
          <p:nvPr/>
        </p:nvGrpSpPr>
        <p:grpSpPr>
          <a:xfrm>
            <a:off x="263912" y="1905000"/>
            <a:ext cx="8915400" cy="3276600"/>
            <a:chOff x="228600" y="1066800"/>
            <a:chExt cx="8915400" cy="3276600"/>
          </a:xfrm>
        </p:grpSpPr>
        <p:sp>
          <p:nvSpPr>
            <p:cNvPr id="5" name="Explosion 1 4"/>
            <p:cNvSpPr/>
            <p:nvPr/>
          </p:nvSpPr>
          <p:spPr>
            <a:xfrm>
              <a:off x="228600" y="1066800"/>
              <a:ext cx="8915400" cy="3276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Lst>
            </a:blip>
            <a:srcRect l="1461" t="29644" r="18539" b="29643"/>
            <a:stretch>
              <a:fillRect/>
            </a:stretch>
          </p:blipFill>
          <p:spPr bwMode="auto">
            <a:xfrm>
              <a:off x="1066800" y="1905000"/>
              <a:ext cx="6781800" cy="1524000"/>
            </a:xfrm>
            <a:prstGeom prst="rect">
              <a:avLst/>
            </a:prstGeom>
            <a:noFill/>
            <a:ln w="9525">
              <a:noFill/>
              <a:miter lim="800000"/>
              <a:headEnd/>
              <a:tailEnd/>
            </a:ln>
          </p:spPr>
        </p:pic>
      </p:grpSp>
    </p:spTree>
    <p:extLst>
      <p:ext uri="{BB962C8B-B14F-4D97-AF65-F5344CB8AC3E}">
        <p14:creationId xmlns:p14="http://schemas.microsoft.com/office/powerpoint/2010/main" val="307442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Annotating Named Entities</a:t>
            </a:r>
            <a:endParaRPr lang="en-US" dirty="0"/>
          </a:p>
        </p:txBody>
      </p:sp>
      <p:sp>
        <p:nvSpPr>
          <p:cNvPr id="4" name="AutoShape 2" descr="https://mail.google.com/a/cs.washington.edu/?ui=2&amp;ik=b878aebbbe&amp;view=att&amp;th=12dc97c2651485a2&amp;attid=0.1&amp;disp=inline&amp;realattid=f_gjg7h3n01&amp;z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Content Placeholder 8"/>
          <p:cNvPicPr>
            <a:picLocks noGrp="1" noChangeAspect="1"/>
          </p:cNvPicPr>
          <p:nvPr>
            <p:ph idx="1"/>
          </p:nvPr>
        </p:nvPicPr>
        <p:blipFill rotWithShape="1">
          <a:blip r:embed="rId3">
            <a:extLst>
              <a:ext uri="{28A0092B-C50C-407E-A947-70E740481C1C}">
                <a14:useLocalDpi xmlns:a14="http://schemas.microsoft.com/office/drawing/2010/main" val="0"/>
              </a:ext>
            </a:extLst>
          </a:blip>
          <a:srcRect l="365" t="9858" r="3236" b="983"/>
          <a:stretch/>
        </p:blipFill>
        <p:spPr>
          <a:xfrm>
            <a:off x="770965" y="1295400"/>
            <a:ext cx="7763435" cy="5334000"/>
          </a:xfrm>
        </p:spPr>
      </p:pic>
      <p:sp>
        <p:nvSpPr>
          <p:cNvPr id="3" name="TextBox 2"/>
          <p:cNvSpPr txBox="1"/>
          <p:nvPr/>
        </p:nvSpPr>
        <p:spPr>
          <a:xfrm>
            <a:off x="685800" y="3124200"/>
            <a:ext cx="6912854" cy="954107"/>
          </a:xfrm>
          <a:prstGeom prst="rect">
            <a:avLst/>
          </a:prstGeom>
          <a:solidFill>
            <a:schemeClr val="accent5"/>
          </a:solidFill>
        </p:spPr>
        <p:txBody>
          <a:bodyPr wrap="none" rtlCol="0">
            <a:spAutoFit/>
          </a:bodyPr>
          <a:lstStyle/>
          <a:p>
            <a:pPr marL="457200" indent="-457200">
              <a:buFont typeface="Arial" pitchFamily="34" charset="0"/>
              <a:buChar char="•"/>
            </a:pPr>
            <a:r>
              <a:rPr lang="en-US" sz="2800" dirty="0" smtClean="0"/>
              <a:t>Annotated 2400 tweets (about 34K tokens)</a:t>
            </a:r>
          </a:p>
          <a:p>
            <a:pPr marL="457200" indent="-457200">
              <a:buFont typeface="Arial" pitchFamily="34" charset="0"/>
              <a:buChar char="•"/>
            </a:pPr>
            <a:r>
              <a:rPr lang="en-US" sz="2800" dirty="0" smtClean="0"/>
              <a:t>Train on in-domain data</a:t>
            </a:r>
            <a:endParaRPr lang="en-US" dirty="0" smtClean="0"/>
          </a:p>
        </p:txBody>
      </p:sp>
    </p:spTree>
    <p:extLst>
      <p:ext uri="{BB962C8B-B14F-4D97-AF65-F5344CB8AC3E}">
        <p14:creationId xmlns:p14="http://schemas.microsoft.com/office/powerpoint/2010/main" val="584527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a:t>
            </a:r>
            <a:endParaRPr lang="en-US" dirty="0"/>
          </a:p>
        </p:txBody>
      </p:sp>
      <p:sp>
        <p:nvSpPr>
          <p:cNvPr id="3" name="Content Placeholder 2"/>
          <p:cNvSpPr>
            <a:spLocks noGrp="1"/>
          </p:cNvSpPr>
          <p:nvPr>
            <p:ph idx="1"/>
          </p:nvPr>
        </p:nvSpPr>
        <p:spPr/>
        <p:txBody>
          <a:bodyPr/>
          <a:lstStyle/>
          <a:p>
            <a:r>
              <a:rPr lang="en-US" dirty="0" smtClean="0"/>
              <a:t>Sequence Labeling Task</a:t>
            </a:r>
          </a:p>
          <a:p>
            <a:pPr marL="742950" lvl="2" indent="-342900"/>
            <a:r>
              <a:rPr lang="en-US" dirty="0"/>
              <a:t>IOB </a:t>
            </a:r>
            <a:r>
              <a:rPr lang="en-US" dirty="0" smtClean="0"/>
              <a:t>encoding</a:t>
            </a:r>
          </a:p>
          <a:p>
            <a:r>
              <a:rPr lang="en-US" dirty="0" smtClean="0"/>
              <a:t>Conditional Random Fields </a:t>
            </a:r>
          </a:p>
          <a:p>
            <a:r>
              <a:rPr lang="en-US" dirty="0" smtClean="0"/>
              <a:t>Features:</a:t>
            </a:r>
          </a:p>
          <a:p>
            <a:pPr lvl="1"/>
            <a:r>
              <a:rPr lang="en-US" dirty="0" smtClean="0"/>
              <a:t>Orthographic</a:t>
            </a:r>
          </a:p>
          <a:p>
            <a:pPr lvl="1"/>
            <a:r>
              <a:rPr lang="en-US" dirty="0" smtClean="0"/>
              <a:t>Dictionaries</a:t>
            </a:r>
          </a:p>
          <a:p>
            <a:pPr lvl="1"/>
            <a:r>
              <a:rPr lang="en-US" dirty="0"/>
              <a:t>Contextual</a:t>
            </a:r>
          </a:p>
        </p:txBody>
      </p:sp>
      <p:graphicFrame>
        <p:nvGraphicFramePr>
          <p:cNvPr id="4" name="Table 3"/>
          <p:cNvGraphicFramePr>
            <a:graphicFrameLocks noGrp="1"/>
          </p:cNvGraphicFramePr>
          <p:nvPr>
            <p:extLst>
              <p:ext uri="{D42A27DB-BD31-4B8C-83A1-F6EECF244321}">
                <p14:modId xmlns:p14="http://schemas.microsoft.com/office/powerpoint/2010/main" val="404523340"/>
              </p:ext>
            </p:extLst>
          </p:nvPr>
        </p:nvGraphicFramePr>
        <p:xfrm>
          <a:off x="5486400" y="2697480"/>
          <a:ext cx="3124200" cy="3703320"/>
        </p:xfrm>
        <a:graphic>
          <a:graphicData uri="http://schemas.openxmlformats.org/drawingml/2006/table">
            <a:tbl>
              <a:tblPr firstRow="1" bandRow="1">
                <a:tableStyleId>{5C22544A-7EE6-4342-B048-85BDC9FD1C3A}</a:tableStyleId>
              </a:tblPr>
              <a:tblGrid>
                <a:gridCol w="1562100"/>
                <a:gridCol w="1562100"/>
              </a:tblGrid>
              <a:tr h="0">
                <a:tc>
                  <a:txBody>
                    <a:bodyPr/>
                    <a:lstStyle/>
                    <a:p>
                      <a:r>
                        <a:rPr lang="en-US" dirty="0" smtClean="0"/>
                        <a:t>Word</a:t>
                      </a:r>
                      <a:endParaRPr lang="en-US" dirty="0"/>
                    </a:p>
                  </a:txBody>
                  <a:tcPr/>
                </a:tc>
                <a:tc>
                  <a:txBody>
                    <a:bodyPr/>
                    <a:lstStyle/>
                    <a:p>
                      <a:r>
                        <a:rPr lang="en-US" dirty="0" smtClean="0"/>
                        <a:t>Label</a:t>
                      </a:r>
                      <a:endParaRPr lang="en-US" dirty="0"/>
                    </a:p>
                  </a:txBody>
                  <a:tcPr/>
                </a:tc>
              </a:tr>
              <a:tr h="370840">
                <a:tc>
                  <a:txBody>
                    <a:bodyPr/>
                    <a:lstStyle/>
                    <a:p>
                      <a:r>
                        <a:rPr lang="en-US" dirty="0" smtClean="0"/>
                        <a:t> T-Mobile</a:t>
                      </a:r>
                    </a:p>
                  </a:txBody>
                  <a:tcPr/>
                </a:tc>
                <a:tc>
                  <a:txBody>
                    <a:bodyPr/>
                    <a:lstStyle/>
                    <a:p>
                      <a:r>
                        <a:rPr lang="en-US" dirty="0" smtClean="0"/>
                        <a:t>B-ENTITY</a:t>
                      </a:r>
                      <a:endParaRPr lang="en-US" dirty="0"/>
                    </a:p>
                  </a:txBody>
                  <a:tcPr/>
                </a:tc>
              </a:tr>
              <a:tr h="370840">
                <a:tc>
                  <a:txBody>
                    <a:bodyPr/>
                    <a:lstStyle/>
                    <a:p>
                      <a:r>
                        <a:rPr lang="en-US" dirty="0" smtClean="0"/>
                        <a:t> to</a:t>
                      </a:r>
                      <a:endParaRPr lang="en-US" dirty="0"/>
                    </a:p>
                  </a:txBody>
                  <a:tcPr/>
                </a:tc>
                <a:tc>
                  <a:txBody>
                    <a:bodyPr/>
                    <a:lstStyle/>
                    <a:p>
                      <a:r>
                        <a:rPr lang="en-US" dirty="0" smtClean="0"/>
                        <a:t>O</a:t>
                      </a:r>
                      <a:endParaRPr lang="en-US" dirty="0"/>
                    </a:p>
                  </a:txBody>
                  <a:tcPr/>
                </a:tc>
              </a:tr>
              <a:tr h="370840">
                <a:tc>
                  <a:txBody>
                    <a:bodyPr/>
                    <a:lstStyle/>
                    <a:p>
                      <a:r>
                        <a:rPr lang="en-US" dirty="0" smtClean="0"/>
                        <a:t> release</a:t>
                      </a:r>
                      <a:endParaRPr lang="en-US" dirty="0"/>
                    </a:p>
                  </a:txBody>
                  <a:tcPr/>
                </a:tc>
                <a:tc>
                  <a:txBody>
                    <a:bodyPr/>
                    <a:lstStyle/>
                    <a:p>
                      <a:r>
                        <a:rPr lang="en-US" dirty="0" smtClean="0"/>
                        <a:t>O</a:t>
                      </a:r>
                      <a:endParaRPr lang="en-US" dirty="0"/>
                    </a:p>
                  </a:txBody>
                  <a:tcPr/>
                </a:tc>
              </a:tr>
              <a:tr h="370840">
                <a:tc>
                  <a:txBody>
                    <a:bodyPr/>
                    <a:lstStyle/>
                    <a:p>
                      <a:r>
                        <a:rPr lang="en-US" dirty="0" smtClean="0"/>
                        <a:t> Dell</a:t>
                      </a:r>
                      <a:endParaRPr lang="en-US" dirty="0"/>
                    </a:p>
                  </a:txBody>
                  <a:tcPr/>
                </a:tc>
                <a:tc>
                  <a:txBody>
                    <a:bodyPr/>
                    <a:lstStyle/>
                    <a:p>
                      <a:r>
                        <a:rPr lang="en-US" dirty="0" smtClean="0"/>
                        <a:t>B-ENTITY</a:t>
                      </a:r>
                      <a:endParaRPr lang="en-US" dirty="0"/>
                    </a:p>
                  </a:txBody>
                  <a:tcPr/>
                </a:tc>
              </a:tr>
              <a:tr h="370840">
                <a:tc>
                  <a:txBody>
                    <a:bodyPr/>
                    <a:lstStyle/>
                    <a:p>
                      <a:r>
                        <a:rPr lang="en-US" dirty="0" smtClean="0"/>
                        <a:t> Streak</a:t>
                      </a:r>
                      <a:endParaRPr lang="en-US" dirty="0"/>
                    </a:p>
                  </a:txBody>
                  <a:tcPr/>
                </a:tc>
                <a:tc>
                  <a:txBody>
                    <a:bodyPr/>
                    <a:lstStyle/>
                    <a:p>
                      <a:r>
                        <a:rPr lang="en-US" dirty="0" smtClean="0"/>
                        <a:t>I-ENTITY</a:t>
                      </a:r>
                      <a:endParaRPr lang="en-US" dirty="0"/>
                    </a:p>
                  </a:txBody>
                  <a:tcPr/>
                </a:tc>
              </a:tr>
              <a:tr h="370840">
                <a:tc>
                  <a:txBody>
                    <a:bodyPr/>
                    <a:lstStyle/>
                    <a:p>
                      <a:r>
                        <a:rPr lang="en-US" dirty="0" smtClean="0"/>
                        <a:t> 7</a:t>
                      </a:r>
                      <a:endParaRPr lang="en-US" dirty="0"/>
                    </a:p>
                  </a:txBody>
                  <a:tcPr/>
                </a:tc>
                <a:tc>
                  <a:txBody>
                    <a:bodyPr/>
                    <a:lstStyle/>
                    <a:p>
                      <a:r>
                        <a:rPr lang="en-US" dirty="0" smtClean="0"/>
                        <a:t>I-ENTITY</a:t>
                      </a:r>
                      <a:endParaRPr lang="en-US" dirty="0"/>
                    </a:p>
                  </a:txBody>
                  <a:tcPr/>
                </a:tc>
              </a:tr>
              <a:tr h="370840">
                <a:tc>
                  <a:txBody>
                    <a:bodyPr/>
                    <a:lstStyle/>
                    <a:p>
                      <a:r>
                        <a:rPr lang="en-US" dirty="0" smtClean="0"/>
                        <a:t> on</a:t>
                      </a:r>
                      <a:endParaRPr lang="en-US" dirty="0"/>
                    </a:p>
                  </a:txBody>
                  <a:tcPr/>
                </a:tc>
                <a:tc>
                  <a:txBody>
                    <a:bodyPr/>
                    <a:lstStyle/>
                    <a:p>
                      <a:r>
                        <a:rPr lang="en-US" dirty="0" smtClean="0"/>
                        <a:t>O</a:t>
                      </a:r>
                      <a:endParaRPr lang="en-US" dirty="0"/>
                    </a:p>
                  </a:txBody>
                  <a:tcPr/>
                </a:tc>
              </a:tr>
              <a:tr h="370840">
                <a:tc>
                  <a:txBody>
                    <a:bodyPr/>
                    <a:lstStyle/>
                    <a:p>
                      <a:r>
                        <a:rPr lang="en-US" dirty="0" smtClean="0"/>
                        <a:t> Feb</a:t>
                      </a:r>
                      <a:endParaRPr lang="en-US" dirty="0"/>
                    </a:p>
                  </a:txBody>
                  <a:tcPr/>
                </a:tc>
                <a:tc>
                  <a:txBody>
                    <a:bodyPr/>
                    <a:lstStyle/>
                    <a:p>
                      <a:r>
                        <a:rPr lang="en-US" dirty="0" smtClean="0"/>
                        <a:t>O</a:t>
                      </a:r>
                      <a:endParaRPr lang="en-US" dirty="0"/>
                    </a:p>
                  </a:txBody>
                  <a:tcPr/>
                </a:tc>
              </a:tr>
              <a:tr h="370840">
                <a:tc>
                  <a:txBody>
                    <a:bodyPr/>
                    <a:lstStyle/>
                    <a:p>
                      <a:r>
                        <a:rPr lang="en-US" dirty="0" smtClean="0"/>
                        <a:t> 2nd</a:t>
                      </a:r>
                      <a:endParaRPr lang="en-US" dirty="0"/>
                    </a:p>
                  </a:txBody>
                  <a:tcPr/>
                </a:tc>
                <a:tc>
                  <a:txBody>
                    <a:bodyPr/>
                    <a:lstStyle/>
                    <a:p>
                      <a:r>
                        <a:rPr lang="en-US" dirty="0" smtClean="0"/>
                        <a:t>O</a:t>
                      </a:r>
                      <a:endParaRPr lang="en-US" dirty="0"/>
                    </a:p>
                  </a:txBody>
                  <a:tcPr/>
                </a:tc>
              </a:tr>
            </a:tbl>
          </a:graphicData>
        </a:graphic>
      </p:graphicFrame>
    </p:spTree>
    <p:extLst>
      <p:ext uri="{BB962C8B-B14F-4D97-AF65-F5344CB8AC3E}">
        <p14:creationId xmlns:p14="http://schemas.microsoft.com/office/powerpoint/2010/main" val="3529254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(Segmentation Only)</a:t>
            </a:r>
            <a:endParaRPr lang="en-US" dirty="0"/>
          </a:p>
        </p:txBody>
      </p:sp>
      <p:sp>
        <p:nvSpPr>
          <p:cNvPr id="7" name="Rectangle 6"/>
          <p:cNvSpPr/>
          <p:nvPr/>
        </p:nvSpPr>
        <p:spPr>
          <a:xfrm>
            <a:off x="228600" y="5257800"/>
            <a:ext cx="8686800" cy="113403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228600" y="4267200"/>
            <a:ext cx="8686800" cy="215825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365" t="31037" r="8854" b="18963"/>
          <a:stretch/>
        </p:blipFill>
        <p:spPr bwMode="auto">
          <a:xfrm>
            <a:off x="76200" y="2286000"/>
            <a:ext cx="886968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4971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Classification</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952552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Challenges</a:t>
            </a:r>
            <a:endParaRPr lang="en-US" dirty="0"/>
          </a:p>
        </p:txBody>
      </p:sp>
      <p:sp>
        <p:nvSpPr>
          <p:cNvPr id="5" name="Content Placeholder 4"/>
          <p:cNvSpPr>
            <a:spLocks noGrp="1"/>
          </p:cNvSpPr>
          <p:nvPr>
            <p:ph idx="1"/>
          </p:nvPr>
        </p:nvSpPr>
        <p:spPr/>
        <p:txBody>
          <a:bodyPr/>
          <a:lstStyle/>
          <a:p>
            <a:r>
              <a:rPr lang="en-US" dirty="0" smtClean="0"/>
              <a:t>Plethora of distinctive, </a:t>
            </a:r>
            <a:r>
              <a:rPr lang="en-US" b="1" dirty="0" smtClean="0"/>
              <a:t>infrequent</a:t>
            </a:r>
            <a:r>
              <a:rPr lang="en-US" dirty="0" smtClean="0"/>
              <a:t> types</a:t>
            </a:r>
          </a:p>
          <a:p>
            <a:pPr lvl="1"/>
            <a:r>
              <a:rPr lang="en-US" dirty="0" smtClean="0"/>
              <a:t>Bands, Movies, Products, etc…</a:t>
            </a:r>
          </a:p>
          <a:p>
            <a:pPr lvl="1"/>
            <a:r>
              <a:rPr lang="en-US" dirty="0" smtClean="0"/>
              <a:t>Very Little training data for these</a:t>
            </a:r>
          </a:p>
          <a:p>
            <a:pPr lvl="1"/>
            <a:r>
              <a:rPr lang="en-US" dirty="0" smtClean="0"/>
              <a:t>Can’t simply rely on supervised classification</a:t>
            </a:r>
          </a:p>
          <a:p>
            <a:r>
              <a:rPr lang="en-US" dirty="0" smtClean="0"/>
              <a:t>Very terse (often contain insufficient context)</a:t>
            </a:r>
          </a:p>
        </p:txBody>
      </p:sp>
    </p:spTree>
    <p:extLst>
      <p:ext uri="{BB962C8B-B14F-4D97-AF65-F5344CB8AC3E}">
        <p14:creationId xmlns:p14="http://schemas.microsoft.com/office/powerpoint/2010/main" val="854522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Challenges</a:t>
            </a:r>
            <a:endParaRPr lang="en-US" dirty="0"/>
          </a:p>
        </p:txBody>
      </p:sp>
      <p:sp>
        <p:nvSpPr>
          <p:cNvPr id="5" name="Content Placeholder 4"/>
          <p:cNvSpPr>
            <a:spLocks noGrp="1"/>
          </p:cNvSpPr>
          <p:nvPr>
            <p:ph idx="1"/>
          </p:nvPr>
        </p:nvSpPr>
        <p:spPr/>
        <p:txBody>
          <a:bodyPr/>
          <a:lstStyle/>
          <a:p>
            <a:r>
              <a:rPr lang="en-US" dirty="0" smtClean="0"/>
              <a:t>Plethora of distinctive, </a:t>
            </a:r>
            <a:r>
              <a:rPr lang="en-US" b="1" dirty="0" smtClean="0"/>
              <a:t>infrequent</a:t>
            </a:r>
            <a:r>
              <a:rPr lang="en-US" dirty="0" smtClean="0"/>
              <a:t> types</a:t>
            </a:r>
          </a:p>
          <a:p>
            <a:pPr lvl="1"/>
            <a:r>
              <a:rPr lang="en-US" dirty="0" smtClean="0"/>
              <a:t>Bands, Movies, Products, etc…</a:t>
            </a:r>
          </a:p>
          <a:p>
            <a:pPr lvl="1"/>
            <a:r>
              <a:rPr lang="en-US" dirty="0" smtClean="0"/>
              <a:t>Very Little training data for these</a:t>
            </a:r>
          </a:p>
          <a:p>
            <a:pPr lvl="1"/>
            <a:r>
              <a:rPr lang="en-US" dirty="0" smtClean="0"/>
              <a:t>Can’t simply rely on supervised classification</a:t>
            </a:r>
          </a:p>
          <a:p>
            <a:r>
              <a:rPr lang="en-US" dirty="0" smtClean="0"/>
              <a:t>Very terse (often contain insufficient context)</a:t>
            </a:r>
          </a:p>
        </p:txBody>
      </p:sp>
      <p:pic>
        <p:nvPicPr>
          <p:cNvPr id="921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6302" t="29524" r="21354" b="50000"/>
          <a:stretch/>
        </p:blipFill>
        <p:spPr bwMode="auto">
          <a:xfrm>
            <a:off x="2260600" y="4927600"/>
            <a:ext cx="5105400"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8405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Weakly Supervised NE Classification</a:t>
            </a:r>
            <a:br>
              <a:rPr lang="en-US" dirty="0" smtClean="0"/>
            </a:br>
            <a:r>
              <a:rPr lang="en-US" sz="2700" b="1" dirty="0" smtClean="0">
                <a:solidFill>
                  <a:schemeClr val="accent1"/>
                </a:solidFill>
              </a:rPr>
              <a:t>(Collins  and Singer 99) (</a:t>
            </a:r>
            <a:r>
              <a:rPr lang="en-US" sz="2700" b="1" dirty="0" err="1" smtClean="0">
                <a:solidFill>
                  <a:schemeClr val="accent1"/>
                </a:solidFill>
              </a:rPr>
              <a:t>Etzioni</a:t>
            </a:r>
            <a:r>
              <a:rPr lang="en-US" sz="2700" b="1" dirty="0" smtClean="0">
                <a:solidFill>
                  <a:schemeClr val="accent1"/>
                </a:solidFill>
              </a:rPr>
              <a:t> et. al. 05</a:t>
            </a:r>
            <a:r>
              <a:rPr lang="en-US" sz="2700" b="1" dirty="0">
                <a:solidFill>
                  <a:schemeClr val="accent1"/>
                </a:solidFill>
              </a:rPr>
              <a:t>) (</a:t>
            </a:r>
            <a:r>
              <a:rPr lang="en-US" sz="2700" b="1" dirty="0" err="1" smtClean="0">
                <a:solidFill>
                  <a:schemeClr val="accent1"/>
                </a:solidFill>
              </a:rPr>
              <a:t>Kozareva</a:t>
            </a:r>
            <a:r>
              <a:rPr lang="en-US" sz="2700" b="1" dirty="0" smtClean="0">
                <a:solidFill>
                  <a:schemeClr val="accent1"/>
                </a:solidFill>
              </a:rPr>
              <a:t> 06)</a:t>
            </a:r>
            <a:endParaRPr lang="en-US" b="1" dirty="0">
              <a:solidFill>
                <a:schemeClr val="accent1"/>
              </a:solidFill>
            </a:endParaRPr>
          </a:p>
        </p:txBody>
      </p:sp>
      <p:sp>
        <p:nvSpPr>
          <p:cNvPr id="3" name="Content Placeholder 2"/>
          <p:cNvSpPr>
            <a:spLocks noGrp="1"/>
          </p:cNvSpPr>
          <p:nvPr>
            <p:ph idx="1"/>
          </p:nvPr>
        </p:nvSpPr>
        <p:spPr/>
        <p:txBody>
          <a:bodyPr/>
          <a:lstStyle/>
          <a:p>
            <a:r>
              <a:rPr lang="en-US" dirty="0" smtClean="0"/>
              <a:t>Freebase lists provide a source of supervision</a:t>
            </a:r>
          </a:p>
          <a:p>
            <a:r>
              <a:rPr lang="en-US" dirty="0" smtClean="0"/>
              <a:t>But entities often appear in many different lists, for example “China” could be:</a:t>
            </a:r>
          </a:p>
          <a:p>
            <a:pPr lvl="1"/>
            <a:r>
              <a:rPr lang="en-US" dirty="0" smtClean="0"/>
              <a:t>A country</a:t>
            </a:r>
          </a:p>
          <a:p>
            <a:pPr lvl="1"/>
            <a:r>
              <a:rPr lang="en-US" dirty="0" smtClean="0"/>
              <a:t>A band</a:t>
            </a:r>
          </a:p>
          <a:p>
            <a:pPr lvl="1"/>
            <a:r>
              <a:rPr lang="en-US" dirty="0" smtClean="0"/>
              <a:t>A person (member of the band “metal boys”)</a:t>
            </a:r>
          </a:p>
          <a:p>
            <a:pPr lvl="1"/>
            <a:r>
              <a:rPr lang="en-US" dirty="0" smtClean="0"/>
              <a:t>A film (released in 1943)</a:t>
            </a:r>
          </a:p>
          <a:p>
            <a:endParaRPr lang="en-US" dirty="0" smtClean="0"/>
          </a:p>
          <a:p>
            <a:endParaRPr lang="en-US" dirty="0"/>
          </a:p>
        </p:txBody>
      </p:sp>
    </p:spTree>
    <p:extLst>
      <p:ext uri="{BB962C8B-B14F-4D97-AF65-F5344CB8AC3E}">
        <p14:creationId xmlns:p14="http://schemas.microsoft.com/office/powerpoint/2010/main" val="2988639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Weakly Supervised NE Classification</a:t>
            </a:r>
            <a:br>
              <a:rPr lang="en-US" dirty="0" smtClean="0"/>
            </a:br>
            <a:r>
              <a:rPr lang="en-US" sz="2700" b="1" dirty="0" smtClean="0">
                <a:solidFill>
                  <a:schemeClr val="accent1"/>
                </a:solidFill>
              </a:rPr>
              <a:t>(Collins  and Singer 99) (</a:t>
            </a:r>
            <a:r>
              <a:rPr lang="en-US" sz="2700" b="1" dirty="0" err="1" smtClean="0">
                <a:solidFill>
                  <a:schemeClr val="accent1"/>
                </a:solidFill>
              </a:rPr>
              <a:t>Etzioni</a:t>
            </a:r>
            <a:r>
              <a:rPr lang="en-US" sz="2700" b="1" dirty="0" smtClean="0">
                <a:solidFill>
                  <a:schemeClr val="accent1"/>
                </a:solidFill>
              </a:rPr>
              <a:t> et. al. 05</a:t>
            </a:r>
            <a:r>
              <a:rPr lang="en-US" sz="2700" b="1" dirty="0">
                <a:solidFill>
                  <a:schemeClr val="accent1"/>
                </a:solidFill>
              </a:rPr>
              <a:t>) (</a:t>
            </a:r>
            <a:r>
              <a:rPr lang="en-US" sz="2700" b="1" dirty="0" err="1" smtClean="0">
                <a:solidFill>
                  <a:schemeClr val="accent1"/>
                </a:solidFill>
              </a:rPr>
              <a:t>Kozareva</a:t>
            </a:r>
            <a:r>
              <a:rPr lang="en-US" sz="2700" b="1" dirty="0" smtClean="0">
                <a:solidFill>
                  <a:schemeClr val="accent1"/>
                </a:solidFill>
              </a:rPr>
              <a:t> 06)</a:t>
            </a:r>
            <a:endParaRPr lang="en-US" b="1" dirty="0">
              <a:solidFill>
                <a:schemeClr val="accent1"/>
              </a:solidFill>
            </a:endParaRPr>
          </a:p>
        </p:txBody>
      </p:sp>
      <p:sp>
        <p:nvSpPr>
          <p:cNvPr id="3" name="Content Placeholder 2"/>
          <p:cNvSpPr>
            <a:spLocks noGrp="1"/>
          </p:cNvSpPr>
          <p:nvPr>
            <p:ph idx="1"/>
          </p:nvPr>
        </p:nvSpPr>
        <p:spPr/>
        <p:txBody>
          <a:bodyPr/>
          <a:lstStyle/>
          <a:p>
            <a:r>
              <a:rPr lang="en-US" dirty="0" smtClean="0"/>
              <a:t>Freebase lists provide a source of supervision</a:t>
            </a:r>
          </a:p>
          <a:p>
            <a:r>
              <a:rPr lang="en-US" dirty="0" smtClean="0"/>
              <a:t>But entities often appear in many different lists, for example “China” could be:</a:t>
            </a:r>
          </a:p>
          <a:p>
            <a:pPr lvl="1"/>
            <a:r>
              <a:rPr lang="en-US" dirty="0" smtClean="0"/>
              <a:t>A country</a:t>
            </a:r>
          </a:p>
          <a:p>
            <a:pPr lvl="1"/>
            <a:r>
              <a:rPr lang="en-US" dirty="0" smtClean="0"/>
              <a:t>A band</a:t>
            </a:r>
          </a:p>
          <a:p>
            <a:pPr lvl="1"/>
            <a:r>
              <a:rPr lang="en-US" dirty="0" smtClean="0"/>
              <a:t>A person (member of the band “metal boys”)</a:t>
            </a:r>
          </a:p>
          <a:p>
            <a:pPr lvl="1"/>
            <a:r>
              <a:rPr lang="en-US" dirty="0" smtClean="0"/>
              <a:t>A film (released in 1943)</a:t>
            </a:r>
          </a:p>
          <a:p>
            <a:endParaRPr lang="en-US" dirty="0" smtClean="0"/>
          </a:p>
          <a:p>
            <a:endParaRPr lang="en-US" dirty="0"/>
          </a:p>
        </p:txBody>
      </p:sp>
      <p:sp>
        <p:nvSpPr>
          <p:cNvPr id="4" name="Explosion 1 3"/>
          <p:cNvSpPr/>
          <p:nvPr/>
        </p:nvSpPr>
        <p:spPr>
          <a:xfrm>
            <a:off x="3352800" y="3276600"/>
            <a:ext cx="6629400" cy="42672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We need Some way to disambiguate</a:t>
            </a:r>
            <a:endParaRPr lang="en-US" sz="3200" dirty="0"/>
          </a:p>
        </p:txBody>
      </p:sp>
    </p:spTree>
    <p:extLst>
      <p:ext uri="{BB962C8B-B14F-4D97-AF65-F5344CB8AC3E}">
        <p14:creationId xmlns:p14="http://schemas.microsoft.com/office/powerpoint/2010/main" val="1190873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Distant Supervision With Topic Models</a:t>
            </a:r>
            <a:endParaRPr lang="en-US" sz="3100" b="1" dirty="0">
              <a:solidFill>
                <a:schemeClr val="accent1"/>
              </a:solidFill>
            </a:endParaRPr>
          </a:p>
        </p:txBody>
      </p:sp>
      <p:sp>
        <p:nvSpPr>
          <p:cNvPr id="3" name="Content Placeholder 2"/>
          <p:cNvSpPr>
            <a:spLocks noGrp="1"/>
          </p:cNvSpPr>
          <p:nvPr>
            <p:ph idx="1"/>
          </p:nvPr>
        </p:nvSpPr>
        <p:spPr/>
        <p:txBody>
          <a:bodyPr>
            <a:normAutofit/>
          </a:bodyPr>
          <a:lstStyle/>
          <a:p>
            <a:r>
              <a:rPr lang="en-US" dirty="0" smtClean="0"/>
              <a:t>Treat each entity as a “document”</a:t>
            </a:r>
          </a:p>
          <a:p>
            <a:pPr lvl="1"/>
            <a:r>
              <a:rPr lang="en-US" dirty="0" smtClean="0"/>
              <a:t>Words in document are those which co-occur with entity</a:t>
            </a:r>
          </a:p>
          <a:p>
            <a:r>
              <a:rPr lang="en-US" dirty="0" err="1" smtClean="0"/>
              <a:t>LabeledLDA</a:t>
            </a:r>
            <a:r>
              <a:rPr lang="en-US" dirty="0" smtClean="0"/>
              <a:t> </a:t>
            </a:r>
            <a:r>
              <a:rPr lang="en-US" b="1" dirty="0" smtClean="0">
                <a:solidFill>
                  <a:schemeClr val="accent1"/>
                </a:solidFill>
              </a:rPr>
              <a:t>(</a:t>
            </a:r>
            <a:r>
              <a:rPr lang="en-US" b="1" dirty="0" err="1" smtClean="0">
                <a:solidFill>
                  <a:schemeClr val="accent1"/>
                </a:solidFill>
              </a:rPr>
              <a:t>Ramage</a:t>
            </a:r>
            <a:r>
              <a:rPr lang="en-US" b="1" dirty="0" smtClean="0">
                <a:solidFill>
                  <a:schemeClr val="accent1"/>
                </a:solidFill>
              </a:rPr>
              <a:t> </a:t>
            </a:r>
            <a:r>
              <a:rPr lang="en-US" b="1" dirty="0">
                <a:solidFill>
                  <a:schemeClr val="accent1"/>
                </a:solidFill>
              </a:rPr>
              <a:t>et. al. 2009</a:t>
            </a:r>
            <a:r>
              <a:rPr lang="en-US" b="1" dirty="0" smtClean="0">
                <a:solidFill>
                  <a:schemeClr val="accent1"/>
                </a:solidFill>
              </a:rPr>
              <a:t>)</a:t>
            </a:r>
            <a:endParaRPr lang="en-US" dirty="0" smtClean="0"/>
          </a:p>
          <a:p>
            <a:pPr lvl="1"/>
            <a:r>
              <a:rPr lang="en-US" dirty="0" smtClean="0"/>
              <a:t>Constrained Topic Model</a:t>
            </a:r>
          </a:p>
          <a:p>
            <a:pPr lvl="1"/>
            <a:r>
              <a:rPr lang="en-US" dirty="0" smtClean="0"/>
              <a:t>Each entity is associated with a distribution over topics</a:t>
            </a:r>
          </a:p>
          <a:p>
            <a:pPr lvl="2"/>
            <a:r>
              <a:rPr lang="en-US" dirty="0" smtClean="0"/>
              <a:t>Constrained based on FB dictionaries</a:t>
            </a:r>
          </a:p>
          <a:p>
            <a:pPr lvl="1"/>
            <a:r>
              <a:rPr lang="en-US" dirty="0" smtClean="0"/>
              <a:t>Each topic is associated with a type (in Freebase)</a:t>
            </a:r>
          </a:p>
        </p:txBody>
      </p:sp>
    </p:spTree>
    <p:extLst>
      <p:ext uri="{BB962C8B-B14F-4D97-AF65-F5344CB8AC3E}">
        <p14:creationId xmlns:p14="http://schemas.microsoft.com/office/powerpoint/2010/main" val="2162214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214686" y="230588"/>
            <a:ext cx="1929194" cy="6491991"/>
          </a:xfrm>
          <a:prstGeom prst="rect">
            <a:avLst/>
          </a:prstGeom>
          <a:noFill/>
          <a:ln w="9525">
            <a:noFill/>
            <a:miter lim="800000"/>
            <a:headEnd/>
            <a:tailEnd/>
          </a:ln>
        </p:spPr>
      </p:pic>
      <p:sp>
        <p:nvSpPr>
          <p:cNvPr id="42" name="Slide Number Placeholder 5"/>
          <p:cNvSpPr>
            <a:spLocks noGrp="1"/>
          </p:cNvSpPr>
          <p:nvPr>
            <p:ph type="sldNum" sz="quarter" idx="12"/>
          </p:nvPr>
        </p:nvSpPr>
        <p:spPr/>
        <p:txBody>
          <a:bodyPr/>
          <a:lstStyle/>
          <a:p>
            <a:pPr>
              <a:defRPr/>
            </a:pPr>
            <a:fld id="{12D9A746-5C68-4F38-824C-BDE9C98CC095}" type="slidenum">
              <a:rPr lang="en-US"/>
              <a:pPr>
                <a:defRPr/>
              </a:pPr>
              <a:t>29</a:t>
            </a:fld>
            <a:endParaRPr lang="en-US"/>
          </a:p>
        </p:txBody>
      </p:sp>
      <p:sp>
        <p:nvSpPr>
          <p:cNvPr id="40963" name="Title 1"/>
          <p:cNvSpPr>
            <a:spLocks noGrp="1"/>
          </p:cNvSpPr>
          <p:nvPr>
            <p:ph type="title"/>
          </p:nvPr>
        </p:nvSpPr>
        <p:spPr>
          <a:xfrm>
            <a:off x="457200" y="-152400"/>
            <a:ext cx="8229600" cy="1143000"/>
          </a:xfrm>
        </p:spPr>
        <p:txBody>
          <a:bodyPr/>
          <a:lstStyle/>
          <a:p>
            <a:pPr eaLnBrk="1" hangingPunct="1"/>
            <a:r>
              <a:rPr lang="en-US" dirty="0" smtClean="0"/>
              <a:t>Generative Story</a:t>
            </a:r>
          </a:p>
        </p:txBody>
      </p:sp>
    </p:spTree>
    <p:extLst>
      <p:ext uri="{BB962C8B-B14F-4D97-AF65-F5344CB8AC3E}">
        <p14:creationId xmlns:p14="http://schemas.microsoft.com/office/powerpoint/2010/main" val="22121904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to the Future</a:t>
            </a:r>
            <a:endParaRPr lang="en-US" dirty="0"/>
          </a:p>
        </p:txBody>
      </p:sp>
      <p:sp>
        <p:nvSpPr>
          <p:cNvPr id="3" name="Content Placeholder 2"/>
          <p:cNvSpPr>
            <a:spLocks noGrp="1"/>
          </p:cNvSpPr>
          <p:nvPr>
            <p:ph idx="1"/>
          </p:nvPr>
        </p:nvSpPr>
        <p:spPr>
          <a:xfrm>
            <a:off x="457200" y="1600200"/>
            <a:ext cx="3886200" cy="4648200"/>
          </a:xfrm>
        </p:spPr>
        <p:txBody>
          <a:bodyPr>
            <a:normAutofit fontScale="85000" lnSpcReduction="20000"/>
          </a:bodyPr>
          <a:lstStyle/>
          <a:p>
            <a:r>
              <a:rPr lang="en-US" dirty="0" smtClean="0"/>
              <a:t>Not only talking about events happening now</a:t>
            </a:r>
          </a:p>
          <a:p>
            <a:r>
              <a:rPr lang="en-US" dirty="0" smtClean="0"/>
              <a:t>Also talk about events happening in the future</a:t>
            </a:r>
          </a:p>
          <a:p>
            <a:pPr lvl="1"/>
            <a:r>
              <a:rPr lang="en-US" dirty="0" smtClean="0"/>
              <a:t>E.g. “next Friday”</a:t>
            </a:r>
          </a:p>
          <a:p>
            <a:r>
              <a:rPr lang="en-US" dirty="0" smtClean="0"/>
              <a:t>Higher proportion references to future dates</a:t>
            </a:r>
          </a:p>
          <a:p>
            <a:pPr lvl="1"/>
            <a:r>
              <a:rPr lang="en-US" dirty="0" smtClean="0"/>
              <a:t>8% of time refs. in news refer to future dates</a:t>
            </a:r>
          </a:p>
          <a:p>
            <a:pPr lvl="1"/>
            <a:r>
              <a:rPr lang="en-US" dirty="0" smtClean="0"/>
              <a:t>25% refer to future in Twitter</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25" y="1600200"/>
            <a:ext cx="4486275"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276047" y="5574268"/>
            <a:ext cx="573106" cy="369332"/>
          </a:xfrm>
          <a:prstGeom prst="rect">
            <a:avLst/>
          </a:prstGeom>
          <a:solidFill>
            <a:schemeClr val="bg1"/>
          </a:solidFill>
        </p:spPr>
        <p:txBody>
          <a:bodyPr wrap="none" rtlCol="0">
            <a:spAutoFit/>
          </a:bodyPr>
          <a:lstStyle/>
          <a:p>
            <a:r>
              <a:rPr lang="en-US" dirty="0" smtClean="0"/>
              <a:t>Past</a:t>
            </a:r>
            <a:endParaRPr lang="en-US" dirty="0"/>
          </a:p>
        </p:txBody>
      </p:sp>
      <p:sp>
        <p:nvSpPr>
          <p:cNvPr id="7" name="TextBox 6"/>
          <p:cNvSpPr txBox="1"/>
          <p:nvPr/>
        </p:nvSpPr>
        <p:spPr>
          <a:xfrm>
            <a:off x="6324600" y="5574268"/>
            <a:ext cx="897682" cy="369332"/>
          </a:xfrm>
          <a:prstGeom prst="rect">
            <a:avLst/>
          </a:prstGeom>
          <a:solidFill>
            <a:schemeClr val="bg1"/>
          </a:solidFill>
        </p:spPr>
        <p:txBody>
          <a:bodyPr wrap="none" rtlCol="0">
            <a:spAutoFit/>
          </a:bodyPr>
          <a:lstStyle/>
          <a:p>
            <a:r>
              <a:rPr lang="en-US" dirty="0" smtClean="0"/>
              <a:t>Present</a:t>
            </a:r>
            <a:endParaRPr lang="en-US" dirty="0"/>
          </a:p>
        </p:txBody>
      </p:sp>
      <p:sp>
        <p:nvSpPr>
          <p:cNvPr id="8" name="TextBox 7"/>
          <p:cNvSpPr txBox="1"/>
          <p:nvPr/>
        </p:nvSpPr>
        <p:spPr>
          <a:xfrm>
            <a:off x="7578382" y="5574268"/>
            <a:ext cx="803618" cy="369332"/>
          </a:xfrm>
          <a:prstGeom prst="rect">
            <a:avLst/>
          </a:prstGeom>
          <a:solidFill>
            <a:schemeClr val="bg1"/>
          </a:solidFill>
        </p:spPr>
        <p:txBody>
          <a:bodyPr wrap="none" rtlCol="0">
            <a:spAutoFit/>
          </a:bodyPr>
          <a:lstStyle/>
          <a:p>
            <a:r>
              <a:rPr lang="en-US" dirty="0" smtClean="0"/>
              <a:t>Future</a:t>
            </a:r>
            <a:endParaRPr lang="en-US" dirty="0"/>
          </a:p>
        </p:txBody>
      </p:sp>
    </p:spTree>
    <p:extLst>
      <p:ext uri="{BB962C8B-B14F-4D97-AF65-F5344CB8AC3E}">
        <p14:creationId xmlns:p14="http://schemas.microsoft.com/office/powerpoint/2010/main" val="1735757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214686" y="230588"/>
            <a:ext cx="1929194" cy="6491991"/>
          </a:xfrm>
          <a:prstGeom prst="rect">
            <a:avLst/>
          </a:prstGeom>
          <a:noFill/>
          <a:ln w="9525">
            <a:noFill/>
            <a:miter lim="800000"/>
            <a:headEnd/>
            <a:tailEnd/>
          </a:ln>
        </p:spPr>
      </p:pic>
      <p:sp>
        <p:nvSpPr>
          <p:cNvPr id="42" name="Slide Number Placeholder 5"/>
          <p:cNvSpPr>
            <a:spLocks noGrp="1"/>
          </p:cNvSpPr>
          <p:nvPr>
            <p:ph type="sldNum" sz="quarter" idx="12"/>
          </p:nvPr>
        </p:nvSpPr>
        <p:spPr/>
        <p:txBody>
          <a:bodyPr/>
          <a:lstStyle/>
          <a:p>
            <a:pPr>
              <a:defRPr/>
            </a:pPr>
            <a:fld id="{12D9A746-5C68-4F38-824C-BDE9C98CC095}" type="slidenum">
              <a:rPr lang="en-US"/>
              <a:pPr>
                <a:defRPr/>
              </a:pPr>
              <a:t>30</a:t>
            </a:fld>
            <a:endParaRPr lang="en-US"/>
          </a:p>
        </p:txBody>
      </p:sp>
      <p:sp>
        <p:nvSpPr>
          <p:cNvPr id="40" name="Rounded Rectangular Callout 39"/>
          <p:cNvSpPr/>
          <p:nvPr/>
        </p:nvSpPr>
        <p:spPr>
          <a:xfrm>
            <a:off x="2133600" y="4800600"/>
            <a:ext cx="2209800" cy="1524000"/>
          </a:xfrm>
          <a:prstGeom prst="wedgeRoundRectCallout">
            <a:avLst>
              <a:gd name="adj1" fmla="val -78539"/>
              <a:gd name="adj2" fmla="val -28276"/>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b="1" dirty="0">
                <a:solidFill>
                  <a:srgbClr val="FFFFFF"/>
                </a:solidFill>
              </a:rPr>
              <a:t>For each type, pick a random distribution over words</a:t>
            </a:r>
          </a:p>
        </p:txBody>
      </p:sp>
      <p:sp>
        <p:nvSpPr>
          <p:cNvPr id="40963" name="Title 1"/>
          <p:cNvSpPr>
            <a:spLocks noGrp="1"/>
          </p:cNvSpPr>
          <p:nvPr>
            <p:ph type="title"/>
          </p:nvPr>
        </p:nvSpPr>
        <p:spPr>
          <a:xfrm>
            <a:off x="457200" y="-152400"/>
            <a:ext cx="8229600" cy="1143000"/>
          </a:xfrm>
        </p:spPr>
        <p:txBody>
          <a:bodyPr/>
          <a:lstStyle/>
          <a:p>
            <a:pPr eaLnBrk="1" hangingPunct="1"/>
            <a:r>
              <a:rPr lang="en-US" dirty="0" smtClean="0"/>
              <a:t>Generative Story</a:t>
            </a:r>
          </a:p>
        </p:txBody>
      </p:sp>
    </p:spTree>
    <p:extLst>
      <p:ext uri="{BB962C8B-B14F-4D97-AF65-F5344CB8AC3E}">
        <p14:creationId xmlns:p14="http://schemas.microsoft.com/office/powerpoint/2010/main" val="13631949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214686" y="230588"/>
            <a:ext cx="1929194" cy="6491991"/>
          </a:xfrm>
          <a:prstGeom prst="rect">
            <a:avLst/>
          </a:prstGeom>
          <a:noFill/>
          <a:ln w="9525">
            <a:noFill/>
            <a:miter lim="800000"/>
            <a:headEnd/>
            <a:tailEnd/>
          </a:ln>
        </p:spPr>
      </p:pic>
      <p:sp>
        <p:nvSpPr>
          <p:cNvPr id="42" name="Slide Number Placeholder 5"/>
          <p:cNvSpPr>
            <a:spLocks noGrp="1"/>
          </p:cNvSpPr>
          <p:nvPr>
            <p:ph type="sldNum" sz="quarter" idx="12"/>
          </p:nvPr>
        </p:nvSpPr>
        <p:spPr/>
        <p:txBody>
          <a:bodyPr/>
          <a:lstStyle/>
          <a:p>
            <a:pPr>
              <a:defRPr/>
            </a:pPr>
            <a:fld id="{12D9A746-5C68-4F38-824C-BDE9C98CC095}" type="slidenum">
              <a:rPr lang="en-US"/>
              <a:pPr>
                <a:defRPr/>
              </a:pPr>
              <a:t>31</a:t>
            </a:fld>
            <a:endParaRPr lang="en-US"/>
          </a:p>
        </p:txBody>
      </p:sp>
      <p:grpSp>
        <p:nvGrpSpPr>
          <p:cNvPr id="3" name="Group 56"/>
          <p:cNvGrpSpPr>
            <a:grpSpLocks/>
          </p:cNvGrpSpPr>
          <p:nvPr/>
        </p:nvGrpSpPr>
        <p:grpSpPr bwMode="auto">
          <a:xfrm>
            <a:off x="4446588" y="4953000"/>
            <a:ext cx="4603199" cy="1200329"/>
            <a:chOff x="4377090" y="4953000"/>
            <a:chExt cx="4603957" cy="1200508"/>
          </a:xfrm>
        </p:grpSpPr>
        <p:sp>
          <p:nvSpPr>
            <p:cNvPr id="40981" name="TextBox 41"/>
            <p:cNvSpPr txBox="1">
              <a:spLocks noChangeArrowheads="1"/>
            </p:cNvSpPr>
            <p:nvPr/>
          </p:nvSpPr>
          <p:spPr bwMode="auto">
            <a:xfrm>
              <a:off x="4377090" y="4953000"/>
              <a:ext cx="2440493" cy="1200508"/>
            </a:xfrm>
            <a:prstGeom prst="rect">
              <a:avLst/>
            </a:prstGeom>
            <a:noFill/>
            <a:ln w="9525">
              <a:noFill/>
              <a:miter lim="800000"/>
              <a:headEnd/>
              <a:tailEnd/>
            </a:ln>
          </p:spPr>
          <p:txBody>
            <a:bodyPr wrap="none">
              <a:spAutoFit/>
            </a:bodyPr>
            <a:lstStyle/>
            <a:p>
              <a:r>
                <a:rPr lang="en-US" dirty="0" smtClean="0">
                  <a:solidFill>
                    <a:srgbClr val="000000"/>
                  </a:solidFill>
                  <a:latin typeface="Calibri" pitchFamily="34" charset="0"/>
                </a:rPr>
                <a:t>Type 1: </a:t>
              </a:r>
              <a:r>
                <a:rPr lang="en-US" b="1" dirty="0" smtClean="0">
                  <a:solidFill>
                    <a:srgbClr val="C0504D"/>
                  </a:solidFill>
                  <a:latin typeface="Calibri" pitchFamily="34" charset="0"/>
                </a:rPr>
                <a:t>TEAM</a:t>
              </a:r>
              <a:endParaRPr lang="en-US" b="1" dirty="0">
                <a:solidFill>
                  <a:srgbClr val="C0504D"/>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P(victory|T1</a:t>
              </a:r>
              <a:r>
                <a:rPr lang="en-US" dirty="0">
                  <a:solidFill>
                    <a:srgbClr val="000000"/>
                  </a:solidFill>
                  <a:latin typeface="Calibri" pitchFamily="34" charset="0"/>
                </a:rPr>
                <a:t>)=	0.02</a:t>
              </a:r>
            </a:p>
            <a:p>
              <a:r>
                <a:rPr lang="en-US" dirty="0">
                  <a:solidFill>
                    <a:srgbClr val="000000"/>
                  </a:solidFill>
                  <a:latin typeface="Calibri" pitchFamily="34" charset="0"/>
                </a:rPr>
                <a:t>   </a:t>
              </a:r>
              <a:r>
                <a:rPr lang="en-US" dirty="0" smtClean="0">
                  <a:solidFill>
                    <a:srgbClr val="000000"/>
                  </a:solidFill>
                  <a:latin typeface="Calibri" pitchFamily="34" charset="0"/>
                </a:rPr>
                <a:t>P(played|T1</a:t>
              </a:r>
              <a:r>
                <a:rPr lang="en-US" dirty="0">
                  <a:solidFill>
                    <a:srgbClr val="000000"/>
                  </a:solidFill>
                  <a:latin typeface="Calibri" pitchFamily="34" charset="0"/>
                </a:rPr>
                <a:t>)=	</a:t>
              </a:r>
              <a:r>
                <a:rPr lang="en-US" dirty="0" smtClean="0">
                  <a:solidFill>
                    <a:srgbClr val="000000"/>
                  </a:solidFill>
                  <a:latin typeface="Calibri" pitchFamily="34" charset="0"/>
                </a:rPr>
                <a:t>0.01</a:t>
              </a:r>
              <a:endParaRPr lang="en-US" dirty="0">
                <a:solidFill>
                  <a:srgbClr val="000000"/>
                </a:solidFill>
                <a:latin typeface="Calibri" pitchFamily="34" charset="0"/>
              </a:endParaRPr>
            </a:p>
            <a:p>
              <a:r>
                <a:rPr lang="en-US" dirty="0">
                  <a:solidFill>
                    <a:srgbClr val="000000"/>
                  </a:solidFill>
                  <a:latin typeface="Calibri" pitchFamily="34" charset="0"/>
                </a:rPr>
                <a:t>   …</a:t>
              </a:r>
            </a:p>
          </p:txBody>
        </p:sp>
        <p:sp>
          <p:nvSpPr>
            <p:cNvPr id="40982" name="TextBox 42"/>
            <p:cNvSpPr txBox="1">
              <a:spLocks noChangeArrowheads="1"/>
            </p:cNvSpPr>
            <p:nvPr/>
          </p:nvSpPr>
          <p:spPr bwMode="auto">
            <a:xfrm>
              <a:off x="6858000" y="4953000"/>
              <a:ext cx="2123047" cy="1200508"/>
            </a:xfrm>
            <a:prstGeom prst="rect">
              <a:avLst/>
            </a:prstGeom>
            <a:noFill/>
            <a:ln w="9525">
              <a:noFill/>
              <a:miter lim="800000"/>
              <a:headEnd/>
              <a:tailEnd/>
            </a:ln>
          </p:spPr>
          <p:txBody>
            <a:bodyPr wrap="none">
              <a:spAutoFit/>
            </a:bodyPr>
            <a:lstStyle/>
            <a:p>
              <a:r>
                <a:rPr lang="en-US" dirty="0" smtClean="0">
                  <a:solidFill>
                    <a:srgbClr val="000000"/>
                  </a:solidFill>
                  <a:latin typeface="Calibri" pitchFamily="34" charset="0"/>
                </a:rPr>
                <a:t>Type 2</a:t>
              </a:r>
              <a:r>
                <a:rPr lang="en-US" dirty="0">
                  <a:solidFill>
                    <a:srgbClr val="000000"/>
                  </a:solidFill>
                  <a:latin typeface="Calibri" pitchFamily="34" charset="0"/>
                </a:rPr>
                <a:t>: </a:t>
              </a:r>
              <a:r>
                <a:rPr lang="en-US" b="1" dirty="0" smtClean="0">
                  <a:solidFill>
                    <a:srgbClr val="C0504D"/>
                  </a:solidFill>
                  <a:latin typeface="Calibri" pitchFamily="34" charset="0"/>
                </a:rPr>
                <a:t>LOCATION</a:t>
              </a:r>
              <a:endParaRPr lang="en-US" b="1" dirty="0">
                <a:solidFill>
                  <a:srgbClr val="C0504D"/>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P(visiting|T2</a:t>
              </a:r>
              <a:r>
                <a:rPr lang="en-US" dirty="0">
                  <a:solidFill>
                    <a:srgbClr val="000000"/>
                  </a:solidFill>
                  <a:latin typeface="Calibri" pitchFamily="34" charset="0"/>
                </a:rPr>
                <a:t>)=</a:t>
              </a:r>
              <a:r>
                <a:rPr lang="en-US" dirty="0" smtClean="0">
                  <a:solidFill>
                    <a:srgbClr val="000000"/>
                  </a:solidFill>
                  <a:latin typeface="Calibri" pitchFamily="34" charset="0"/>
                </a:rPr>
                <a:t>0.05</a:t>
              </a:r>
              <a:endParaRPr lang="en-US" b="1" dirty="0">
                <a:solidFill>
                  <a:srgbClr val="C0504D"/>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P(airport|T2</a:t>
              </a:r>
              <a:r>
                <a:rPr lang="en-US" dirty="0">
                  <a:solidFill>
                    <a:srgbClr val="000000"/>
                  </a:solidFill>
                  <a:latin typeface="Calibri" pitchFamily="34" charset="0"/>
                </a:rPr>
                <a:t>)=</a:t>
              </a:r>
              <a:r>
                <a:rPr lang="en-US" dirty="0" smtClean="0">
                  <a:solidFill>
                    <a:srgbClr val="000000"/>
                  </a:solidFill>
                  <a:latin typeface="Calibri" pitchFamily="34" charset="0"/>
                </a:rPr>
                <a:t>0.02</a:t>
              </a:r>
              <a:endParaRPr lang="en-US" dirty="0">
                <a:solidFill>
                  <a:srgbClr val="000000"/>
                </a:solidFill>
                <a:latin typeface="Calibri" pitchFamily="34" charset="0"/>
              </a:endParaRPr>
            </a:p>
            <a:p>
              <a:r>
                <a:rPr lang="en-US" dirty="0">
                  <a:solidFill>
                    <a:srgbClr val="000000"/>
                  </a:solidFill>
                  <a:latin typeface="Calibri" pitchFamily="34" charset="0"/>
                </a:rPr>
                <a:t>   …</a:t>
              </a:r>
            </a:p>
          </p:txBody>
        </p:sp>
      </p:grpSp>
      <p:sp>
        <p:nvSpPr>
          <p:cNvPr id="40" name="Rounded Rectangular Callout 39"/>
          <p:cNvSpPr/>
          <p:nvPr/>
        </p:nvSpPr>
        <p:spPr>
          <a:xfrm>
            <a:off x="2133600" y="4800600"/>
            <a:ext cx="2209800" cy="1524000"/>
          </a:xfrm>
          <a:prstGeom prst="wedgeRoundRectCallout">
            <a:avLst>
              <a:gd name="adj1" fmla="val -78539"/>
              <a:gd name="adj2" fmla="val -28276"/>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b="1" dirty="0">
                <a:solidFill>
                  <a:srgbClr val="FFFFFF"/>
                </a:solidFill>
              </a:rPr>
              <a:t>For each type, pick a random distribution over words</a:t>
            </a:r>
          </a:p>
        </p:txBody>
      </p:sp>
      <p:sp>
        <p:nvSpPr>
          <p:cNvPr id="40963" name="Title 1"/>
          <p:cNvSpPr>
            <a:spLocks noGrp="1"/>
          </p:cNvSpPr>
          <p:nvPr>
            <p:ph type="title"/>
          </p:nvPr>
        </p:nvSpPr>
        <p:spPr>
          <a:xfrm>
            <a:off x="457200" y="-152400"/>
            <a:ext cx="8229600" cy="1143000"/>
          </a:xfrm>
        </p:spPr>
        <p:txBody>
          <a:bodyPr/>
          <a:lstStyle/>
          <a:p>
            <a:pPr eaLnBrk="1" hangingPunct="1"/>
            <a:r>
              <a:rPr lang="en-US" dirty="0" smtClean="0"/>
              <a:t>Generative Story</a:t>
            </a:r>
          </a:p>
        </p:txBody>
      </p:sp>
    </p:spTree>
    <p:extLst>
      <p:ext uri="{BB962C8B-B14F-4D97-AF65-F5344CB8AC3E}">
        <p14:creationId xmlns:p14="http://schemas.microsoft.com/office/powerpoint/2010/main" val="67516107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214686" y="230588"/>
            <a:ext cx="1929194" cy="6491991"/>
          </a:xfrm>
          <a:prstGeom prst="rect">
            <a:avLst/>
          </a:prstGeom>
          <a:noFill/>
          <a:ln w="9525">
            <a:noFill/>
            <a:miter lim="800000"/>
            <a:headEnd/>
            <a:tailEnd/>
          </a:ln>
        </p:spPr>
      </p:pic>
      <p:sp>
        <p:nvSpPr>
          <p:cNvPr id="42" name="Slide Number Placeholder 5"/>
          <p:cNvSpPr>
            <a:spLocks noGrp="1"/>
          </p:cNvSpPr>
          <p:nvPr>
            <p:ph type="sldNum" sz="quarter" idx="12"/>
          </p:nvPr>
        </p:nvSpPr>
        <p:spPr/>
        <p:txBody>
          <a:bodyPr/>
          <a:lstStyle/>
          <a:p>
            <a:pPr>
              <a:defRPr/>
            </a:pPr>
            <a:fld id="{12D9A746-5C68-4F38-824C-BDE9C98CC095}" type="slidenum">
              <a:rPr lang="en-US"/>
              <a:pPr>
                <a:defRPr/>
              </a:pPr>
              <a:t>32</a:t>
            </a:fld>
            <a:endParaRPr lang="en-US"/>
          </a:p>
        </p:txBody>
      </p:sp>
      <p:grpSp>
        <p:nvGrpSpPr>
          <p:cNvPr id="3" name="Group 56"/>
          <p:cNvGrpSpPr>
            <a:grpSpLocks/>
          </p:cNvGrpSpPr>
          <p:nvPr/>
        </p:nvGrpSpPr>
        <p:grpSpPr bwMode="auto">
          <a:xfrm>
            <a:off x="4446588" y="4953000"/>
            <a:ext cx="4603199" cy="1200329"/>
            <a:chOff x="4377090" y="4953000"/>
            <a:chExt cx="4603957" cy="1200508"/>
          </a:xfrm>
        </p:grpSpPr>
        <p:sp>
          <p:nvSpPr>
            <p:cNvPr id="40981" name="TextBox 41"/>
            <p:cNvSpPr txBox="1">
              <a:spLocks noChangeArrowheads="1"/>
            </p:cNvSpPr>
            <p:nvPr/>
          </p:nvSpPr>
          <p:spPr bwMode="auto">
            <a:xfrm>
              <a:off x="4377090" y="4953000"/>
              <a:ext cx="2440493" cy="1200508"/>
            </a:xfrm>
            <a:prstGeom prst="rect">
              <a:avLst/>
            </a:prstGeom>
            <a:noFill/>
            <a:ln w="9525">
              <a:noFill/>
              <a:miter lim="800000"/>
              <a:headEnd/>
              <a:tailEnd/>
            </a:ln>
          </p:spPr>
          <p:txBody>
            <a:bodyPr wrap="none">
              <a:spAutoFit/>
            </a:bodyPr>
            <a:lstStyle/>
            <a:p>
              <a:r>
                <a:rPr lang="en-US" dirty="0" smtClean="0">
                  <a:solidFill>
                    <a:srgbClr val="000000"/>
                  </a:solidFill>
                  <a:latin typeface="Calibri" pitchFamily="34" charset="0"/>
                </a:rPr>
                <a:t>Type 1: </a:t>
              </a:r>
              <a:r>
                <a:rPr lang="en-US" b="1" dirty="0" smtClean="0">
                  <a:solidFill>
                    <a:srgbClr val="C0504D"/>
                  </a:solidFill>
                  <a:latin typeface="Calibri" pitchFamily="34" charset="0"/>
                </a:rPr>
                <a:t>TEAM</a:t>
              </a:r>
              <a:endParaRPr lang="en-US" b="1" dirty="0">
                <a:solidFill>
                  <a:srgbClr val="C0504D"/>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P(victory|T1</a:t>
              </a:r>
              <a:r>
                <a:rPr lang="en-US" dirty="0">
                  <a:solidFill>
                    <a:srgbClr val="000000"/>
                  </a:solidFill>
                  <a:latin typeface="Calibri" pitchFamily="34" charset="0"/>
                </a:rPr>
                <a:t>)=	0.02</a:t>
              </a:r>
            </a:p>
            <a:p>
              <a:r>
                <a:rPr lang="en-US" dirty="0">
                  <a:solidFill>
                    <a:srgbClr val="000000"/>
                  </a:solidFill>
                  <a:latin typeface="Calibri" pitchFamily="34" charset="0"/>
                </a:rPr>
                <a:t>   </a:t>
              </a:r>
              <a:r>
                <a:rPr lang="en-US" dirty="0" smtClean="0">
                  <a:solidFill>
                    <a:srgbClr val="000000"/>
                  </a:solidFill>
                  <a:latin typeface="Calibri" pitchFamily="34" charset="0"/>
                </a:rPr>
                <a:t>P(played|T1</a:t>
              </a:r>
              <a:r>
                <a:rPr lang="en-US" dirty="0">
                  <a:solidFill>
                    <a:srgbClr val="000000"/>
                  </a:solidFill>
                  <a:latin typeface="Calibri" pitchFamily="34" charset="0"/>
                </a:rPr>
                <a:t>)=	</a:t>
              </a:r>
              <a:r>
                <a:rPr lang="en-US" dirty="0" smtClean="0">
                  <a:solidFill>
                    <a:srgbClr val="000000"/>
                  </a:solidFill>
                  <a:latin typeface="Calibri" pitchFamily="34" charset="0"/>
                </a:rPr>
                <a:t>0.01</a:t>
              </a:r>
              <a:endParaRPr lang="en-US" dirty="0">
                <a:solidFill>
                  <a:srgbClr val="000000"/>
                </a:solidFill>
                <a:latin typeface="Calibri" pitchFamily="34" charset="0"/>
              </a:endParaRPr>
            </a:p>
            <a:p>
              <a:r>
                <a:rPr lang="en-US" dirty="0">
                  <a:solidFill>
                    <a:srgbClr val="000000"/>
                  </a:solidFill>
                  <a:latin typeface="Calibri" pitchFamily="34" charset="0"/>
                </a:rPr>
                <a:t>   …</a:t>
              </a:r>
            </a:p>
          </p:txBody>
        </p:sp>
        <p:sp>
          <p:nvSpPr>
            <p:cNvPr id="40982" name="TextBox 42"/>
            <p:cNvSpPr txBox="1">
              <a:spLocks noChangeArrowheads="1"/>
            </p:cNvSpPr>
            <p:nvPr/>
          </p:nvSpPr>
          <p:spPr bwMode="auto">
            <a:xfrm>
              <a:off x="6858000" y="4953000"/>
              <a:ext cx="2123047" cy="1200508"/>
            </a:xfrm>
            <a:prstGeom prst="rect">
              <a:avLst/>
            </a:prstGeom>
            <a:noFill/>
            <a:ln w="9525">
              <a:noFill/>
              <a:miter lim="800000"/>
              <a:headEnd/>
              <a:tailEnd/>
            </a:ln>
          </p:spPr>
          <p:txBody>
            <a:bodyPr wrap="none">
              <a:spAutoFit/>
            </a:bodyPr>
            <a:lstStyle/>
            <a:p>
              <a:r>
                <a:rPr lang="en-US" dirty="0" smtClean="0">
                  <a:solidFill>
                    <a:srgbClr val="000000"/>
                  </a:solidFill>
                  <a:latin typeface="Calibri" pitchFamily="34" charset="0"/>
                </a:rPr>
                <a:t>Type 2</a:t>
              </a:r>
              <a:r>
                <a:rPr lang="en-US" dirty="0">
                  <a:solidFill>
                    <a:srgbClr val="000000"/>
                  </a:solidFill>
                  <a:latin typeface="Calibri" pitchFamily="34" charset="0"/>
                </a:rPr>
                <a:t>: </a:t>
              </a:r>
              <a:r>
                <a:rPr lang="en-US" b="1" dirty="0" smtClean="0">
                  <a:solidFill>
                    <a:srgbClr val="C0504D"/>
                  </a:solidFill>
                  <a:latin typeface="Calibri" pitchFamily="34" charset="0"/>
                </a:rPr>
                <a:t>LOCATION</a:t>
              </a:r>
              <a:endParaRPr lang="en-US" b="1" dirty="0">
                <a:solidFill>
                  <a:srgbClr val="C0504D"/>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P(visiting|T2</a:t>
              </a:r>
              <a:r>
                <a:rPr lang="en-US" dirty="0">
                  <a:solidFill>
                    <a:srgbClr val="000000"/>
                  </a:solidFill>
                  <a:latin typeface="Calibri" pitchFamily="34" charset="0"/>
                </a:rPr>
                <a:t>)=</a:t>
              </a:r>
              <a:r>
                <a:rPr lang="en-US" dirty="0" smtClean="0">
                  <a:solidFill>
                    <a:srgbClr val="000000"/>
                  </a:solidFill>
                  <a:latin typeface="Calibri" pitchFamily="34" charset="0"/>
                </a:rPr>
                <a:t>0.05</a:t>
              </a:r>
              <a:endParaRPr lang="en-US" b="1" dirty="0">
                <a:solidFill>
                  <a:srgbClr val="C0504D"/>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P(airport|T2</a:t>
              </a:r>
              <a:r>
                <a:rPr lang="en-US" dirty="0">
                  <a:solidFill>
                    <a:srgbClr val="000000"/>
                  </a:solidFill>
                  <a:latin typeface="Calibri" pitchFamily="34" charset="0"/>
                </a:rPr>
                <a:t>)=</a:t>
              </a:r>
              <a:r>
                <a:rPr lang="en-US" dirty="0" smtClean="0">
                  <a:solidFill>
                    <a:srgbClr val="000000"/>
                  </a:solidFill>
                  <a:latin typeface="Calibri" pitchFamily="34" charset="0"/>
                </a:rPr>
                <a:t>0.02</a:t>
              </a:r>
              <a:endParaRPr lang="en-US" dirty="0">
                <a:solidFill>
                  <a:srgbClr val="000000"/>
                </a:solidFill>
                <a:latin typeface="Calibri" pitchFamily="34" charset="0"/>
              </a:endParaRPr>
            </a:p>
            <a:p>
              <a:r>
                <a:rPr lang="en-US" dirty="0">
                  <a:solidFill>
                    <a:srgbClr val="000000"/>
                  </a:solidFill>
                  <a:latin typeface="Calibri" pitchFamily="34" charset="0"/>
                </a:rPr>
                <a:t>   …</a:t>
              </a:r>
            </a:p>
          </p:txBody>
        </p:sp>
      </p:grpSp>
      <p:sp>
        <p:nvSpPr>
          <p:cNvPr id="40" name="Rounded Rectangular Callout 39"/>
          <p:cNvSpPr/>
          <p:nvPr/>
        </p:nvSpPr>
        <p:spPr>
          <a:xfrm>
            <a:off x="2133600" y="4800600"/>
            <a:ext cx="2209800" cy="1524000"/>
          </a:xfrm>
          <a:prstGeom prst="wedgeRoundRectCallout">
            <a:avLst>
              <a:gd name="adj1" fmla="val -78539"/>
              <a:gd name="adj2" fmla="val -28276"/>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b="1" dirty="0">
                <a:solidFill>
                  <a:srgbClr val="FFFFFF"/>
                </a:solidFill>
              </a:rPr>
              <a:t>For each type, pick a random distribution over words</a:t>
            </a:r>
          </a:p>
        </p:txBody>
      </p:sp>
      <p:sp>
        <p:nvSpPr>
          <p:cNvPr id="44" name="Rounded Rectangular Callout 43"/>
          <p:cNvSpPr/>
          <p:nvPr/>
        </p:nvSpPr>
        <p:spPr>
          <a:xfrm>
            <a:off x="2209800" y="762000"/>
            <a:ext cx="2209800" cy="1524000"/>
          </a:xfrm>
          <a:prstGeom prst="wedgeRoundRectCallout">
            <a:avLst>
              <a:gd name="adj1" fmla="val -80952"/>
              <a:gd name="adj2" fmla="val 16147"/>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b="1" dirty="0">
                <a:solidFill>
                  <a:srgbClr val="FFFFFF"/>
                </a:solidFill>
              </a:rPr>
              <a:t>For each </a:t>
            </a:r>
            <a:r>
              <a:rPr lang="en-US" b="1" dirty="0" smtClean="0">
                <a:solidFill>
                  <a:srgbClr val="FFFFFF"/>
                </a:solidFill>
              </a:rPr>
              <a:t>entity, pick </a:t>
            </a:r>
            <a:r>
              <a:rPr lang="en-US" b="1" dirty="0">
                <a:solidFill>
                  <a:srgbClr val="FFFFFF"/>
                </a:solidFill>
              </a:rPr>
              <a:t>a distribution over </a:t>
            </a:r>
            <a:r>
              <a:rPr lang="en-US" b="1" dirty="0" smtClean="0">
                <a:solidFill>
                  <a:srgbClr val="FFFFFF"/>
                </a:solidFill>
              </a:rPr>
              <a:t>types </a:t>
            </a:r>
            <a:r>
              <a:rPr lang="en-US" sz="2400" b="1" dirty="0" smtClean="0">
                <a:solidFill>
                  <a:srgbClr val="FFFFFF"/>
                </a:solidFill>
              </a:rPr>
              <a:t>(constrained by Freebase)</a:t>
            </a:r>
            <a:endParaRPr lang="en-US" sz="2400" b="1" dirty="0">
              <a:solidFill>
                <a:srgbClr val="FFFFFF"/>
              </a:solidFill>
            </a:endParaRPr>
          </a:p>
        </p:txBody>
      </p:sp>
      <p:sp>
        <p:nvSpPr>
          <p:cNvPr id="40963" name="Title 1"/>
          <p:cNvSpPr>
            <a:spLocks noGrp="1"/>
          </p:cNvSpPr>
          <p:nvPr>
            <p:ph type="title"/>
          </p:nvPr>
        </p:nvSpPr>
        <p:spPr>
          <a:xfrm>
            <a:off x="457200" y="-152400"/>
            <a:ext cx="8229600" cy="1143000"/>
          </a:xfrm>
        </p:spPr>
        <p:txBody>
          <a:bodyPr/>
          <a:lstStyle/>
          <a:p>
            <a:pPr eaLnBrk="1" hangingPunct="1"/>
            <a:r>
              <a:rPr lang="en-US" dirty="0" smtClean="0"/>
              <a:t>Generative Story</a:t>
            </a:r>
          </a:p>
        </p:txBody>
      </p:sp>
    </p:spTree>
    <p:extLst>
      <p:ext uri="{BB962C8B-B14F-4D97-AF65-F5344CB8AC3E}">
        <p14:creationId xmlns:p14="http://schemas.microsoft.com/office/powerpoint/2010/main" val="273562957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214686" y="230588"/>
            <a:ext cx="1929194" cy="6491991"/>
          </a:xfrm>
          <a:prstGeom prst="rect">
            <a:avLst/>
          </a:prstGeom>
          <a:noFill/>
          <a:ln w="9525">
            <a:noFill/>
            <a:miter lim="800000"/>
            <a:headEnd/>
            <a:tailEnd/>
          </a:ln>
        </p:spPr>
      </p:pic>
      <p:sp>
        <p:nvSpPr>
          <p:cNvPr id="42" name="Slide Number Placeholder 5"/>
          <p:cNvSpPr>
            <a:spLocks noGrp="1"/>
          </p:cNvSpPr>
          <p:nvPr>
            <p:ph type="sldNum" sz="quarter" idx="12"/>
          </p:nvPr>
        </p:nvSpPr>
        <p:spPr/>
        <p:txBody>
          <a:bodyPr/>
          <a:lstStyle/>
          <a:p>
            <a:pPr>
              <a:defRPr/>
            </a:pPr>
            <a:fld id="{12D9A746-5C68-4F38-824C-BDE9C98CC095}" type="slidenum">
              <a:rPr lang="en-US"/>
              <a:pPr>
                <a:defRPr/>
              </a:pPr>
              <a:t>33</a:t>
            </a:fld>
            <a:endParaRPr lang="en-US"/>
          </a:p>
        </p:txBody>
      </p:sp>
      <p:grpSp>
        <p:nvGrpSpPr>
          <p:cNvPr id="3" name="Group 56"/>
          <p:cNvGrpSpPr>
            <a:grpSpLocks/>
          </p:cNvGrpSpPr>
          <p:nvPr/>
        </p:nvGrpSpPr>
        <p:grpSpPr bwMode="auto">
          <a:xfrm>
            <a:off x="4446588" y="4953000"/>
            <a:ext cx="4603199" cy="1200329"/>
            <a:chOff x="4377090" y="4953000"/>
            <a:chExt cx="4603957" cy="1200508"/>
          </a:xfrm>
        </p:grpSpPr>
        <p:sp>
          <p:nvSpPr>
            <p:cNvPr id="40981" name="TextBox 41"/>
            <p:cNvSpPr txBox="1">
              <a:spLocks noChangeArrowheads="1"/>
            </p:cNvSpPr>
            <p:nvPr/>
          </p:nvSpPr>
          <p:spPr bwMode="auto">
            <a:xfrm>
              <a:off x="4377090" y="4953000"/>
              <a:ext cx="2440493" cy="1200508"/>
            </a:xfrm>
            <a:prstGeom prst="rect">
              <a:avLst/>
            </a:prstGeom>
            <a:noFill/>
            <a:ln w="9525">
              <a:noFill/>
              <a:miter lim="800000"/>
              <a:headEnd/>
              <a:tailEnd/>
            </a:ln>
          </p:spPr>
          <p:txBody>
            <a:bodyPr wrap="none">
              <a:spAutoFit/>
            </a:bodyPr>
            <a:lstStyle/>
            <a:p>
              <a:r>
                <a:rPr lang="en-US" dirty="0" smtClean="0">
                  <a:solidFill>
                    <a:srgbClr val="000000"/>
                  </a:solidFill>
                  <a:latin typeface="Calibri" pitchFamily="34" charset="0"/>
                </a:rPr>
                <a:t>Type 1: </a:t>
              </a:r>
              <a:r>
                <a:rPr lang="en-US" b="1" dirty="0" smtClean="0">
                  <a:solidFill>
                    <a:srgbClr val="C0504D"/>
                  </a:solidFill>
                  <a:latin typeface="Calibri" pitchFamily="34" charset="0"/>
                </a:rPr>
                <a:t>TEAM</a:t>
              </a:r>
              <a:endParaRPr lang="en-US" b="1" dirty="0">
                <a:solidFill>
                  <a:srgbClr val="C0504D"/>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P(victory|T1</a:t>
              </a:r>
              <a:r>
                <a:rPr lang="en-US" dirty="0">
                  <a:solidFill>
                    <a:srgbClr val="000000"/>
                  </a:solidFill>
                  <a:latin typeface="Calibri" pitchFamily="34" charset="0"/>
                </a:rPr>
                <a:t>)=	0.02</a:t>
              </a:r>
            </a:p>
            <a:p>
              <a:r>
                <a:rPr lang="en-US" dirty="0">
                  <a:solidFill>
                    <a:srgbClr val="000000"/>
                  </a:solidFill>
                  <a:latin typeface="Calibri" pitchFamily="34" charset="0"/>
                </a:rPr>
                <a:t>   </a:t>
              </a:r>
              <a:r>
                <a:rPr lang="en-US" dirty="0" smtClean="0">
                  <a:solidFill>
                    <a:srgbClr val="000000"/>
                  </a:solidFill>
                  <a:latin typeface="Calibri" pitchFamily="34" charset="0"/>
                </a:rPr>
                <a:t>P(played|T1</a:t>
              </a:r>
              <a:r>
                <a:rPr lang="en-US" dirty="0">
                  <a:solidFill>
                    <a:srgbClr val="000000"/>
                  </a:solidFill>
                  <a:latin typeface="Calibri" pitchFamily="34" charset="0"/>
                </a:rPr>
                <a:t>)=	</a:t>
              </a:r>
              <a:r>
                <a:rPr lang="en-US" dirty="0" smtClean="0">
                  <a:solidFill>
                    <a:srgbClr val="000000"/>
                  </a:solidFill>
                  <a:latin typeface="Calibri" pitchFamily="34" charset="0"/>
                </a:rPr>
                <a:t>0.01</a:t>
              </a:r>
              <a:endParaRPr lang="en-US" dirty="0">
                <a:solidFill>
                  <a:srgbClr val="000000"/>
                </a:solidFill>
                <a:latin typeface="Calibri" pitchFamily="34" charset="0"/>
              </a:endParaRPr>
            </a:p>
            <a:p>
              <a:r>
                <a:rPr lang="en-US" dirty="0">
                  <a:solidFill>
                    <a:srgbClr val="000000"/>
                  </a:solidFill>
                  <a:latin typeface="Calibri" pitchFamily="34" charset="0"/>
                </a:rPr>
                <a:t>   …</a:t>
              </a:r>
            </a:p>
          </p:txBody>
        </p:sp>
        <p:sp>
          <p:nvSpPr>
            <p:cNvPr id="40982" name="TextBox 42"/>
            <p:cNvSpPr txBox="1">
              <a:spLocks noChangeArrowheads="1"/>
            </p:cNvSpPr>
            <p:nvPr/>
          </p:nvSpPr>
          <p:spPr bwMode="auto">
            <a:xfrm>
              <a:off x="6858000" y="4953000"/>
              <a:ext cx="2123047" cy="1200508"/>
            </a:xfrm>
            <a:prstGeom prst="rect">
              <a:avLst/>
            </a:prstGeom>
            <a:noFill/>
            <a:ln w="9525">
              <a:noFill/>
              <a:miter lim="800000"/>
              <a:headEnd/>
              <a:tailEnd/>
            </a:ln>
          </p:spPr>
          <p:txBody>
            <a:bodyPr wrap="none">
              <a:spAutoFit/>
            </a:bodyPr>
            <a:lstStyle/>
            <a:p>
              <a:r>
                <a:rPr lang="en-US" dirty="0" smtClean="0">
                  <a:solidFill>
                    <a:srgbClr val="000000"/>
                  </a:solidFill>
                  <a:latin typeface="Calibri" pitchFamily="34" charset="0"/>
                </a:rPr>
                <a:t>Type 2</a:t>
              </a:r>
              <a:r>
                <a:rPr lang="en-US" dirty="0">
                  <a:solidFill>
                    <a:srgbClr val="000000"/>
                  </a:solidFill>
                  <a:latin typeface="Calibri" pitchFamily="34" charset="0"/>
                </a:rPr>
                <a:t>: </a:t>
              </a:r>
              <a:r>
                <a:rPr lang="en-US" b="1" dirty="0" smtClean="0">
                  <a:solidFill>
                    <a:srgbClr val="C0504D"/>
                  </a:solidFill>
                  <a:latin typeface="Calibri" pitchFamily="34" charset="0"/>
                </a:rPr>
                <a:t>LOCATION</a:t>
              </a:r>
              <a:endParaRPr lang="en-US" b="1" dirty="0">
                <a:solidFill>
                  <a:srgbClr val="C0504D"/>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P(visiting|T2</a:t>
              </a:r>
              <a:r>
                <a:rPr lang="en-US" dirty="0">
                  <a:solidFill>
                    <a:srgbClr val="000000"/>
                  </a:solidFill>
                  <a:latin typeface="Calibri" pitchFamily="34" charset="0"/>
                </a:rPr>
                <a:t>)=</a:t>
              </a:r>
              <a:r>
                <a:rPr lang="en-US" dirty="0" smtClean="0">
                  <a:solidFill>
                    <a:srgbClr val="000000"/>
                  </a:solidFill>
                  <a:latin typeface="Calibri" pitchFamily="34" charset="0"/>
                </a:rPr>
                <a:t>0.05</a:t>
              </a:r>
              <a:endParaRPr lang="en-US" b="1" dirty="0">
                <a:solidFill>
                  <a:srgbClr val="C0504D"/>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P(airport|T2</a:t>
              </a:r>
              <a:r>
                <a:rPr lang="en-US" dirty="0">
                  <a:solidFill>
                    <a:srgbClr val="000000"/>
                  </a:solidFill>
                  <a:latin typeface="Calibri" pitchFamily="34" charset="0"/>
                </a:rPr>
                <a:t>)=</a:t>
              </a:r>
              <a:r>
                <a:rPr lang="en-US" dirty="0" smtClean="0">
                  <a:solidFill>
                    <a:srgbClr val="000000"/>
                  </a:solidFill>
                  <a:latin typeface="Calibri" pitchFamily="34" charset="0"/>
                </a:rPr>
                <a:t>0.02</a:t>
              </a:r>
              <a:endParaRPr lang="en-US" dirty="0">
                <a:solidFill>
                  <a:srgbClr val="000000"/>
                </a:solidFill>
                <a:latin typeface="Calibri" pitchFamily="34" charset="0"/>
              </a:endParaRPr>
            </a:p>
            <a:p>
              <a:r>
                <a:rPr lang="en-US" dirty="0">
                  <a:solidFill>
                    <a:srgbClr val="000000"/>
                  </a:solidFill>
                  <a:latin typeface="Calibri" pitchFamily="34" charset="0"/>
                </a:rPr>
                <a:t>   …</a:t>
              </a:r>
            </a:p>
          </p:txBody>
        </p:sp>
      </p:grpSp>
      <p:sp>
        <p:nvSpPr>
          <p:cNvPr id="45" name="Rectangle 44"/>
          <p:cNvSpPr>
            <a:spLocks noChangeArrowheads="1"/>
          </p:cNvSpPr>
          <p:nvPr/>
        </p:nvSpPr>
        <p:spPr bwMode="auto">
          <a:xfrm>
            <a:off x="4495800" y="838200"/>
            <a:ext cx="3886200" cy="1477328"/>
          </a:xfrm>
          <a:prstGeom prst="rect">
            <a:avLst/>
          </a:prstGeom>
          <a:noFill/>
          <a:ln w="9525">
            <a:noFill/>
            <a:miter lim="800000"/>
            <a:headEnd/>
            <a:tailEnd/>
          </a:ln>
        </p:spPr>
        <p:txBody>
          <a:bodyPr>
            <a:spAutoFit/>
          </a:bodyPr>
          <a:lstStyle/>
          <a:p>
            <a:r>
              <a:rPr lang="en-US" b="1" dirty="0" smtClean="0">
                <a:solidFill>
                  <a:srgbClr val="000000"/>
                </a:solidFill>
                <a:latin typeface="Courier New" pitchFamily="49" charset="0"/>
                <a:cs typeface="Courier New" pitchFamily="49" charset="0"/>
              </a:rPr>
              <a:t>Seattle</a:t>
            </a:r>
            <a:endParaRPr lang="en-US" b="1" dirty="0">
              <a:solidFill>
                <a:srgbClr val="000000"/>
              </a:solidFill>
              <a:latin typeface="Courier New" pitchFamily="49" charset="0"/>
              <a:cs typeface="Courier New" pitchFamily="49"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a:t>
            </a:r>
            <a:r>
              <a:rPr lang="en-US" b="1" dirty="0" err="1" smtClean="0">
                <a:solidFill>
                  <a:schemeClr val="accent2"/>
                </a:solidFill>
                <a:latin typeface="Calibri" pitchFamily="34" charset="0"/>
              </a:rPr>
              <a:t>TEAM</a:t>
            </a:r>
            <a:r>
              <a:rPr lang="en-US" dirty="0" err="1" smtClean="0">
                <a:solidFill>
                  <a:srgbClr val="000000"/>
                </a:solidFill>
                <a:latin typeface="Calibri" pitchFamily="34" charset="0"/>
              </a:rPr>
              <a:t>|</a:t>
            </a:r>
            <a:r>
              <a:rPr lang="en-US" b="1" dirty="0" err="1" smtClean="0">
                <a:solidFill>
                  <a:srgbClr val="000000"/>
                </a:solidFill>
                <a:latin typeface="Courier New" pitchFamily="49" charset="0"/>
                <a:cs typeface="Courier New" pitchFamily="49" charset="0"/>
              </a:rPr>
              <a:t>Seattle</a:t>
            </a:r>
            <a:r>
              <a:rPr lang="en-US" dirty="0" smtClean="0">
                <a:solidFill>
                  <a:srgbClr val="000000"/>
                </a:solidFill>
                <a:latin typeface="Calibri" pitchFamily="34" charset="0"/>
              </a:rPr>
              <a:t>)=</a:t>
            </a:r>
            <a:r>
              <a:rPr lang="en-US" dirty="0">
                <a:solidFill>
                  <a:srgbClr val="000000"/>
                </a:solidFill>
                <a:latin typeface="Calibri" pitchFamily="34" charset="0"/>
              </a:rPr>
              <a:t>	</a:t>
            </a:r>
            <a:r>
              <a:rPr lang="en-US" dirty="0" smtClean="0">
                <a:solidFill>
                  <a:srgbClr val="000000"/>
                </a:solidFill>
                <a:latin typeface="Calibri" pitchFamily="34" charset="0"/>
              </a:rPr>
              <a:t>0.6</a:t>
            </a:r>
            <a:endParaRPr lang="en-US" dirty="0">
              <a:solidFill>
                <a:srgbClr val="000000"/>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a:t>
            </a:r>
            <a:r>
              <a:rPr lang="en-US" b="1" dirty="0" err="1" smtClean="0">
                <a:solidFill>
                  <a:schemeClr val="accent2"/>
                </a:solidFill>
                <a:latin typeface="Calibri" pitchFamily="34" charset="0"/>
              </a:rPr>
              <a:t>LOCATION</a:t>
            </a:r>
            <a:r>
              <a:rPr lang="en-US" dirty="0" err="1" smtClean="0">
                <a:solidFill>
                  <a:srgbClr val="000000"/>
                </a:solidFill>
                <a:latin typeface="Calibri" pitchFamily="34" charset="0"/>
              </a:rPr>
              <a:t>|</a:t>
            </a:r>
            <a:r>
              <a:rPr lang="en-US" b="1" dirty="0" err="1" smtClean="0">
                <a:solidFill>
                  <a:srgbClr val="000000"/>
                </a:solidFill>
                <a:latin typeface="Courier New" pitchFamily="49" charset="0"/>
                <a:cs typeface="Courier New" pitchFamily="49" charset="0"/>
              </a:rPr>
              <a:t>Seattle</a:t>
            </a:r>
            <a:r>
              <a:rPr lang="en-US" dirty="0" smtClean="0">
                <a:solidFill>
                  <a:srgbClr val="000000"/>
                </a:solidFill>
                <a:latin typeface="Calibri" pitchFamily="34" charset="0"/>
              </a:rPr>
              <a:t>)=</a:t>
            </a:r>
            <a:r>
              <a:rPr lang="en-US" dirty="0">
                <a:solidFill>
                  <a:srgbClr val="000000"/>
                </a:solidFill>
                <a:latin typeface="Calibri" pitchFamily="34" charset="0"/>
              </a:rPr>
              <a:t>	</a:t>
            </a:r>
            <a:r>
              <a:rPr lang="en-US" dirty="0" smtClean="0">
                <a:solidFill>
                  <a:srgbClr val="000000"/>
                </a:solidFill>
                <a:latin typeface="Calibri" pitchFamily="34" charset="0"/>
              </a:rPr>
              <a:t>0.4</a:t>
            </a:r>
            <a:endParaRPr lang="en-US" dirty="0">
              <a:solidFill>
                <a:srgbClr val="000000"/>
              </a:solidFill>
              <a:latin typeface="Calibri" pitchFamily="34" charset="0"/>
            </a:endParaRPr>
          </a:p>
          <a:p>
            <a:r>
              <a:rPr lang="en-US" dirty="0">
                <a:solidFill>
                  <a:srgbClr val="000000"/>
                </a:solidFill>
                <a:latin typeface="Calibri" pitchFamily="34" charset="0"/>
              </a:rPr>
              <a:t>  </a:t>
            </a:r>
            <a:endParaRPr lang="en-US" b="1" dirty="0">
              <a:solidFill>
                <a:srgbClr val="000000"/>
              </a:solidFill>
              <a:latin typeface="Courier New" pitchFamily="49" charset="0"/>
              <a:cs typeface="Courier New" pitchFamily="49" charset="0"/>
            </a:endParaRPr>
          </a:p>
          <a:p>
            <a:endParaRPr lang="en-US" dirty="0">
              <a:solidFill>
                <a:srgbClr val="000000"/>
              </a:solidFill>
              <a:latin typeface="Calibri" pitchFamily="34" charset="0"/>
            </a:endParaRPr>
          </a:p>
        </p:txBody>
      </p:sp>
      <p:sp>
        <p:nvSpPr>
          <p:cNvPr id="40" name="Rounded Rectangular Callout 39"/>
          <p:cNvSpPr/>
          <p:nvPr/>
        </p:nvSpPr>
        <p:spPr>
          <a:xfrm>
            <a:off x="2133600" y="4800600"/>
            <a:ext cx="2209800" cy="1524000"/>
          </a:xfrm>
          <a:prstGeom prst="wedgeRoundRectCallout">
            <a:avLst>
              <a:gd name="adj1" fmla="val -78539"/>
              <a:gd name="adj2" fmla="val -28276"/>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b="1" dirty="0">
                <a:solidFill>
                  <a:srgbClr val="FFFFFF"/>
                </a:solidFill>
              </a:rPr>
              <a:t>For each type, pick a random distribution over words</a:t>
            </a:r>
          </a:p>
        </p:txBody>
      </p:sp>
      <p:sp>
        <p:nvSpPr>
          <p:cNvPr id="44" name="Rounded Rectangular Callout 43"/>
          <p:cNvSpPr/>
          <p:nvPr/>
        </p:nvSpPr>
        <p:spPr>
          <a:xfrm>
            <a:off x="2209800" y="762000"/>
            <a:ext cx="2209800" cy="1524000"/>
          </a:xfrm>
          <a:prstGeom prst="wedgeRoundRectCallout">
            <a:avLst>
              <a:gd name="adj1" fmla="val -80952"/>
              <a:gd name="adj2" fmla="val 16147"/>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b="1" dirty="0">
                <a:solidFill>
                  <a:srgbClr val="FFFFFF"/>
                </a:solidFill>
              </a:rPr>
              <a:t>For each </a:t>
            </a:r>
            <a:r>
              <a:rPr lang="en-US" b="1" dirty="0" smtClean="0">
                <a:solidFill>
                  <a:srgbClr val="FFFFFF"/>
                </a:solidFill>
              </a:rPr>
              <a:t>entity, pick </a:t>
            </a:r>
            <a:r>
              <a:rPr lang="en-US" b="1" dirty="0">
                <a:solidFill>
                  <a:srgbClr val="FFFFFF"/>
                </a:solidFill>
              </a:rPr>
              <a:t>a distribution over </a:t>
            </a:r>
            <a:r>
              <a:rPr lang="en-US" b="1" dirty="0" smtClean="0">
                <a:solidFill>
                  <a:srgbClr val="FFFFFF"/>
                </a:solidFill>
              </a:rPr>
              <a:t>types </a:t>
            </a:r>
            <a:r>
              <a:rPr lang="en-US" sz="2400" b="1" dirty="0" smtClean="0">
                <a:solidFill>
                  <a:srgbClr val="FFFFFF"/>
                </a:solidFill>
              </a:rPr>
              <a:t>(constrained by Freebase)</a:t>
            </a:r>
            <a:endParaRPr lang="en-US" sz="2400" b="1" dirty="0">
              <a:solidFill>
                <a:srgbClr val="FFFFFF"/>
              </a:solidFill>
            </a:endParaRPr>
          </a:p>
        </p:txBody>
      </p:sp>
      <p:sp>
        <p:nvSpPr>
          <p:cNvPr id="40963" name="Title 1"/>
          <p:cNvSpPr>
            <a:spLocks noGrp="1"/>
          </p:cNvSpPr>
          <p:nvPr>
            <p:ph type="title"/>
          </p:nvPr>
        </p:nvSpPr>
        <p:spPr>
          <a:xfrm>
            <a:off x="457200" y="-152400"/>
            <a:ext cx="8229600" cy="1143000"/>
          </a:xfrm>
        </p:spPr>
        <p:txBody>
          <a:bodyPr/>
          <a:lstStyle/>
          <a:p>
            <a:pPr eaLnBrk="1" hangingPunct="1"/>
            <a:r>
              <a:rPr lang="en-US" dirty="0" smtClean="0"/>
              <a:t>Generative Story</a:t>
            </a:r>
          </a:p>
        </p:txBody>
      </p:sp>
    </p:spTree>
    <p:extLst>
      <p:ext uri="{BB962C8B-B14F-4D97-AF65-F5344CB8AC3E}">
        <p14:creationId xmlns:p14="http://schemas.microsoft.com/office/powerpoint/2010/main" val="9237711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214686" y="230588"/>
            <a:ext cx="1929194" cy="6491991"/>
          </a:xfrm>
          <a:prstGeom prst="rect">
            <a:avLst/>
          </a:prstGeom>
          <a:noFill/>
          <a:ln w="9525">
            <a:noFill/>
            <a:miter lim="800000"/>
            <a:headEnd/>
            <a:tailEnd/>
          </a:ln>
        </p:spPr>
      </p:pic>
      <p:sp>
        <p:nvSpPr>
          <p:cNvPr id="42" name="Slide Number Placeholder 5"/>
          <p:cNvSpPr>
            <a:spLocks noGrp="1"/>
          </p:cNvSpPr>
          <p:nvPr>
            <p:ph type="sldNum" sz="quarter" idx="12"/>
          </p:nvPr>
        </p:nvSpPr>
        <p:spPr/>
        <p:txBody>
          <a:bodyPr/>
          <a:lstStyle/>
          <a:p>
            <a:pPr>
              <a:defRPr/>
            </a:pPr>
            <a:fld id="{12D9A746-5C68-4F38-824C-BDE9C98CC095}" type="slidenum">
              <a:rPr lang="en-US"/>
              <a:pPr>
                <a:defRPr/>
              </a:pPr>
              <a:t>34</a:t>
            </a:fld>
            <a:endParaRPr lang="en-US"/>
          </a:p>
        </p:txBody>
      </p:sp>
      <p:grpSp>
        <p:nvGrpSpPr>
          <p:cNvPr id="3" name="Group 56"/>
          <p:cNvGrpSpPr>
            <a:grpSpLocks/>
          </p:cNvGrpSpPr>
          <p:nvPr/>
        </p:nvGrpSpPr>
        <p:grpSpPr bwMode="auto">
          <a:xfrm>
            <a:off x="4446588" y="4953000"/>
            <a:ext cx="4603199" cy="1200329"/>
            <a:chOff x="4377090" y="4953000"/>
            <a:chExt cx="4603957" cy="1200508"/>
          </a:xfrm>
        </p:grpSpPr>
        <p:sp>
          <p:nvSpPr>
            <p:cNvPr id="40981" name="TextBox 41"/>
            <p:cNvSpPr txBox="1">
              <a:spLocks noChangeArrowheads="1"/>
            </p:cNvSpPr>
            <p:nvPr/>
          </p:nvSpPr>
          <p:spPr bwMode="auto">
            <a:xfrm>
              <a:off x="4377090" y="4953000"/>
              <a:ext cx="2440493" cy="1200508"/>
            </a:xfrm>
            <a:prstGeom prst="rect">
              <a:avLst/>
            </a:prstGeom>
            <a:noFill/>
            <a:ln w="9525">
              <a:noFill/>
              <a:miter lim="800000"/>
              <a:headEnd/>
              <a:tailEnd/>
            </a:ln>
          </p:spPr>
          <p:txBody>
            <a:bodyPr wrap="none">
              <a:spAutoFit/>
            </a:bodyPr>
            <a:lstStyle/>
            <a:p>
              <a:r>
                <a:rPr lang="en-US" dirty="0" smtClean="0">
                  <a:solidFill>
                    <a:srgbClr val="000000"/>
                  </a:solidFill>
                  <a:latin typeface="Calibri" pitchFamily="34" charset="0"/>
                </a:rPr>
                <a:t>Type 1: </a:t>
              </a:r>
              <a:r>
                <a:rPr lang="en-US" b="1" dirty="0" smtClean="0">
                  <a:solidFill>
                    <a:srgbClr val="C0504D"/>
                  </a:solidFill>
                  <a:latin typeface="Calibri" pitchFamily="34" charset="0"/>
                </a:rPr>
                <a:t>TEAM</a:t>
              </a:r>
              <a:endParaRPr lang="en-US" b="1" dirty="0">
                <a:solidFill>
                  <a:srgbClr val="C0504D"/>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P(victory|T1</a:t>
              </a:r>
              <a:r>
                <a:rPr lang="en-US" dirty="0">
                  <a:solidFill>
                    <a:srgbClr val="000000"/>
                  </a:solidFill>
                  <a:latin typeface="Calibri" pitchFamily="34" charset="0"/>
                </a:rPr>
                <a:t>)=	0.02</a:t>
              </a:r>
            </a:p>
            <a:p>
              <a:r>
                <a:rPr lang="en-US" dirty="0">
                  <a:solidFill>
                    <a:srgbClr val="000000"/>
                  </a:solidFill>
                  <a:latin typeface="Calibri" pitchFamily="34" charset="0"/>
                </a:rPr>
                <a:t>   </a:t>
              </a:r>
              <a:r>
                <a:rPr lang="en-US" dirty="0" smtClean="0">
                  <a:solidFill>
                    <a:srgbClr val="000000"/>
                  </a:solidFill>
                  <a:latin typeface="Calibri" pitchFamily="34" charset="0"/>
                </a:rPr>
                <a:t>P(played|T1</a:t>
              </a:r>
              <a:r>
                <a:rPr lang="en-US" dirty="0">
                  <a:solidFill>
                    <a:srgbClr val="000000"/>
                  </a:solidFill>
                  <a:latin typeface="Calibri" pitchFamily="34" charset="0"/>
                </a:rPr>
                <a:t>)=	</a:t>
              </a:r>
              <a:r>
                <a:rPr lang="en-US" dirty="0" smtClean="0">
                  <a:solidFill>
                    <a:srgbClr val="000000"/>
                  </a:solidFill>
                  <a:latin typeface="Calibri" pitchFamily="34" charset="0"/>
                </a:rPr>
                <a:t>0.01</a:t>
              </a:r>
              <a:endParaRPr lang="en-US" dirty="0">
                <a:solidFill>
                  <a:srgbClr val="000000"/>
                </a:solidFill>
                <a:latin typeface="Calibri" pitchFamily="34" charset="0"/>
              </a:endParaRPr>
            </a:p>
            <a:p>
              <a:r>
                <a:rPr lang="en-US" dirty="0">
                  <a:solidFill>
                    <a:srgbClr val="000000"/>
                  </a:solidFill>
                  <a:latin typeface="Calibri" pitchFamily="34" charset="0"/>
                </a:rPr>
                <a:t>   …</a:t>
              </a:r>
            </a:p>
          </p:txBody>
        </p:sp>
        <p:sp>
          <p:nvSpPr>
            <p:cNvPr id="40982" name="TextBox 42"/>
            <p:cNvSpPr txBox="1">
              <a:spLocks noChangeArrowheads="1"/>
            </p:cNvSpPr>
            <p:nvPr/>
          </p:nvSpPr>
          <p:spPr bwMode="auto">
            <a:xfrm>
              <a:off x="6858000" y="4953000"/>
              <a:ext cx="2123047" cy="1200508"/>
            </a:xfrm>
            <a:prstGeom prst="rect">
              <a:avLst/>
            </a:prstGeom>
            <a:noFill/>
            <a:ln w="9525">
              <a:noFill/>
              <a:miter lim="800000"/>
              <a:headEnd/>
              <a:tailEnd/>
            </a:ln>
          </p:spPr>
          <p:txBody>
            <a:bodyPr wrap="none">
              <a:spAutoFit/>
            </a:bodyPr>
            <a:lstStyle/>
            <a:p>
              <a:r>
                <a:rPr lang="en-US" dirty="0" smtClean="0">
                  <a:solidFill>
                    <a:srgbClr val="000000"/>
                  </a:solidFill>
                  <a:latin typeface="Calibri" pitchFamily="34" charset="0"/>
                </a:rPr>
                <a:t>Type 2</a:t>
              </a:r>
              <a:r>
                <a:rPr lang="en-US" dirty="0">
                  <a:solidFill>
                    <a:srgbClr val="000000"/>
                  </a:solidFill>
                  <a:latin typeface="Calibri" pitchFamily="34" charset="0"/>
                </a:rPr>
                <a:t>: </a:t>
              </a:r>
              <a:r>
                <a:rPr lang="en-US" b="1" dirty="0" smtClean="0">
                  <a:solidFill>
                    <a:srgbClr val="C0504D"/>
                  </a:solidFill>
                  <a:latin typeface="Calibri" pitchFamily="34" charset="0"/>
                </a:rPr>
                <a:t>LOCATION</a:t>
              </a:r>
              <a:endParaRPr lang="en-US" b="1" dirty="0">
                <a:solidFill>
                  <a:srgbClr val="C0504D"/>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P(visiting|T2</a:t>
              </a:r>
              <a:r>
                <a:rPr lang="en-US" dirty="0">
                  <a:solidFill>
                    <a:srgbClr val="000000"/>
                  </a:solidFill>
                  <a:latin typeface="Calibri" pitchFamily="34" charset="0"/>
                </a:rPr>
                <a:t>)=</a:t>
              </a:r>
              <a:r>
                <a:rPr lang="en-US" dirty="0" smtClean="0">
                  <a:solidFill>
                    <a:srgbClr val="000000"/>
                  </a:solidFill>
                  <a:latin typeface="Calibri" pitchFamily="34" charset="0"/>
                </a:rPr>
                <a:t>0.05</a:t>
              </a:r>
              <a:endParaRPr lang="en-US" b="1" dirty="0">
                <a:solidFill>
                  <a:srgbClr val="C0504D"/>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P(airport|T2</a:t>
              </a:r>
              <a:r>
                <a:rPr lang="en-US" dirty="0">
                  <a:solidFill>
                    <a:srgbClr val="000000"/>
                  </a:solidFill>
                  <a:latin typeface="Calibri" pitchFamily="34" charset="0"/>
                </a:rPr>
                <a:t>)=</a:t>
              </a:r>
              <a:r>
                <a:rPr lang="en-US" dirty="0" smtClean="0">
                  <a:solidFill>
                    <a:srgbClr val="000000"/>
                  </a:solidFill>
                  <a:latin typeface="Calibri" pitchFamily="34" charset="0"/>
                </a:rPr>
                <a:t>0.02</a:t>
              </a:r>
              <a:endParaRPr lang="en-US" dirty="0">
                <a:solidFill>
                  <a:srgbClr val="000000"/>
                </a:solidFill>
                <a:latin typeface="Calibri" pitchFamily="34" charset="0"/>
              </a:endParaRPr>
            </a:p>
            <a:p>
              <a:r>
                <a:rPr lang="en-US" dirty="0">
                  <a:solidFill>
                    <a:srgbClr val="000000"/>
                  </a:solidFill>
                  <a:latin typeface="Calibri" pitchFamily="34" charset="0"/>
                </a:rPr>
                <a:t>   …</a:t>
              </a:r>
            </a:p>
          </p:txBody>
        </p:sp>
      </p:grpSp>
      <p:sp>
        <p:nvSpPr>
          <p:cNvPr id="45" name="Rectangle 44"/>
          <p:cNvSpPr>
            <a:spLocks noChangeArrowheads="1"/>
          </p:cNvSpPr>
          <p:nvPr/>
        </p:nvSpPr>
        <p:spPr bwMode="auto">
          <a:xfrm>
            <a:off x="4495800" y="838200"/>
            <a:ext cx="3886200" cy="1477328"/>
          </a:xfrm>
          <a:prstGeom prst="rect">
            <a:avLst/>
          </a:prstGeom>
          <a:noFill/>
          <a:ln w="9525">
            <a:noFill/>
            <a:miter lim="800000"/>
            <a:headEnd/>
            <a:tailEnd/>
          </a:ln>
        </p:spPr>
        <p:txBody>
          <a:bodyPr>
            <a:spAutoFit/>
          </a:bodyPr>
          <a:lstStyle/>
          <a:p>
            <a:r>
              <a:rPr lang="en-US" b="1" dirty="0" smtClean="0">
                <a:solidFill>
                  <a:srgbClr val="000000"/>
                </a:solidFill>
                <a:latin typeface="Courier New" pitchFamily="49" charset="0"/>
                <a:cs typeface="Courier New" pitchFamily="49" charset="0"/>
              </a:rPr>
              <a:t>Seattle</a:t>
            </a:r>
            <a:endParaRPr lang="en-US" b="1" dirty="0">
              <a:solidFill>
                <a:srgbClr val="000000"/>
              </a:solidFill>
              <a:latin typeface="Courier New" pitchFamily="49" charset="0"/>
              <a:cs typeface="Courier New" pitchFamily="49"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a:t>
            </a:r>
            <a:r>
              <a:rPr lang="en-US" b="1" dirty="0" err="1" smtClean="0">
                <a:solidFill>
                  <a:schemeClr val="accent2"/>
                </a:solidFill>
                <a:latin typeface="Calibri" pitchFamily="34" charset="0"/>
              </a:rPr>
              <a:t>TEAM</a:t>
            </a:r>
            <a:r>
              <a:rPr lang="en-US" dirty="0" err="1" smtClean="0">
                <a:solidFill>
                  <a:srgbClr val="000000"/>
                </a:solidFill>
                <a:latin typeface="Calibri" pitchFamily="34" charset="0"/>
              </a:rPr>
              <a:t>|</a:t>
            </a:r>
            <a:r>
              <a:rPr lang="en-US" b="1" dirty="0" err="1" smtClean="0">
                <a:solidFill>
                  <a:srgbClr val="000000"/>
                </a:solidFill>
                <a:latin typeface="Courier New" pitchFamily="49" charset="0"/>
                <a:cs typeface="Courier New" pitchFamily="49" charset="0"/>
              </a:rPr>
              <a:t>Seattle</a:t>
            </a:r>
            <a:r>
              <a:rPr lang="en-US" dirty="0" smtClean="0">
                <a:solidFill>
                  <a:srgbClr val="000000"/>
                </a:solidFill>
                <a:latin typeface="Calibri" pitchFamily="34" charset="0"/>
              </a:rPr>
              <a:t>)=</a:t>
            </a:r>
            <a:r>
              <a:rPr lang="en-US" dirty="0">
                <a:solidFill>
                  <a:srgbClr val="000000"/>
                </a:solidFill>
                <a:latin typeface="Calibri" pitchFamily="34" charset="0"/>
              </a:rPr>
              <a:t>	</a:t>
            </a:r>
            <a:r>
              <a:rPr lang="en-US" dirty="0" smtClean="0">
                <a:solidFill>
                  <a:srgbClr val="000000"/>
                </a:solidFill>
                <a:latin typeface="Calibri" pitchFamily="34" charset="0"/>
              </a:rPr>
              <a:t>0.6</a:t>
            </a:r>
            <a:endParaRPr lang="en-US" dirty="0">
              <a:solidFill>
                <a:srgbClr val="000000"/>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a:t>
            </a:r>
            <a:r>
              <a:rPr lang="en-US" b="1" dirty="0" err="1" smtClean="0">
                <a:solidFill>
                  <a:schemeClr val="accent2"/>
                </a:solidFill>
                <a:latin typeface="Calibri" pitchFamily="34" charset="0"/>
              </a:rPr>
              <a:t>LOCATION</a:t>
            </a:r>
            <a:r>
              <a:rPr lang="en-US" dirty="0" err="1" smtClean="0">
                <a:solidFill>
                  <a:srgbClr val="000000"/>
                </a:solidFill>
                <a:latin typeface="Calibri" pitchFamily="34" charset="0"/>
              </a:rPr>
              <a:t>|</a:t>
            </a:r>
            <a:r>
              <a:rPr lang="en-US" b="1" dirty="0" err="1" smtClean="0">
                <a:solidFill>
                  <a:srgbClr val="000000"/>
                </a:solidFill>
                <a:latin typeface="Courier New" pitchFamily="49" charset="0"/>
                <a:cs typeface="Courier New" pitchFamily="49" charset="0"/>
              </a:rPr>
              <a:t>Seattle</a:t>
            </a:r>
            <a:r>
              <a:rPr lang="en-US" dirty="0" smtClean="0">
                <a:solidFill>
                  <a:srgbClr val="000000"/>
                </a:solidFill>
                <a:latin typeface="Calibri" pitchFamily="34" charset="0"/>
              </a:rPr>
              <a:t>)=</a:t>
            </a:r>
            <a:r>
              <a:rPr lang="en-US" dirty="0">
                <a:solidFill>
                  <a:srgbClr val="000000"/>
                </a:solidFill>
                <a:latin typeface="Calibri" pitchFamily="34" charset="0"/>
              </a:rPr>
              <a:t>	</a:t>
            </a:r>
            <a:r>
              <a:rPr lang="en-US" dirty="0" smtClean="0">
                <a:solidFill>
                  <a:srgbClr val="000000"/>
                </a:solidFill>
                <a:latin typeface="Calibri" pitchFamily="34" charset="0"/>
              </a:rPr>
              <a:t>0.4</a:t>
            </a:r>
            <a:endParaRPr lang="en-US" dirty="0">
              <a:solidFill>
                <a:srgbClr val="000000"/>
              </a:solidFill>
              <a:latin typeface="Calibri" pitchFamily="34" charset="0"/>
            </a:endParaRPr>
          </a:p>
          <a:p>
            <a:r>
              <a:rPr lang="en-US" dirty="0">
                <a:solidFill>
                  <a:srgbClr val="000000"/>
                </a:solidFill>
                <a:latin typeface="Calibri" pitchFamily="34" charset="0"/>
              </a:rPr>
              <a:t>  </a:t>
            </a:r>
            <a:endParaRPr lang="en-US" b="1" dirty="0">
              <a:solidFill>
                <a:srgbClr val="000000"/>
              </a:solidFill>
              <a:latin typeface="Courier New" pitchFamily="49" charset="0"/>
              <a:cs typeface="Courier New" pitchFamily="49" charset="0"/>
            </a:endParaRPr>
          </a:p>
          <a:p>
            <a:endParaRPr lang="en-US" dirty="0">
              <a:solidFill>
                <a:srgbClr val="000000"/>
              </a:solidFill>
              <a:latin typeface="Calibri" pitchFamily="34" charset="0"/>
            </a:endParaRPr>
          </a:p>
        </p:txBody>
      </p:sp>
      <p:sp>
        <p:nvSpPr>
          <p:cNvPr id="40" name="Rounded Rectangular Callout 39"/>
          <p:cNvSpPr/>
          <p:nvPr/>
        </p:nvSpPr>
        <p:spPr>
          <a:xfrm>
            <a:off x="2133600" y="4800600"/>
            <a:ext cx="2209800" cy="1524000"/>
          </a:xfrm>
          <a:prstGeom prst="wedgeRoundRectCallout">
            <a:avLst>
              <a:gd name="adj1" fmla="val -78539"/>
              <a:gd name="adj2" fmla="val -28276"/>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b="1" dirty="0">
                <a:solidFill>
                  <a:srgbClr val="FFFFFF"/>
                </a:solidFill>
              </a:rPr>
              <a:t>For each type, pick a random distribution over words</a:t>
            </a:r>
          </a:p>
        </p:txBody>
      </p:sp>
      <p:sp>
        <p:nvSpPr>
          <p:cNvPr id="44" name="Rounded Rectangular Callout 43"/>
          <p:cNvSpPr/>
          <p:nvPr/>
        </p:nvSpPr>
        <p:spPr>
          <a:xfrm>
            <a:off x="2209800" y="762000"/>
            <a:ext cx="2209800" cy="1524000"/>
          </a:xfrm>
          <a:prstGeom prst="wedgeRoundRectCallout">
            <a:avLst>
              <a:gd name="adj1" fmla="val -80952"/>
              <a:gd name="adj2" fmla="val 16147"/>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b="1" dirty="0">
                <a:solidFill>
                  <a:srgbClr val="FFFFFF"/>
                </a:solidFill>
              </a:rPr>
              <a:t>For each </a:t>
            </a:r>
            <a:r>
              <a:rPr lang="en-US" b="1" dirty="0" smtClean="0">
                <a:solidFill>
                  <a:srgbClr val="FFFFFF"/>
                </a:solidFill>
              </a:rPr>
              <a:t>entity, pick </a:t>
            </a:r>
            <a:r>
              <a:rPr lang="en-US" b="1" dirty="0">
                <a:solidFill>
                  <a:srgbClr val="FFFFFF"/>
                </a:solidFill>
              </a:rPr>
              <a:t>a distribution over </a:t>
            </a:r>
            <a:r>
              <a:rPr lang="en-US" b="1" dirty="0" smtClean="0">
                <a:solidFill>
                  <a:srgbClr val="FFFFFF"/>
                </a:solidFill>
              </a:rPr>
              <a:t>types </a:t>
            </a:r>
            <a:r>
              <a:rPr lang="en-US" sz="2400" b="1" dirty="0" smtClean="0">
                <a:solidFill>
                  <a:srgbClr val="FFFFFF"/>
                </a:solidFill>
              </a:rPr>
              <a:t>(constrained by Freebase)</a:t>
            </a:r>
            <a:endParaRPr lang="en-US" sz="2400" b="1" dirty="0">
              <a:solidFill>
                <a:srgbClr val="FFFFFF"/>
              </a:solidFill>
            </a:endParaRPr>
          </a:p>
        </p:txBody>
      </p:sp>
      <p:sp>
        <p:nvSpPr>
          <p:cNvPr id="47" name="Rounded Rectangular Callout 46"/>
          <p:cNvSpPr/>
          <p:nvPr/>
        </p:nvSpPr>
        <p:spPr>
          <a:xfrm>
            <a:off x="2514600" y="2362200"/>
            <a:ext cx="1828800" cy="1066800"/>
          </a:xfrm>
          <a:prstGeom prst="wedgeRoundRectCallout">
            <a:avLst>
              <a:gd name="adj1" fmla="val -102535"/>
              <a:gd name="adj2" fmla="val -16120"/>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b="1" dirty="0">
                <a:solidFill>
                  <a:srgbClr val="FFFFFF"/>
                </a:solidFill>
              </a:rPr>
              <a:t>For each </a:t>
            </a:r>
            <a:r>
              <a:rPr lang="en-US" b="1" dirty="0" smtClean="0">
                <a:solidFill>
                  <a:srgbClr val="FFFFFF"/>
                </a:solidFill>
              </a:rPr>
              <a:t>position, </a:t>
            </a:r>
            <a:r>
              <a:rPr lang="en-US" b="1" dirty="0">
                <a:solidFill>
                  <a:srgbClr val="FFFFFF"/>
                </a:solidFill>
              </a:rPr>
              <a:t>first pick a type</a:t>
            </a:r>
          </a:p>
        </p:txBody>
      </p:sp>
      <p:sp>
        <p:nvSpPr>
          <p:cNvPr id="40963" name="Title 1"/>
          <p:cNvSpPr>
            <a:spLocks noGrp="1"/>
          </p:cNvSpPr>
          <p:nvPr>
            <p:ph type="title"/>
          </p:nvPr>
        </p:nvSpPr>
        <p:spPr>
          <a:xfrm>
            <a:off x="457200" y="-152400"/>
            <a:ext cx="8229600" cy="1143000"/>
          </a:xfrm>
        </p:spPr>
        <p:txBody>
          <a:bodyPr/>
          <a:lstStyle/>
          <a:p>
            <a:pPr eaLnBrk="1" hangingPunct="1"/>
            <a:r>
              <a:rPr lang="en-US" dirty="0" smtClean="0"/>
              <a:t>Generative Story</a:t>
            </a:r>
          </a:p>
        </p:txBody>
      </p:sp>
    </p:spTree>
    <p:extLst>
      <p:ext uri="{BB962C8B-B14F-4D97-AF65-F5344CB8AC3E}">
        <p14:creationId xmlns:p14="http://schemas.microsoft.com/office/powerpoint/2010/main" val="208773521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214686" y="230588"/>
            <a:ext cx="1929194" cy="6491991"/>
          </a:xfrm>
          <a:prstGeom prst="rect">
            <a:avLst/>
          </a:prstGeom>
          <a:noFill/>
          <a:ln w="9525">
            <a:noFill/>
            <a:miter lim="800000"/>
            <a:headEnd/>
            <a:tailEnd/>
          </a:ln>
        </p:spPr>
      </p:pic>
      <p:sp>
        <p:nvSpPr>
          <p:cNvPr id="42" name="Slide Number Placeholder 5"/>
          <p:cNvSpPr>
            <a:spLocks noGrp="1"/>
          </p:cNvSpPr>
          <p:nvPr>
            <p:ph type="sldNum" sz="quarter" idx="12"/>
          </p:nvPr>
        </p:nvSpPr>
        <p:spPr/>
        <p:txBody>
          <a:bodyPr/>
          <a:lstStyle/>
          <a:p>
            <a:pPr>
              <a:defRPr/>
            </a:pPr>
            <a:fld id="{12D9A746-5C68-4F38-824C-BDE9C98CC095}" type="slidenum">
              <a:rPr lang="en-US"/>
              <a:pPr>
                <a:defRPr/>
              </a:pPr>
              <a:t>35</a:t>
            </a:fld>
            <a:endParaRPr lang="en-US"/>
          </a:p>
        </p:txBody>
      </p:sp>
      <p:grpSp>
        <p:nvGrpSpPr>
          <p:cNvPr id="3" name="Group 56"/>
          <p:cNvGrpSpPr>
            <a:grpSpLocks/>
          </p:cNvGrpSpPr>
          <p:nvPr/>
        </p:nvGrpSpPr>
        <p:grpSpPr bwMode="auto">
          <a:xfrm>
            <a:off x="4446588" y="4953000"/>
            <a:ext cx="4603199" cy="1200329"/>
            <a:chOff x="4377090" y="4953000"/>
            <a:chExt cx="4603957" cy="1200508"/>
          </a:xfrm>
        </p:grpSpPr>
        <p:sp>
          <p:nvSpPr>
            <p:cNvPr id="40981" name="TextBox 41"/>
            <p:cNvSpPr txBox="1">
              <a:spLocks noChangeArrowheads="1"/>
            </p:cNvSpPr>
            <p:nvPr/>
          </p:nvSpPr>
          <p:spPr bwMode="auto">
            <a:xfrm>
              <a:off x="4377090" y="4953000"/>
              <a:ext cx="2440493" cy="1200508"/>
            </a:xfrm>
            <a:prstGeom prst="rect">
              <a:avLst/>
            </a:prstGeom>
            <a:noFill/>
            <a:ln w="9525">
              <a:noFill/>
              <a:miter lim="800000"/>
              <a:headEnd/>
              <a:tailEnd/>
            </a:ln>
          </p:spPr>
          <p:txBody>
            <a:bodyPr wrap="none">
              <a:spAutoFit/>
            </a:bodyPr>
            <a:lstStyle/>
            <a:p>
              <a:r>
                <a:rPr lang="en-US" dirty="0" smtClean="0">
                  <a:solidFill>
                    <a:srgbClr val="000000"/>
                  </a:solidFill>
                  <a:latin typeface="Calibri" pitchFamily="34" charset="0"/>
                </a:rPr>
                <a:t>Type 1: </a:t>
              </a:r>
              <a:r>
                <a:rPr lang="en-US" b="1" dirty="0" smtClean="0">
                  <a:solidFill>
                    <a:srgbClr val="C0504D"/>
                  </a:solidFill>
                  <a:latin typeface="Calibri" pitchFamily="34" charset="0"/>
                </a:rPr>
                <a:t>TEAM</a:t>
              </a:r>
              <a:endParaRPr lang="en-US" b="1" dirty="0">
                <a:solidFill>
                  <a:srgbClr val="C0504D"/>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P(victory|T1</a:t>
              </a:r>
              <a:r>
                <a:rPr lang="en-US" dirty="0">
                  <a:solidFill>
                    <a:srgbClr val="000000"/>
                  </a:solidFill>
                  <a:latin typeface="Calibri" pitchFamily="34" charset="0"/>
                </a:rPr>
                <a:t>)=	0.02</a:t>
              </a:r>
            </a:p>
            <a:p>
              <a:r>
                <a:rPr lang="en-US" dirty="0">
                  <a:solidFill>
                    <a:srgbClr val="000000"/>
                  </a:solidFill>
                  <a:latin typeface="Calibri" pitchFamily="34" charset="0"/>
                </a:rPr>
                <a:t>   </a:t>
              </a:r>
              <a:r>
                <a:rPr lang="en-US" dirty="0" smtClean="0">
                  <a:solidFill>
                    <a:srgbClr val="000000"/>
                  </a:solidFill>
                  <a:latin typeface="Calibri" pitchFamily="34" charset="0"/>
                </a:rPr>
                <a:t>P(played|T1</a:t>
              </a:r>
              <a:r>
                <a:rPr lang="en-US" dirty="0">
                  <a:solidFill>
                    <a:srgbClr val="000000"/>
                  </a:solidFill>
                  <a:latin typeface="Calibri" pitchFamily="34" charset="0"/>
                </a:rPr>
                <a:t>)=	</a:t>
              </a:r>
              <a:r>
                <a:rPr lang="en-US" dirty="0" smtClean="0">
                  <a:solidFill>
                    <a:srgbClr val="000000"/>
                  </a:solidFill>
                  <a:latin typeface="Calibri" pitchFamily="34" charset="0"/>
                </a:rPr>
                <a:t>0.01</a:t>
              </a:r>
              <a:endParaRPr lang="en-US" dirty="0">
                <a:solidFill>
                  <a:srgbClr val="000000"/>
                </a:solidFill>
                <a:latin typeface="Calibri" pitchFamily="34" charset="0"/>
              </a:endParaRPr>
            </a:p>
            <a:p>
              <a:r>
                <a:rPr lang="en-US" dirty="0">
                  <a:solidFill>
                    <a:srgbClr val="000000"/>
                  </a:solidFill>
                  <a:latin typeface="Calibri" pitchFamily="34" charset="0"/>
                </a:rPr>
                <a:t>   …</a:t>
              </a:r>
            </a:p>
          </p:txBody>
        </p:sp>
        <p:sp>
          <p:nvSpPr>
            <p:cNvPr id="40982" name="TextBox 42"/>
            <p:cNvSpPr txBox="1">
              <a:spLocks noChangeArrowheads="1"/>
            </p:cNvSpPr>
            <p:nvPr/>
          </p:nvSpPr>
          <p:spPr bwMode="auto">
            <a:xfrm>
              <a:off x="6858000" y="4953000"/>
              <a:ext cx="2123047" cy="1200508"/>
            </a:xfrm>
            <a:prstGeom prst="rect">
              <a:avLst/>
            </a:prstGeom>
            <a:noFill/>
            <a:ln w="9525">
              <a:noFill/>
              <a:miter lim="800000"/>
              <a:headEnd/>
              <a:tailEnd/>
            </a:ln>
          </p:spPr>
          <p:txBody>
            <a:bodyPr wrap="none">
              <a:spAutoFit/>
            </a:bodyPr>
            <a:lstStyle/>
            <a:p>
              <a:r>
                <a:rPr lang="en-US" dirty="0" smtClean="0">
                  <a:solidFill>
                    <a:srgbClr val="000000"/>
                  </a:solidFill>
                  <a:latin typeface="Calibri" pitchFamily="34" charset="0"/>
                </a:rPr>
                <a:t>Type 2</a:t>
              </a:r>
              <a:r>
                <a:rPr lang="en-US" dirty="0">
                  <a:solidFill>
                    <a:srgbClr val="000000"/>
                  </a:solidFill>
                  <a:latin typeface="Calibri" pitchFamily="34" charset="0"/>
                </a:rPr>
                <a:t>: </a:t>
              </a:r>
              <a:r>
                <a:rPr lang="en-US" b="1" dirty="0" smtClean="0">
                  <a:solidFill>
                    <a:srgbClr val="C0504D"/>
                  </a:solidFill>
                  <a:latin typeface="Calibri" pitchFamily="34" charset="0"/>
                </a:rPr>
                <a:t>LOCATION</a:t>
              </a:r>
              <a:endParaRPr lang="en-US" b="1" dirty="0">
                <a:solidFill>
                  <a:srgbClr val="C0504D"/>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P(visiting|T2</a:t>
              </a:r>
              <a:r>
                <a:rPr lang="en-US" dirty="0">
                  <a:solidFill>
                    <a:srgbClr val="000000"/>
                  </a:solidFill>
                  <a:latin typeface="Calibri" pitchFamily="34" charset="0"/>
                </a:rPr>
                <a:t>)=</a:t>
              </a:r>
              <a:r>
                <a:rPr lang="en-US" dirty="0" smtClean="0">
                  <a:solidFill>
                    <a:srgbClr val="000000"/>
                  </a:solidFill>
                  <a:latin typeface="Calibri" pitchFamily="34" charset="0"/>
                </a:rPr>
                <a:t>0.05</a:t>
              </a:r>
              <a:endParaRPr lang="en-US" b="1" dirty="0">
                <a:solidFill>
                  <a:srgbClr val="C0504D"/>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P(airport|T2</a:t>
              </a:r>
              <a:r>
                <a:rPr lang="en-US" dirty="0">
                  <a:solidFill>
                    <a:srgbClr val="000000"/>
                  </a:solidFill>
                  <a:latin typeface="Calibri" pitchFamily="34" charset="0"/>
                </a:rPr>
                <a:t>)=</a:t>
              </a:r>
              <a:r>
                <a:rPr lang="en-US" dirty="0" smtClean="0">
                  <a:solidFill>
                    <a:srgbClr val="000000"/>
                  </a:solidFill>
                  <a:latin typeface="Calibri" pitchFamily="34" charset="0"/>
                </a:rPr>
                <a:t>0.02</a:t>
              </a:r>
              <a:endParaRPr lang="en-US" dirty="0">
                <a:solidFill>
                  <a:srgbClr val="000000"/>
                </a:solidFill>
                <a:latin typeface="Calibri" pitchFamily="34" charset="0"/>
              </a:endParaRPr>
            </a:p>
            <a:p>
              <a:r>
                <a:rPr lang="en-US" dirty="0">
                  <a:solidFill>
                    <a:srgbClr val="000000"/>
                  </a:solidFill>
                  <a:latin typeface="Calibri" pitchFamily="34" charset="0"/>
                </a:rPr>
                <a:t>   …</a:t>
              </a:r>
            </a:p>
          </p:txBody>
        </p:sp>
      </p:grpSp>
      <p:sp>
        <p:nvSpPr>
          <p:cNvPr id="45" name="Rectangle 44"/>
          <p:cNvSpPr>
            <a:spLocks noChangeArrowheads="1"/>
          </p:cNvSpPr>
          <p:nvPr/>
        </p:nvSpPr>
        <p:spPr bwMode="auto">
          <a:xfrm>
            <a:off x="4495800" y="838200"/>
            <a:ext cx="3886200" cy="1477328"/>
          </a:xfrm>
          <a:prstGeom prst="rect">
            <a:avLst/>
          </a:prstGeom>
          <a:noFill/>
          <a:ln w="9525">
            <a:noFill/>
            <a:miter lim="800000"/>
            <a:headEnd/>
            <a:tailEnd/>
          </a:ln>
        </p:spPr>
        <p:txBody>
          <a:bodyPr>
            <a:spAutoFit/>
          </a:bodyPr>
          <a:lstStyle/>
          <a:p>
            <a:r>
              <a:rPr lang="en-US" b="1" dirty="0" smtClean="0">
                <a:solidFill>
                  <a:srgbClr val="000000"/>
                </a:solidFill>
                <a:latin typeface="Courier New" pitchFamily="49" charset="0"/>
                <a:cs typeface="Courier New" pitchFamily="49" charset="0"/>
              </a:rPr>
              <a:t>Seattle</a:t>
            </a:r>
            <a:endParaRPr lang="en-US" b="1" dirty="0">
              <a:solidFill>
                <a:srgbClr val="000000"/>
              </a:solidFill>
              <a:latin typeface="Courier New" pitchFamily="49" charset="0"/>
              <a:cs typeface="Courier New" pitchFamily="49"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a:t>
            </a:r>
            <a:r>
              <a:rPr lang="en-US" b="1" dirty="0" err="1" smtClean="0">
                <a:solidFill>
                  <a:schemeClr val="accent2"/>
                </a:solidFill>
                <a:latin typeface="Calibri" pitchFamily="34" charset="0"/>
              </a:rPr>
              <a:t>TEAM</a:t>
            </a:r>
            <a:r>
              <a:rPr lang="en-US" dirty="0" err="1" smtClean="0">
                <a:solidFill>
                  <a:srgbClr val="000000"/>
                </a:solidFill>
                <a:latin typeface="Calibri" pitchFamily="34" charset="0"/>
              </a:rPr>
              <a:t>|</a:t>
            </a:r>
            <a:r>
              <a:rPr lang="en-US" b="1" dirty="0" err="1" smtClean="0">
                <a:solidFill>
                  <a:srgbClr val="000000"/>
                </a:solidFill>
                <a:latin typeface="Courier New" pitchFamily="49" charset="0"/>
                <a:cs typeface="Courier New" pitchFamily="49" charset="0"/>
              </a:rPr>
              <a:t>Seattle</a:t>
            </a:r>
            <a:r>
              <a:rPr lang="en-US" dirty="0" smtClean="0">
                <a:solidFill>
                  <a:srgbClr val="000000"/>
                </a:solidFill>
                <a:latin typeface="Calibri" pitchFamily="34" charset="0"/>
              </a:rPr>
              <a:t>)=</a:t>
            </a:r>
            <a:r>
              <a:rPr lang="en-US" dirty="0">
                <a:solidFill>
                  <a:srgbClr val="000000"/>
                </a:solidFill>
                <a:latin typeface="Calibri" pitchFamily="34" charset="0"/>
              </a:rPr>
              <a:t>	</a:t>
            </a:r>
            <a:r>
              <a:rPr lang="en-US" dirty="0" smtClean="0">
                <a:solidFill>
                  <a:srgbClr val="000000"/>
                </a:solidFill>
                <a:latin typeface="Calibri" pitchFamily="34" charset="0"/>
              </a:rPr>
              <a:t>0.6</a:t>
            </a:r>
            <a:endParaRPr lang="en-US" dirty="0">
              <a:solidFill>
                <a:srgbClr val="000000"/>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a:t>
            </a:r>
            <a:r>
              <a:rPr lang="en-US" b="1" dirty="0" err="1" smtClean="0">
                <a:solidFill>
                  <a:schemeClr val="accent2"/>
                </a:solidFill>
                <a:latin typeface="Calibri" pitchFamily="34" charset="0"/>
              </a:rPr>
              <a:t>LOCATION</a:t>
            </a:r>
            <a:r>
              <a:rPr lang="en-US" dirty="0" err="1" smtClean="0">
                <a:solidFill>
                  <a:srgbClr val="000000"/>
                </a:solidFill>
                <a:latin typeface="Calibri" pitchFamily="34" charset="0"/>
              </a:rPr>
              <a:t>|</a:t>
            </a:r>
            <a:r>
              <a:rPr lang="en-US" b="1" dirty="0" err="1" smtClean="0">
                <a:solidFill>
                  <a:srgbClr val="000000"/>
                </a:solidFill>
                <a:latin typeface="Courier New" pitchFamily="49" charset="0"/>
                <a:cs typeface="Courier New" pitchFamily="49" charset="0"/>
              </a:rPr>
              <a:t>Seattle</a:t>
            </a:r>
            <a:r>
              <a:rPr lang="en-US" dirty="0" smtClean="0">
                <a:solidFill>
                  <a:srgbClr val="000000"/>
                </a:solidFill>
                <a:latin typeface="Calibri" pitchFamily="34" charset="0"/>
              </a:rPr>
              <a:t>)=</a:t>
            </a:r>
            <a:r>
              <a:rPr lang="en-US" dirty="0">
                <a:solidFill>
                  <a:srgbClr val="000000"/>
                </a:solidFill>
                <a:latin typeface="Calibri" pitchFamily="34" charset="0"/>
              </a:rPr>
              <a:t>	</a:t>
            </a:r>
            <a:r>
              <a:rPr lang="en-US" dirty="0" smtClean="0">
                <a:solidFill>
                  <a:srgbClr val="000000"/>
                </a:solidFill>
                <a:latin typeface="Calibri" pitchFamily="34" charset="0"/>
              </a:rPr>
              <a:t>0.4</a:t>
            </a:r>
            <a:endParaRPr lang="en-US" dirty="0">
              <a:solidFill>
                <a:srgbClr val="000000"/>
              </a:solidFill>
              <a:latin typeface="Calibri" pitchFamily="34" charset="0"/>
            </a:endParaRPr>
          </a:p>
          <a:p>
            <a:r>
              <a:rPr lang="en-US" dirty="0">
                <a:solidFill>
                  <a:srgbClr val="000000"/>
                </a:solidFill>
                <a:latin typeface="Calibri" pitchFamily="34" charset="0"/>
              </a:rPr>
              <a:t>  </a:t>
            </a:r>
            <a:endParaRPr lang="en-US" b="1" dirty="0">
              <a:solidFill>
                <a:srgbClr val="000000"/>
              </a:solidFill>
              <a:latin typeface="Courier New" pitchFamily="49" charset="0"/>
              <a:cs typeface="Courier New" pitchFamily="49" charset="0"/>
            </a:endParaRPr>
          </a:p>
          <a:p>
            <a:endParaRPr lang="en-US" dirty="0">
              <a:solidFill>
                <a:srgbClr val="000000"/>
              </a:solidFill>
              <a:latin typeface="Calibri" pitchFamily="34" charset="0"/>
            </a:endParaRPr>
          </a:p>
        </p:txBody>
      </p:sp>
      <p:sp>
        <p:nvSpPr>
          <p:cNvPr id="50" name="Rectangle 49"/>
          <p:cNvSpPr>
            <a:spLocks noChangeArrowheads="1"/>
          </p:cNvSpPr>
          <p:nvPr/>
        </p:nvSpPr>
        <p:spPr bwMode="auto">
          <a:xfrm>
            <a:off x="4510088" y="2667000"/>
            <a:ext cx="1438599" cy="369332"/>
          </a:xfrm>
          <a:prstGeom prst="rect">
            <a:avLst/>
          </a:prstGeom>
          <a:noFill/>
          <a:ln w="9525">
            <a:noFill/>
            <a:miter lim="800000"/>
            <a:headEnd/>
            <a:tailEnd/>
          </a:ln>
        </p:spPr>
        <p:txBody>
          <a:bodyPr wrap="none">
            <a:spAutoFit/>
          </a:bodyPr>
          <a:lstStyle/>
          <a:p>
            <a:r>
              <a:rPr lang="en-US" b="1" dirty="0" smtClean="0">
                <a:solidFill>
                  <a:srgbClr val="000000"/>
                </a:solidFill>
                <a:latin typeface="Courier New" pitchFamily="49" charset="0"/>
                <a:cs typeface="Courier New" pitchFamily="49" charset="0"/>
              </a:rPr>
              <a:t>Is a </a:t>
            </a:r>
            <a:r>
              <a:rPr lang="en-US" b="1" dirty="0" smtClean="0">
                <a:solidFill>
                  <a:srgbClr val="C0504D"/>
                </a:solidFill>
                <a:latin typeface="Calibri" pitchFamily="34" charset="0"/>
              </a:rPr>
              <a:t>TEAM</a:t>
            </a:r>
            <a:endParaRPr lang="en-US" b="1" dirty="0">
              <a:solidFill>
                <a:srgbClr val="C0504D"/>
              </a:solidFill>
              <a:latin typeface="Calibri" pitchFamily="34" charset="0"/>
            </a:endParaRPr>
          </a:p>
        </p:txBody>
      </p:sp>
      <p:sp>
        <p:nvSpPr>
          <p:cNvPr id="60" name="Right Arrow 59"/>
          <p:cNvSpPr/>
          <p:nvPr/>
        </p:nvSpPr>
        <p:spPr>
          <a:xfrm rot="5400000">
            <a:off x="5200650" y="1962150"/>
            <a:ext cx="723900" cy="609600"/>
          </a:xfrm>
          <a:prstGeom prst="rightArrow">
            <a:avLst>
              <a:gd name="adj1" fmla="val 50000"/>
              <a:gd name="adj2" fmla="val 5156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0" name="Rounded Rectangular Callout 39"/>
          <p:cNvSpPr/>
          <p:nvPr/>
        </p:nvSpPr>
        <p:spPr>
          <a:xfrm>
            <a:off x="2133600" y="4800600"/>
            <a:ext cx="2209800" cy="1524000"/>
          </a:xfrm>
          <a:prstGeom prst="wedgeRoundRectCallout">
            <a:avLst>
              <a:gd name="adj1" fmla="val -78539"/>
              <a:gd name="adj2" fmla="val -28276"/>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b="1" dirty="0">
                <a:solidFill>
                  <a:srgbClr val="FFFFFF"/>
                </a:solidFill>
              </a:rPr>
              <a:t>For each type, pick a random distribution over words</a:t>
            </a:r>
          </a:p>
        </p:txBody>
      </p:sp>
      <p:sp>
        <p:nvSpPr>
          <p:cNvPr id="44" name="Rounded Rectangular Callout 43"/>
          <p:cNvSpPr/>
          <p:nvPr/>
        </p:nvSpPr>
        <p:spPr>
          <a:xfrm>
            <a:off x="2209800" y="762000"/>
            <a:ext cx="2209800" cy="1524000"/>
          </a:xfrm>
          <a:prstGeom prst="wedgeRoundRectCallout">
            <a:avLst>
              <a:gd name="adj1" fmla="val -80952"/>
              <a:gd name="adj2" fmla="val 16147"/>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b="1" dirty="0">
                <a:solidFill>
                  <a:srgbClr val="FFFFFF"/>
                </a:solidFill>
              </a:rPr>
              <a:t>For each </a:t>
            </a:r>
            <a:r>
              <a:rPr lang="en-US" b="1" dirty="0" smtClean="0">
                <a:solidFill>
                  <a:srgbClr val="FFFFFF"/>
                </a:solidFill>
              </a:rPr>
              <a:t>entity, pick </a:t>
            </a:r>
            <a:r>
              <a:rPr lang="en-US" b="1" dirty="0">
                <a:solidFill>
                  <a:srgbClr val="FFFFFF"/>
                </a:solidFill>
              </a:rPr>
              <a:t>a distribution over </a:t>
            </a:r>
            <a:r>
              <a:rPr lang="en-US" b="1" dirty="0" smtClean="0">
                <a:solidFill>
                  <a:srgbClr val="FFFFFF"/>
                </a:solidFill>
              </a:rPr>
              <a:t>types </a:t>
            </a:r>
            <a:r>
              <a:rPr lang="en-US" sz="2400" b="1" dirty="0" smtClean="0">
                <a:solidFill>
                  <a:srgbClr val="FFFFFF"/>
                </a:solidFill>
              </a:rPr>
              <a:t>(constrained by Freebase)</a:t>
            </a:r>
            <a:endParaRPr lang="en-US" sz="2400" b="1" dirty="0">
              <a:solidFill>
                <a:srgbClr val="FFFFFF"/>
              </a:solidFill>
            </a:endParaRPr>
          </a:p>
        </p:txBody>
      </p:sp>
      <p:sp>
        <p:nvSpPr>
          <p:cNvPr id="47" name="Rounded Rectangular Callout 46"/>
          <p:cNvSpPr/>
          <p:nvPr/>
        </p:nvSpPr>
        <p:spPr>
          <a:xfrm>
            <a:off x="2514600" y="2362200"/>
            <a:ext cx="1828800" cy="1066800"/>
          </a:xfrm>
          <a:prstGeom prst="wedgeRoundRectCallout">
            <a:avLst>
              <a:gd name="adj1" fmla="val -102535"/>
              <a:gd name="adj2" fmla="val -16120"/>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b="1" dirty="0">
                <a:solidFill>
                  <a:srgbClr val="FFFFFF"/>
                </a:solidFill>
              </a:rPr>
              <a:t>For each </a:t>
            </a:r>
            <a:r>
              <a:rPr lang="en-US" b="1" dirty="0" smtClean="0">
                <a:solidFill>
                  <a:srgbClr val="FFFFFF"/>
                </a:solidFill>
              </a:rPr>
              <a:t>position, </a:t>
            </a:r>
            <a:r>
              <a:rPr lang="en-US" b="1" dirty="0">
                <a:solidFill>
                  <a:srgbClr val="FFFFFF"/>
                </a:solidFill>
              </a:rPr>
              <a:t>first pick a type</a:t>
            </a:r>
          </a:p>
        </p:txBody>
      </p:sp>
      <p:sp>
        <p:nvSpPr>
          <p:cNvPr id="40963" name="Title 1"/>
          <p:cNvSpPr>
            <a:spLocks noGrp="1"/>
          </p:cNvSpPr>
          <p:nvPr>
            <p:ph type="title"/>
          </p:nvPr>
        </p:nvSpPr>
        <p:spPr>
          <a:xfrm>
            <a:off x="457200" y="-152400"/>
            <a:ext cx="8229600" cy="1143000"/>
          </a:xfrm>
        </p:spPr>
        <p:txBody>
          <a:bodyPr/>
          <a:lstStyle/>
          <a:p>
            <a:pPr eaLnBrk="1" hangingPunct="1"/>
            <a:r>
              <a:rPr lang="en-US" dirty="0" smtClean="0"/>
              <a:t>Generative Story</a:t>
            </a:r>
          </a:p>
        </p:txBody>
      </p:sp>
    </p:spTree>
    <p:extLst>
      <p:ext uri="{BB962C8B-B14F-4D97-AF65-F5344CB8AC3E}">
        <p14:creationId xmlns:p14="http://schemas.microsoft.com/office/powerpoint/2010/main" val="272675663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214686" y="230588"/>
            <a:ext cx="1929194" cy="6491991"/>
          </a:xfrm>
          <a:prstGeom prst="rect">
            <a:avLst/>
          </a:prstGeom>
          <a:noFill/>
          <a:ln w="9525">
            <a:noFill/>
            <a:miter lim="800000"/>
            <a:headEnd/>
            <a:tailEnd/>
          </a:ln>
        </p:spPr>
      </p:pic>
      <p:sp>
        <p:nvSpPr>
          <p:cNvPr id="42" name="Slide Number Placeholder 5"/>
          <p:cNvSpPr>
            <a:spLocks noGrp="1"/>
          </p:cNvSpPr>
          <p:nvPr>
            <p:ph type="sldNum" sz="quarter" idx="12"/>
          </p:nvPr>
        </p:nvSpPr>
        <p:spPr/>
        <p:txBody>
          <a:bodyPr/>
          <a:lstStyle/>
          <a:p>
            <a:pPr>
              <a:defRPr/>
            </a:pPr>
            <a:fld id="{12D9A746-5C68-4F38-824C-BDE9C98CC095}" type="slidenum">
              <a:rPr lang="en-US"/>
              <a:pPr>
                <a:defRPr/>
              </a:pPr>
              <a:t>36</a:t>
            </a:fld>
            <a:endParaRPr lang="en-US"/>
          </a:p>
        </p:txBody>
      </p:sp>
      <p:grpSp>
        <p:nvGrpSpPr>
          <p:cNvPr id="3" name="Group 56"/>
          <p:cNvGrpSpPr>
            <a:grpSpLocks/>
          </p:cNvGrpSpPr>
          <p:nvPr/>
        </p:nvGrpSpPr>
        <p:grpSpPr bwMode="auto">
          <a:xfrm>
            <a:off x="4446588" y="4953000"/>
            <a:ext cx="4603199" cy="1200329"/>
            <a:chOff x="4377090" y="4953000"/>
            <a:chExt cx="4603957" cy="1200508"/>
          </a:xfrm>
        </p:grpSpPr>
        <p:sp>
          <p:nvSpPr>
            <p:cNvPr id="40981" name="TextBox 41"/>
            <p:cNvSpPr txBox="1">
              <a:spLocks noChangeArrowheads="1"/>
            </p:cNvSpPr>
            <p:nvPr/>
          </p:nvSpPr>
          <p:spPr bwMode="auto">
            <a:xfrm>
              <a:off x="4377090" y="4953000"/>
              <a:ext cx="2440493" cy="1200508"/>
            </a:xfrm>
            <a:prstGeom prst="rect">
              <a:avLst/>
            </a:prstGeom>
            <a:noFill/>
            <a:ln w="9525">
              <a:noFill/>
              <a:miter lim="800000"/>
              <a:headEnd/>
              <a:tailEnd/>
            </a:ln>
          </p:spPr>
          <p:txBody>
            <a:bodyPr wrap="none">
              <a:spAutoFit/>
            </a:bodyPr>
            <a:lstStyle/>
            <a:p>
              <a:r>
                <a:rPr lang="en-US" dirty="0" smtClean="0">
                  <a:solidFill>
                    <a:srgbClr val="000000"/>
                  </a:solidFill>
                  <a:latin typeface="Calibri" pitchFamily="34" charset="0"/>
                </a:rPr>
                <a:t>Type 1: </a:t>
              </a:r>
              <a:r>
                <a:rPr lang="en-US" b="1" dirty="0" smtClean="0">
                  <a:solidFill>
                    <a:srgbClr val="C0504D"/>
                  </a:solidFill>
                  <a:latin typeface="Calibri" pitchFamily="34" charset="0"/>
                </a:rPr>
                <a:t>TEAM</a:t>
              </a:r>
              <a:endParaRPr lang="en-US" b="1" dirty="0">
                <a:solidFill>
                  <a:srgbClr val="C0504D"/>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P(victory|T1</a:t>
              </a:r>
              <a:r>
                <a:rPr lang="en-US" dirty="0">
                  <a:solidFill>
                    <a:srgbClr val="000000"/>
                  </a:solidFill>
                  <a:latin typeface="Calibri" pitchFamily="34" charset="0"/>
                </a:rPr>
                <a:t>)=	0.02</a:t>
              </a:r>
            </a:p>
            <a:p>
              <a:r>
                <a:rPr lang="en-US" dirty="0">
                  <a:solidFill>
                    <a:srgbClr val="000000"/>
                  </a:solidFill>
                  <a:latin typeface="Calibri" pitchFamily="34" charset="0"/>
                </a:rPr>
                <a:t>   </a:t>
              </a:r>
              <a:r>
                <a:rPr lang="en-US" dirty="0" smtClean="0">
                  <a:solidFill>
                    <a:srgbClr val="000000"/>
                  </a:solidFill>
                  <a:latin typeface="Calibri" pitchFamily="34" charset="0"/>
                </a:rPr>
                <a:t>P(played|T1</a:t>
              </a:r>
              <a:r>
                <a:rPr lang="en-US" dirty="0">
                  <a:solidFill>
                    <a:srgbClr val="000000"/>
                  </a:solidFill>
                  <a:latin typeface="Calibri" pitchFamily="34" charset="0"/>
                </a:rPr>
                <a:t>)=	</a:t>
              </a:r>
              <a:r>
                <a:rPr lang="en-US" dirty="0" smtClean="0">
                  <a:solidFill>
                    <a:srgbClr val="000000"/>
                  </a:solidFill>
                  <a:latin typeface="Calibri" pitchFamily="34" charset="0"/>
                </a:rPr>
                <a:t>0.01</a:t>
              </a:r>
              <a:endParaRPr lang="en-US" dirty="0">
                <a:solidFill>
                  <a:srgbClr val="000000"/>
                </a:solidFill>
                <a:latin typeface="Calibri" pitchFamily="34" charset="0"/>
              </a:endParaRPr>
            </a:p>
            <a:p>
              <a:r>
                <a:rPr lang="en-US" dirty="0">
                  <a:solidFill>
                    <a:srgbClr val="000000"/>
                  </a:solidFill>
                  <a:latin typeface="Calibri" pitchFamily="34" charset="0"/>
                </a:rPr>
                <a:t>   …</a:t>
              </a:r>
            </a:p>
          </p:txBody>
        </p:sp>
        <p:sp>
          <p:nvSpPr>
            <p:cNvPr id="40982" name="TextBox 42"/>
            <p:cNvSpPr txBox="1">
              <a:spLocks noChangeArrowheads="1"/>
            </p:cNvSpPr>
            <p:nvPr/>
          </p:nvSpPr>
          <p:spPr bwMode="auto">
            <a:xfrm>
              <a:off x="6858000" y="4953000"/>
              <a:ext cx="2123047" cy="1200508"/>
            </a:xfrm>
            <a:prstGeom prst="rect">
              <a:avLst/>
            </a:prstGeom>
            <a:noFill/>
            <a:ln w="9525">
              <a:noFill/>
              <a:miter lim="800000"/>
              <a:headEnd/>
              <a:tailEnd/>
            </a:ln>
          </p:spPr>
          <p:txBody>
            <a:bodyPr wrap="none">
              <a:spAutoFit/>
            </a:bodyPr>
            <a:lstStyle/>
            <a:p>
              <a:r>
                <a:rPr lang="en-US" dirty="0" smtClean="0">
                  <a:solidFill>
                    <a:srgbClr val="000000"/>
                  </a:solidFill>
                  <a:latin typeface="Calibri" pitchFamily="34" charset="0"/>
                </a:rPr>
                <a:t>Type 2</a:t>
              </a:r>
              <a:r>
                <a:rPr lang="en-US" dirty="0">
                  <a:solidFill>
                    <a:srgbClr val="000000"/>
                  </a:solidFill>
                  <a:latin typeface="Calibri" pitchFamily="34" charset="0"/>
                </a:rPr>
                <a:t>: </a:t>
              </a:r>
              <a:r>
                <a:rPr lang="en-US" b="1" dirty="0" smtClean="0">
                  <a:solidFill>
                    <a:srgbClr val="C0504D"/>
                  </a:solidFill>
                  <a:latin typeface="Calibri" pitchFamily="34" charset="0"/>
                </a:rPr>
                <a:t>LOCATION</a:t>
              </a:r>
              <a:endParaRPr lang="en-US" b="1" dirty="0">
                <a:solidFill>
                  <a:srgbClr val="C0504D"/>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P(visiting|T2</a:t>
              </a:r>
              <a:r>
                <a:rPr lang="en-US" dirty="0">
                  <a:solidFill>
                    <a:srgbClr val="000000"/>
                  </a:solidFill>
                  <a:latin typeface="Calibri" pitchFamily="34" charset="0"/>
                </a:rPr>
                <a:t>)=</a:t>
              </a:r>
              <a:r>
                <a:rPr lang="en-US" dirty="0" smtClean="0">
                  <a:solidFill>
                    <a:srgbClr val="000000"/>
                  </a:solidFill>
                  <a:latin typeface="Calibri" pitchFamily="34" charset="0"/>
                </a:rPr>
                <a:t>0.05</a:t>
              </a:r>
              <a:endParaRPr lang="en-US" b="1" dirty="0">
                <a:solidFill>
                  <a:srgbClr val="C0504D"/>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P(airport|T2</a:t>
              </a:r>
              <a:r>
                <a:rPr lang="en-US" dirty="0">
                  <a:solidFill>
                    <a:srgbClr val="000000"/>
                  </a:solidFill>
                  <a:latin typeface="Calibri" pitchFamily="34" charset="0"/>
                </a:rPr>
                <a:t>)=</a:t>
              </a:r>
              <a:r>
                <a:rPr lang="en-US" dirty="0" smtClean="0">
                  <a:solidFill>
                    <a:srgbClr val="000000"/>
                  </a:solidFill>
                  <a:latin typeface="Calibri" pitchFamily="34" charset="0"/>
                </a:rPr>
                <a:t>0.02</a:t>
              </a:r>
              <a:endParaRPr lang="en-US" dirty="0">
                <a:solidFill>
                  <a:srgbClr val="000000"/>
                </a:solidFill>
                <a:latin typeface="Calibri" pitchFamily="34" charset="0"/>
              </a:endParaRPr>
            </a:p>
            <a:p>
              <a:r>
                <a:rPr lang="en-US" dirty="0">
                  <a:solidFill>
                    <a:srgbClr val="000000"/>
                  </a:solidFill>
                  <a:latin typeface="Calibri" pitchFamily="34" charset="0"/>
                </a:rPr>
                <a:t>   …</a:t>
              </a:r>
            </a:p>
          </p:txBody>
        </p:sp>
      </p:grpSp>
      <p:sp>
        <p:nvSpPr>
          <p:cNvPr id="45" name="Rectangle 44"/>
          <p:cNvSpPr>
            <a:spLocks noChangeArrowheads="1"/>
          </p:cNvSpPr>
          <p:nvPr/>
        </p:nvSpPr>
        <p:spPr bwMode="auto">
          <a:xfrm>
            <a:off x="4495800" y="838200"/>
            <a:ext cx="3886200" cy="1477328"/>
          </a:xfrm>
          <a:prstGeom prst="rect">
            <a:avLst/>
          </a:prstGeom>
          <a:noFill/>
          <a:ln w="9525">
            <a:noFill/>
            <a:miter lim="800000"/>
            <a:headEnd/>
            <a:tailEnd/>
          </a:ln>
        </p:spPr>
        <p:txBody>
          <a:bodyPr>
            <a:spAutoFit/>
          </a:bodyPr>
          <a:lstStyle/>
          <a:p>
            <a:r>
              <a:rPr lang="en-US" b="1" dirty="0" smtClean="0">
                <a:solidFill>
                  <a:srgbClr val="000000"/>
                </a:solidFill>
                <a:latin typeface="Courier New" pitchFamily="49" charset="0"/>
                <a:cs typeface="Courier New" pitchFamily="49" charset="0"/>
              </a:rPr>
              <a:t>Seattle</a:t>
            </a:r>
            <a:endParaRPr lang="en-US" b="1" dirty="0">
              <a:solidFill>
                <a:srgbClr val="000000"/>
              </a:solidFill>
              <a:latin typeface="Courier New" pitchFamily="49" charset="0"/>
              <a:cs typeface="Courier New" pitchFamily="49"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a:t>
            </a:r>
            <a:r>
              <a:rPr lang="en-US" b="1" dirty="0" err="1" smtClean="0">
                <a:solidFill>
                  <a:schemeClr val="accent2"/>
                </a:solidFill>
                <a:latin typeface="Calibri" pitchFamily="34" charset="0"/>
              </a:rPr>
              <a:t>TEAM</a:t>
            </a:r>
            <a:r>
              <a:rPr lang="en-US" dirty="0" err="1" smtClean="0">
                <a:solidFill>
                  <a:srgbClr val="000000"/>
                </a:solidFill>
                <a:latin typeface="Calibri" pitchFamily="34" charset="0"/>
              </a:rPr>
              <a:t>|</a:t>
            </a:r>
            <a:r>
              <a:rPr lang="en-US" b="1" dirty="0" err="1" smtClean="0">
                <a:solidFill>
                  <a:srgbClr val="000000"/>
                </a:solidFill>
                <a:latin typeface="Courier New" pitchFamily="49" charset="0"/>
                <a:cs typeface="Courier New" pitchFamily="49" charset="0"/>
              </a:rPr>
              <a:t>Seattle</a:t>
            </a:r>
            <a:r>
              <a:rPr lang="en-US" dirty="0" smtClean="0">
                <a:solidFill>
                  <a:srgbClr val="000000"/>
                </a:solidFill>
                <a:latin typeface="Calibri" pitchFamily="34" charset="0"/>
              </a:rPr>
              <a:t>)=</a:t>
            </a:r>
            <a:r>
              <a:rPr lang="en-US" dirty="0">
                <a:solidFill>
                  <a:srgbClr val="000000"/>
                </a:solidFill>
                <a:latin typeface="Calibri" pitchFamily="34" charset="0"/>
              </a:rPr>
              <a:t>	</a:t>
            </a:r>
            <a:r>
              <a:rPr lang="en-US" dirty="0" smtClean="0">
                <a:solidFill>
                  <a:srgbClr val="000000"/>
                </a:solidFill>
                <a:latin typeface="Calibri" pitchFamily="34" charset="0"/>
              </a:rPr>
              <a:t>0.6</a:t>
            </a:r>
            <a:endParaRPr lang="en-US" dirty="0">
              <a:solidFill>
                <a:srgbClr val="000000"/>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a:t>
            </a:r>
            <a:r>
              <a:rPr lang="en-US" b="1" dirty="0" err="1" smtClean="0">
                <a:solidFill>
                  <a:schemeClr val="accent2"/>
                </a:solidFill>
                <a:latin typeface="Calibri" pitchFamily="34" charset="0"/>
              </a:rPr>
              <a:t>LOCATION</a:t>
            </a:r>
            <a:r>
              <a:rPr lang="en-US" dirty="0" err="1" smtClean="0">
                <a:solidFill>
                  <a:srgbClr val="000000"/>
                </a:solidFill>
                <a:latin typeface="Calibri" pitchFamily="34" charset="0"/>
              </a:rPr>
              <a:t>|</a:t>
            </a:r>
            <a:r>
              <a:rPr lang="en-US" b="1" dirty="0" err="1" smtClean="0">
                <a:solidFill>
                  <a:srgbClr val="000000"/>
                </a:solidFill>
                <a:latin typeface="Courier New" pitchFamily="49" charset="0"/>
                <a:cs typeface="Courier New" pitchFamily="49" charset="0"/>
              </a:rPr>
              <a:t>Seattle</a:t>
            </a:r>
            <a:r>
              <a:rPr lang="en-US" dirty="0" smtClean="0">
                <a:solidFill>
                  <a:srgbClr val="000000"/>
                </a:solidFill>
                <a:latin typeface="Calibri" pitchFamily="34" charset="0"/>
              </a:rPr>
              <a:t>)=</a:t>
            </a:r>
            <a:r>
              <a:rPr lang="en-US" dirty="0">
                <a:solidFill>
                  <a:srgbClr val="000000"/>
                </a:solidFill>
                <a:latin typeface="Calibri" pitchFamily="34" charset="0"/>
              </a:rPr>
              <a:t>	</a:t>
            </a:r>
            <a:r>
              <a:rPr lang="en-US" dirty="0" smtClean="0">
                <a:solidFill>
                  <a:srgbClr val="000000"/>
                </a:solidFill>
                <a:latin typeface="Calibri" pitchFamily="34" charset="0"/>
              </a:rPr>
              <a:t>0.4</a:t>
            </a:r>
            <a:endParaRPr lang="en-US" dirty="0">
              <a:solidFill>
                <a:srgbClr val="000000"/>
              </a:solidFill>
              <a:latin typeface="Calibri" pitchFamily="34" charset="0"/>
            </a:endParaRPr>
          </a:p>
          <a:p>
            <a:r>
              <a:rPr lang="en-US" dirty="0">
                <a:solidFill>
                  <a:srgbClr val="000000"/>
                </a:solidFill>
                <a:latin typeface="Calibri" pitchFamily="34" charset="0"/>
              </a:rPr>
              <a:t>  </a:t>
            </a:r>
            <a:endParaRPr lang="en-US" b="1" dirty="0">
              <a:solidFill>
                <a:srgbClr val="000000"/>
              </a:solidFill>
              <a:latin typeface="Courier New" pitchFamily="49" charset="0"/>
              <a:cs typeface="Courier New" pitchFamily="49" charset="0"/>
            </a:endParaRPr>
          </a:p>
          <a:p>
            <a:endParaRPr lang="en-US" dirty="0">
              <a:solidFill>
                <a:srgbClr val="000000"/>
              </a:solidFill>
              <a:latin typeface="Calibri" pitchFamily="34" charset="0"/>
            </a:endParaRPr>
          </a:p>
        </p:txBody>
      </p:sp>
      <p:sp>
        <p:nvSpPr>
          <p:cNvPr id="50" name="Rectangle 49"/>
          <p:cNvSpPr>
            <a:spLocks noChangeArrowheads="1"/>
          </p:cNvSpPr>
          <p:nvPr/>
        </p:nvSpPr>
        <p:spPr bwMode="auto">
          <a:xfrm>
            <a:off x="4510088" y="2667000"/>
            <a:ext cx="1438599" cy="369332"/>
          </a:xfrm>
          <a:prstGeom prst="rect">
            <a:avLst/>
          </a:prstGeom>
          <a:noFill/>
          <a:ln w="9525">
            <a:noFill/>
            <a:miter lim="800000"/>
            <a:headEnd/>
            <a:tailEnd/>
          </a:ln>
        </p:spPr>
        <p:txBody>
          <a:bodyPr wrap="none">
            <a:spAutoFit/>
          </a:bodyPr>
          <a:lstStyle/>
          <a:p>
            <a:r>
              <a:rPr lang="en-US" b="1" dirty="0" smtClean="0">
                <a:solidFill>
                  <a:srgbClr val="000000"/>
                </a:solidFill>
                <a:latin typeface="Courier New" pitchFamily="49" charset="0"/>
                <a:cs typeface="Courier New" pitchFamily="49" charset="0"/>
              </a:rPr>
              <a:t>Is a </a:t>
            </a:r>
            <a:r>
              <a:rPr lang="en-US" b="1" dirty="0" smtClean="0">
                <a:solidFill>
                  <a:srgbClr val="C0504D"/>
                </a:solidFill>
                <a:latin typeface="Calibri" pitchFamily="34" charset="0"/>
              </a:rPr>
              <a:t>TEAM</a:t>
            </a:r>
            <a:endParaRPr lang="en-US" b="1" dirty="0">
              <a:solidFill>
                <a:srgbClr val="C0504D"/>
              </a:solidFill>
              <a:latin typeface="Calibri" pitchFamily="34" charset="0"/>
            </a:endParaRPr>
          </a:p>
        </p:txBody>
      </p:sp>
      <p:sp>
        <p:nvSpPr>
          <p:cNvPr id="60" name="Right Arrow 59"/>
          <p:cNvSpPr/>
          <p:nvPr/>
        </p:nvSpPr>
        <p:spPr>
          <a:xfrm rot="5400000">
            <a:off x="5200650" y="1962150"/>
            <a:ext cx="723900" cy="609600"/>
          </a:xfrm>
          <a:prstGeom prst="rightArrow">
            <a:avLst>
              <a:gd name="adj1" fmla="val 50000"/>
              <a:gd name="adj2" fmla="val 5156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0" name="Rounded Rectangular Callout 39"/>
          <p:cNvSpPr/>
          <p:nvPr/>
        </p:nvSpPr>
        <p:spPr>
          <a:xfrm>
            <a:off x="2133600" y="4800600"/>
            <a:ext cx="2209800" cy="1524000"/>
          </a:xfrm>
          <a:prstGeom prst="wedgeRoundRectCallout">
            <a:avLst>
              <a:gd name="adj1" fmla="val -78539"/>
              <a:gd name="adj2" fmla="val -28276"/>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b="1" dirty="0">
                <a:solidFill>
                  <a:srgbClr val="FFFFFF"/>
                </a:solidFill>
              </a:rPr>
              <a:t>For each type, pick a random distribution over words</a:t>
            </a:r>
          </a:p>
        </p:txBody>
      </p:sp>
      <p:sp>
        <p:nvSpPr>
          <p:cNvPr id="44" name="Rounded Rectangular Callout 43"/>
          <p:cNvSpPr/>
          <p:nvPr/>
        </p:nvSpPr>
        <p:spPr>
          <a:xfrm>
            <a:off x="2209800" y="762000"/>
            <a:ext cx="2209800" cy="1524000"/>
          </a:xfrm>
          <a:prstGeom prst="wedgeRoundRectCallout">
            <a:avLst>
              <a:gd name="adj1" fmla="val -80952"/>
              <a:gd name="adj2" fmla="val 16147"/>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b="1" dirty="0">
                <a:solidFill>
                  <a:srgbClr val="FFFFFF"/>
                </a:solidFill>
              </a:rPr>
              <a:t>For each </a:t>
            </a:r>
            <a:r>
              <a:rPr lang="en-US" b="1" dirty="0" smtClean="0">
                <a:solidFill>
                  <a:srgbClr val="FFFFFF"/>
                </a:solidFill>
              </a:rPr>
              <a:t>entity, pick </a:t>
            </a:r>
            <a:r>
              <a:rPr lang="en-US" b="1" dirty="0">
                <a:solidFill>
                  <a:srgbClr val="FFFFFF"/>
                </a:solidFill>
              </a:rPr>
              <a:t>a distribution over </a:t>
            </a:r>
            <a:r>
              <a:rPr lang="en-US" b="1" dirty="0" smtClean="0">
                <a:solidFill>
                  <a:srgbClr val="FFFFFF"/>
                </a:solidFill>
              </a:rPr>
              <a:t>types </a:t>
            </a:r>
            <a:r>
              <a:rPr lang="en-US" sz="2400" b="1" dirty="0" smtClean="0">
                <a:solidFill>
                  <a:srgbClr val="FFFFFF"/>
                </a:solidFill>
              </a:rPr>
              <a:t>(constrained by Freebase)</a:t>
            </a:r>
            <a:endParaRPr lang="en-US" sz="2400" b="1" dirty="0">
              <a:solidFill>
                <a:srgbClr val="FFFFFF"/>
              </a:solidFill>
            </a:endParaRPr>
          </a:p>
        </p:txBody>
      </p:sp>
      <p:sp>
        <p:nvSpPr>
          <p:cNvPr id="47" name="Rounded Rectangular Callout 46"/>
          <p:cNvSpPr/>
          <p:nvPr/>
        </p:nvSpPr>
        <p:spPr>
          <a:xfrm>
            <a:off x="2514600" y="2362200"/>
            <a:ext cx="1828800" cy="1066800"/>
          </a:xfrm>
          <a:prstGeom prst="wedgeRoundRectCallout">
            <a:avLst>
              <a:gd name="adj1" fmla="val -102535"/>
              <a:gd name="adj2" fmla="val -16120"/>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b="1" dirty="0">
                <a:solidFill>
                  <a:srgbClr val="FFFFFF"/>
                </a:solidFill>
              </a:rPr>
              <a:t>For each </a:t>
            </a:r>
            <a:r>
              <a:rPr lang="en-US" b="1" dirty="0" smtClean="0">
                <a:solidFill>
                  <a:srgbClr val="FFFFFF"/>
                </a:solidFill>
              </a:rPr>
              <a:t>position, </a:t>
            </a:r>
            <a:r>
              <a:rPr lang="en-US" b="1" dirty="0">
                <a:solidFill>
                  <a:srgbClr val="FFFFFF"/>
                </a:solidFill>
              </a:rPr>
              <a:t>first pick a type</a:t>
            </a:r>
          </a:p>
        </p:txBody>
      </p:sp>
      <p:sp>
        <p:nvSpPr>
          <p:cNvPr id="48" name="Rounded Rectangular Callout 47"/>
          <p:cNvSpPr/>
          <p:nvPr/>
        </p:nvSpPr>
        <p:spPr>
          <a:xfrm>
            <a:off x="2514600" y="3505200"/>
            <a:ext cx="1828800" cy="990600"/>
          </a:xfrm>
          <a:prstGeom prst="wedgeRoundRectCallout">
            <a:avLst>
              <a:gd name="adj1" fmla="val -102970"/>
              <a:gd name="adj2" fmla="val -19268"/>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b="1" dirty="0">
                <a:solidFill>
                  <a:srgbClr val="FFFFFF"/>
                </a:solidFill>
              </a:rPr>
              <a:t>Then pick an </a:t>
            </a:r>
            <a:r>
              <a:rPr lang="en-US" b="1" dirty="0" smtClean="0">
                <a:solidFill>
                  <a:srgbClr val="FFFFFF"/>
                </a:solidFill>
              </a:rPr>
              <a:t>word based </a:t>
            </a:r>
            <a:r>
              <a:rPr lang="en-US" b="1" dirty="0">
                <a:solidFill>
                  <a:srgbClr val="FFFFFF"/>
                </a:solidFill>
              </a:rPr>
              <a:t>on type</a:t>
            </a:r>
          </a:p>
        </p:txBody>
      </p:sp>
      <p:sp>
        <p:nvSpPr>
          <p:cNvPr id="40963" name="Title 1"/>
          <p:cNvSpPr>
            <a:spLocks noGrp="1"/>
          </p:cNvSpPr>
          <p:nvPr>
            <p:ph type="title"/>
          </p:nvPr>
        </p:nvSpPr>
        <p:spPr>
          <a:xfrm>
            <a:off x="457200" y="-152400"/>
            <a:ext cx="8229600" cy="1143000"/>
          </a:xfrm>
        </p:spPr>
        <p:txBody>
          <a:bodyPr/>
          <a:lstStyle/>
          <a:p>
            <a:pPr eaLnBrk="1" hangingPunct="1"/>
            <a:r>
              <a:rPr lang="en-US" dirty="0" smtClean="0"/>
              <a:t>Generative Story</a:t>
            </a:r>
          </a:p>
        </p:txBody>
      </p:sp>
    </p:spTree>
    <p:extLst>
      <p:ext uri="{BB962C8B-B14F-4D97-AF65-F5344CB8AC3E}">
        <p14:creationId xmlns:p14="http://schemas.microsoft.com/office/powerpoint/2010/main" val="341907046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214686" y="230588"/>
            <a:ext cx="1929194" cy="6491991"/>
          </a:xfrm>
          <a:prstGeom prst="rect">
            <a:avLst/>
          </a:prstGeom>
          <a:noFill/>
          <a:ln w="9525">
            <a:noFill/>
            <a:miter lim="800000"/>
            <a:headEnd/>
            <a:tailEnd/>
          </a:ln>
        </p:spPr>
      </p:pic>
      <p:sp>
        <p:nvSpPr>
          <p:cNvPr id="42" name="Slide Number Placeholder 5"/>
          <p:cNvSpPr>
            <a:spLocks noGrp="1"/>
          </p:cNvSpPr>
          <p:nvPr>
            <p:ph type="sldNum" sz="quarter" idx="12"/>
          </p:nvPr>
        </p:nvSpPr>
        <p:spPr/>
        <p:txBody>
          <a:bodyPr/>
          <a:lstStyle/>
          <a:p>
            <a:pPr>
              <a:defRPr/>
            </a:pPr>
            <a:fld id="{12D9A746-5C68-4F38-824C-BDE9C98CC095}" type="slidenum">
              <a:rPr lang="en-US"/>
              <a:pPr>
                <a:defRPr/>
              </a:pPr>
              <a:t>37</a:t>
            </a:fld>
            <a:endParaRPr lang="en-US"/>
          </a:p>
        </p:txBody>
      </p:sp>
      <p:grpSp>
        <p:nvGrpSpPr>
          <p:cNvPr id="3" name="Group 56"/>
          <p:cNvGrpSpPr>
            <a:grpSpLocks/>
          </p:cNvGrpSpPr>
          <p:nvPr/>
        </p:nvGrpSpPr>
        <p:grpSpPr bwMode="auto">
          <a:xfrm>
            <a:off x="4446588" y="4953000"/>
            <a:ext cx="4603199" cy="1200329"/>
            <a:chOff x="4377090" y="4953000"/>
            <a:chExt cx="4603957" cy="1200508"/>
          </a:xfrm>
        </p:grpSpPr>
        <p:sp>
          <p:nvSpPr>
            <p:cNvPr id="40981" name="TextBox 41"/>
            <p:cNvSpPr txBox="1">
              <a:spLocks noChangeArrowheads="1"/>
            </p:cNvSpPr>
            <p:nvPr/>
          </p:nvSpPr>
          <p:spPr bwMode="auto">
            <a:xfrm>
              <a:off x="4377090" y="4953000"/>
              <a:ext cx="2440493" cy="1200508"/>
            </a:xfrm>
            <a:prstGeom prst="rect">
              <a:avLst/>
            </a:prstGeom>
            <a:noFill/>
            <a:ln w="9525">
              <a:noFill/>
              <a:miter lim="800000"/>
              <a:headEnd/>
              <a:tailEnd/>
            </a:ln>
          </p:spPr>
          <p:txBody>
            <a:bodyPr wrap="none">
              <a:spAutoFit/>
            </a:bodyPr>
            <a:lstStyle/>
            <a:p>
              <a:r>
                <a:rPr lang="en-US" dirty="0" smtClean="0">
                  <a:solidFill>
                    <a:srgbClr val="000000"/>
                  </a:solidFill>
                  <a:latin typeface="Calibri" pitchFamily="34" charset="0"/>
                </a:rPr>
                <a:t>Type 1: </a:t>
              </a:r>
              <a:r>
                <a:rPr lang="en-US" b="1" dirty="0" smtClean="0">
                  <a:solidFill>
                    <a:srgbClr val="C0504D"/>
                  </a:solidFill>
                  <a:latin typeface="Calibri" pitchFamily="34" charset="0"/>
                </a:rPr>
                <a:t>TEAM</a:t>
              </a:r>
              <a:endParaRPr lang="en-US" b="1" dirty="0">
                <a:solidFill>
                  <a:srgbClr val="C0504D"/>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P(victory|T1</a:t>
              </a:r>
              <a:r>
                <a:rPr lang="en-US" dirty="0">
                  <a:solidFill>
                    <a:srgbClr val="000000"/>
                  </a:solidFill>
                  <a:latin typeface="Calibri" pitchFamily="34" charset="0"/>
                </a:rPr>
                <a:t>)=	0.02</a:t>
              </a:r>
            </a:p>
            <a:p>
              <a:r>
                <a:rPr lang="en-US" dirty="0">
                  <a:solidFill>
                    <a:srgbClr val="000000"/>
                  </a:solidFill>
                  <a:latin typeface="Calibri" pitchFamily="34" charset="0"/>
                </a:rPr>
                <a:t>   </a:t>
              </a:r>
              <a:r>
                <a:rPr lang="en-US" dirty="0" smtClean="0">
                  <a:solidFill>
                    <a:srgbClr val="000000"/>
                  </a:solidFill>
                  <a:latin typeface="Calibri" pitchFamily="34" charset="0"/>
                </a:rPr>
                <a:t>P(played|T1</a:t>
              </a:r>
              <a:r>
                <a:rPr lang="en-US" dirty="0">
                  <a:solidFill>
                    <a:srgbClr val="000000"/>
                  </a:solidFill>
                  <a:latin typeface="Calibri" pitchFamily="34" charset="0"/>
                </a:rPr>
                <a:t>)=	</a:t>
              </a:r>
              <a:r>
                <a:rPr lang="en-US" dirty="0" smtClean="0">
                  <a:solidFill>
                    <a:srgbClr val="000000"/>
                  </a:solidFill>
                  <a:latin typeface="Calibri" pitchFamily="34" charset="0"/>
                </a:rPr>
                <a:t>0.01</a:t>
              </a:r>
              <a:endParaRPr lang="en-US" dirty="0">
                <a:solidFill>
                  <a:srgbClr val="000000"/>
                </a:solidFill>
                <a:latin typeface="Calibri" pitchFamily="34" charset="0"/>
              </a:endParaRPr>
            </a:p>
            <a:p>
              <a:r>
                <a:rPr lang="en-US" dirty="0">
                  <a:solidFill>
                    <a:srgbClr val="000000"/>
                  </a:solidFill>
                  <a:latin typeface="Calibri" pitchFamily="34" charset="0"/>
                </a:rPr>
                <a:t>   …</a:t>
              </a:r>
            </a:p>
          </p:txBody>
        </p:sp>
        <p:sp>
          <p:nvSpPr>
            <p:cNvPr id="40982" name="TextBox 42"/>
            <p:cNvSpPr txBox="1">
              <a:spLocks noChangeArrowheads="1"/>
            </p:cNvSpPr>
            <p:nvPr/>
          </p:nvSpPr>
          <p:spPr bwMode="auto">
            <a:xfrm>
              <a:off x="6858000" y="4953000"/>
              <a:ext cx="2123047" cy="1200508"/>
            </a:xfrm>
            <a:prstGeom prst="rect">
              <a:avLst/>
            </a:prstGeom>
            <a:noFill/>
            <a:ln w="9525">
              <a:noFill/>
              <a:miter lim="800000"/>
              <a:headEnd/>
              <a:tailEnd/>
            </a:ln>
          </p:spPr>
          <p:txBody>
            <a:bodyPr wrap="none">
              <a:spAutoFit/>
            </a:bodyPr>
            <a:lstStyle/>
            <a:p>
              <a:r>
                <a:rPr lang="en-US" dirty="0" smtClean="0">
                  <a:solidFill>
                    <a:srgbClr val="000000"/>
                  </a:solidFill>
                  <a:latin typeface="Calibri" pitchFamily="34" charset="0"/>
                </a:rPr>
                <a:t>Type 2</a:t>
              </a:r>
              <a:r>
                <a:rPr lang="en-US" dirty="0">
                  <a:solidFill>
                    <a:srgbClr val="000000"/>
                  </a:solidFill>
                  <a:latin typeface="Calibri" pitchFamily="34" charset="0"/>
                </a:rPr>
                <a:t>: </a:t>
              </a:r>
              <a:r>
                <a:rPr lang="en-US" b="1" dirty="0" smtClean="0">
                  <a:solidFill>
                    <a:srgbClr val="C0504D"/>
                  </a:solidFill>
                  <a:latin typeface="Calibri" pitchFamily="34" charset="0"/>
                </a:rPr>
                <a:t>LOCATION</a:t>
              </a:r>
              <a:endParaRPr lang="en-US" b="1" dirty="0">
                <a:solidFill>
                  <a:srgbClr val="C0504D"/>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P(visiting|T2</a:t>
              </a:r>
              <a:r>
                <a:rPr lang="en-US" dirty="0">
                  <a:solidFill>
                    <a:srgbClr val="000000"/>
                  </a:solidFill>
                  <a:latin typeface="Calibri" pitchFamily="34" charset="0"/>
                </a:rPr>
                <a:t>)=</a:t>
              </a:r>
              <a:r>
                <a:rPr lang="en-US" dirty="0" smtClean="0">
                  <a:solidFill>
                    <a:srgbClr val="000000"/>
                  </a:solidFill>
                  <a:latin typeface="Calibri" pitchFamily="34" charset="0"/>
                </a:rPr>
                <a:t>0.05</a:t>
              </a:r>
              <a:endParaRPr lang="en-US" b="1" dirty="0">
                <a:solidFill>
                  <a:srgbClr val="C0504D"/>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P(airport|T2</a:t>
              </a:r>
              <a:r>
                <a:rPr lang="en-US" dirty="0">
                  <a:solidFill>
                    <a:srgbClr val="000000"/>
                  </a:solidFill>
                  <a:latin typeface="Calibri" pitchFamily="34" charset="0"/>
                </a:rPr>
                <a:t>)=</a:t>
              </a:r>
              <a:r>
                <a:rPr lang="en-US" dirty="0" smtClean="0">
                  <a:solidFill>
                    <a:srgbClr val="000000"/>
                  </a:solidFill>
                  <a:latin typeface="Calibri" pitchFamily="34" charset="0"/>
                </a:rPr>
                <a:t>0.02</a:t>
              </a:r>
              <a:endParaRPr lang="en-US" dirty="0">
                <a:solidFill>
                  <a:srgbClr val="000000"/>
                </a:solidFill>
                <a:latin typeface="Calibri" pitchFamily="34" charset="0"/>
              </a:endParaRPr>
            </a:p>
            <a:p>
              <a:r>
                <a:rPr lang="en-US" dirty="0">
                  <a:solidFill>
                    <a:srgbClr val="000000"/>
                  </a:solidFill>
                  <a:latin typeface="Calibri" pitchFamily="34" charset="0"/>
                </a:rPr>
                <a:t>   …</a:t>
              </a:r>
            </a:p>
          </p:txBody>
        </p:sp>
      </p:grpSp>
      <p:sp>
        <p:nvSpPr>
          <p:cNvPr id="45" name="Rectangle 44"/>
          <p:cNvSpPr>
            <a:spLocks noChangeArrowheads="1"/>
          </p:cNvSpPr>
          <p:nvPr/>
        </p:nvSpPr>
        <p:spPr bwMode="auto">
          <a:xfrm>
            <a:off x="4495800" y="838200"/>
            <a:ext cx="3886200" cy="1477328"/>
          </a:xfrm>
          <a:prstGeom prst="rect">
            <a:avLst/>
          </a:prstGeom>
          <a:noFill/>
          <a:ln w="9525">
            <a:noFill/>
            <a:miter lim="800000"/>
            <a:headEnd/>
            <a:tailEnd/>
          </a:ln>
        </p:spPr>
        <p:txBody>
          <a:bodyPr>
            <a:spAutoFit/>
          </a:bodyPr>
          <a:lstStyle/>
          <a:p>
            <a:r>
              <a:rPr lang="en-US" b="1" dirty="0" smtClean="0">
                <a:solidFill>
                  <a:srgbClr val="000000"/>
                </a:solidFill>
                <a:latin typeface="Courier New" pitchFamily="49" charset="0"/>
                <a:cs typeface="Courier New" pitchFamily="49" charset="0"/>
              </a:rPr>
              <a:t>Seattle</a:t>
            </a:r>
            <a:endParaRPr lang="en-US" b="1" dirty="0">
              <a:solidFill>
                <a:srgbClr val="000000"/>
              </a:solidFill>
              <a:latin typeface="Courier New" pitchFamily="49" charset="0"/>
              <a:cs typeface="Courier New" pitchFamily="49"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a:t>
            </a:r>
            <a:r>
              <a:rPr lang="en-US" b="1" dirty="0" err="1" smtClean="0">
                <a:solidFill>
                  <a:schemeClr val="accent2"/>
                </a:solidFill>
                <a:latin typeface="Calibri" pitchFamily="34" charset="0"/>
              </a:rPr>
              <a:t>TEAM</a:t>
            </a:r>
            <a:r>
              <a:rPr lang="en-US" dirty="0" err="1" smtClean="0">
                <a:solidFill>
                  <a:srgbClr val="000000"/>
                </a:solidFill>
                <a:latin typeface="Calibri" pitchFamily="34" charset="0"/>
              </a:rPr>
              <a:t>|</a:t>
            </a:r>
            <a:r>
              <a:rPr lang="en-US" b="1" dirty="0" err="1" smtClean="0">
                <a:solidFill>
                  <a:srgbClr val="000000"/>
                </a:solidFill>
                <a:latin typeface="Courier New" pitchFamily="49" charset="0"/>
                <a:cs typeface="Courier New" pitchFamily="49" charset="0"/>
              </a:rPr>
              <a:t>Seattle</a:t>
            </a:r>
            <a:r>
              <a:rPr lang="en-US" dirty="0" smtClean="0">
                <a:solidFill>
                  <a:srgbClr val="000000"/>
                </a:solidFill>
                <a:latin typeface="Calibri" pitchFamily="34" charset="0"/>
              </a:rPr>
              <a:t>)=</a:t>
            </a:r>
            <a:r>
              <a:rPr lang="en-US" dirty="0">
                <a:solidFill>
                  <a:srgbClr val="000000"/>
                </a:solidFill>
                <a:latin typeface="Calibri" pitchFamily="34" charset="0"/>
              </a:rPr>
              <a:t>	</a:t>
            </a:r>
            <a:r>
              <a:rPr lang="en-US" dirty="0" smtClean="0">
                <a:solidFill>
                  <a:srgbClr val="000000"/>
                </a:solidFill>
                <a:latin typeface="Calibri" pitchFamily="34" charset="0"/>
              </a:rPr>
              <a:t>0.6</a:t>
            </a:r>
            <a:endParaRPr lang="en-US" dirty="0">
              <a:solidFill>
                <a:srgbClr val="000000"/>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a:t>
            </a:r>
            <a:r>
              <a:rPr lang="en-US" b="1" dirty="0" err="1" smtClean="0">
                <a:solidFill>
                  <a:schemeClr val="accent2"/>
                </a:solidFill>
                <a:latin typeface="Calibri" pitchFamily="34" charset="0"/>
              </a:rPr>
              <a:t>LOCATION</a:t>
            </a:r>
            <a:r>
              <a:rPr lang="en-US" dirty="0" err="1" smtClean="0">
                <a:solidFill>
                  <a:srgbClr val="000000"/>
                </a:solidFill>
                <a:latin typeface="Calibri" pitchFamily="34" charset="0"/>
              </a:rPr>
              <a:t>|</a:t>
            </a:r>
            <a:r>
              <a:rPr lang="en-US" b="1" dirty="0" err="1" smtClean="0">
                <a:solidFill>
                  <a:srgbClr val="000000"/>
                </a:solidFill>
                <a:latin typeface="Courier New" pitchFamily="49" charset="0"/>
                <a:cs typeface="Courier New" pitchFamily="49" charset="0"/>
              </a:rPr>
              <a:t>Seattle</a:t>
            </a:r>
            <a:r>
              <a:rPr lang="en-US" dirty="0" smtClean="0">
                <a:solidFill>
                  <a:srgbClr val="000000"/>
                </a:solidFill>
                <a:latin typeface="Calibri" pitchFamily="34" charset="0"/>
              </a:rPr>
              <a:t>)=</a:t>
            </a:r>
            <a:r>
              <a:rPr lang="en-US" dirty="0">
                <a:solidFill>
                  <a:srgbClr val="000000"/>
                </a:solidFill>
                <a:latin typeface="Calibri" pitchFamily="34" charset="0"/>
              </a:rPr>
              <a:t>	</a:t>
            </a:r>
            <a:r>
              <a:rPr lang="en-US" dirty="0" smtClean="0">
                <a:solidFill>
                  <a:srgbClr val="000000"/>
                </a:solidFill>
                <a:latin typeface="Calibri" pitchFamily="34" charset="0"/>
              </a:rPr>
              <a:t>0.4</a:t>
            </a:r>
            <a:endParaRPr lang="en-US" dirty="0">
              <a:solidFill>
                <a:srgbClr val="000000"/>
              </a:solidFill>
              <a:latin typeface="Calibri" pitchFamily="34" charset="0"/>
            </a:endParaRPr>
          </a:p>
          <a:p>
            <a:r>
              <a:rPr lang="en-US" dirty="0">
                <a:solidFill>
                  <a:srgbClr val="000000"/>
                </a:solidFill>
                <a:latin typeface="Calibri" pitchFamily="34" charset="0"/>
              </a:rPr>
              <a:t>  </a:t>
            </a:r>
            <a:endParaRPr lang="en-US" b="1" dirty="0">
              <a:solidFill>
                <a:srgbClr val="000000"/>
              </a:solidFill>
              <a:latin typeface="Courier New" pitchFamily="49" charset="0"/>
              <a:cs typeface="Courier New" pitchFamily="49" charset="0"/>
            </a:endParaRPr>
          </a:p>
          <a:p>
            <a:endParaRPr lang="en-US" dirty="0">
              <a:solidFill>
                <a:srgbClr val="000000"/>
              </a:solidFill>
              <a:latin typeface="Calibri" pitchFamily="34" charset="0"/>
            </a:endParaRPr>
          </a:p>
        </p:txBody>
      </p:sp>
      <p:sp>
        <p:nvSpPr>
          <p:cNvPr id="50" name="Rectangle 49"/>
          <p:cNvSpPr>
            <a:spLocks noChangeArrowheads="1"/>
          </p:cNvSpPr>
          <p:nvPr/>
        </p:nvSpPr>
        <p:spPr bwMode="auto">
          <a:xfrm>
            <a:off x="4510088" y="2667000"/>
            <a:ext cx="1438599" cy="369332"/>
          </a:xfrm>
          <a:prstGeom prst="rect">
            <a:avLst/>
          </a:prstGeom>
          <a:noFill/>
          <a:ln w="9525">
            <a:noFill/>
            <a:miter lim="800000"/>
            <a:headEnd/>
            <a:tailEnd/>
          </a:ln>
        </p:spPr>
        <p:txBody>
          <a:bodyPr wrap="none">
            <a:spAutoFit/>
          </a:bodyPr>
          <a:lstStyle/>
          <a:p>
            <a:r>
              <a:rPr lang="en-US" b="1" dirty="0" smtClean="0">
                <a:solidFill>
                  <a:srgbClr val="000000"/>
                </a:solidFill>
                <a:latin typeface="Courier New" pitchFamily="49" charset="0"/>
                <a:cs typeface="Courier New" pitchFamily="49" charset="0"/>
              </a:rPr>
              <a:t>Is a </a:t>
            </a:r>
            <a:r>
              <a:rPr lang="en-US" b="1" dirty="0" smtClean="0">
                <a:solidFill>
                  <a:srgbClr val="C0504D"/>
                </a:solidFill>
                <a:latin typeface="Calibri" pitchFamily="34" charset="0"/>
              </a:rPr>
              <a:t>TEAM</a:t>
            </a:r>
            <a:endParaRPr lang="en-US" b="1" dirty="0">
              <a:solidFill>
                <a:srgbClr val="C0504D"/>
              </a:solidFill>
              <a:latin typeface="Calibri" pitchFamily="34" charset="0"/>
            </a:endParaRPr>
          </a:p>
        </p:txBody>
      </p:sp>
      <p:sp>
        <p:nvSpPr>
          <p:cNvPr id="51" name="Rectangle 50"/>
          <p:cNvSpPr>
            <a:spLocks noChangeArrowheads="1"/>
          </p:cNvSpPr>
          <p:nvPr/>
        </p:nvSpPr>
        <p:spPr bwMode="auto">
          <a:xfrm>
            <a:off x="5181600" y="3733800"/>
            <a:ext cx="821572" cy="369332"/>
          </a:xfrm>
          <a:prstGeom prst="rect">
            <a:avLst/>
          </a:prstGeom>
          <a:noFill/>
          <a:ln w="9525">
            <a:noFill/>
            <a:miter lim="800000"/>
            <a:headEnd/>
            <a:tailEnd/>
          </a:ln>
        </p:spPr>
        <p:txBody>
          <a:bodyPr wrap="none">
            <a:spAutoFit/>
          </a:bodyPr>
          <a:lstStyle/>
          <a:p>
            <a:r>
              <a:rPr lang="en-US" dirty="0" smtClean="0">
                <a:solidFill>
                  <a:srgbClr val="000000"/>
                </a:solidFill>
                <a:latin typeface="Calibri" pitchFamily="34" charset="0"/>
              </a:rPr>
              <a:t>victory</a:t>
            </a:r>
            <a:endParaRPr lang="en-US" dirty="0">
              <a:solidFill>
                <a:srgbClr val="000000"/>
              </a:solidFill>
              <a:latin typeface="Calibri" pitchFamily="34" charset="0"/>
            </a:endParaRPr>
          </a:p>
        </p:txBody>
      </p:sp>
      <p:sp>
        <p:nvSpPr>
          <p:cNvPr id="58" name="Right Arrow 57"/>
          <p:cNvSpPr/>
          <p:nvPr/>
        </p:nvSpPr>
        <p:spPr>
          <a:xfrm rot="16200000">
            <a:off x="5276850" y="4210050"/>
            <a:ext cx="723900" cy="609600"/>
          </a:xfrm>
          <a:prstGeom prst="rightArrow">
            <a:avLst>
              <a:gd name="adj1" fmla="val 50000"/>
              <a:gd name="adj2" fmla="val 5156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0" name="Right Arrow 59"/>
          <p:cNvSpPr/>
          <p:nvPr/>
        </p:nvSpPr>
        <p:spPr>
          <a:xfrm rot="5400000">
            <a:off x="5200650" y="1962150"/>
            <a:ext cx="723900" cy="609600"/>
          </a:xfrm>
          <a:prstGeom prst="rightArrow">
            <a:avLst>
              <a:gd name="adj1" fmla="val 50000"/>
              <a:gd name="adj2" fmla="val 5156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0" name="Rounded Rectangular Callout 39"/>
          <p:cNvSpPr/>
          <p:nvPr/>
        </p:nvSpPr>
        <p:spPr>
          <a:xfrm>
            <a:off x="2133600" y="4800600"/>
            <a:ext cx="2209800" cy="1524000"/>
          </a:xfrm>
          <a:prstGeom prst="wedgeRoundRectCallout">
            <a:avLst>
              <a:gd name="adj1" fmla="val -78539"/>
              <a:gd name="adj2" fmla="val -28276"/>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b="1" dirty="0">
                <a:solidFill>
                  <a:srgbClr val="FFFFFF"/>
                </a:solidFill>
              </a:rPr>
              <a:t>For each type, pick a random distribution over words</a:t>
            </a:r>
          </a:p>
        </p:txBody>
      </p:sp>
      <p:sp>
        <p:nvSpPr>
          <p:cNvPr id="44" name="Rounded Rectangular Callout 43"/>
          <p:cNvSpPr/>
          <p:nvPr/>
        </p:nvSpPr>
        <p:spPr>
          <a:xfrm>
            <a:off x="2209800" y="762000"/>
            <a:ext cx="2209800" cy="1524000"/>
          </a:xfrm>
          <a:prstGeom prst="wedgeRoundRectCallout">
            <a:avLst>
              <a:gd name="adj1" fmla="val -80952"/>
              <a:gd name="adj2" fmla="val 16147"/>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b="1" dirty="0">
                <a:solidFill>
                  <a:srgbClr val="FFFFFF"/>
                </a:solidFill>
              </a:rPr>
              <a:t>For each </a:t>
            </a:r>
            <a:r>
              <a:rPr lang="en-US" b="1" dirty="0" smtClean="0">
                <a:solidFill>
                  <a:srgbClr val="FFFFFF"/>
                </a:solidFill>
              </a:rPr>
              <a:t>entity, pick </a:t>
            </a:r>
            <a:r>
              <a:rPr lang="en-US" b="1" dirty="0">
                <a:solidFill>
                  <a:srgbClr val="FFFFFF"/>
                </a:solidFill>
              </a:rPr>
              <a:t>a distribution over </a:t>
            </a:r>
            <a:r>
              <a:rPr lang="en-US" b="1" dirty="0" smtClean="0">
                <a:solidFill>
                  <a:srgbClr val="FFFFFF"/>
                </a:solidFill>
              </a:rPr>
              <a:t>types </a:t>
            </a:r>
            <a:r>
              <a:rPr lang="en-US" sz="2400" b="1" dirty="0" smtClean="0">
                <a:solidFill>
                  <a:srgbClr val="FFFFFF"/>
                </a:solidFill>
              </a:rPr>
              <a:t>(constrained by Freebase)</a:t>
            </a:r>
            <a:endParaRPr lang="en-US" sz="2400" b="1" dirty="0">
              <a:solidFill>
                <a:srgbClr val="FFFFFF"/>
              </a:solidFill>
            </a:endParaRPr>
          </a:p>
        </p:txBody>
      </p:sp>
      <p:sp>
        <p:nvSpPr>
          <p:cNvPr id="47" name="Rounded Rectangular Callout 46"/>
          <p:cNvSpPr/>
          <p:nvPr/>
        </p:nvSpPr>
        <p:spPr>
          <a:xfrm>
            <a:off x="2514600" y="2362200"/>
            <a:ext cx="1828800" cy="1066800"/>
          </a:xfrm>
          <a:prstGeom prst="wedgeRoundRectCallout">
            <a:avLst>
              <a:gd name="adj1" fmla="val -102535"/>
              <a:gd name="adj2" fmla="val -16120"/>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b="1" dirty="0">
                <a:solidFill>
                  <a:srgbClr val="FFFFFF"/>
                </a:solidFill>
              </a:rPr>
              <a:t>For each </a:t>
            </a:r>
            <a:r>
              <a:rPr lang="en-US" b="1" dirty="0" smtClean="0">
                <a:solidFill>
                  <a:srgbClr val="FFFFFF"/>
                </a:solidFill>
              </a:rPr>
              <a:t>position, </a:t>
            </a:r>
            <a:r>
              <a:rPr lang="en-US" b="1" dirty="0">
                <a:solidFill>
                  <a:srgbClr val="FFFFFF"/>
                </a:solidFill>
              </a:rPr>
              <a:t>first pick a type</a:t>
            </a:r>
          </a:p>
        </p:txBody>
      </p:sp>
      <p:sp>
        <p:nvSpPr>
          <p:cNvPr id="48" name="Rounded Rectangular Callout 47"/>
          <p:cNvSpPr/>
          <p:nvPr/>
        </p:nvSpPr>
        <p:spPr>
          <a:xfrm>
            <a:off x="2514600" y="3505200"/>
            <a:ext cx="1828800" cy="990600"/>
          </a:xfrm>
          <a:prstGeom prst="wedgeRoundRectCallout">
            <a:avLst>
              <a:gd name="adj1" fmla="val -102970"/>
              <a:gd name="adj2" fmla="val -19268"/>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b="1" dirty="0">
                <a:solidFill>
                  <a:srgbClr val="FFFFFF"/>
                </a:solidFill>
              </a:rPr>
              <a:t>Then pick an </a:t>
            </a:r>
            <a:r>
              <a:rPr lang="en-US" b="1" dirty="0" smtClean="0">
                <a:solidFill>
                  <a:srgbClr val="FFFFFF"/>
                </a:solidFill>
              </a:rPr>
              <a:t>word based </a:t>
            </a:r>
            <a:r>
              <a:rPr lang="en-US" b="1" dirty="0">
                <a:solidFill>
                  <a:srgbClr val="FFFFFF"/>
                </a:solidFill>
              </a:rPr>
              <a:t>on type</a:t>
            </a:r>
          </a:p>
        </p:txBody>
      </p:sp>
      <p:sp>
        <p:nvSpPr>
          <p:cNvPr id="40963" name="Title 1"/>
          <p:cNvSpPr>
            <a:spLocks noGrp="1"/>
          </p:cNvSpPr>
          <p:nvPr>
            <p:ph type="title"/>
          </p:nvPr>
        </p:nvSpPr>
        <p:spPr>
          <a:xfrm>
            <a:off x="457200" y="-152400"/>
            <a:ext cx="8229600" cy="1143000"/>
          </a:xfrm>
        </p:spPr>
        <p:txBody>
          <a:bodyPr/>
          <a:lstStyle/>
          <a:p>
            <a:pPr eaLnBrk="1" hangingPunct="1"/>
            <a:r>
              <a:rPr lang="en-US" dirty="0" smtClean="0"/>
              <a:t>Generative Story</a:t>
            </a:r>
          </a:p>
        </p:txBody>
      </p:sp>
    </p:spTree>
    <p:extLst>
      <p:ext uri="{BB962C8B-B14F-4D97-AF65-F5344CB8AC3E}">
        <p14:creationId xmlns:p14="http://schemas.microsoft.com/office/powerpoint/2010/main" val="301194750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214686" y="230588"/>
            <a:ext cx="1929194" cy="6491991"/>
          </a:xfrm>
          <a:prstGeom prst="rect">
            <a:avLst/>
          </a:prstGeom>
          <a:noFill/>
          <a:ln w="9525">
            <a:noFill/>
            <a:miter lim="800000"/>
            <a:headEnd/>
            <a:tailEnd/>
          </a:ln>
        </p:spPr>
      </p:pic>
      <p:sp>
        <p:nvSpPr>
          <p:cNvPr id="42" name="Slide Number Placeholder 5"/>
          <p:cNvSpPr>
            <a:spLocks noGrp="1"/>
          </p:cNvSpPr>
          <p:nvPr>
            <p:ph type="sldNum" sz="quarter" idx="12"/>
          </p:nvPr>
        </p:nvSpPr>
        <p:spPr/>
        <p:txBody>
          <a:bodyPr/>
          <a:lstStyle/>
          <a:p>
            <a:pPr>
              <a:defRPr/>
            </a:pPr>
            <a:fld id="{12D9A746-5C68-4F38-824C-BDE9C98CC095}" type="slidenum">
              <a:rPr lang="en-US"/>
              <a:pPr>
                <a:defRPr/>
              </a:pPr>
              <a:t>38</a:t>
            </a:fld>
            <a:endParaRPr lang="en-US"/>
          </a:p>
        </p:txBody>
      </p:sp>
      <p:grpSp>
        <p:nvGrpSpPr>
          <p:cNvPr id="3" name="Group 56"/>
          <p:cNvGrpSpPr>
            <a:grpSpLocks/>
          </p:cNvGrpSpPr>
          <p:nvPr/>
        </p:nvGrpSpPr>
        <p:grpSpPr bwMode="auto">
          <a:xfrm>
            <a:off x="4446588" y="4953000"/>
            <a:ext cx="4603199" cy="1200329"/>
            <a:chOff x="4377090" y="4953000"/>
            <a:chExt cx="4603957" cy="1200508"/>
          </a:xfrm>
        </p:grpSpPr>
        <p:sp>
          <p:nvSpPr>
            <p:cNvPr id="40981" name="TextBox 41"/>
            <p:cNvSpPr txBox="1">
              <a:spLocks noChangeArrowheads="1"/>
            </p:cNvSpPr>
            <p:nvPr/>
          </p:nvSpPr>
          <p:spPr bwMode="auto">
            <a:xfrm>
              <a:off x="4377090" y="4953000"/>
              <a:ext cx="2440493" cy="1200508"/>
            </a:xfrm>
            <a:prstGeom prst="rect">
              <a:avLst/>
            </a:prstGeom>
            <a:noFill/>
            <a:ln w="9525">
              <a:noFill/>
              <a:miter lim="800000"/>
              <a:headEnd/>
              <a:tailEnd/>
            </a:ln>
          </p:spPr>
          <p:txBody>
            <a:bodyPr wrap="none">
              <a:spAutoFit/>
            </a:bodyPr>
            <a:lstStyle/>
            <a:p>
              <a:r>
                <a:rPr lang="en-US" dirty="0" smtClean="0">
                  <a:solidFill>
                    <a:srgbClr val="000000"/>
                  </a:solidFill>
                  <a:latin typeface="Calibri" pitchFamily="34" charset="0"/>
                </a:rPr>
                <a:t>Type 1: </a:t>
              </a:r>
              <a:r>
                <a:rPr lang="en-US" b="1" dirty="0" smtClean="0">
                  <a:solidFill>
                    <a:srgbClr val="C0504D"/>
                  </a:solidFill>
                  <a:latin typeface="Calibri" pitchFamily="34" charset="0"/>
                </a:rPr>
                <a:t>TEAM</a:t>
              </a:r>
              <a:endParaRPr lang="en-US" b="1" dirty="0">
                <a:solidFill>
                  <a:srgbClr val="C0504D"/>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P(victory|T1</a:t>
              </a:r>
              <a:r>
                <a:rPr lang="en-US" dirty="0">
                  <a:solidFill>
                    <a:srgbClr val="000000"/>
                  </a:solidFill>
                  <a:latin typeface="Calibri" pitchFamily="34" charset="0"/>
                </a:rPr>
                <a:t>)=	0.02</a:t>
              </a:r>
            </a:p>
            <a:p>
              <a:r>
                <a:rPr lang="en-US" dirty="0">
                  <a:solidFill>
                    <a:srgbClr val="000000"/>
                  </a:solidFill>
                  <a:latin typeface="Calibri" pitchFamily="34" charset="0"/>
                </a:rPr>
                <a:t>   </a:t>
              </a:r>
              <a:r>
                <a:rPr lang="en-US" dirty="0" smtClean="0">
                  <a:solidFill>
                    <a:srgbClr val="000000"/>
                  </a:solidFill>
                  <a:latin typeface="Calibri" pitchFamily="34" charset="0"/>
                </a:rPr>
                <a:t>P(played|T1</a:t>
              </a:r>
              <a:r>
                <a:rPr lang="en-US" dirty="0">
                  <a:solidFill>
                    <a:srgbClr val="000000"/>
                  </a:solidFill>
                  <a:latin typeface="Calibri" pitchFamily="34" charset="0"/>
                </a:rPr>
                <a:t>)=	</a:t>
              </a:r>
              <a:r>
                <a:rPr lang="en-US" dirty="0" smtClean="0">
                  <a:solidFill>
                    <a:srgbClr val="000000"/>
                  </a:solidFill>
                  <a:latin typeface="Calibri" pitchFamily="34" charset="0"/>
                </a:rPr>
                <a:t>0.01</a:t>
              </a:r>
              <a:endParaRPr lang="en-US" dirty="0">
                <a:solidFill>
                  <a:srgbClr val="000000"/>
                </a:solidFill>
                <a:latin typeface="Calibri" pitchFamily="34" charset="0"/>
              </a:endParaRPr>
            </a:p>
            <a:p>
              <a:r>
                <a:rPr lang="en-US" dirty="0">
                  <a:solidFill>
                    <a:srgbClr val="000000"/>
                  </a:solidFill>
                  <a:latin typeface="Calibri" pitchFamily="34" charset="0"/>
                </a:rPr>
                <a:t>   …</a:t>
              </a:r>
            </a:p>
          </p:txBody>
        </p:sp>
        <p:sp>
          <p:nvSpPr>
            <p:cNvPr id="40982" name="TextBox 42"/>
            <p:cNvSpPr txBox="1">
              <a:spLocks noChangeArrowheads="1"/>
            </p:cNvSpPr>
            <p:nvPr/>
          </p:nvSpPr>
          <p:spPr bwMode="auto">
            <a:xfrm>
              <a:off x="6858000" y="4953000"/>
              <a:ext cx="2123047" cy="1200508"/>
            </a:xfrm>
            <a:prstGeom prst="rect">
              <a:avLst/>
            </a:prstGeom>
            <a:noFill/>
            <a:ln w="9525">
              <a:noFill/>
              <a:miter lim="800000"/>
              <a:headEnd/>
              <a:tailEnd/>
            </a:ln>
          </p:spPr>
          <p:txBody>
            <a:bodyPr wrap="none">
              <a:spAutoFit/>
            </a:bodyPr>
            <a:lstStyle/>
            <a:p>
              <a:r>
                <a:rPr lang="en-US" dirty="0" smtClean="0">
                  <a:solidFill>
                    <a:srgbClr val="000000"/>
                  </a:solidFill>
                  <a:latin typeface="Calibri" pitchFamily="34" charset="0"/>
                </a:rPr>
                <a:t>Type 2</a:t>
              </a:r>
              <a:r>
                <a:rPr lang="en-US" dirty="0">
                  <a:solidFill>
                    <a:srgbClr val="000000"/>
                  </a:solidFill>
                  <a:latin typeface="Calibri" pitchFamily="34" charset="0"/>
                </a:rPr>
                <a:t>: </a:t>
              </a:r>
              <a:r>
                <a:rPr lang="en-US" b="1" dirty="0" smtClean="0">
                  <a:solidFill>
                    <a:srgbClr val="C0504D"/>
                  </a:solidFill>
                  <a:latin typeface="Calibri" pitchFamily="34" charset="0"/>
                </a:rPr>
                <a:t>LOCATION</a:t>
              </a:r>
              <a:endParaRPr lang="en-US" b="1" dirty="0">
                <a:solidFill>
                  <a:srgbClr val="C0504D"/>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P(visiting|T2</a:t>
              </a:r>
              <a:r>
                <a:rPr lang="en-US" dirty="0">
                  <a:solidFill>
                    <a:srgbClr val="000000"/>
                  </a:solidFill>
                  <a:latin typeface="Calibri" pitchFamily="34" charset="0"/>
                </a:rPr>
                <a:t>)=</a:t>
              </a:r>
              <a:r>
                <a:rPr lang="en-US" dirty="0" smtClean="0">
                  <a:solidFill>
                    <a:srgbClr val="000000"/>
                  </a:solidFill>
                  <a:latin typeface="Calibri" pitchFamily="34" charset="0"/>
                </a:rPr>
                <a:t>0.05</a:t>
              </a:r>
              <a:endParaRPr lang="en-US" b="1" dirty="0">
                <a:solidFill>
                  <a:srgbClr val="C0504D"/>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P(airport|T2</a:t>
              </a:r>
              <a:r>
                <a:rPr lang="en-US" dirty="0">
                  <a:solidFill>
                    <a:srgbClr val="000000"/>
                  </a:solidFill>
                  <a:latin typeface="Calibri" pitchFamily="34" charset="0"/>
                </a:rPr>
                <a:t>)=</a:t>
              </a:r>
              <a:r>
                <a:rPr lang="en-US" dirty="0" smtClean="0">
                  <a:solidFill>
                    <a:srgbClr val="000000"/>
                  </a:solidFill>
                  <a:latin typeface="Calibri" pitchFamily="34" charset="0"/>
                </a:rPr>
                <a:t>0.02</a:t>
              </a:r>
              <a:endParaRPr lang="en-US" dirty="0">
                <a:solidFill>
                  <a:srgbClr val="000000"/>
                </a:solidFill>
                <a:latin typeface="Calibri" pitchFamily="34" charset="0"/>
              </a:endParaRPr>
            </a:p>
            <a:p>
              <a:r>
                <a:rPr lang="en-US" dirty="0">
                  <a:solidFill>
                    <a:srgbClr val="000000"/>
                  </a:solidFill>
                  <a:latin typeface="Calibri" pitchFamily="34" charset="0"/>
                </a:rPr>
                <a:t>   …</a:t>
              </a:r>
            </a:p>
          </p:txBody>
        </p:sp>
      </p:grpSp>
      <p:sp>
        <p:nvSpPr>
          <p:cNvPr id="45" name="Rectangle 44"/>
          <p:cNvSpPr>
            <a:spLocks noChangeArrowheads="1"/>
          </p:cNvSpPr>
          <p:nvPr/>
        </p:nvSpPr>
        <p:spPr bwMode="auto">
          <a:xfrm>
            <a:off x="4495800" y="838200"/>
            <a:ext cx="3886200" cy="1477328"/>
          </a:xfrm>
          <a:prstGeom prst="rect">
            <a:avLst/>
          </a:prstGeom>
          <a:noFill/>
          <a:ln w="9525">
            <a:noFill/>
            <a:miter lim="800000"/>
            <a:headEnd/>
            <a:tailEnd/>
          </a:ln>
        </p:spPr>
        <p:txBody>
          <a:bodyPr>
            <a:spAutoFit/>
          </a:bodyPr>
          <a:lstStyle/>
          <a:p>
            <a:r>
              <a:rPr lang="en-US" b="1" dirty="0" smtClean="0">
                <a:solidFill>
                  <a:srgbClr val="000000"/>
                </a:solidFill>
                <a:latin typeface="Courier New" pitchFamily="49" charset="0"/>
                <a:cs typeface="Courier New" pitchFamily="49" charset="0"/>
              </a:rPr>
              <a:t>Seattle</a:t>
            </a:r>
            <a:endParaRPr lang="en-US" b="1" dirty="0">
              <a:solidFill>
                <a:srgbClr val="000000"/>
              </a:solidFill>
              <a:latin typeface="Courier New" pitchFamily="49" charset="0"/>
              <a:cs typeface="Courier New" pitchFamily="49"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a:t>
            </a:r>
            <a:r>
              <a:rPr lang="en-US" b="1" dirty="0" err="1" smtClean="0">
                <a:solidFill>
                  <a:schemeClr val="accent2"/>
                </a:solidFill>
                <a:latin typeface="Calibri" pitchFamily="34" charset="0"/>
              </a:rPr>
              <a:t>TEAM</a:t>
            </a:r>
            <a:r>
              <a:rPr lang="en-US" dirty="0" err="1" smtClean="0">
                <a:solidFill>
                  <a:srgbClr val="000000"/>
                </a:solidFill>
                <a:latin typeface="Calibri" pitchFamily="34" charset="0"/>
              </a:rPr>
              <a:t>|</a:t>
            </a:r>
            <a:r>
              <a:rPr lang="en-US" b="1" dirty="0" err="1" smtClean="0">
                <a:solidFill>
                  <a:srgbClr val="000000"/>
                </a:solidFill>
                <a:latin typeface="Courier New" pitchFamily="49" charset="0"/>
                <a:cs typeface="Courier New" pitchFamily="49" charset="0"/>
              </a:rPr>
              <a:t>Seattle</a:t>
            </a:r>
            <a:r>
              <a:rPr lang="en-US" dirty="0" smtClean="0">
                <a:solidFill>
                  <a:srgbClr val="000000"/>
                </a:solidFill>
                <a:latin typeface="Calibri" pitchFamily="34" charset="0"/>
              </a:rPr>
              <a:t>)=</a:t>
            </a:r>
            <a:r>
              <a:rPr lang="en-US" dirty="0">
                <a:solidFill>
                  <a:srgbClr val="000000"/>
                </a:solidFill>
                <a:latin typeface="Calibri" pitchFamily="34" charset="0"/>
              </a:rPr>
              <a:t>	</a:t>
            </a:r>
            <a:r>
              <a:rPr lang="en-US" dirty="0" smtClean="0">
                <a:solidFill>
                  <a:srgbClr val="000000"/>
                </a:solidFill>
                <a:latin typeface="Calibri" pitchFamily="34" charset="0"/>
              </a:rPr>
              <a:t>0.6</a:t>
            </a:r>
            <a:endParaRPr lang="en-US" dirty="0">
              <a:solidFill>
                <a:srgbClr val="000000"/>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a:t>
            </a:r>
            <a:r>
              <a:rPr lang="en-US" b="1" dirty="0" err="1" smtClean="0">
                <a:solidFill>
                  <a:schemeClr val="accent2"/>
                </a:solidFill>
                <a:latin typeface="Calibri" pitchFamily="34" charset="0"/>
              </a:rPr>
              <a:t>LOCATION</a:t>
            </a:r>
            <a:r>
              <a:rPr lang="en-US" dirty="0" err="1" smtClean="0">
                <a:solidFill>
                  <a:srgbClr val="000000"/>
                </a:solidFill>
                <a:latin typeface="Calibri" pitchFamily="34" charset="0"/>
              </a:rPr>
              <a:t>|</a:t>
            </a:r>
            <a:r>
              <a:rPr lang="en-US" b="1" dirty="0" err="1" smtClean="0">
                <a:solidFill>
                  <a:srgbClr val="000000"/>
                </a:solidFill>
                <a:latin typeface="Courier New" pitchFamily="49" charset="0"/>
                <a:cs typeface="Courier New" pitchFamily="49" charset="0"/>
              </a:rPr>
              <a:t>Seattle</a:t>
            </a:r>
            <a:r>
              <a:rPr lang="en-US" dirty="0" smtClean="0">
                <a:solidFill>
                  <a:srgbClr val="000000"/>
                </a:solidFill>
                <a:latin typeface="Calibri" pitchFamily="34" charset="0"/>
              </a:rPr>
              <a:t>)=</a:t>
            </a:r>
            <a:r>
              <a:rPr lang="en-US" dirty="0">
                <a:solidFill>
                  <a:srgbClr val="000000"/>
                </a:solidFill>
                <a:latin typeface="Calibri" pitchFamily="34" charset="0"/>
              </a:rPr>
              <a:t>	</a:t>
            </a:r>
            <a:r>
              <a:rPr lang="en-US" dirty="0" smtClean="0">
                <a:solidFill>
                  <a:srgbClr val="000000"/>
                </a:solidFill>
                <a:latin typeface="Calibri" pitchFamily="34" charset="0"/>
              </a:rPr>
              <a:t>0.4</a:t>
            </a:r>
            <a:endParaRPr lang="en-US" dirty="0">
              <a:solidFill>
                <a:srgbClr val="000000"/>
              </a:solidFill>
              <a:latin typeface="Calibri" pitchFamily="34" charset="0"/>
            </a:endParaRPr>
          </a:p>
          <a:p>
            <a:r>
              <a:rPr lang="en-US" dirty="0">
                <a:solidFill>
                  <a:srgbClr val="000000"/>
                </a:solidFill>
                <a:latin typeface="Calibri" pitchFamily="34" charset="0"/>
              </a:rPr>
              <a:t>  </a:t>
            </a:r>
            <a:endParaRPr lang="en-US" b="1" dirty="0">
              <a:solidFill>
                <a:srgbClr val="000000"/>
              </a:solidFill>
              <a:latin typeface="Courier New" pitchFamily="49" charset="0"/>
              <a:cs typeface="Courier New" pitchFamily="49" charset="0"/>
            </a:endParaRPr>
          </a:p>
          <a:p>
            <a:endParaRPr lang="en-US" dirty="0">
              <a:solidFill>
                <a:srgbClr val="000000"/>
              </a:solidFill>
              <a:latin typeface="Calibri" pitchFamily="34" charset="0"/>
            </a:endParaRPr>
          </a:p>
        </p:txBody>
      </p:sp>
      <p:sp>
        <p:nvSpPr>
          <p:cNvPr id="50" name="Rectangle 49"/>
          <p:cNvSpPr>
            <a:spLocks noChangeArrowheads="1"/>
          </p:cNvSpPr>
          <p:nvPr/>
        </p:nvSpPr>
        <p:spPr bwMode="auto">
          <a:xfrm>
            <a:off x="4510088" y="2667000"/>
            <a:ext cx="1438599" cy="369332"/>
          </a:xfrm>
          <a:prstGeom prst="rect">
            <a:avLst/>
          </a:prstGeom>
          <a:noFill/>
          <a:ln w="9525">
            <a:noFill/>
            <a:miter lim="800000"/>
            <a:headEnd/>
            <a:tailEnd/>
          </a:ln>
        </p:spPr>
        <p:txBody>
          <a:bodyPr wrap="none">
            <a:spAutoFit/>
          </a:bodyPr>
          <a:lstStyle/>
          <a:p>
            <a:r>
              <a:rPr lang="en-US" b="1" dirty="0" smtClean="0">
                <a:solidFill>
                  <a:srgbClr val="000000"/>
                </a:solidFill>
                <a:latin typeface="Courier New" pitchFamily="49" charset="0"/>
                <a:cs typeface="Courier New" pitchFamily="49" charset="0"/>
              </a:rPr>
              <a:t>Is a </a:t>
            </a:r>
            <a:r>
              <a:rPr lang="en-US" b="1" dirty="0" smtClean="0">
                <a:solidFill>
                  <a:srgbClr val="C0504D"/>
                </a:solidFill>
                <a:latin typeface="Calibri" pitchFamily="34" charset="0"/>
              </a:rPr>
              <a:t>TEAM</a:t>
            </a:r>
            <a:endParaRPr lang="en-US" b="1" dirty="0">
              <a:solidFill>
                <a:srgbClr val="C0504D"/>
              </a:solidFill>
              <a:latin typeface="Calibri" pitchFamily="34" charset="0"/>
            </a:endParaRPr>
          </a:p>
        </p:txBody>
      </p:sp>
      <p:sp>
        <p:nvSpPr>
          <p:cNvPr id="51" name="Rectangle 50"/>
          <p:cNvSpPr>
            <a:spLocks noChangeArrowheads="1"/>
          </p:cNvSpPr>
          <p:nvPr/>
        </p:nvSpPr>
        <p:spPr bwMode="auto">
          <a:xfrm>
            <a:off x="5181600" y="3733800"/>
            <a:ext cx="821572" cy="369332"/>
          </a:xfrm>
          <a:prstGeom prst="rect">
            <a:avLst/>
          </a:prstGeom>
          <a:noFill/>
          <a:ln w="9525">
            <a:noFill/>
            <a:miter lim="800000"/>
            <a:headEnd/>
            <a:tailEnd/>
          </a:ln>
        </p:spPr>
        <p:txBody>
          <a:bodyPr wrap="none">
            <a:spAutoFit/>
          </a:bodyPr>
          <a:lstStyle/>
          <a:p>
            <a:r>
              <a:rPr lang="en-US" dirty="0" smtClean="0">
                <a:solidFill>
                  <a:srgbClr val="000000"/>
                </a:solidFill>
                <a:latin typeface="Calibri" pitchFamily="34" charset="0"/>
              </a:rPr>
              <a:t>victory</a:t>
            </a:r>
            <a:endParaRPr lang="en-US" dirty="0">
              <a:solidFill>
                <a:srgbClr val="000000"/>
              </a:solidFill>
              <a:latin typeface="Calibri" pitchFamily="34" charset="0"/>
            </a:endParaRPr>
          </a:p>
        </p:txBody>
      </p:sp>
      <p:sp>
        <p:nvSpPr>
          <p:cNvPr id="52" name="Rectangle 51"/>
          <p:cNvSpPr>
            <a:spLocks noChangeArrowheads="1"/>
          </p:cNvSpPr>
          <p:nvPr/>
        </p:nvSpPr>
        <p:spPr bwMode="auto">
          <a:xfrm>
            <a:off x="6705600" y="2678113"/>
            <a:ext cx="1848968" cy="369332"/>
          </a:xfrm>
          <a:prstGeom prst="rect">
            <a:avLst/>
          </a:prstGeom>
          <a:noFill/>
          <a:ln w="9525">
            <a:noFill/>
            <a:miter lim="800000"/>
            <a:headEnd/>
            <a:tailEnd/>
          </a:ln>
        </p:spPr>
        <p:txBody>
          <a:bodyPr wrap="none">
            <a:spAutoFit/>
          </a:bodyPr>
          <a:lstStyle/>
          <a:p>
            <a:r>
              <a:rPr lang="en-US" b="1" dirty="0" smtClean="0">
                <a:solidFill>
                  <a:srgbClr val="000000"/>
                </a:solidFill>
                <a:latin typeface="Courier New" pitchFamily="49" charset="0"/>
                <a:cs typeface="Courier New" pitchFamily="49" charset="0"/>
              </a:rPr>
              <a:t>Is a </a:t>
            </a:r>
            <a:r>
              <a:rPr lang="en-US" b="1" dirty="0" smtClean="0">
                <a:solidFill>
                  <a:srgbClr val="C0504D"/>
                </a:solidFill>
                <a:latin typeface="Calibri" pitchFamily="34" charset="0"/>
              </a:rPr>
              <a:t>LOCATION</a:t>
            </a:r>
            <a:endParaRPr lang="en-US" b="1" dirty="0">
              <a:solidFill>
                <a:srgbClr val="C0504D"/>
              </a:solidFill>
              <a:latin typeface="Calibri" pitchFamily="34" charset="0"/>
            </a:endParaRPr>
          </a:p>
        </p:txBody>
      </p:sp>
      <p:sp>
        <p:nvSpPr>
          <p:cNvPr id="58" name="Right Arrow 57"/>
          <p:cNvSpPr/>
          <p:nvPr/>
        </p:nvSpPr>
        <p:spPr>
          <a:xfrm rot="16200000">
            <a:off x="5276850" y="4210050"/>
            <a:ext cx="723900" cy="609600"/>
          </a:xfrm>
          <a:prstGeom prst="rightArrow">
            <a:avLst>
              <a:gd name="adj1" fmla="val 50000"/>
              <a:gd name="adj2" fmla="val 5156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0" name="Right Arrow 59"/>
          <p:cNvSpPr/>
          <p:nvPr/>
        </p:nvSpPr>
        <p:spPr>
          <a:xfrm rot="5400000">
            <a:off x="5200650" y="1962150"/>
            <a:ext cx="723900" cy="609600"/>
          </a:xfrm>
          <a:prstGeom prst="rightArrow">
            <a:avLst>
              <a:gd name="adj1" fmla="val 50000"/>
              <a:gd name="adj2" fmla="val 5156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1" name="Right Arrow 60"/>
          <p:cNvSpPr/>
          <p:nvPr/>
        </p:nvSpPr>
        <p:spPr>
          <a:xfrm rot="5400000">
            <a:off x="7029450" y="1962150"/>
            <a:ext cx="723900" cy="609600"/>
          </a:xfrm>
          <a:prstGeom prst="rightArrow">
            <a:avLst>
              <a:gd name="adj1" fmla="val 50000"/>
              <a:gd name="adj2" fmla="val 5156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0" name="Rounded Rectangular Callout 39"/>
          <p:cNvSpPr/>
          <p:nvPr/>
        </p:nvSpPr>
        <p:spPr>
          <a:xfrm>
            <a:off x="2133600" y="4800600"/>
            <a:ext cx="2209800" cy="1524000"/>
          </a:xfrm>
          <a:prstGeom prst="wedgeRoundRectCallout">
            <a:avLst>
              <a:gd name="adj1" fmla="val -78539"/>
              <a:gd name="adj2" fmla="val -28276"/>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b="1" dirty="0">
                <a:solidFill>
                  <a:srgbClr val="FFFFFF"/>
                </a:solidFill>
              </a:rPr>
              <a:t>For each type, pick a random distribution over words</a:t>
            </a:r>
          </a:p>
        </p:txBody>
      </p:sp>
      <p:sp>
        <p:nvSpPr>
          <p:cNvPr id="44" name="Rounded Rectangular Callout 43"/>
          <p:cNvSpPr/>
          <p:nvPr/>
        </p:nvSpPr>
        <p:spPr>
          <a:xfrm>
            <a:off x="2209800" y="762000"/>
            <a:ext cx="2209800" cy="1524000"/>
          </a:xfrm>
          <a:prstGeom prst="wedgeRoundRectCallout">
            <a:avLst>
              <a:gd name="adj1" fmla="val -80952"/>
              <a:gd name="adj2" fmla="val 16147"/>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b="1" dirty="0">
                <a:solidFill>
                  <a:srgbClr val="FFFFFF"/>
                </a:solidFill>
              </a:rPr>
              <a:t>For each </a:t>
            </a:r>
            <a:r>
              <a:rPr lang="en-US" b="1" dirty="0" smtClean="0">
                <a:solidFill>
                  <a:srgbClr val="FFFFFF"/>
                </a:solidFill>
              </a:rPr>
              <a:t>entity, pick </a:t>
            </a:r>
            <a:r>
              <a:rPr lang="en-US" b="1" dirty="0">
                <a:solidFill>
                  <a:srgbClr val="FFFFFF"/>
                </a:solidFill>
              </a:rPr>
              <a:t>a distribution over </a:t>
            </a:r>
            <a:r>
              <a:rPr lang="en-US" b="1" dirty="0" smtClean="0">
                <a:solidFill>
                  <a:srgbClr val="FFFFFF"/>
                </a:solidFill>
              </a:rPr>
              <a:t>types </a:t>
            </a:r>
            <a:r>
              <a:rPr lang="en-US" sz="2400" b="1" dirty="0" smtClean="0">
                <a:solidFill>
                  <a:srgbClr val="FFFFFF"/>
                </a:solidFill>
              </a:rPr>
              <a:t>(constrained by Freebase)</a:t>
            </a:r>
            <a:endParaRPr lang="en-US" sz="2400" b="1" dirty="0">
              <a:solidFill>
                <a:srgbClr val="FFFFFF"/>
              </a:solidFill>
            </a:endParaRPr>
          </a:p>
        </p:txBody>
      </p:sp>
      <p:sp>
        <p:nvSpPr>
          <p:cNvPr id="47" name="Rounded Rectangular Callout 46"/>
          <p:cNvSpPr/>
          <p:nvPr/>
        </p:nvSpPr>
        <p:spPr>
          <a:xfrm>
            <a:off x="2514600" y="2362200"/>
            <a:ext cx="1828800" cy="1066800"/>
          </a:xfrm>
          <a:prstGeom prst="wedgeRoundRectCallout">
            <a:avLst>
              <a:gd name="adj1" fmla="val -102535"/>
              <a:gd name="adj2" fmla="val -16120"/>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b="1" dirty="0">
                <a:solidFill>
                  <a:srgbClr val="FFFFFF"/>
                </a:solidFill>
              </a:rPr>
              <a:t>For each </a:t>
            </a:r>
            <a:r>
              <a:rPr lang="en-US" b="1" dirty="0" smtClean="0">
                <a:solidFill>
                  <a:srgbClr val="FFFFFF"/>
                </a:solidFill>
              </a:rPr>
              <a:t>position, </a:t>
            </a:r>
            <a:r>
              <a:rPr lang="en-US" b="1" dirty="0">
                <a:solidFill>
                  <a:srgbClr val="FFFFFF"/>
                </a:solidFill>
              </a:rPr>
              <a:t>first pick a type</a:t>
            </a:r>
          </a:p>
        </p:txBody>
      </p:sp>
      <p:sp>
        <p:nvSpPr>
          <p:cNvPr id="48" name="Rounded Rectangular Callout 47"/>
          <p:cNvSpPr/>
          <p:nvPr/>
        </p:nvSpPr>
        <p:spPr>
          <a:xfrm>
            <a:off x="2514600" y="3505200"/>
            <a:ext cx="1828800" cy="990600"/>
          </a:xfrm>
          <a:prstGeom prst="wedgeRoundRectCallout">
            <a:avLst>
              <a:gd name="adj1" fmla="val -102970"/>
              <a:gd name="adj2" fmla="val -19268"/>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b="1" dirty="0">
                <a:solidFill>
                  <a:srgbClr val="FFFFFF"/>
                </a:solidFill>
              </a:rPr>
              <a:t>Then pick an </a:t>
            </a:r>
            <a:r>
              <a:rPr lang="en-US" b="1" dirty="0" smtClean="0">
                <a:solidFill>
                  <a:srgbClr val="FFFFFF"/>
                </a:solidFill>
              </a:rPr>
              <a:t>word based </a:t>
            </a:r>
            <a:r>
              <a:rPr lang="en-US" b="1" dirty="0">
                <a:solidFill>
                  <a:srgbClr val="FFFFFF"/>
                </a:solidFill>
              </a:rPr>
              <a:t>on type</a:t>
            </a:r>
          </a:p>
        </p:txBody>
      </p:sp>
      <p:sp>
        <p:nvSpPr>
          <p:cNvPr id="40963" name="Title 1"/>
          <p:cNvSpPr>
            <a:spLocks noGrp="1"/>
          </p:cNvSpPr>
          <p:nvPr>
            <p:ph type="title"/>
          </p:nvPr>
        </p:nvSpPr>
        <p:spPr>
          <a:xfrm>
            <a:off x="457200" y="-152400"/>
            <a:ext cx="8229600" cy="1143000"/>
          </a:xfrm>
        </p:spPr>
        <p:txBody>
          <a:bodyPr/>
          <a:lstStyle/>
          <a:p>
            <a:pPr eaLnBrk="1" hangingPunct="1"/>
            <a:r>
              <a:rPr lang="en-US" dirty="0" smtClean="0"/>
              <a:t>Generative Story</a:t>
            </a:r>
          </a:p>
        </p:txBody>
      </p:sp>
    </p:spTree>
    <p:extLst>
      <p:ext uri="{BB962C8B-B14F-4D97-AF65-F5344CB8AC3E}">
        <p14:creationId xmlns:p14="http://schemas.microsoft.com/office/powerpoint/2010/main" val="330003986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214686" y="230588"/>
            <a:ext cx="1929194" cy="6491991"/>
          </a:xfrm>
          <a:prstGeom prst="rect">
            <a:avLst/>
          </a:prstGeom>
          <a:noFill/>
          <a:ln w="9525">
            <a:noFill/>
            <a:miter lim="800000"/>
            <a:headEnd/>
            <a:tailEnd/>
          </a:ln>
        </p:spPr>
      </p:pic>
      <p:sp>
        <p:nvSpPr>
          <p:cNvPr id="42" name="Slide Number Placeholder 5"/>
          <p:cNvSpPr>
            <a:spLocks noGrp="1"/>
          </p:cNvSpPr>
          <p:nvPr>
            <p:ph type="sldNum" sz="quarter" idx="12"/>
          </p:nvPr>
        </p:nvSpPr>
        <p:spPr/>
        <p:txBody>
          <a:bodyPr/>
          <a:lstStyle/>
          <a:p>
            <a:pPr>
              <a:defRPr/>
            </a:pPr>
            <a:fld id="{12D9A746-5C68-4F38-824C-BDE9C98CC095}" type="slidenum">
              <a:rPr lang="en-US"/>
              <a:pPr>
                <a:defRPr/>
              </a:pPr>
              <a:t>39</a:t>
            </a:fld>
            <a:endParaRPr lang="en-US"/>
          </a:p>
        </p:txBody>
      </p:sp>
      <p:grpSp>
        <p:nvGrpSpPr>
          <p:cNvPr id="3" name="Group 56"/>
          <p:cNvGrpSpPr>
            <a:grpSpLocks/>
          </p:cNvGrpSpPr>
          <p:nvPr/>
        </p:nvGrpSpPr>
        <p:grpSpPr bwMode="auto">
          <a:xfrm>
            <a:off x="4446588" y="4953000"/>
            <a:ext cx="4603199" cy="1200329"/>
            <a:chOff x="4377090" y="4953000"/>
            <a:chExt cx="4603957" cy="1200508"/>
          </a:xfrm>
        </p:grpSpPr>
        <p:sp>
          <p:nvSpPr>
            <p:cNvPr id="40981" name="TextBox 41"/>
            <p:cNvSpPr txBox="1">
              <a:spLocks noChangeArrowheads="1"/>
            </p:cNvSpPr>
            <p:nvPr/>
          </p:nvSpPr>
          <p:spPr bwMode="auto">
            <a:xfrm>
              <a:off x="4377090" y="4953000"/>
              <a:ext cx="2440493" cy="1200508"/>
            </a:xfrm>
            <a:prstGeom prst="rect">
              <a:avLst/>
            </a:prstGeom>
            <a:noFill/>
            <a:ln w="9525">
              <a:noFill/>
              <a:miter lim="800000"/>
              <a:headEnd/>
              <a:tailEnd/>
            </a:ln>
          </p:spPr>
          <p:txBody>
            <a:bodyPr wrap="none">
              <a:spAutoFit/>
            </a:bodyPr>
            <a:lstStyle/>
            <a:p>
              <a:r>
                <a:rPr lang="en-US" dirty="0" smtClean="0">
                  <a:solidFill>
                    <a:srgbClr val="000000"/>
                  </a:solidFill>
                  <a:latin typeface="Calibri" pitchFamily="34" charset="0"/>
                </a:rPr>
                <a:t>Type 1: </a:t>
              </a:r>
              <a:r>
                <a:rPr lang="en-US" b="1" dirty="0" smtClean="0">
                  <a:solidFill>
                    <a:srgbClr val="C0504D"/>
                  </a:solidFill>
                  <a:latin typeface="Calibri" pitchFamily="34" charset="0"/>
                </a:rPr>
                <a:t>TEAM</a:t>
              </a:r>
              <a:endParaRPr lang="en-US" b="1" dirty="0">
                <a:solidFill>
                  <a:srgbClr val="C0504D"/>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P(victory|T1</a:t>
              </a:r>
              <a:r>
                <a:rPr lang="en-US" dirty="0">
                  <a:solidFill>
                    <a:srgbClr val="000000"/>
                  </a:solidFill>
                  <a:latin typeface="Calibri" pitchFamily="34" charset="0"/>
                </a:rPr>
                <a:t>)=	0.02</a:t>
              </a:r>
            </a:p>
            <a:p>
              <a:r>
                <a:rPr lang="en-US" dirty="0">
                  <a:solidFill>
                    <a:srgbClr val="000000"/>
                  </a:solidFill>
                  <a:latin typeface="Calibri" pitchFamily="34" charset="0"/>
                </a:rPr>
                <a:t>   </a:t>
              </a:r>
              <a:r>
                <a:rPr lang="en-US" dirty="0" smtClean="0">
                  <a:solidFill>
                    <a:srgbClr val="000000"/>
                  </a:solidFill>
                  <a:latin typeface="Calibri" pitchFamily="34" charset="0"/>
                </a:rPr>
                <a:t>P(played|T1</a:t>
              </a:r>
              <a:r>
                <a:rPr lang="en-US" dirty="0">
                  <a:solidFill>
                    <a:srgbClr val="000000"/>
                  </a:solidFill>
                  <a:latin typeface="Calibri" pitchFamily="34" charset="0"/>
                </a:rPr>
                <a:t>)=	</a:t>
              </a:r>
              <a:r>
                <a:rPr lang="en-US" dirty="0" smtClean="0">
                  <a:solidFill>
                    <a:srgbClr val="000000"/>
                  </a:solidFill>
                  <a:latin typeface="Calibri" pitchFamily="34" charset="0"/>
                </a:rPr>
                <a:t>0.01</a:t>
              </a:r>
              <a:endParaRPr lang="en-US" dirty="0">
                <a:solidFill>
                  <a:srgbClr val="000000"/>
                </a:solidFill>
                <a:latin typeface="Calibri" pitchFamily="34" charset="0"/>
              </a:endParaRPr>
            </a:p>
            <a:p>
              <a:r>
                <a:rPr lang="en-US" dirty="0">
                  <a:solidFill>
                    <a:srgbClr val="000000"/>
                  </a:solidFill>
                  <a:latin typeface="Calibri" pitchFamily="34" charset="0"/>
                </a:rPr>
                <a:t>   …</a:t>
              </a:r>
            </a:p>
          </p:txBody>
        </p:sp>
        <p:sp>
          <p:nvSpPr>
            <p:cNvPr id="40982" name="TextBox 42"/>
            <p:cNvSpPr txBox="1">
              <a:spLocks noChangeArrowheads="1"/>
            </p:cNvSpPr>
            <p:nvPr/>
          </p:nvSpPr>
          <p:spPr bwMode="auto">
            <a:xfrm>
              <a:off x="6858000" y="4953000"/>
              <a:ext cx="2123047" cy="1200508"/>
            </a:xfrm>
            <a:prstGeom prst="rect">
              <a:avLst/>
            </a:prstGeom>
            <a:noFill/>
            <a:ln w="9525">
              <a:noFill/>
              <a:miter lim="800000"/>
              <a:headEnd/>
              <a:tailEnd/>
            </a:ln>
          </p:spPr>
          <p:txBody>
            <a:bodyPr wrap="none">
              <a:spAutoFit/>
            </a:bodyPr>
            <a:lstStyle/>
            <a:p>
              <a:r>
                <a:rPr lang="en-US" dirty="0" smtClean="0">
                  <a:solidFill>
                    <a:srgbClr val="000000"/>
                  </a:solidFill>
                  <a:latin typeface="Calibri" pitchFamily="34" charset="0"/>
                </a:rPr>
                <a:t>Type 2</a:t>
              </a:r>
              <a:r>
                <a:rPr lang="en-US" dirty="0">
                  <a:solidFill>
                    <a:srgbClr val="000000"/>
                  </a:solidFill>
                  <a:latin typeface="Calibri" pitchFamily="34" charset="0"/>
                </a:rPr>
                <a:t>: </a:t>
              </a:r>
              <a:r>
                <a:rPr lang="en-US" b="1" dirty="0" smtClean="0">
                  <a:solidFill>
                    <a:srgbClr val="C0504D"/>
                  </a:solidFill>
                  <a:latin typeface="Calibri" pitchFamily="34" charset="0"/>
                </a:rPr>
                <a:t>LOCATION</a:t>
              </a:r>
              <a:endParaRPr lang="en-US" b="1" dirty="0">
                <a:solidFill>
                  <a:srgbClr val="C0504D"/>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P(visiting|T2</a:t>
              </a:r>
              <a:r>
                <a:rPr lang="en-US" dirty="0">
                  <a:solidFill>
                    <a:srgbClr val="000000"/>
                  </a:solidFill>
                  <a:latin typeface="Calibri" pitchFamily="34" charset="0"/>
                </a:rPr>
                <a:t>)=</a:t>
              </a:r>
              <a:r>
                <a:rPr lang="en-US" dirty="0" smtClean="0">
                  <a:solidFill>
                    <a:srgbClr val="000000"/>
                  </a:solidFill>
                  <a:latin typeface="Calibri" pitchFamily="34" charset="0"/>
                </a:rPr>
                <a:t>0.05</a:t>
              </a:r>
              <a:endParaRPr lang="en-US" b="1" dirty="0">
                <a:solidFill>
                  <a:srgbClr val="C0504D"/>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P(airport|T2</a:t>
              </a:r>
              <a:r>
                <a:rPr lang="en-US" dirty="0">
                  <a:solidFill>
                    <a:srgbClr val="000000"/>
                  </a:solidFill>
                  <a:latin typeface="Calibri" pitchFamily="34" charset="0"/>
                </a:rPr>
                <a:t>)=</a:t>
              </a:r>
              <a:r>
                <a:rPr lang="en-US" dirty="0" smtClean="0">
                  <a:solidFill>
                    <a:srgbClr val="000000"/>
                  </a:solidFill>
                  <a:latin typeface="Calibri" pitchFamily="34" charset="0"/>
                </a:rPr>
                <a:t>0.02</a:t>
              </a:r>
              <a:endParaRPr lang="en-US" dirty="0">
                <a:solidFill>
                  <a:srgbClr val="000000"/>
                </a:solidFill>
                <a:latin typeface="Calibri" pitchFamily="34" charset="0"/>
              </a:endParaRPr>
            </a:p>
            <a:p>
              <a:r>
                <a:rPr lang="en-US" dirty="0">
                  <a:solidFill>
                    <a:srgbClr val="000000"/>
                  </a:solidFill>
                  <a:latin typeface="Calibri" pitchFamily="34" charset="0"/>
                </a:rPr>
                <a:t>   …</a:t>
              </a:r>
            </a:p>
          </p:txBody>
        </p:sp>
      </p:grpSp>
      <p:sp>
        <p:nvSpPr>
          <p:cNvPr id="45" name="Rectangle 44"/>
          <p:cNvSpPr>
            <a:spLocks noChangeArrowheads="1"/>
          </p:cNvSpPr>
          <p:nvPr/>
        </p:nvSpPr>
        <p:spPr bwMode="auto">
          <a:xfrm>
            <a:off x="4495800" y="838200"/>
            <a:ext cx="3886200" cy="1477328"/>
          </a:xfrm>
          <a:prstGeom prst="rect">
            <a:avLst/>
          </a:prstGeom>
          <a:noFill/>
          <a:ln w="9525">
            <a:noFill/>
            <a:miter lim="800000"/>
            <a:headEnd/>
            <a:tailEnd/>
          </a:ln>
        </p:spPr>
        <p:txBody>
          <a:bodyPr>
            <a:spAutoFit/>
          </a:bodyPr>
          <a:lstStyle/>
          <a:p>
            <a:r>
              <a:rPr lang="en-US" b="1" dirty="0" smtClean="0">
                <a:solidFill>
                  <a:srgbClr val="000000"/>
                </a:solidFill>
                <a:latin typeface="Courier New" pitchFamily="49" charset="0"/>
                <a:cs typeface="Courier New" pitchFamily="49" charset="0"/>
              </a:rPr>
              <a:t>Seattle</a:t>
            </a:r>
            <a:endParaRPr lang="en-US" b="1" dirty="0">
              <a:solidFill>
                <a:srgbClr val="000000"/>
              </a:solidFill>
              <a:latin typeface="Courier New" pitchFamily="49" charset="0"/>
              <a:cs typeface="Courier New" pitchFamily="49"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a:t>
            </a:r>
            <a:r>
              <a:rPr lang="en-US" b="1" dirty="0" err="1" smtClean="0">
                <a:solidFill>
                  <a:schemeClr val="accent2"/>
                </a:solidFill>
                <a:latin typeface="Calibri" pitchFamily="34" charset="0"/>
              </a:rPr>
              <a:t>TEAM</a:t>
            </a:r>
            <a:r>
              <a:rPr lang="en-US" dirty="0" err="1" smtClean="0">
                <a:solidFill>
                  <a:srgbClr val="000000"/>
                </a:solidFill>
                <a:latin typeface="Calibri" pitchFamily="34" charset="0"/>
              </a:rPr>
              <a:t>|</a:t>
            </a:r>
            <a:r>
              <a:rPr lang="en-US" b="1" dirty="0" err="1" smtClean="0">
                <a:solidFill>
                  <a:srgbClr val="000000"/>
                </a:solidFill>
                <a:latin typeface="Courier New" pitchFamily="49" charset="0"/>
                <a:cs typeface="Courier New" pitchFamily="49" charset="0"/>
              </a:rPr>
              <a:t>Seattle</a:t>
            </a:r>
            <a:r>
              <a:rPr lang="en-US" dirty="0" smtClean="0">
                <a:solidFill>
                  <a:srgbClr val="000000"/>
                </a:solidFill>
                <a:latin typeface="Calibri" pitchFamily="34" charset="0"/>
              </a:rPr>
              <a:t>)=</a:t>
            </a:r>
            <a:r>
              <a:rPr lang="en-US" dirty="0">
                <a:solidFill>
                  <a:srgbClr val="000000"/>
                </a:solidFill>
                <a:latin typeface="Calibri" pitchFamily="34" charset="0"/>
              </a:rPr>
              <a:t>	</a:t>
            </a:r>
            <a:r>
              <a:rPr lang="en-US" dirty="0" smtClean="0">
                <a:solidFill>
                  <a:srgbClr val="000000"/>
                </a:solidFill>
                <a:latin typeface="Calibri" pitchFamily="34" charset="0"/>
              </a:rPr>
              <a:t>0.6</a:t>
            </a:r>
            <a:endParaRPr lang="en-US" dirty="0">
              <a:solidFill>
                <a:srgbClr val="000000"/>
              </a:solidFill>
              <a:latin typeface="Calibri" pitchFamily="34" charset="0"/>
            </a:endParaRPr>
          </a:p>
          <a:p>
            <a:r>
              <a:rPr lang="en-US" dirty="0">
                <a:solidFill>
                  <a:srgbClr val="000000"/>
                </a:solidFill>
                <a:latin typeface="Calibri" pitchFamily="34" charset="0"/>
              </a:rPr>
              <a:t>   </a:t>
            </a:r>
            <a:r>
              <a:rPr lang="en-US" dirty="0" smtClean="0">
                <a:solidFill>
                  <a:srgbClr val="000000"/>
                </a:solidFill>
                <a:latin typeface="Calibri" pitchFamily="34" charset="0"/>
              </a:rPr>
              <a:t>P(</a:t>
            </a:r>
            <a:r>
              <a:rPr lang="en-US" b="1" dirty="0" err="1" smtClean="0">
                <a:solidFill>
                  <a:schemeClr val="accent2"/>
                </a:solidFill>
                <a:latin typeface="Calibri" pitchFamily="34" charset="0"/>
              </a:rPr>
              <a:t>LOCATION</a:t>
            </a:r>
            <a:r>
              <a:rPr lang="en-US" dirty="0" err="1" smtClean="0">
                <a:solidFill>
                  <a:srgbClr val="000000"/>
                </a:solidFill>
                <a:latin typeface="Calibri" pitchFamily="34" charset="0"/>
              </a:rPr>
              <a:t>|</a:t>
            </a:r>
            <a:r>
              <a:rPr lang="en-US" b="1" dirty="0" err="1" smtClean="0">
                <a:solidFill>
                  <a:srgbClr val="000000"/>
                </a:solidFill>
                <a:latin typeface="Courier New" pitchFamily="49" charset="0"/>
                <a:cs typeface="Courier New" pitchFamily="49" charset="0"/>
              </a:rPr>
              <a:t>Seattle</a:t>
            </a:r>
            <a:r>
              <a:rPr lang="en-US" dirty="0" smtClean="0">
                <a:solidFill>
                  <a:srgbClr val="000000"/>
                </a:solidFill>
                <a:latin typeface="Calibri" pitchFamily="34" charset="0"/>
              </a:rPr>
              <a:t>)=</a:t>
            </a:r>
            <a:r>
              <a:rPr lang="en-US" dirty="0">
                <a:solidFill>
                  <a:srgbClr val="000000"/>
                </a:solidFill>
                <a:latin typeface="Calibri" pitchFamily="34" charset="0"/>
              </a:rPr>
              <a:t>	</a:t>
            </a:r>
            <a:r>
              <a:rPr lang="en-US" dirty="0" smtClean="0">
                <a:solidFill>
                  <a:srgbClr val="000000"/>
                </a:solidFill>
                <a:latin typeface="Calibri" pitchFamily="34" charset="0"/>
              </a:rPr>
              <a:t>0.4</a:t>
            </a:r>
            <a:endParaRPr lang="en-US" dirty="0">
              <a:solidFill>
                <a:srgbClr val="000000"/>
              </a:solidFill>
              <a:latin typeface="Calibri" pitchFamily="34" charset="0"/>
            </a:endParaRPr>
          </a:p>
          <a:p>
            <a:r>
              <a:rPr lang="en-US" dirty="0">
                <a:solidFill>
                  <a:srgbClr val="000000"/>
                </a:solidFill>
                <a:latin typeface="Calibri" pitchFamily="34" charset="0"/>
              </a:rPr>
              <a:t>  </a:t>
            </a:r>
            <a:endParaRPr lang="en-US" b="1" dirty="0">
              <a:solidFill>
                <a:srgbClr val="000000"/>
              </a:solidFill>
              <a:latin typeface="Courier New" pitchFamily="49" charset="0"/>
              <a:cs typeface="Courier New" pitchFamily="49" charset="0"/>
            </a:endParaRPr>
          </a:p>
          <a:p>
            <a:endParaRPr lang="en-US" dirty="0">
              <a:solidFill>
                <a:srgbClr val="000000"/>
              </a:solidFill>
              <a:latin typeface="Calibri" pitchFamily="34" charset="0"/>
            </a:endParaRPr>
          </a:p>
        </p:txBody>
      </p:sp>
      <p:sp>
        <p:nvSpPr>
          <p:cNvPr id="50" name="Rectangle 49"/>
          <p:cNvSpPr>
            <a:spLocks noChangeArrowheads="1"/>
          </p:cNvSpPr>
          <p:nvPr/>
        </p:nvSpPr>
        <p:spPr bwMode="auto">
          <a:xfrm>
            <a:off x="4510088" y="2667000"/>
            <a:ext cx="1438599" cy="369332"/>
          </a:xfrm>
          <a:prstGeom prst="rect">
            <a:avLst/>
          </a:prstGeom>
          <a:noFill/>
          <a:ln w="9525">
            <a:noFill/>
            <a:miter lim="800000"/>
            <a:headEnd/>
            <a:tailEnd/>
          </a:ln>
        </p:spPr>
        <p:txBody>
          <a:bodyPr wrap="none">
            <a:spAutoFit/>
          </a:bodyPr>
          <a:lstStyle/>
          <a:p>
            <a:r>
              <a:rPr lang="en-US" b="1" dirty="0" smtClean="0">
                <a:solidFill>
                  <a:srgbClr val="000000"/>
                </a:solidFill>
                <a:latin typeface="Courier New" pitchFamily="49" charset="0"/>
                <a:cs typeface="Courier New" pitchFamily="49" charset="0"/>
              </a:rPr>
              <a:t>Is a </a:t>
            </a:r>
            <a:r>
              <a:rPr lang="en-US" b="1" dirty="0" smtClean="0">
                <a:solidFill>
                  <a:srgbClr val="C0504D"/>
                </a:solidFill>
                <a:latin typeface="Calibri" pitchFamily="34" charset="0"/>
              </a:rPr>
              <a:t>TEAM</a:t>
            </a:r>
            <a:endParaRPr lang="en-US" b="1" dirty="0">
              <a:solidFill>
                <a:srgbClr val="C0504D"/>
              </a:solidFill>
              <a:latin typeface="Calibri" pitchFamily="34" charset="0"/>
            </a:endParaRPr>
          </a:p>
        </p:txBody>
      </p:sp>
      <p:sp>
        <p:nvSpPr>
          <p:cNvPr id="51" name="Rectangle 50"/>
          <p:cNvSpPr>
            <a:spLocks noChangeArrowheads="1"/>
          </p:cNvSpPr>
          <p:nvPr/>
        </p:nvSpPr>
        <p:spPr bwMode="auto">
          <a:xfrm>
            <a:off x="5181600" y="3733800"/>
            <a:ext cx="821572" cy="369332"/>
          </a:xfrm>
          <a:prstGeom prst="rect">
            <a:avLst/>
          </a:prstGeom>
          <a:noFill/>
          <a:ln w="9525">
            <a:noFill/>
            <a:miter lim="800000"/>
            <a:headEnd/>
            <a:tailEnd/>
          </a:ln>
        </p:spPr>
        <p:txBody>
          <a:bodyPr wrap="none">
            <a:spAutoFit/>
          </a:bodyPr>
          <a:lstStyle/>
          <a:p>
            <a:r>
              <a:rPr lang="en-US" dirty="0" smtClean="0">
                <a:solidFill>
                  <a:srgbClr val="000000"/>
                </a:solidFill>
                <a:latin typeface="Calibri" pitchFamily="34" charset="0"/>
              </a:rPr>
              <a:t>victory</a:t>
            </a:r>
            <a:endParaRPr lang="en-US" dirty="0">
              <a:solidFill>
                <a:srgbClr val="000000"/>
              </a:solidFill>
              <a:latin typeface="Calibri" pitchFamily="34" charset="0"/>
            </a:endParaRPr>
          </a:p>
        </p:txBody>
      </p:sp>
      <p:sp>
        <p:nvSpPr>
          <p:cNvPr id="52" name="Rectangle 51"/>
          <p:cNvSpPr>
            <a:spLocks noChangeArrowheads="1"/>
          </p:cNvSpPr>
          <p:nvPr/>
        </p:nvSpPr>
        <p:spPr bwMode="auto">
          <a:xfrm>
            <a:off x="6705600" y="2678113"/>
            <a:ext cx="1848968" cy="369332"/>
          </a:xfrm>
          <a:prstGeom prst="rect">
            <a:avLst/>
          </a:prstGeom>
          <a:noFill/>
          <a:ln w="9525">
            <a:noFill/>
            <a:miter lim="800000"/>
            <a:headEnd/>
            <a:tailEnd/>
          </a:ln>
        </p:spPr>
        <p:txBody>
          <a:bodyPr wrap="none">
            <a:spAutoFit/>
          </a:bodyPr>
          <a:lstStyle/>
          <a:p>
            <a:r>
              <a:rPr lang="en-US" b="1" dirty="0" smtClean="0">
                <a:solidFill>
                  <a:srgbClr val="000000"/>
                </a:solidFill>
                <a:latin typeface="Courier New" pitchFamily="49" charset="0"/>
                <a:cs typeface="Courier New" pitchFamily="49" charset="0"/>
              </a:rPr>
              <a:t>Is a </a:t>
            </a:r>
            <a:r>
              <a:rPr lang="en-US" b="1" dirty="0" smtClean="0">
                <a:solidFill>
                  <a:srgbClr val="C0504D"/>
                </a:solidFill>
                <a:latin typeface="Calibri" pitchFamily="34" charset="0"/>
              </a:rPr>
              <a:t>LOCATION</a:t>
            </a:r>
            <a:endParaRPr lang="en-US" b="1" dirty="0">
              <a:solidFill>
                <a:srgbClr val="C0504D"/>
              </a:solidFill>
              <a:latin typeface="Calibri" pitchFamily="34" charset="0"/>
            </a:endParaRPr>
          </a:p>
        </p:txBody>
      </p:sp>
      <p:sp>
        <p:nvSpPr>
          <p:cNvPr id="53" name="Rectangle 52"/>
          <p:cNvSpPr>
            <a:spLocks noChangeArrowheads="1"/>
          </p:cNvSpPr>
          <p:nvPr/>
        </p:nvSpPr>
        <p:spPr bwMode="auto">
          <a:xfrm>
            <a:off x="7003497" y="3733800"/>
            <a:ext cx="829073" cy="369332"/>
          </a:xfrm>
          <a:prstGeom prst="rect">
            <a:avLst/>
          </a:prstGeom>
          <a:noFill/>
          <a:ln w="9525">
            <a:noFill/>
            <a:miter lim="800000"/>
            <a:headEnd/>
            <a:tailEnd/>
          </a:ln>
        </p:spPr>
        <p:txBody>
          <a:bodyPr wrap="none">
            <a:spAutoFit/>
          </a:bodyPr>
          <a:lstStyle/>
          <a:p>
            <a:r>
              <a:rPr lang="en-US" dirty="0" smtClean="0">
                <a:solidFill>
                  <a:srgbClr val="000000"/>
                </a:solidFill>
                <a:latin typeface="Calibri" pitchFamily="34" charset="0"/>
              </a:rPr>
              <a:t>airport</a:t>
            </a:r>
            <a:endParaRPr lang="en-US" dirty="0">
              <a:solidFill>
                <a:srgbClr val="000000"/>
              </a:solidFill>
              <a:latin typeface="Calibri" pitchFamily="34" charset="0"/>
            </a:endParaRPr>
          </a:p>
        </p:txBody>
      </p:sp>
      <p:sp>
        <p:nvSpPr>
          <p:cNvPr id="58" name="Right Arrow 57"/>
          <p:cNvSpPr/>
          <p:nvPr/>
        </p:nvSpPr>
        <p:spPr>
          <a:xfrm rot="16200000">
            <a:off x="5276850" y="4210050"/>
            <a:ext cx="723900" cy="609600"/>
          </a:xfrm>
          <a:prstGeom prst="rightArrow">
            <a:avLst>
              <a:gd name="adj1" fmla="val 50000"/>
              <a:gd name="adj2" fmla="val 5156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9" name="Right Arrow 58"/>
          <p:cNvSpPr/>
          <p:nvPr/>
        </p:nvSpPr>
        <p:spPr>
          <a:xfrm rot="16200000">
            <a:off x="7029450" y="4210050"/>
            <a:ext cx="723900" cy="609600"/>
          </a:xfrm>
          <a:prstGeom prst="rightArrow">
            <a:avLst>
              <a:gd name="adj1" fmla="val 50000"/>
              <a:gd name="adj2" fmla="val 5156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0" name="Right Arrow 59"/>
          <p:cNvSpPr/>
          <p:nvPr/>
        </p:nvSpPr>
        <p:spPr>
          <a:xfrm rot="5400000">
            <a:off x="5200650" y="1962150"/>
            <a:ext cx="723900" cy="609600"/>
          </a:xfrm>
          <a:prstGeom prst="rightArrow">
            <a:avLst>
              <a:gd name="adj1" fmla="val 50000"/>
              <a:gd name="adj2" fmla="val 5156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1" name="Right Arrow 60"/>
          <p:cNvSpPr/>
          <p:nvPr/>
        </p:nvSpPr>
        <p:spPr>
          <a:xfrm rot="5400000">
            <a:off x="7029450" y="1962150"/>
            <a:ext cx="723900" cy="609600"/>
          </a:xfrm>
          <a:prstGeom prst="rightArrow">
            <a:avLst>
              <a:gd name="adj1" fmla="val 50000"/>
              <a:gd name="adj2" fmla="val 5156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0" name="Rounded Rectangular Callout 39"/>
          <p:cNvSpPr/>
          <p:nvPr/>
        </p:nvSpPr>
        <p:spPr>
          <a:xfrm>
            <a:off x="2133600" y="4800600"/>
            <a:ext cx="2209800" cy="1524000"/>
          </a:xfrm>
          <a:prstGeom prst="wedgeRoundRectCallout">
            <a:avLst>
              <a:gd name="adj1" fmla="val -78539"/>
              <a:gd name="adj2" fmla="val -28276"/>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b="1" dirty="0">
                <a:solidFill>
                  <a:srgbClr val="FFFFFF"/>
                </a:solidFill>
              </a:rPr>
              <a:t>For each type, pick a random distribution over words</a:t>
            </a:r>
          </a:p>
        </p:txBody>
      </p:sp>
      <p:sp>
        <p:nvSpPr>
          <p:cNvPr id="44" name="Rounded Rectangular Callout 43"/>
          <p:cNvSpPr/>
          <p:nvPr/>
        </p:nvSpPr>
        <p:spPr>
          <a:xfrm>
            <a:off x="2209800" y="762000"/>
            <a:ext cx="2209800" cy="1524000"/>
          </a:xfrm>
          <a:prstGeom prst="wedgeRoundRectCallout">
            <a:avLst>
              <a:gd name="adj1" fmla="val -80952"/>
              <a:gd name="adj2" fmla="val 16147"/>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b="1" dirty="0">
                <a:solidFill>
                  <a:srgbClr val="FFFFFF"/>
                </a:solidFill>
              </a:rPr>
              <a:t>For each </a:t>
            </a:r>
            <a:r>
              <a:rPr lang="en-US" b="1" dirty="0" smtClean="0">
                <a:solidFill>
                  <a:srgbClr val="FFFFFF"/>
                </a:solidFill>
              </a:rPr>
              <a:t>entity, pick </a:t>
            </a:r>
            <a:r>
              <a:rPr lang="en-US" b="1" dirty="0">
                <a:solidFill>
                  <a:srgbClr val="FFFFFF"/>
                </a:solidFill>
              </a:rPr>
              <a:t>a distribution over </a:t>
            </a:r>
            <a:r>
              <a:rPr lang="en-US" b="1" dirty="0" smtClean="0">
                <a:solidFill>
                  <a:srgbClr val="FFFFFF"/>
                </a:solidFill>
              </a:rPr>
              <a:t>types </a:t>
            </a:r>
            <a:r>
              <a:rPr lang="en-US" sz="2400" b="1" dirty="0" smtClean="0">
                <a:solidFill>
                  <a:srgbClr val="FFFFFF"/>
                </a:solidFill>
              </a:rPr>
              <a:t>(constrained by Freebase)</a:t>
            </a:r>
            <a:endParaRPr lang="en-US" sz="2400" b="1" dirty="0">
              <a:solidFill>
                <a:srgbClr val="FFFFFF"/>
              </a:solidFill>
            </a:endParaRPr>
          </a:p>
        </p:txBody>
      </p:sp>
      <p:sp>
        <p:nvSpPr>
          <p:cNvPr id="47" name="Rounded Rectangular Callout 46"/>
          <p:cNvSpPr/>
          <p:nvPr/>
        </p:nvSpPr>
        <p:spPr>
          <a:xfrm>
            <a:off x="2514600" y="2362200"/>
            <a:ext cx="1828800" cy="1066800"/>
          </a:xfrm>
          <a:prstGeom prst="wedgeRoundRectCallout">
            <a:avLst>
              <a:gd name="adj1" fmla="val -102535"/>
              <a:gd name="adj2" fmla="val -16120"/>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b="1" dirty="0">
                <a:solidFill>
                  <a:srgbClr val="FFFFFF"/>
                </a:solidFill>
              </a:rPr>
              <a:t>For each </a:t>
            </a:r>
            <a:r>
              <a:rPr lang="en-US" b="1" dirty="0" smtClean="0">
                <a:solidFill>
                  <a:srgbClr val="FFFFFF"/>
                </a:solidFill>
              </a:rPr>
              <a:t>position, </a:t>
            </a:r>
            <a:r>
              <a:rPr lang="en-US" b="1" dirty="0">
                <a:solidFill>
                  <a:srgbClr val="FFFFFF"/>
                </a:solidFill>
              </a:rPr>
              <a:t>first pick a type</a:t>
            </a:r>
          </a:p>
        </p:txBody>
      </p:sp>
      <p:sp>
        <p:nvSpPr>
          <p:cNvPr id="48" name="Rounded Rectangular Callout 47"/>
          <p:cNvSpPr/>
          <p:nvPr/>
        </p:nvSpPr>
        <p:spPr>
          <a:xfrm>
            <a:off x="2514600" y="3505200"/>
            <a:ext cx="1828800" cy="990600"/>
          </a:xfrm>
          <a:prstGeom prst="wedgeRoundRectCallout">
            <a:avLst>
              <a:gd name="adj1" fmla="val -102970"/>
              <a:gd name="adj2" fmla="val -19268"/>
              <a:gd name="adj3" fmla="val 1666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r>
              <a:rPr lang="en-US" b="1" dirty="0">
                <a:solidFill>
                  <a:srgbClr val="FFFFFF"/>
                </a:solidFill>
              </a:rPr>
              <a:t>Then pick an </a:t>
            </a:r>
            <a:r>
              <a:rPr lang="en-US" b="1" dirty="0" smtClean="0">
                <a:solidFill>
                  <a:srgbClr val="FFFFFF"/>
                </a:solidFill>
              </a:rPr>
              <a:t>word based </a:t>
            </a:r>
            <a:r>
              <a:rPr lang="en-US" b="1" dirty="0">
                <a:solidFill>
                  <a:srgbClr val="FFFFFF"/>
                </a:solidFill>
              </a:rPr>
              <a:t>on type</a:t>
            </a:r>
          </a:p>
        </p:txBody>
      </p:sp>
      <p:sp>
        <p:nvSpPr>
          <p:cNvPr id="40963" name="Title 1"/>
          <p:cNvSpPr>
            <a:spLocks noGrp="1"/>
          </p:cNvSpPr>
          <p:nvPr>
            <p:ph type="title"/>
          </p:nvPr>
        </p:nvSpPr>
        <p:spPr>
          <a:xfrm>
            <a:off x="457200" y="-152400"/>
            <a:ext cx="8229600" cy="1143000"/>
          </a:xfrm>
        </p:spPr>
        <p:txBody>
          <a:bodyPr/>
          <a:lstStyle/>
          <a:p>
            <a:pPr eaLnBrk="1" hangingPunct="1"/>
            <a:r>
              <a:rPr lang="en-US" dirty="0" smtClean="0"/>
              <a:t>Generative Story</a:t>
            </a:r>
          </a:p>
        </p:txBody>
      </p:sp>
    </p:spTree>
    <p:extLst>
      <p:ext uri="{BB962C8B-B14F-4D97-AF65-F5344CB8AC3E}">
        <p14:creationId xmlns:p14="http://schemas.microsoft.com/office/powerpoint/2010/main" val="135610289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Demo</a:t>
            </a:r>
            <a:endParaRPr lang="en-US" dirty="0"/>
          </a:p>
        </p:txBody>
      </p:sp>
      <p:sp>
        <p:nvSpPr>
          <p:cNvPr id="4" name="Rectangle 3"/>
          <p:cNvSpPr/>
          <p:nvPr/>
        </p:nvSpPr>
        <p:spPr>
          <a:xfrm>
            <a:off x="1752600" y="5678269"/>
            <a:ext cx="5791200" cy="646331"/>
          </a:xfrm>
          <a:prstGeom prst="rect">
            <a:avLst/>
          </a:prstGeom>
        </p:spPr>
        <p:txBody>
          <a:bodyPr wrap="square">
            <a:spAutoFit/>
          </a:bodyPr>
          <a:lstStyle/>
          <a:p>
            <a:r>
              <a:rPr lang="en-US" sz="5400" baseline="-25000" dirty="0" smtClean="0">
                <a:hlinkClick r:id="rId3"/>
              </a:rPr>
              <a:t>http://statuscalendar.com</a:t>
            </a:r>
            <a:endParaRPr lang="en-US" sz="5400" baseline="-25000" dirty="0"/>
          </a:p>
        </p:txBody>
      </p:sp>
      <p:sp>
        <p:nvSpPr>
          <p:cNvPr id="5" name="Content Placeholder 2"/>
          <p:cNvSpPr>
            <a:spLocks noGrp="1"/>
          </p:cNvSpPr>
          <p:nvPr>
            <p:ph idx="1"/>
          </p:nvPr>
        </p:nvSpPr>
        <p:spPr>
          <a:xfrm>
            <a:off x="457200" y="1371600"/>
            <a:ext cx="8229600" cy="4267200"/>
          </a:xfrm>
        </p:spPr>
        <p:txBody>
          <a:bodyPr>
            <a:normAutofit fontScale="92500" lnSpcReduction="10000"/>
          </a:bodyPr>
          <a:lstStyle/>
          <a:p>
            <a:r>
              <a:rPr lang="en-US" dirty="0" smtClean="0"/>
              <a:t>Extract Entities from millions of Tweets</a:t>
            </a:r>
          </a:p>
          <a:p>
            <a:pPr lvl="1"/>
            <a:r>
              <a:rPr lang="en-US" dirty="0" smtClean="0"/>
              <a:t>Continuously</a:t>
            </a:r>
          </a:p>
          <a:p>
            <a:pPr lvl="1"/>
            <a:r>
              <a:rPr lang="en-US" dirty="0" smtClean="0"/>
              <a:t>Using NER trained on Labeled Tweets</a:t>
            </a:r>
          </a:p>
          <a:p>
            <a:pPr lvl="1"/>
            <a:r>
              <a:rPr lang="en-US" dirty="0" smtClean="0"/>
              <a:t> </a:t>
            </a:r>
            <a:r>
              <a:rPr lang="en-US" b="1" dirty="0" smtClean="0">
                <a:solidFill>
                  <a:schemeClr val="accent1"/>
                </a:solidFill>
              </a:rPr>
              <a:t>[Ritter et. </a:t>
            </a:r>
            <a:r>
              <a:rPr lang="en-US" b="1" dirty="0">
                <a:solidFill>
                  <a:schemeClr val="accent1"/>
                </a:solidFill>
              </a:rPr>
              <a:t>a</a:t>
            </a:r>
            <a:r>
              <a:rPr lang="en-US" b="1" dirty="0" smtClean="0">
                <a:solidFill>
                  <a:schemeClr val="accent1"/>
                </a:solidFill>
              </a:rPr>
              <a:t>l. EMNLP 2011]</a:t>
            </a:r>
          </a:p>
          <a:p>
            <a:r>
              <a:rPr lang="en-US" dirty="0" smtClean="0"/>
              <a:t>Extract and Resolve Temporal Expressions</a:t>
            </a:r>
          </a:p>
          <a:p>
            <a:pPr lvl="1"/>
            <a:r>
              <a:rPr lang="en-US" dirty="0" smtClean="0"/>
              <a:t>For example “Next Friday” = </a:t>
            </a:r>
            <a:r>
              <a:rPr lang="en-US" b="1" dirty="0" smtClean="0">
                <a:latin typeface="Courier New" pitchFamily="49" charset="0"/>
                <a:cs typeface="Courier New" pitchFamily="49" charset="0"/>
              </a:rPr>
              <a:t>09-09-11</a:t>
            </a:r>
          </a:p>
          <a:p>
            <a:r>
              <a:rPr lang="en-US" dirty="0" smtClean="0"/>
              <a:t>Count Entity/Day co-occurrences</a:t>
            </a:r>
          </a:p>
          <a:p>
            <a:pPr lvl="1"/>
            <a:r>
              <a:rPr lang="en-US" dirty="0" smtClean="0"/>
              <a:t>G</a:t>
            </a:r>
            <a:r>
              <a:rPr lang="en-US" baseline="30000" dirty="0" smtClean="0"/>
              <a:t>2</a:t>
            </a:r>
            <a:r>
              <a:rPr lang="en-US" dirty="0" smtClean="0"/>
              <a:t> Log Likelihood Ratio</a:t>
            </a:r>
          </a:p>
          <a:p>
            <a:r>
              <a:rPr lang="en-US" dirty="0" smtClean="0"/>
              <a:t>Plot Top K Entities for Each Day</a:t>
            </a:r>
            <a:endParaRPr lang="en-US" dirty="0"/>
          </a:p>
        </p:txBody>
      </p:sp>
    </p:spTree>
    <p:extLst>
      <p:ext uri="{BB962C8B-B14F-4D97-AF65-F5344CB8AC3E}">
        <p14:creationId xmlns:p14="http://schemas.microsoft.com/office/powerpoint/2010/main" val="584386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Data/Inference</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Gather entities and words which co-occur</a:t>
            </a:r>
          </a:p>
          <a:p>
            <a:pPr lvl="1"/>
            <a:r>
              <a:rPr lang="en-US" dirty="0" smtClean="0"/>
              <a:t>Extract Entities from about 60M status messages</a:t>
            </a:r>
          </a:p>
          <a:p>
            <a:r>
              <a:rPr lang="en-US" dirty="0" smtClean="0"/>
              <a:t>Used a set of 10 types from Freebase</a:t>
            </a:r>
          </a:p>
          <a:p>
            <a:pPr lvl="1"/>
            <a:r>
              <a:rPr lang="en-US" dirty="0" smtClean="0"/>
              <a:t>Commonly occur in Tweets</a:t>
            </a:r>
          </a:p>
          <a:p>
            <a:pPr lvl="1"/>
            <a:r>
              <a:rPr lang="en-US" dirty="0" smtClean="0"/>
              <a:t>Good coverage in Freebase</a:t>
            </a:r>
          </a:p>
          <a:p>
            <a:r>
              <a:rPr lang="en-US" dirty="0" smtClean="0"/>
              <a:t>Inference: Collapsed Gibbs sampling:</a:t>
            </a:r>
          </a:p>
          <a:p>
            <a:pPr lvl="1"/>
            <a:r>
              <a:rPr lang="en-US" dirty="0" smtClean="0"/>
              <a:t>Constrain types using Freebase</a:t>
            </a:r>
            <a:endParaRPr lang="en-US" dirty="0"/>
          </a:p>
          <a:p>
            <a:pPr lvl="1"/>
            <a:r>
              <a:rPr lang="en-US" dirty="0" smtClean="0"/>
              <a:t>For entities not in Freebase, don’t constrain</a:t>
            </a:r>
          </a:p>
          <a:p>
            <a:endParaRPr lang="en-US" dirty="0"/>
          </a:p>
        </p:txBody>
      </p:sp>
    </p:spTree>
    <p:extLst>
      <p:ext uri="{BB962C8B-B14F-4D97-AF65-F5344CB8AC3E}">
        <p14:creationId xmlns:p14="http://schemas.microsoft.com/office/powerpoint/2010/main" val="1192287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Type Lists</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8421" t="22478" r="20789" b="6545"/>
          <a:stretch/>
        </p:blipFill>
        <p:spPr>
          <a:xfrm>
            <a:off x="706643" y="762000"/>
            <a:ext cx="7781514" cy="4370471"/>
          </a:xfrm>
          <a:prstGeom prst="rect">
            <a:avLst/>
          </a:prstGeom>
        </p:spPr>
      </p:pic>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498260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Type Lists</a:t>
            </a:r>
            <a:endParaRPr lang="en-US" dirty="0"/>
          </a:p>
        </p:txBody>
      </p:sp>
      <p:sp>
        <p:nvSpPr>
          <p:cNvPr id="3" name="Content Placeholder 2"/>
          <p:cNvSpPr>
            <a:spLocks noGrp="1"/>
          </p:cNvSpPr>
          <p:nvPr>
            <p:ph idx="1"/>
          </p:nvPr>
        </p:nvSpPr>
        <p:spPr>
          <a:xfrm>
            <a:off x="482600" y="5380037"/>
            <a:ext cx="8229600" cy="1706563"/>
          </a:xfrm>
        </p:spPr>
        <p:txBody>
          <a:bodyPr/>
          <a:lstStyle/>
          <a:p>
            <a:r>
              <a:rPr lang="en-US" dirty="0" smtClean="0"/>
              <a:t>KKTNY = </a:t>
            </a:r>
            <a:r>
              <a:rPr lang="en-US" b="1" dirty="0" err="1"/>
              <a:t>Kourtney</a:t>
            </a:r>
            <a:r>
              <a:rPr lang="en-US" b="1" dirty="0"/>
              <a:t> and Kim Take New </a:t>
            </a:r>
            <a:r>
              <a:rPr lang="en-US" b="1" dirty="0" smtClean="0"/>
              <a:t>York</a:t>
            </a:r>
          </a:p>
          <a:p>
            <a:r>
              <a:rPr lang="en-US" dirty="0" smtClean="0"/>
              <a:t>RHOBH = </a:t>
            </a:r>
            <a:r>
              <a:rPr lang="en-US" b="1" dirty="0"/>
              <a:t>Real Housewives of Beverly Hills</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8421" t="22478" r="20789" b="6545"/>
          <a:stretch/>
        </p:blipFill>
        <p:spPr>
          <a:xfrm>
            <a:off x="706643" y="762000"/>
            <a:ext cx="7781514" cy="4370471"/>
          </a:xfrm>
          <a:prstGeom prst="rect">
            <a:avLst/>
          </a:prstGeom>
        </p:spPr>
      </p:pic>
      <p:sp>
        <p:nvSpPr>
          <p:cNvPr id="10" name="Rectangle 9"/>
          <p:cNvSpPr/>
          <p:nvPr/>
        </p:nvSpPr>
        <p:spPr>
          <a:xfrm>
            <a:off x="6781800" y="2133600"/>
            <a:ext cx="1600200" cy="533400"/>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8535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r>
              <a:rPr lang="en-US" dirty="0" smtClean="0"/>
              <a:t>Manually Annotated the 2,400 tweets with the 10 entity types</a:t>
            </a:r>
          </a:p>
          <a:p>
            <a:pPr lvl="1"/>
            <a:r>
              <a:rPr lang="en-US" dirty="0" smtClean="0"/>
              <a:t>Only used for testing purposes</a:t>
            </a:r>
          </a:p>
          <a:p>
            <a:pPr lvl="1"/>
            <a:r>
              <a:rPr lang="en-US" dirty="0" smtClean="0"/>
              <a:t>No labeled examples for LLDA &amp; </a:t>
            </a:r>
            <a:r>
              <a:rPr lang="en-US" dirty="0" err="1" smtClean="0"/>
              <a:t>Cotraining</a:t>
            </a:r>
            <a:endParaRPr lang="en-US" dirty="0" smtClean="0"/>
          </a:p>
          <a:p>
            <a:endParaRPr lang="en-US" dirty="0"/>
          </a:p>
        </p:txBody>
      </p:sp>
    </p:spTree>
    <p:extLst>
      <p:ext uri="{BB962C8B-B14F-4D97-AF65-F5344CB8AC3E}">
        <p14:creationId xmlns:p14="http://schemas.microsoft.com/office/powerpoint/2010/main" val="3848376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Classification Results: 10 Types</a:t>
            </a:r>
            <a:br>
              <a:rPr lang="en-US" dirty="0" smtClean="0"/>
            </a:br>
            <a:r>
              <a:rPr lang="en-US" dirty="0" smtClean="0"/>
              <a:t>(Gold Segmentation)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96797742"/>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64105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Classification Results: 10 Types</a:t>
            </a:r>
            <a:br>
              <a:rPr lang="en-US" dirty="0" smtClean="0"/>
            </a:br>
            <a:r>
              <a:rPr lang="en-US" dirty="0" smtClean="0"/>
              <a:t>(Gold Segmentation)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10506745"/>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3" name="Oval Callout 2"/>
          <p:cNvSpPr/>
          <p:nvPr/>
        </p:nvSpPr>
        <p:spPr>
          <a:xfrm>
            <a:off x="2209800" y="1524000"/>
            <a:ext cx="3886200" cy="1447800"/>
          </a:xfrm>
          <a:prstGeom prst="wedgeEllipseCallout">
            <a:avLst>
              <a:gd name="adj1" fmla="val -25926"/>
              <a:gd name="adj2" fmla="val 990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Precision =0.85</a:t>
            </a:r>
          </a:p>
          <a:p>
            <a:pPr algn="ctr"/>
            <a:r>
              <a:rPr lang="en-US" sz="2800" dirty="0" smtClean="0"/>
              <a:t>Recall=0.24</a:t>
            </a:r>
            <a:endParaRPr lang="en-US" sz="2800" dirty="0"/>
          </a:p>
        </p:txBody>
      </p:sp>
    </p:spTree>
    <p:extLst>
      <p:ext uri="{BB962C8B-B14F-4D97-AF65-F5344CB8AC3E}">
        <p14:creationId xmlns:p14="http://schemas.microsoft.com/office/powerpoint/2010/main" val="1519985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Classification Results: 10 Types</a:t>
            </a:r>
            <a:br>
              <a:rPr lang="en-US" dirty="0" smtClean="0"/>
            </a:br>
            <a:r>
              <a:rPr lang="en-US" dirty="0" smtClean="0"/>
              <a:t>(Gold Segmentation)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6996445"/>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29477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LDA winning?</a:t>
            </a:r>
            <a:endParaRPr lang="en-US" dirty="0"/>
          </a:p>
        </p:txBody>
      </p:sp>
      <p:sp>
        <p:nvSpPr>
          <p:cNvPr id="3" name="Content Placeholder 2"/>
          <p:cNvSpPr>
            <a:spLocks noGrp="1"/>
          </p:cNvSpPr>
          <p:nvPr>
            <p:ph idx="1"/>
          </p:nvPr>
        </p:nvSpPr>
        <p:spPr/>
        <p:txBody>
          <a:bodyPr/>
          <a:lstStyle/>
          <a:p>
            <a:r>
              <a:rPr lang="en-US" dirty="0" smtClean="0"/>
              <a:t>Share type info. across mentions</a:t>
            </a:r>
          </a:p>
          <a:p>
            <a:pPr lvl="1"/>
            <a:r>
              <a:rPr lang="en-US" dirty="0" smtClean="0"/>
              <a:t>Unambiguous mentions help to disambiguate</a:t>
            </a:r>
          </a:p>
          <a:p>
            <a:pPr lvl="1"/>
            <a:r>
              <a:rPr lang="en-US" dirty="0" smtClean="0"/>
              <a:t>Unlabeled examples provide entity-specific prior</a:t>
            </a:r>
          </a:p>
          <a:p>
            <a:endParaRPr lang="en-US" dirty="0" smtClean="0"/>
          </a:p>
          <a:p>
            <a:r>
              <a:rPr lang="en-US" dirty="0" smtClean="0"/>
              <a:t>Explicitly models ambiguity</a:t>
            </a:r>
          </a:p>
          <a:p>
            <a:pPr lvl="1"/>
            <a:r>
              <a:rPr lang="en-US" dirty="0" smtClean="0"/>
              <a:t>Each “entity string” is modeled as (constrained) distribution over types</a:t>
            </a:r>
          </a:p>
          <a:p>
            <a:pPr lvl="1"/>
            <a:r>
              <a:rPr lang="en-US" dirty="0" smtClean="0"/>
              <a:t>Takes better advantage of ambiguous training data</a:t>
            </a:r>
            <a:endParaRPr lang="en-US" dirty="0"/>
          </a:p>
        </p:txBody>
      </p:sp>
    </p:spTree>
    <p:extLst>
      <p:ext uri="{BB962C8B-B14F-4D97-AF65-F5344CB8AC3E}">
        <p14:creationId xmlns:p14="http://schemas.microsoft.com/office/powerpoint/2010/main" val="1759109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 Classification</a:t>
            </a:r>
            <a:endParaRPr lang="en-US" dirty="0"/>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9010" t="29524" r="16927" b="22857"/>
          <a:stretch/>
        </p:blipFill>
        <p:spPr bwMode="auto">
          <a:xfrm>
            <a:off x="381000" y="2286000"/>
            <a:ext cx="8247888"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6333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 Syntax in Tweets: </a:t>
            </a:r>
            <a:r>
              <a:rPr lang="en-US" b="1" dirty="0" smtClean="0"/>
              <a:t>Difficult</a:t>
            </a:r>
            <a:endParaRPr lang="en-US" b="1"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But:</a:t>
            </a:r>
          </a:p>
          <a:p>
            <a:pPr lvl="1"/>
            <a:r>
              <a:rPr lang="en-US" dirty="0" smtClean="0"/>
              <a:t>Tweets are </a:t>
            </a:r>
            <a:r>
              <a:rPr lang="en-US" b="1" dirty="0" smtClean="0"/>
              <a:t>self contained</a:t>
            </a:r>
          </a:p>
          <a:p>
            <a:pPr lvl="1"/>
            <a:r>
              <a:rPr lang="en-US" dirty="0" smtClean="0"/>
              <a:t>Short (usually not very complicated)</a:t>
            </a:r>
          </a:p>
          <a:p>
            <a:pPr lvl="1"/>
            <a:r>
              <a:rPr lang="en-US" dirty="0" smtClean="0"/>
              <a:t>Meant to be understood in isolation</a:t>
            </a:r>
          </a:p>
          <a:p>
            <a:pPr lvl="1"/>
            <a:r>
              <a:rPr lang="en-US" dirty="0" smtClean="0"/>
              <a:t>Don’t require full machine understanding of entire document</a:t>
            </a:r>
          </a:p>
          <a:p>
            <a:pPr lvl="1"/>
            <a:r>
              <a:rPr lang="en-US" dirty="0" smtClean="0"/>
              <a:t>Still able to build useful applications even though performance isn’t as high as in edited text</a:t>
            </a:r>
            <a:endParaRPr lang="en-US" dirty="0"/>
          </a:p>
        </p:txBody>
      </p:sp>
      <p:pic>
        <p:nvPicPr>
          <p:cNvPr id="2050" name="Picture 2" descr="http://brianwawryk.files.wordpress.com/2010/10/twitter_bird-sad-blue.png?w=180&amp;h=1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6115" y="1371600"/>
            <a:ext cx="1714500" cy="13430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mediabistro.com/alltwitter/files/2011/03/happy-twitter-bird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5140" y="1076325"/>
            <a:ext cx="2076450" cy="1933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27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71500"/>
            <a:ext cx="97536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172200" y="2133600"/>
            <a:ext cx="1600200" cy="266700"/>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5748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lstStyle/>
          <a:p>
            <a:r>
              <a:rPr lang="en-US" dirty="0" smtClean="0"/>
              <a:t>Named Entity Recognition</a:t>
            </a:r>
          </a:p>
          <a:p>
            <a:pPr lvl="1"/>
            <a:r>
              <a:rPr lang="en-US" dirty="0" smtClean="0"/>
              <a:t>(Liu et. al. 2011)</a:t>
            </a:r>
          </a:p>
          <a:p>
            <a:r>
              <a:rPr lang="en-US" dirty="0" smtClean="0"/>
              <a:t>POS Tagging</a:t>
            </a:r>
          </a:p>
          <a:p>
            <a:pPr lvl="1"/>
            <a:r>
              <a:rPr lang="en-US" dirty="0" smtClean="0"/>
              <a:t>(</a:t>
            </a:r>
            <a:r>
              <a:rPr lang="en-US" dirty="0" err="1" smtClean="0"/>
              <a:t>Gimpel</a:t>
            </a:r>
            <a:r>
              <a:rPr lang="en-US" dirty="0" smtClean="0"/>
              <a:t> et. al. 2011)</a:t>
            </a:r>
            <a:endParaRPr lang="en-US" dirty="0"/>
          </a:p>
        </p:txBody>
      </p:sp>
    </p:spTree>
    <p:extLst>
      <p:ext uri="{BB962C8B-B14F-4D97-AF65-F5344CB8AC3E}">
        <p14:creationId xmlns:p14="http://schemas.microsoft.com/office/powerpoint/2010/main" val="38636613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a:xfrm>
            <a:off x="457200" y="1524000"/>
            <a:ext cx="8229600" cy="4953000"/>
          </a:xfrm>
        </p:spPr>
        <p:txBody>
          <a:bodyPr>
            <a:normAutofit/>
          </a:bodyPr>
          <a:lstStyle/>
          <a:p>
            <a:r>
              <a:rPr lang="en-US" dirty="0" smtClean="0"/>
              <a:t>Analysis of challenges in noisy text</a:t>
            </a:r>
          </a:p>
          <a:p>
            <a:r>
              <a:rPr lang="en-US" dirty="0" smtClean="0"/>
              <a:t>Adapted NLP tools to Twitter</a:t>
            </a:r>
          </a:p>
          <a:p>
            <a:pPr marL="0" indent="0">
              <a:buNone/>
            </a:pPr>
            <a:r>
              <a:rPr lang="en-US" dirty="0"/>
              <a:t> </a:t>
            </a:r>
            <a:r>
              <a:rPr lang="en-US" dirty="0" smtClean="0"/>
              <a:t>	</a:t>
            </a:r>
            <a:r>
              <a:rPr lang="en-US" dirty="0" smtClean="0">
                <a:hlinkClick r:id="rId3"/>
              </a:rPr>
              <a:t>http://github.com/aritter/twitter_nlp</a:t>
            </a:r>
            <a:endParaRPr lang="en-US" dirty="0" smtClean="0"/>
          </a:p>
          <a:p>
            <a:r>
              <a:rPr lang="en-US" dirty="0"/>
              <a:t>Calendar </a:t>
            </a:r>
            <a:r>
              <a:rPr lang="en-US" dirty="0" smtClean="0"/>
              <a:t>Demo</a:t>
            </a:r>
          </a:p>
          <a:p>
            <a:pPr marL="0" indent="0">
              <a:buNone/>
            </a:pPr>
            <a:r>
              <a:rPr lang="en-US" dirty="0"/>
              <a:t>	</a:t>
            </a:r>
            <a:r>
              <a:rPr lang="en-US" dirty="0">
                <a:hlinkClick r:id="rId4"/>
              </a:rPr>
              <a:t>http://</a:t>
            </a:r>
            <a:r>
              <a:rPr lang="en-US" dirty="0" smtClean="0">
                <a:hlinkClick r:id="rId4"/>
              </a:rPr>
              <a:t>statuscalendar.com</a:t>
            </a:r>
            <a:endParaRPr lang="en-US" dirty="0" smtClean="0"/>
          </a:p>
          <a:p>
            <a:r>
              <a:rPr lang="en-US" dirty="0" smtClean="0"/>
              <a:t>Distant Supervision using Topic </a:t>
            </a:r>
            <a:r>
              <a:rPr lang="en-US" dirty="0" smtClean="0"/>
              <a:t>Models</a:t>
            </a:r>
            <a:endParaRPr lang="en-US" dirty="0" smtClean="0"/>
          </a:p>
          <a:p>
            <a:pPr lvl="1"/>
            <a:endParaRPr lang="en-US" dirty="0" smtClean="0"/>
          </a:p>
        </p:txBody>
      </p:sp>
      <p:sp>
        <p:nvSpPr>
          <p:cNvPr id="4" name="Rectangle 3"/>
          <p:cNvSpPr/>
          <p:nvPr/>
        </p:nvSpPr>
        <p:spPr>
          <a:xfrm>
            <a:off x="3157564" y="5410200"/>
            <a:ext cx="2768451"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Thanks!</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8444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71500"/>
            <a:ext cx="97536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8042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71500"/>
            <a:ext cx="97536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057400" y="4114800"/>
            <a:ext cx="1600200" cy="266700"/>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5079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71500"/>
            <a:ext cx="97536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2287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Off The Shelf NLP Tools Fail</a:t>
            </a:r>
            <a:endParaRPr lang="en-US" dirty="0"/>
          </a:p>
        </p:txBody>
      </p:sp>
      <p:sp>
        <p:nvSpPr>
          <p:cNvPr id="1026" name="AutoShape 2" descr="https://mail.google.com/a/cs.washington.edu/?ui=2&amp;ik=b878aebbbe&amp;view=att&amp;th=12dc908a5a23cf0b&amp;attid=0.1&amp;disp=inline&amp;realattid=f_gjg2y4w90&amp;z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mail.google.com/a/cs.washington.edu/?ui=2&amp;ik=b878aebbbe&amp;view=att&amp;th=12dc908a5a23cf0b&amp;attid=0.1&amp;disp=inline&amp;realattid=f_gjg2y4w90&amp;z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Lst>
          </a:blip>
          <a:srcRect l="1512" t="12117" r="38468" b="33338"/>
          <a:stretch/>
        </p:blipFill>
        <p:spPr bwMode="auto">
          <a:xfrm>
            <a:off x="228600" y="1600200"/>
            <a:ext cx="8525063" cy="5257800"/>
          </a:xfrm>
          <a:prstGeom prst="rect">
            <a:avLst/>
          </a:prstGeom>
          <a:noFill/>
          <a:ln w="9525">
            <a:noFill/>
            <a:miter lim="800000"/>
            <a:headEnd/>
            <a:tailEnd/>
          </a:ln>
        </p:spPr>
      </p:pic>
      <p:pic>
        <p:nvPicPr>
          <p:cNvPr id="7" name="Picture 5"/>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Lst>
          </a:blip>
          <a:srcRect l="83517" t="11907" r="4047" b="62797"/>
          <a:stretch/>
        </p:blipFill>
        <p:spPr bwMode="auto">
          <a:xfrm>
            <a:off x="7232072" y="1600200"/>
            <a:ext cx="1766455" cy="2438400"/>
          </a:xfrm>
          <a:prstGeom prst="rect">
            <a:avLst/>
          </a:prstGeom>
          <a:noFill/>
          <a:ln w="9525">
            <a:noFill/>
            <a:miter lim="800000"/>
            <a:headEnd/>
            <a:tailEnd/>
          </a:ln>
        </p:spPr>
      </p:pic>
    </p:spTree>
    <p:extLst>
      <p:ext uri="{BB962C8B-B14F-4D97-AF65-F5344CB8AC3E}">
        <p14:creationId xmlns:p14="http://schemas.microsoft.com/office/powerpoint/2010/main" val="287241548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5494</Words>
  <Application>Microsoft Office PowerPoint</Application>
  <PresentationFormat>On-screen Show (4:3)</PresentationFormat>
  <Paragraphs>556</Paragraphs>
  <Slides>51</Slides>
  <Notes>47</Notes>
  <HiddenSlides>4</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Extracting a Calendar from Twitter</vt:lpstr>
      <vt:lpstr>Why Information Extraction from Twitter?</vt:lpstr>
      <vt:lpstr>References to the Future</vt:lpstr>
      <vt:lpstr>Calendar Demo</vt:lpstr>
      <vt:lpstr>PowerPoint Presentation</vt:lpstr>
      <vt:lpstr>PowerPoint Presentation</vt:lpstr>
      <vt:lpstr>PowerPoint Presentation</vt:lpstr>
      <vt:lpstr>PowerPoint Presentation</vt:lpstr>
      <vt:lpstr>Off The Shelf NLP Tools Fail</vt:lpstr>
      <vt:lpstr>Off The Shelf NLP Tools Fail</vt:lpstr>
      <vt:lpstr>Noisy Text: Challenges</vt:lpstr>
      <vt:lpstr>Part of speech tagging</vt:lpstr>
      <vt:lpstr>Part Of Speech Tagging:  Accuracy Drops on Tweets</vt:lpstr>
      <vt:lpstr>Part Of Speech Tagging:  Accuracy Drops on Tweets</vt:lpstr>
      <vt:lpstr>POS Tagging</vt:lpstr>
      <vt:lpstr>Results</vt:lpstr>
      <vt:lpstr>PowerPoint Presentation</vt:lpstr>
      <vt:lpstr>Named Entity Segmentation</vt:lpstr>
      <vt:lpstr>Named Entity Segmentation</vt:lpstr>
      <vt:lpstr>Annotating Named Entities</vt:lpstr>
      <vt:lpstr>Learning</vt:lpstr>
      <vt:lpstr>Performance (Segmentation Only)</vt:lpstr>
      <vt:lpstr>Named Entity Classification</vt:lpstr>
      <vt:lpstr>Challenges</vt:lpstr>
      <vt:lpstr>Challenges</vt:lpstr>
      <vt:lpstr>Weakly Supervised NE Classification (Collins  and Singer 99) (Etzioni et. al. 05) (Kozareva 06)</vt:lpstr>
      <vt:lpstr>Weakly Supervised NE Classification (Collins  and Singer 99) (Etzioni et. al. 05) (Kozareva 06)</vt:lpstr>
      <vt:lpstr>Distant Supervision With Topic Models</vt:lpstr>
      <vt:lpstr>Generative Story</vt:lpstr>
      <vt:lpstr>Generative Story</vt:lpstr>
      <vt:lpstr>Generative Story</vt:lpstr>
      <vt:lpstr>Generative Story</vt:lpstr>
      <vt:lpstr>Generative Story</vt:lpstr>
      <vt:lpstr>Generative Story</vt:lpstr>
      <vt:lpstr>Generative Story</vt:lpstr>
      <vt:lpstr>Generative Story</vt:lpstr>
      <vt:lpstr>Generative Story</vt:lpstr>
      <vt:lpstr>Generative Story</vt:lpstr>
      <vt:lpstr>Generative Story</vt:lpstr>
      <vt:lpstr>Data/Inference</vt:lpstr>
      <vt:lpstr>Type Lists</vt:lpstr>
      <vt:lpstr>Type Lists</vt:lpstr>
      <vt:lpstr>Evaluation</vt:lpstr>
      <vt:lpstr>Classification Results: 10 Types (Gold Segmentation)</vt:lpstr>
      <vt:lpstr>Classification Results: 10 Types (Gold Segmentation)</vt:lpstr>
      <vt:lpstr>Classification Results: 10 Types (Gold Segmentation)</vt:lpstr>
      <vt:lpstr>Why is LDA winning?</vt:lpstr>
      <vt:lpstr>Segmentation + Classification</vt:lpstr>
      <vt:lpstr>Shallow Syntax in Tweets: Difficult</vt:lpstr>
      <vt:lpstr>Related Work</vt:lpstr>
      <vt:lpstr>Contributions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Information Extraction from Status Messages</dc:title>
  <dc:creator>aritter</dc:creator>
  <cp:lastModifiedBy>aritter</cp:lastModifiedBy>
  <cp:revision>3</cp:revision>
  <dcterms:created xsi:type="dcterms:W3CDTF">2006-08-16T00:00:00Z</dcterms:created>
  <dcterms:modified xsi:type="dcterms:W3CDTF">2011-10-11T21:57:48Z</dcterms:modified>
</cp:coreProperties>
</file>