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00" r:id="rId3"/>
    <p:sldId id="301" r:id="rId4"/>
    <p:sldId id="309" r:id="rId5"/>
    <p:sldId id="296" r:id="rId6"/>
    <p:sldId id="313" r:id="rId7"/>
    <p:sldId id="311" r:id="rId8"/>
    <p:sldId id="314" r:id="rId9"/>
    <p:sldId id="312" r:id="rId10"/>
    <p:sldId id="315" r:id="rId11"/>
    <p:sldId id="316" r:id="rId12"/>
    <p:sldId id="317" r:id="rId13"/>
    <p:sldId id="302" r:id="rId14"/>
    <p:sldId id="303" r:id="rId15"/>
    <p:sldId id="310" r:id="rId16"/>
    <p:sldId id="308" r:id="rId17"/>
    <p:sldId id="272" r:id="rId18"/>
    <p:sldId id="273" r:id="rId19"/>
    <p:sldId id="277" r:id="rId20"/>
    <p:sldId id="278" r:id="rId21"/>
    <p:sldId id="290" r:id="rId22"/>
    <p:sldId id="258" r:id="rId23"/>
    <p:sldId id="259" r:id="rId24"/>
    <p:sldId id="260" r:id="rId25"/>
    <p:sldId id="262" r:id="rId26"/>
    <p:sldId id="280" r:id="rId27"/>
    <p:sldId id="263" r:id="rId28"/>
    <p:sldId id="265" r:id="rId29"/>
    <p:sldId id="264" r:id="rId30"/>
    <p:sldId id="266" r:id="rId31"/>
    <p:sldId id="268" r:id="rId32"/>
    <p:sldId id="267" r:id="rId33"/>
    <p:sldId id="282" r:id="rId34"/>
    <p:sldId id="281" r:id="rId35"/>
    <p:sldId id="283" r:id="rId36"/>
    <p:sldId id="285" r:id="rId37"/>
    <p:sldId id="284" r:id="rId38"/>
    <p:sldId id="287" r:id="rId39"/>
    <p:sldId id="292" r:id="rId40"/>
    <p:sldId id="29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68" autoAdjust="0"/>
  </p:normalViewPr>
  <p:slideViewPr>
    <p:cSldViewPr>
      <p:cViewPr varScale="1">
        <p:scale>
          <a:sx n="72" d="100"/>
          <a:sy n="72" d="100"/>
        </p:scale>
        <p:origin x="-191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P</c:v>
                </c:pt>
              </c:strCache>
            </c:strRef>
          </c:tx>
          <c:invertIfNegative val="0"/>
          <c:cat>
            <c:strRef>
              <c:f>Sheet1!$A$2:$A$3</c:f>
              <c:strCache>
                <c:ptCount val="2"/>
                <c:pt idx="0">
                  <c:v>Stanford</c:v>
                </c:pt>
                <c:pt idx="1">
                  <c:v>T-NER</c:v>
                </c:pt>
              </c:strCache>
            </c:strRef>
          </c:cat>
          <c:val>
            <c:numRef>
              <c:f>Sheet1!$B$2:$B$3</c:f>
              <c:numCache>
                <c:formatCode>General</c:formatCode>
                <c:ptCount val="2"/>
                <c:pt idx="0">
                  <c:v>0.62</c:v>
                </c:pt>
                <c:pt idx="1">
                  <c:v>0.73</c:v>
                </c:pt>
              </c:numCache>
            </c:numRef>
          </c:val>
        </c:ser>
        <c:ser>
          <c:idx val="1"/>
          <c:order val="1"/>
          <c:tx>
            <c:strRef>
              <c:f>Sheet1!$C$1</c:f>
              <c:strCache>
                <c:ptCount val="1"/>
                <c:pt idx="0">
                  <c:v>R</c:v>
                </c:pt>
              </c:strCache>
            </c:strRef>
          </c:tx>
          <c:invertIfNegative val="0"/>
          <c:cat>
            <c:strRef>
              <c:f>Sheet1!$A$2:$A$3</c:f>
              <c:strCache>
                <c:ptCount val="2"/>
                <c:pt idx="0">
                  <c:v>Stanford</c:v>
                </c:pt>
                <c:pt idx="1">
                  <c:v>T-NER</c:v>
                </c:pt>
              </c:strCache>
            </c:strRef>
          </c:cat>
          <c:val>
            <c:numRef>
              <c:f>Sheet1!$C$2:$C$3</c:f>
              <c:numCache>
                <c:formatCode>General</c:formatCode>
                <c:ptCount val="2"/>
                <c:pt idx="0">
                  <c:v>0.35</c:v>
                </c:pt>
                <c:pt idx="1">
                  <c:v>0.61</c:v>
                </c:pt>
              </c:numCache>
            </c:numRef>
          </c:val>
        </c:ser>
        <c:ser>
          <c:idx val="2"/>
          <c:order val="2"/>
          <c:tx>
            <c:strRef>
              <c:f>Sheet1!$D$1</c:f>
              <c:strCache>
                <c:ptCount val="1"/>
                <c:pt idx="0">
                  <c:v>F</c:v>
                </c:pt>
              </c:strCache>
            </c:strRef>
          </c:tx>
          <c:invertIfNegative val="0"/>
          <c:cat>
            <c:strRef>
              <c:f>Sheet1!$A$2:$A$3</c:f>
              <c:strCache>
                <c:ptCount val="2"/>
                <c:pt idx="0">
                  <c:v>Stanford</c:v>
                </c:pt>
                <c:pt idx="1">
                  <c:v>T-NER</c:v>
                </c:pt>
              </c:strCache>
            </c:strRef>
          </c:cat>
          <c:val>
            <c:numRef>
              <c:f>Sheet1!$D$2:$D$3</c:f>
              <c:numCache>
                <c:formatCode>General</c:formatCode>
                <c:ptCount val="2"/>
                <c:pt idx="0">
                  <c:v>0.44</c:v>
                </c:pt>
                <c:pt idx="1">
                  <c:v>0.67</c:v>
                </c:pt>
              </c:numCache>
            </c:numRef>
          </c:val>
        </c:ser>
        <c:dLbls>
          <c:showLegendKey val="0"/>
          <c:showVal val="0"/>
          <c:showCatName val="0"/>
          <c:showSerName val="0"/>
          <c:showPercent val="0"/>
          <c:showBubbleSize val="0"/>
        </c:dLbls>
        <c:gapWidth val="150"/>
        <c:axId val="102938112"/>
        <c:axId val="37403968"/>
      </c:barChart>
      <c:catAx>
        <c:axId val="102938112"/>
        <c:scaling>
          <c:orientation val="minMax"/>
        </c:scaling>
        <c:delete val="0"/>
        <c:axPos val="b"/>
        <c:majorTickMark val="out"/>
        <c:minorTickMark val="none"/>
        <c:tickLblPos val="nextTo"/>
        <c:crossAx val="37403968"/>
        <c:crosses val="autoZero"/>
        <c:auto val="1"/>
        <c:lblAlgn val="ctr"/>
        <c:lblOffset val="100"/>
        <c:noMultiLvlLbl val="0"/>
      </c:catAx>
      <c:valAx>
        <c:axId val="37403968"/>
        <c:scaling>
          <c:orientation val="minMax"/>
        </c:scaling>
        <c:delete val="0"/>
        <c:axPos val="l"/>
        <c:majorGridlines/>
        <c:numFmt formatCode="General" sourceLinked="1"/>
        <c:majorTickMark val="out"/>
        <c:minorTickMark val="none"/>
        <c:tickLblPos val="nextTo"/>
        <c:crossAx val="10293811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50FD4-37D2-4B74-907C-A5508F05A9A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D54B2E7C-464B-4814-8502-8D81078E53DA}">
      <dgm:prSet phldrT="[Text]" custT="1"/>
      <dgm:spPr/>
      <dgm:t>
        <a:bodyPr/>
        <a:lstStyle/>
        <a:p>
          <a:r>
            <a:rPr lang="en-US" sz="3200" b="1" dirty="0" err="1" smtClean="0">
              <a:solidFill>
                <a:schemeClr val="tx1"/>
              </a:solidFill>
            </a:rPr>
            <a:t>iPad</a:t>
          </a:r>
          <a:endParaRPr lang="en-US" sz="3200" b="1" dirty="0" smtClean="0">
            <a:solidFill>
              <a:schemeClr val="tx1"/>
            </a:solidFill>
          </a:endParaRPr>
        </a:p>
        <a:p>
          <a:r>
            <a:rPr lang="en-US" sz="2400" b="1" dirty="0" smtClean="0">
              <a:solidFill>
                <a:srgbClr val="FF0000"/>
              </a:solidFill>
            </a:rPr>
            <a:t>TYPE: </a:t>
          </a:r>
          <a:r>
            <a:rPr lang="en-US" sz="2400" dirty="0" smtClean="0"/>
            <a:t>Launch</a:t>
          </a:r>
        </a:p>
        <a:p>
          <a:r>
            <a:rPr lang="en-US" sz="2400" b="1" dirty="0" smtClean="0">
              <a:solidFill>
                <a:srgbClr val="FF0000"/>
              </a:solidFill>
            </a:rPr>
            <a:t>DATE:</a:t>
          </a:r>
        </a:p>
        <a:p>
          <a:r>
            <a:rPr lang="en-US" sz="2400" dirty="0" smtClean="0"/>
            <a:t>Mar 7</a:t>
          </a:r>
          <a:endParaRPr lang="en-US" sz="3200" b="1" dirty="0">
            <a:solidFill>
              <a:schemeClr val="tx1"/>
            </a:solidFill>
          </a:endParaRPr>
        </a:p>
      </dgm:t>
    </dgm:pt>
    <dgm:pt modelId="{769ED8A9-7E29-46BB-9585-E7AEA7AD5CA0}" type="parTrans" cxnId="{6F621732-0BED-43AA-B818-F85D890E063B}">
      <dgm:prSet/>
      <dgm:spPr/>
      <dgm:t>
        <a:bodyPr/>
        <a:lstStyle/>
        <a:p>
          <a:endParaRPr lang="en-US"/>
        </a:p>
      </dgm:t>
    </dgm:pt>
    <dgm:pt modelId="{839464F8-1088-4960-B959-149386B1F36E}" type="sibTrans" cxnId="{6F621732-0BED-43AA-B818-F85D890E063B}">
      <dgm:prSet/>
      <dgm:spPr/>
      <dgm:t>
        <a:bodyPr/>
        <a:lstStyle/>
        <a:p>
          <a:endParaRPr lang="en-US"/>
        </a:p>
      </dgm:t>
    </dgm:pt>
    <dgm:pt modelId="{32C08CC0-4D5C-4EC9-BEB5-5B570812EC8C}">
      <dgm:prSet phldrT="[Text]" custT="1"/>
      <dgm:spPr/>
      <dgm:t>
        <a:bodyPr/>
        <a:lstStyle/>
        <a:p>
          <a:r>
            <a:rPr lang="en-US" sz="3200" b="1" dirty="0" smtClean="0">
              <a:solidFill>
                <a:schemeClr val="tx1"/>
              </a:solidFill>
            </a:rPr>
            <a:t>Steve Jobs</a:t>
          </a:r>
        </a:p>
        <a:p>
          <a:r>
            <a:rPr lang="en-US" sz="2400" b="1" dirty="0" smtClean="0">
              <a:solidFill>
                <a:srgbClr val="FF0000"/>
              </a:solidFill>
            </a:rPr>
            <a:t>TYPE:</a:t>
          </a:r>
        </a:p>
        <a:p>
          <a:r>
            <a:rPr lang="en-US" sz="2400" dirty="0" smtClean="0"/>
            <a:t>Death</a:t>
          </a:r>
        </a:p>
        <a:p>
          <a:r>
            <a:rPr lang="en-US" sz="2400" b="1" dirty="0" smtClean="0">
              <a:solidFill>
                <a:srgbClr val="FF0000"/>
              </a:solidFill>
            </a:rPr>
            <a:t>DATE:</a:t>
          </a:r>
        </a:p>
        <a:p>
          <a:r>
            <a:rPr lang="en-US" sz="2400" dirty="0" smtClean="0"/>
            <a:t>Oct 6</a:t>
          </a:r>
          <a:endParaRPr lang="en-US" sz="3200" b="1" dirty="0">
            <a:solidFill>
              <a:schemeClr val="tx1"/>
            </a:solidFill>
          </a:endParaRPr>
        </a:p>
      </dgm:t>
    </dgm:pt>
    <dgm:pt modelId="{1D5B4C28-C36B-433E-9AD4-A954A1799BE8}" type="parTrans" cxnId="{F91D9429-7899-4B6A-A06F-19CCA322784F}">
      <dgm:prSet/>
      <dgm:spPr/>
      <dgm:t>
        <a:bodyPr/>
        <a:lstStyle/>
        <a:p>
          <a:endParaRPr lang="en-US"/>
        </a:p>
      </dgm:t>
    </dgm:pt>
    <dgm:pt modelId="{5622460E-ADA1-43D2-A5B8-3AA6AF303A46}" type="sibTrans" cxnId="{F91D9429-7899-4B6A-A06F-19CCA322784F}">
      <dgm:prSet/>
      <dgm:spPr/>
      <dgm:t>
        <a:bodyPr/>
        <a:lstStyle/>
        <a:p>
          <a:endParaRPr lang="en-US"/>
        </a:p>
      </dgm:t>
    </dgm:pt>
    <dgm:pt modelId="{EB10C10D-DDEF-4BCF-8CFB-DAF3E9477CC8}">
      <dgm:prSet phldrT="[Text]" custT="1"/>
      <dgm:spPr/>
      <dgm:t>
        <a:bodyPr/>
        <a:lstStyle/>
        <a:p>
          <a:r>
            <a:rPr lang="en-US" sz="3200" b="1" dirty="0" smtClean="0">
              <a:solidFill>
                <a:schemeClr val="tx1"/>
              </a:solidFill>
            </a:rPr>
            <a:t>Yelp</a:t>
          </a:r>
        </a:p>
        <a:p>
          <a:r>
            <a:rPr lang="en-US" sz="2400" b="1" dirty="0" smtClean="0">
              <a:solidFill>
                <a:srgbClr val="FF0000"/>
              </a:solidFill>
            </a:rPr>
            <a:t>TYPE:</a:t>
          </a:r>
        </a:p>
        <a:p>
          <a:r>
            <a:rPr lang="en-US" sz="2400" dirty="0" smtClean="0"/>
            <a:t>IPO</a:t>
          </a:r>
        </a:p>
        <a:p>
          <a:r>
            <a:rPr lang="en-US" sz="2400" b="1" dirty="0" smtClean="0">
              <a:solidFill>
                <a:srgbClr val="FF0000"/>
              </a:solidFill>
            </a:rPr>
            <a:t>DATE:</a:t>
          </a:r>
        </a:p>
        <a:p>
          <a:r>
            <a:rPr lang="en-US" sz="2400" dirty="0" smtClean="0"/>
            <a:t>March 2</a:t>
          </a:r>
          <a:endParaRPr lang="en-US" sz="3200" b="1" dirty="0">
            <a:solidFill>
              <a:schemeClr val="tx1"/>
            </a:solidFill>
          </a:endParaRPr>
        </a:p>
      </dgm:t>
    </dgm:pt>
    <dgm:pt modelId="{24157613-6C37-4575-9C34-FAF1BC889993}" type="parTrans" cxnId="{5D5C37F5-AAA5-46D1-AF3A-A4FFA6A3EE7D}">
      <dgm:prSet/>
      <dgm:spPr/>
      <dgm:t>
        <a:bodyPr/>
        <a:lstStyle/>
        <a:p>
          <a:endParaRPr lang="en-US"/>
        </a:p>
      </dgm:t>
    </dgm:pt>
    <dgm:pt modelId="{53CD0829-B239-4373-959F-3B50A145AB7A}" type="sibTrans" cxnId="{5D5C37F5-AAA5-46D1-AF3A-A4FFA6A3EE7D}">
      <dgm:prSet/>
      <dgm:spPr/>
      <dgm:t>
        <a:bodyPr/>
        <a:lstStyle/>
        <a:p>
          <a:endParaRPr lang="en-US"/>
        </a:p>
      </dgm:t>
    </dgm:pt>
    <dgm:pt modelId="{AD1C3FC2-A185-4A39-B02E-2ECCA1D670F9}" type="pres">
      <dgm:prSet presAssocID="{BA850FD4-37D2-4B74-907C-A5508F05A9A2}" presName="Name0" presStyleCnt="0">
        <dgm:presLayoutVars>
          <dgm:dir/>
          <dgm:resizeHandles val="exact"/>
        </dgm:presLayoutVars>
      </dgm:prSet>
      <dgm:spPr/>
      <dgm:t>
        <a:bodyPr/>
        <a:lstStyle/>
        <a:p>
          <a:endParaRPr lang="en-US"/>
        </a:p>
      </dgm:t>
    </dgm:pt>
    <dgm:pt modelId="{0D58EDB9-DB1E-43C6-B707-6CB6296490FA}" type="pres">
      <dgm:prSet presAssocID="{D54B2E7C-464B-4814-8502-8D81078E53DA}" presName="node" presStyleLbl="node1" presStyleIdx="0" presStyleCnt="3">
        <dgm:presLayoutVars>
          <dgm:bulletEnabled val="1"/>
        </dgm:presLayoutVars>
      </dgm:prSet>
      <dgm:spPr/>
      <dgm:t>
        <a:bodyPr/>
        <a:lstStyle/>
        <a:p>
          <a:endParaRPr lang="en-US"/>
        </a:p>
      </dgm:t>
    </dgm:pt>
    <dgm:pt modelId="{D4BC625D-1F2D-4F14-904C-0558CD7B452D}" type="pres">
      <dgm:prSet presAssocID="{839464F8-1088-4960-B959-149386B1F36E}" presName="sibTrans" presStyleCnt="0"/>
      <dgm:spPr/>
    </dgm:pt>
    <dgm:pt modelId="{A79B84C9-3200-44BE-8923-B160692AF46E}" type="pres">
      <dgm:prSet presAssocID="{32C08CC0-4D5C-4EC9-BEB5-5B570812EC8C}" presName="node" presStyleLbl="node1" presStyleIdx="1" presStyleCnt="3">
        <dgm:presLayoutVars>
          <dgm:bulletEnabled val="1"/>
        </dgm:presLayoutVars>
      </dgm:prSet>
      <dgm:spPr/>
      <dgm:t>
        <a:bodyPr/>
        <a:lstStyle/>
        <a:p>
          <a:endParaRPr lang="en-US"/>
        </a:p>
      </dgm:t>
    </dgm:pt>
    <dgm:pt modelId="{D0301C02-4E25-4AF5-8148-9818347ED8AD}" type="pres">
      <dgm:prSet presAssocID="{5622460E-ADA1-43D2-A5B8-3AA6AF303A46}" presName="sibTrans" presStyleCnt="0"/>
      <dgm:spPr/>
    </dgm:pt>
    <dgm:pt modelId="{E2DBB737-F97A-49A9-BA69-26FACD905A11}" type="pres">
      <dgm:prSet presAssocID="{EB10C10D-DDEF-4BCF-8CFB-DAF3E9477CC8}" presName="node" presStyleLbl="node1" presStyleIdx="2" presStyleCnt="3">
        <dgm:presLayoutVars>
          <dgm:bulletEnabled val="1"/>
        </dgm:presLayoutVars>
      </dgm:prSet>
      <dgm:spPr/>
      <dgm:t>
        <a:bodyPr/>
        <a:lstStyle/>
        <a:p>
          <a:endParaRPr lang="en-US"/>
        </a:p>
      </dgm:t>
    </dgm:pt>
  </dgm:ptLst>
  <dgm:cxnLst>
    <dgm:cxn modelId="{639F3FDD-911B-4BD5-82B0-B5764ACCED45}" type="presOf" srcId="{BA850FD4-37D2-4B74-907C-A5508F05A9A2}" destId="{AD1C3FC2-A185-4A39-B02E-2ECCA1D670F9}" srcOrd="0" destOrd="0" presId="urn:microsoft.com/office/officeart/2005/8/layout/hList6"/>
    <dgm:cxn modelId="{2665B72E-BF26-443C-BF06-B8D56F6A1628}" type="presOf" srcId="{D54B2E7C-464B-4814-8502-8D81078E53DA}" destId="{0D58EDB9-DB1E-43C6-B707-6CB6296490FA}" srcOrd="0" destOrd="0" presId="urn:microsoft.com/office/officeart/2005/8/layout/hList6"/>
    <dgm:cxn modelId="{5D5C37F5-AAA5-46D1-AF3A-A4FFA6A3EE7D}" srcId="{BA850FD4-37D2-4B74-907C-A5508F05A9A2}" destId="{EB10C10D-DDEF-4BCF-8CFB-DAF3E9477CC8}" srcOrd="2" destOrd="0" parTransId="{24157613-6C37-4575-9C34-FAF1BC889993}" sibTransId="{53CD0829-B239-4373-959F-3B50A145AB7A}"/>
    <dgm:cxn modelId="{003D413B-BD42-46F0-9EDB-7C3152AF43AE}" type="presOf" srcId="{32C08CC0-4D5C-4EC9-BEB5-5B570812EC8C}" destId="{A79B84C9-3200-44BE-8923-B160692AF46E}" srcOrd="0" destOrd="0" presId="urn:microsoft.com/office/officeart/2005/8/layout/hList6"/>
    <dgm:cxn modelId="{F91D9429-7899-4B6A-A06F-19CCA322784F}" srcId="{BA850FD4-37D2-4B74-907C-A5508F05A9A2}" destId="{32C08CC0-4D5C-4EC9-BEB5-5B570812EC8C}" srcOrd="1" destOrd="0" parTransId="{1D5B4C28-C36B-433E-9AD4-A954A1799BE8}" sibTransId="{5622460E-ADA1-43D2-A5B8-3AA6AF303A46}"/>
    <dgm:cxn modelId="{6F621732-0BED-43AA-B818-F85D890E063B}" srcId="{BA850FD4-37D2-4B74-907C-A5508F05A9A2}" destId="{D54B2E7C-464B-4814-8502-8D81078E53DA}" srcOrd="0" destOrd="0" parTransId="{769ED8A9-7E29-46BB-9585-E7AEA7AD5CA0}" sibTransId="{839464F8-1088-4960-B959-149386B1F36E}"/>
    <dgm:cxn modelId="{B45FA2DF-EA7A-4DB5-9F44-B6EF57A0BEC8}" type="presOf" srcId="{EB10C10D-DDEF-4BCF-8CFB-DAF3E9477CC8}" destId="{E2DBB737-F97A-49A9-BA69-26FACD905A11}" srcOrd="0" destOrd="0" presId="urn:microsoft.com/office/officeart/2005/8/layout/hList6"/>
    <dgm:cxn modelId="{F16395D7-50D9-4BCA-A748-BB20CCC5239B}" type="presParOf" srcId="{AD1C3FC2-A185-4A39-B02E-2ECCA1D670F9}" destId="{0D58EDB9-DB1E-43C6-B707-6CB6296490FA}" srcOrd="0" destOrd="0" presId="urn:microsoft.com/office/officeart/2005/8/layout/hList6"/>
    <dgm:cxn modelId="{881663B9-9CDC-4820-A7F2-1968052F5A9E}" type="presParOf" srcId="{AD1C3FC2-A185-4A39-B02E-2ECCA1D670F9}" destId="{D4BC625D-1F2D-4F14-904C-0558CD7B452D}" srcOrd="1" destOrd="0" presId="urn:microsoft.com/office/officeart/2005/8/layout/hList6"/>
    <dgm:cxn modelId="{3CEFA510-E195-4C1B-92A2-078053FF6B2E}" type="presParOf" srcId="{AD1C3FC2-A185-4A39-B02E-2ECCA1D670F9}" destId="{A79B84C9-3200-44BE-8923-B160692AF46E}" srcOrd="2" destOrd="0" presId="urn:microsoft.com/office/officeart/2005/8/layout/hList6"/>
    <dgm:cxn modelId="{F59A34DE-4028-4EA1-A63E-A03061118982}" type="presParOf" srcId="{AD1C3FC2-A185-4A39-B02E-2ECCA1D670F9}" destId="{D0301C02-4E25-4AF5-8148-9818347ED8AD}" srcOrd="3" destOrd="0" presId="urn:microsoft.com/office/officeart/2005/8/layout/hList6"/>
    <dgm:cxn modelId="{96B19B12-6050-4CBD-935A-D68ACEFC3C5A}" type="presParOf" srcId="{AD1C3FC2-A185-4A39-B02E-2ECCA1D670F9}" destId="{E2DBB737-F97A-49A9-BA69-26FACD905A11}" srcOrd="4"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8EDB9-DB1E-43C6-B707-6CB6296490FA}">
      <dsp:nvSpPr>
        <dsp:cNvPr id="0" name=""/>
        <dsp:cNvSpPr/>
      </dsp:nvSpPr>
      <dsp:spPr>
        <a:xfrm rot="16200000">
          <a:off x="-1063873" y="1064617"/>
          <a:ext cx="4064000" cy="193476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3200" bIns="0" numCol="1" spcCol="1270" anchor="ctr" anchorCtr="0">
          <a:noAutofit/>
        </a:bodyPr>
        <a:lstStyle/>
        <a:p>
          <a:pPr lvl="0" algn="ctr" defTabSz="1422400">
            <a:lnSpc>
              <a:spcPct val="90000"/>
            </a:lnSpc>
            <a:spcBef>
              <a:spcPct val="0"/>
            </a:spcBef>
            <a:spcAft>
              <a:spcPct val="35000"/>
            </a:spcAft>
          </a:pPr>
          <a:r>
            <a:rPr lang="en-US" sz="3200" b="1" kern="1200" dirty="0" err="1" smtClean="0">
              <a:solidFill>
                <a:schemeClr val="tx1"/>
              </a:solidFill>
            </a:rPr>
            <a:t>iPad</a:t>
          </a:r>
          <a:endParaRPr lang="en-US" sz="3200" b="1" kern="1200" dirty="0" smtClean="0">
            <a:solidFill>
              <a:schemeClr val="tx1"/>
            </a:solidFill>
          </a:endParaRPr>
        </a:p>
        <a:p>
          <a:pPr lvl="0" algn="ctr" defTabSz="1422400">
            <a:lnSpc>
              <a:spcPct val="90000"/>
            </a:lnSpc>
            <a:spcBef>
              <a:spcPct val="0"/>
            </a:spcBef>
            <a:spcAft>
              <a:spcPct val="35000"/>
            </a:spcAft>
          </a:pPr>
          <a:r>
            <a:rPr lang="en-US" sz="2400" b="1" kern="1200" dirty="0" smtClean="0">
              <a:solidFill>
                <a:srgbClr val="FF0000"/>
              </a:solidFill>
            </a:rPr>
            <a:t>TYPE: </a:t>
          </a:r>
          <a:r>
            <a:rPr lang="en-US" sz="2400" kern="1200" dirty="0" smtClean="0"/>
            <a:t>Launch</a:t>
          </a:r>
        </a:p>
        <a:p>
          <a:pPr lvl="0" algn="ctr" defTabSz="1422400">
            <a:lnSpc>
              <a:spcPct val="90000"/>
            </a:lnSpc>
            <a:spcBef>
              <a:spcPct val="0"/>
            </a:spcBef>
            <a:spcAft>
              <a:spcPct val="35000"/>
            </a:spcAft>
          </a:pPr>
          <a:r>
            <a:rPr lang="en-US" sz="2400" b="1" kern="1200" dirty="0" smtClean="0">
              <a:solidFill>
                <a:srgbClr val="FF0000"/>
              </a:solidFill>
            </a:rPr>
            <a:t>DATE:</a:t>
          </a:r>
        </a:p>
        <a:p>
          <a:pPr lvl="0" algn="ctr" defTabSz="1422400">
            <a:lnSpc>
              <a:spcPct val="90000"/>
            </a:lnSpc>
            <a:spcBef>
              <a:spcPct val="0"/>
            </a:spcBef>
            <a:spcAft>
              <a:spcPct val="35000"/>
            </a:spcAft>
          </a:pPr>
          <a:r>
            <a:rPr lang="en-US" sz="2400" kern="1200" dirty="0" smtClean="0"/>
            <a:t>Mar 7</a:t>
          </a:r>
          <a:endParaRPr lang="en-US" sz="3200" b="1" kern="1200" dirty="0">
            <a:solidFill>
              <a:schemeClr val="tx1"/>
            </a:solidFill>
          </a:endParaRPr>
        </a:p>
      </dsp:txBody>
      <dsp:txXfrm rot="5400000">
        <a:off x="744" y="812800"/>
        <a:ext cx="1934765" cy="2438400"/>
      </dsp:txXfrm>
    </dsp:sp>
    <dsp:sp modelId="{A79B84C9-3200-44BE-8923-B160692AF46E}">
      <dsp:nvSpPr>
        <dsp:cNvPr id="0" name=""/>
        <dsp:cNvSpPr/>
      </dsp:nvSpPr>
      <dsp:spPr>
        <a:xfrm rot="16200000">
          <a:off x="1016000" y="1064617"/>
          <a:ext cx="4064000" cy="193476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3200" bIns="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tx1"/>
              </a:solidFill>
            </a:rPr>
            <a:t>Steve Jobs</a:t>
          </a:r>
        </a:p>
        <a:p>
          <a:pPr lvl="0" algn="ctr" defTabSz="1422400">
            <a:lnSpc>
              <a:spcPct val="90000"/>
            </a:lnSpc>
            <a:spcBef>
              <a:spcPct val="0"/>
            </a:spcBef>
            <a:spcAft>
              <a:spcPct val="35000"/>
            </a:spcAft>
          </a:pPr>
          <a:r>
            <a:rPr lang="en-US" sz="2400" b="1" kern="1200" dirty="0" smtClean="0">
              <a:solidFill>
                <a:srgbClr val="FF0000"/>
              </a:solidFill>
            </a:rPr>
            <a:t>TYPE:</a:t>
          </a:r>
        </a:p>
        <a:p>
          <a:pPr lvl="0" algn="ctr" defTabSz="1422400">
            <a:lnSpc>
              <a:spcPct val="90000"/>
            </a:lnSpc>
            <a:spcBef>
              <a:spcPct val="0"/>
            </a:spcBef>
            <a:spcAft>
              <a:spcPct val="35000"/>
            </a:spcAft>
          </a:pPr>
          <a:r>
            <a:rPr lang="en-US" sz="2400" kern="1200" dirty="0" smtClean="0"/>
            <a:t>Death</a:t>
          </a:r>
        </a:p>
        <a:p>
          <a:pPr lvl="0" algn="ctr" defTabSz="1422400">
            <a:lnSpc>
              <a:spcPct val="90000"/>
            </a:lnSpc>
            <a:spcBef>
              <a:spcPct val="0"/>
            </a:spcBef>
            <a:spcAft>
              <a:spcPct val="35000"/>
            </a:spcAft>
          </a:pPr>
          <a:r>
            <a:rPr lang="en-US" sz="2400" b="1" kern="1200" dirty="0" smtClean="0">
              <a:solidFill>
                <a:srgbClr val="FF0000"/>
              </a:solidFill>
            </a:rPr>
            <a:t>DATE:</a:t>
          </a:r>
        </a:p>
        <a:p>
          <a:pPr lvl="0" algn="ctr" defTabSz="1422400">
            <a:lnSpc>
              <a:spcPct val="90000"/>
            </a:lnSpc>
            <a:spcBef>
              <a:spcPct val="0"/>
            </a:spcBef>
            <a:spcAft>
              <a:spcPct val="35000"/>
            </a:spcAft>
          </a:pPr>
          <a:r>
            <a:rPr lang="en-US" sz="2400" kern="1200" dirty="0" smtClean="0"/>
            <a:t>Oct 6</a:t>
          </a:r>
          <a:endParaRPr lang="en-US" sz="3200" b="1" kern="1200" dirty="0">
            <a:solidFill>
              <a:schemeClr val="tx1"/>
            </a:solidFill>
          </a:endParaRPr>
        </a:p>
      </dsp:txBody>
      <dsp:txXfrm rot="5400000">
        <a:off x="2080617" y="812800"/>
        <a:ext cx="1934765" cy="2438400"/>
      </dsp:txXfrm>
    </dsp:sp>
    <dsp:sp modelId="{E2DBB737-F97A-49A9-BA69-26FACD905A11}">
      <dsp:nvSpPr>
        <dsp:cNvPr id="0" name=""/>
        <dsp:cNvSpPr/>
      </dsp:nvSpPr>
      <dsp:spPr>
        <a:xfrm rot="16200000">
          <a:off x="3095873" y="1064617"/>
          <a:ext cx="4064000" cy="193476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3200" bIns="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tx1"/>
              </a:solidFill>
            </a:rPr>
            <a:t>Yelp</a:t>
          </a:r>
        </a:p>
        <a:p>
          <a:pPr lvl="0" algn="ctr" defTabSz="1422400">
            <a:lnSpc>
              <a:spcPct val="90000"/>
            </a:lnSpc>
            <a:spcBef>
              <a:spcPct val="0"/>
            </a:spcBef>
            <a:spcAft>
              <a:spcPct val="35000"/>
            </a:spcAft>
          </a:pPr>
          <a:r>
            <a:rPr lang="en-US" sz="2400" b="1" kern="1200" dirty="0" smtClean="0">
              <a:solidFill>
                <a:srgbClr val="FF0000"/>
              </a:solidFill>
            </a:rPr>
            <a:t>TYPE:</a:t>
          </a:r>
        </a:p>
        <a:p>
          <a:pPr lvl="0" algn="ctr" defTabSz="1422400">
            <a:lnSpc>
              <a:spcPct val="90000"/>
            </a:lnSpc>
            <a:spcBef>
              <a:spcPct val="0"/>
            </a:spcBef>
            <a:spcAft>
              <a:spcPct val="35000"/>
            </a:spcAft>
          </a:pPr>
          <a:r>
            <a:rPr lang="en-US" sz="2400" kern="1200" dirty="0" smtClean="0"/>
            <a:t>IPO</a:t>
          </a:r>
        </a:p>
        <a:p>
          <a:pPr lvl="0" algn="ctr" defTabSz="1422400">
            <a:lnSpc>
              <a:spcPct val="90000"/>
            </a:lnSpc>
            <a:spcBef>
              <a:spcPct val="0"/>
            </a:spcBef>
            <a:spcAft>
              <a:spcPct val="35000"/>
            </a:spcAft>
          </a:pPr>
          <a:r>
            <a:rPr lang="en-US" sz="2400" b="1" kern="1200" dirty="0" smtClean="0">
              <a:solidFill>
                <a:srgbClr val="FF0000"/>
              </a:solidFill>
            </a:rPr>
            <a:t>DATE:</a:t>
          </a:r>
        </a:p>
        <a:p>
          <a:pPr lvl="0" algn="ctr" defTabSz="1422400">
            <a:lnSpc>
              <a:spcPct val="90000"/>
            </a:lnSpc>
            <a:spcBef>
              <a:spcPct val="0"/>
            </a:spcBef>
            <a:spcAft>
              <a:spcPct val="35000"/>
            </a:spcAft>
          </a:pPr>
          <a:r>
            <a:rPr lang="en-US" sz="2400" kern="1200" dirty="0" smtClean="0"/>
            <a:t>March 2</a:t>
          </a:r>
          <a:endParaRPr lang="en-US" sz="3200" b="1" kern="1200" dirty="0">
            <a:solidFill>
              <a:schemeClr val="tx1"/>
            </a:solidFill>
          </a:endParaRPr>
        </a:p>
      </dsp:txBody>
      <dsp:txXfrm rot="5400000">
        <a:off x="4160490" y="812800"/>
        <a:ext cx="1934765" cy="243840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C8E51F-5834-4400-A0B0-A60A7869879D}" type="datetimeFigureOut">
              <a:rPr lang="en-US" smtClean="0"/>
              <a:t>8/14/2012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3BE883-F1E4-4C80-AE1F-B31143F9886D}" type="slidenum">
              <a:rPr lang="en-US" smtClean="0"/>
              <a:t>‹#›</a:t>
            </a:fld>
            <a:endParaRPr lang="en-US"/>
          </a:p>
        </p:txBody>
      </p:sp>
    </p:spTree>
    <p:extLst>
      <p:ext uri="{BB962C8B-B14F-4D97-AF65-F5344CB8AC3E}">
        <p14:creationId xmlns:p14="http://schemas.microsoft.com/office/powerpoint/2010/main" val="1971442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goal is to extract a structured representation of events taking place in the world.  </a:t>
            </a:r>
          </a:p>
          <a:p>
            <a:endParaRPr lang="en-US" baseline="0" dirty="0" smtClean="0"/>
          </a:p>
          <a:p>
            <a:r>
              <a:rPr lang="en-US" baseline="0" dirty="0" smtClean="0"/>
              <a:t>I’d like to raise two important questions up front:</a:t>
            </a:r>
          </a:p>
          <a:p>
            <a:r>
              <a:rPr lang="en-US" baseline="0" dirty="0" smtClean="0"/>
              <a:t>The first is which set of events do we want to know about?  For the purposes of this talk we’re interested in important or popular events which are “newsworthy”.  And not mundane events from users’ everyday lives such as what they ate for breakfast.</a:t>
            </a:r>
          </a:p>
          <a:p>
            <a:r>
              <a:rPr lang="en-US" b="0" baseline="0" dirty="0" smtClean="0"/>
              <a:t>The second question is how soon can we know about an event?  I think here it’s clear that it’s preferable to know about events as early as possible, preferably before they even take place…</a:t>
            </a:r>
            <a:endParaRPr lang="en-US" b="0" dirty="0"/>
          </a:p>
        </p:txBody>
      </p:sp>
      <p:sp>
        <p:nvSpPr>
          <p:cNvPr id="4" name="Slide Number Placeholder 3"/>
          <p:cNvSpPr>
            <a:spLocks noGrp="1"/>
          </p:cNvSpPr>
          <p:nvPr>
            <p:ph type="sldNum" sz="quarter" idx="10"/>
          </p:nvPr>
        </p:nvSpPr>
        <p:spPr/>
        <p:txBody>
          <a:bodyPr/>
          <a:lstStyle/>
          <a:p>
            <a:fld id="{980A7282-1344-4D3C-B109-4CF9E504BEF3}" type="slidenum">
              <a:rPr lang="en-US" smtClean="0"/>
              <a:t>2</a:t>
            </a:fld>
            <a:endParaRPr lang="en-US"/>
          </a:p>
        </p:txBody>
      </p:sp>
    </p:spTree>
    <p:extLst>
      <p:ext uri="{BB962C8B-B14F-4D97-AF65-F5344CB8AC3E}">
        <p14:creationId xmlns:p14="http://schemas.microsoft.com/office/powerpoint/2010/main" val="1844172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I mentioned previously, there has been tons of previous work on extracting events from newswire text.</a:t>
            </a:r>
          </a:p>
          <a:p>
            <a:r>
              <a:rPr lang="en-US" dirty="0" smtClean="0"/>
              <a:t>This makes sense because historically</a:t>
            </a:r>
            <a:r>
              <a:rPr lang="en-US" baseline="0" dirty="0" smtClean="0"/>
              <a:t> news has been the best source of information on current events.</a:t>
            </a:r>
          </a:p>
          <a:p>
            <a:endParaRPr lang="en-US" baseline="0" dirty="0" smtClean="0"/>
          </a:p>
          <a:p>
            <a:r>
              <a:rPr lang="en-US" baseline="0" dirty="0" smtClean="0"/>
              <a:t>Examples include the </a:t>
            </a:r>
            <a:r>
              <a:rPr lang="en-US" baseline="0" dirty="0" err="1" smtClean="0"/>
              <a:t>Timebank</a:t>
            </a:r>
            <a:r>
              <a:rPr lang="en-US" baseline="0" dirty="0" smtClean="0"/>
              <a:t> corpus and the MUC and ACE competitions</a:t>
            </a:r>
            <a:endParaRPr lang="en-US" dirty="0"/>
          </a:p>
        </p:txBody>
      </p:sp>
      <p:sp>
        <p:nvSpPr>
          <p:cNvPr id="4" name="Slide Number Placeholder 3"/>
          <p:cNvSpPr>
            <a:spLocks noGrp="1"/>
          </p:cNvSpPr>
          <p:nvPr>
            <p:ph type="sldNum" sz="quarter" idx="10"/>
          </p:nvPr>
        </p:nvSpPr>
        <p:spPr/>
        <p:txBody>
          <a:bodyPr/>
          <a:lstStyle/>
          <a:p>
            <a:fld id="{980A7282-1344-4D3C-B109-4CF9E504BEF3}" type="slidenum">
              <a:rPr lang="en-US" smtClean="0"/>
              <a:t>13</a:t>
            </a:fld>
            <a:endParaRPr lang="en-US"/>
          </a:p>
        </p:txBody>
      </p:sp>
    </p:spTree>
    <p:extLst>
      <p:ext uri="{BB962C8B-B14F-4D97-AF65-F5344CB8AC3E}">
        <p14:creationId xmlns:p14="http://schemas.microsoft.com/office/powerpoint/2010/main" val="3941009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Recently social media has</a:t>
            </a:r>
            <a:r>
              <a:rPr lang="en-US" baseline="0" dirty="0" smtClean="0"/>
              <a:t> emerged as an important competing source of information on current events.  Status messages have several unique characteristics as compared with news, they are short, easy for anyone to write even on mobile devices, and are also instantly and widely disseminated.  For these reasons Twitter often contains the most up-to-date info on current events.</a:t>
            </a:r>
          </a:p>
          <a:p>
            <a:endParaRPr lang="en-US" baseline="0" dirty="0" smtClean="0"/>
          </a:p>
          <a:p>
            <a:r>
              <a:rPr lang="en-US" baseline="0" dirty="0" smtClean="0"/>
              <a:t>Lowering the barrier to publication is kind of a double edged sword, however because this also leads to many irrelevant and redundant messages.  No person can sit down and read all of the millions of Tweets written every day leading to a situation of information overload.  In contrast it’s easy to sit down with a newspaper and get a good overall summary of important current events.</a:t>
            </a:r>
          </a:p>
          <a:p>
            <a:r>
              <a:rPr lang="en-US" baseline="0" dirty="0" smtClean="0"/>
              <a:t>Anyway, I think this lack of organization provides very strong motivation for developing automatic techniques to extract and aggregate the most important information from Twitter.</a:t>
            </a:r>
          </a:p>
          <a:p>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14</a:t>
            </a:fld>
            <a:endParaRPr lang="en-US"/>
          </a:p>
        </p:txBody>
      </p:sp>
    </p:spTree>
    <p:extLst>
      <p:ext uri="{BB962C8B-B14F-4D97-AF65-F5344CB8AC3E}">
        <p14:creationId xmlns:p14="http://schemas.microsoft.com/office/powerpoint/2010/main" val="3585665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providing a fresher source of information on current events than news (journalists often follow twitter to keep up to date on developing stories), I believe there is reason to be optimistic that despite numerous</a:t>
            </a:r>
            <a:r>
              <a:rPr lang="en-US" baseline="0" dirty="0" smtClean="0"/>
              <a:t> challenges, </a:t>
            </a:r>
            <a:r>
              <a:rPr lang="en-US" dirty="0" smtClean="0"/>
              <a:t>open-domain</a:t>
            </a:r>
            <a:r>
              <a:rPr lang="en-US" baseline="0" dirty="0" smtClean="0"/>
              <a:t> event extraction from Twitter may in fact be easier than from news.</a:t>
            </a:r>
            <a:endParaRPr lang="en-US" dirty="0" smtClean="0"/>
          </a:p>
          <a:p>
            <a:endParaRPr lang="en-US" dirty="0" smtClean="0"/>
          </a:p>
          <a:p>
            <a:r>
              <a:rPr lang="en-US" dirty="0" smtClean="0"/>
              <a:t>To illustrate this, I’d like to propose</a:t>
            </a:r>
            <a:r>
              <a:rPr lang="en-US" baseline="0" dirty="0" smtClean="0"/>
              <a:t> a thought experiment.  Suppose I ask you to read each sentence from today’s new </a:t>
            </a:r>
            <a:r>
              <a:rPr lang="en-US" baseline="0" dirty="0" err="1" smtClean="0"/>
              <a:t>york</a:t>
            </a:r>
            <a:r>
              <a:rPr lang="en-US" baseline="0" dirty="0" smtClean="0"/>
              <a:t> times, except that first I’m going to randomly permute the order in which the sentences occur.  Then I’ll ask you to answer basic questions about today’s news.  My claim is that this simulates the process by which computers “read” news articles since for the most part current NLP systems treat sentences as exchangeable (with a few exceptions of course)</a:t>
            </a:r>
            <a:endParaRPr lang="en-US" dirty="0" smtClean="0"/>
          </a:p>
          <a:p>
            <a:endParaRPr lang="en-US" dirty="0" smtClean="0"/>
          </a:p>
          <a:p>
            <a:r>
              <a:rPr lang="en-US" dirty="0" smtClean="0"/>
              <a:t>For</a:t>
            </a:r>
            <a:r>
              <a:rPr lang="en-US" baseline="0" dirty="0" smtClean="0"/>
              <a:t> task 2, I’ll ask you to read a random sample of tweets from high quality sources, again scrambling the order.</a:t>
            </a:r>
          </a:p>
          <a:p>
            <a:endParaRPr lang="en-US" baseline="0" dirty="0" smtClean="0"/>
          </a:p>
          <a:p>
            <a:r>
              <a:rPr lang="en-US" baseline="0" dirty="0" smtClean="0"/>
              <a:t>My claim is that task 2 will in fact be easier than task 1, because tweets don’t really assume any context in which they are read, and the “bag of sentences assumption” is much more reasonable for Twitter than news.</a:t>
            </a:r>
          </a:p>
          <a:p>
            <a:endParaRPr lang="en-US" baseline="0" dirty="0" smtClean="0"/>
          </a:p>
          <a:p>
            <a:r>
              <a:rPr lang="en-US" baseline="0" dirty="0" smtClean="0"/>
              <a:t>The point I’m trying to illustrate here is that, Tweets have very simple discourse structure, and discourse is one of the things that current NLP systems don’t handle well.</a:t>
            </a:r>
            <a:endParaRPr lang="en-US" dirty="0" smtClean="0"/>
          </a:p>
          <a:p>
            <a:endParaRPr lang="en-US" dirty="0" smtClean="0"/>
          </a:p>
          <a:p>
            <a:r>
              <a:rPr lang="en-US" dirty="0" smtClean="0"/>
              <a:t>********************************************************************************</a:t>
            </a:r>
          </a:p>
          <a:p>
            <a:endParaRPr lang="en-US" dirty="0" smtClean="0"/>
          </a:p>
          <a:p>
            <a:r>
              <a:rPr lang="en-US" dirty="0" smtClean="0"/>
              <a:t>-For</a:t>
            </a:r>
            <a:r>
              <a:rPr lang="en-US" baseline="0" dirty="0" smtClean="0"/>
              <a:t> the most part this is how current NLP technologies view sentences as exchangeable (e.g. their order doesn’t matter).</a:t>
            </a:r>
          </a:p>
          <a:p>
            <a:r>
              <a:rPr lang="en-US" baseline="0" dirty="0" smtClean="0"/>
              <a:t>--There are some obvious exceptions, e.g. </a:t>
            </a:r>
            <a:r>
              <a:rPr lang="en-US" baseline="0" dirty="0" err="1" smtClean="0"/>
              <a:t>coref</a:t>
            </a:r>
            <a:r>
              <a:rPr lang="en-US" baseline="0" dirty="0" smtClean="0"/>
              <a:t> systems, but for the most part this is true…</a:t>
            </a:r>
          </a:p>
          <a:p>
            <a:r>
              <a:rPr lang="en-US" baseline="0" dirty="0" smtClean="0"/>
              <a:t>-Moved from “bag of words” to “bag of sentences”, but still haven’t made the leap to “bag of documents”</a:t>
            </a:r>
          </a:p>
          <a:p>
            <a:endParaRPr lang="en-US" dirty="0"/>
          </a:p>
        </p:txBody>
      </p:sp>
      <p:sp>
        <p:nvSpPr>
          <p:cNvPr id="4" name="Slide Number Placeholder 3"/>
          <p:cNvSpPr>
            <a:spLocks noGrp="1"/>
          </p:cNvSpPr>
          <p:nvPr>
            <p:ph type="sldNum" sz="quarter" idx="10"/>
          </p:nvPr>
        </p:nvSpPr>
        <p:spPr/>
        <p:txBody>
          <a:bodyPr/>
          <a:lstStyle/>
          <a:p>
            <a:fld id="{980A7282-1344-4D3C-B109-4CF9E504BEF3}" type="slidenum">
              <a:rPr lang="en-US" smtClean="0"/>
              <a:t>15</a:t>
            </a:fld>
            <a:endParaRPr lang="en-US"/>
          </a:p>
        </p:txBody>
      </p:sp>
    </p:spTree>
    <p:extLst>
      <p:ext uri="{BB962C8B-B14F-4D97-AF65-F5344CB8AC3E}">
        <p14:creationId xmlns:p14="http://schemas.microsoft.com/office/powerpoint/2010/main" val="3941009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I’ve given some arguments for</a:t>
            </a:r>
            <a:r>
              <a:rPr lang="en-US" baseline="0" dirty="0" smtClean="0"/>
              <a:t> why Twitter is a promising source of information on current events, now I’m going to illustrate some of the challenges involved in processing Twitter text, and how we’ve dealt with them.</a:t>
            </a:r>
            <a:endParaRPr lang="en-US" dirty="0" smtClean="0"/>
          </a:p>
          <a:p>
            <a:endParaRPr lang="en-US" dirty="0" smtClean="0"/>
          </a:p>
          <a:p>
            <a:r>
              <a:rPr lang="en-US" dirty="0" smtClean="0"/>
              <a:t>Because tweets are short, and informal, their</a:t>
            </a:r>
            <a:r>
              <a:rPr lang="en-US" baseline="0" dirty="0" smtClean="0"/>
              <a:t> style is often “noisy”.</a:t>
            </a:r>
            <a:endParaRPr lang="en-US" dirty="0" smtClean="0"/>
          </a:p>
          <a:p>
            <a:endParaRPr lang="en-US" dirty="0" smtClean="0"/>
          </a:p>
          <a:p>
            <a:r>
              <a:rPr lang="en-US" dirty="0" smtClean="0"/>
              <a:t>I think there are 3 main challenges for NLP tools on Tweets:</a:t>
            </a:r>
          </a:p>
          <a:p>
            <a:r>
              <a:rPr lang="en-US" dirty="0" smtClean="0"/>
              <a:t>	First</a:t>
            </a:r>
            <a:r>
              <a:rPr lang="en-US" baseline="0" dirty="0" smtClean="0"/>
              <a:t> of all, people are really creative with how they spell things in tweets, as an example, we did some distributional clustering over words appearing in a large # of tweets, and I picked out one cluster and cleaned it up to show how many different ways people can refer to the word “tomorrow”.</a:t>
            </a:r>
          </a:p>
          <a:p>
            <a:r>
              <a:rPr lang="en-US" baseline="0" dirty="0" smtClean="0"/>
              <a:t>	Another problem is unreliable capitalization – People often capitalize words simply for emphasis or don’t capitalize proper nouns.  This is a big problem for recognizing named entities</a:t>
            </a:r>
          </a:p>
          <a:p>
            <a:r>
              <a:rPr lang="en-US" baseline="0" dirty="0" smtClean="0"/>
              <a:t>	Finally twitter has a different style of grammar than is found for example in news articles.</a:t>
            </a:r>
          </a:p>
          <a:p>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16</a:t>
            </a:fld>
            <a:endParaRPr lang="en-US"/>
          </a:p>
        </p:txBody>
      </p:sp>
    </p:spTree>
    <p:extLst>
      <p:ext uri="{BB962C8B-B14F-4D97-AF65-F5344CB8AC3E}">
        <p14:creationId xmlns:p14="http://schemas.microsoft.com/office/powerpoint/2010/main" val="3234728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these reasons if we just take off-the-shelf tools designed to process edited texts and apply them to Twitter, they perform very poorly.  As an example, here I’ve pasted a bunch of tweets into the Stanford Named Entity recognizer, and as you can see it’s making a lot of mistakes.</a:t>
            </a:r>
          </a:p>
        </p:txBody>
      </p:sp>
      <p:sp>
        <p:nvSpPr>
          <p:cNvPr id="4" name="Slide Number Placeholder 3"/>
          <p:cNvSpPr>
            <a:spLocks noGrp="1"/>
          </p:cNvSpPr>
          <p:nvPr>
            <p:ph type="sldNum" sz="quarter" idx="10"/>
          </p:nvPr>
        </p:nvSpPr>
        <p:spPr/>
        <p:txBody>
          <a:bodyPr/>
          <a:lstStyle/>
          <a:p>
            <a:fld id="{B9FB2307-2A4E-4134-9660-F385EE11875B}" type="slidenum">
              <a:rPr lang="en-US" smtClean="0"/>
              <a:t>17</a:t>
            </a:fld>
            <a:endParaRPr lang="en-US"/>
          </a:p>
        </p:txBody>
      </p:sp>
    </p:spTree>
    <p:extLst>
      <p:ext uri="{BB962C8B-B14F-4D97-AF65-F5344CB8AC3E}">
        <p14:creationId xmlns:p14="http://schemas.microsoft.com/office/powerpoint/2010/main" val="937499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reason for this is that Twitter has a noisy and unique style which tools designed to process edited texts such as news articles weren’t meant to handle.</a:t>
            </a:r>
          </a:p>
        </p:txBody>
      </p:sp>
      <p:sp>
        <p:nvSpPr>
          <p:cNvPr id="4" name="Slide Number Placeholder 3"/>
          <p:cNvSpPr>
            <a:spLocks noGrp="1"/>
          </p:cNvSpPr>
          <p:nvPr>
            <p:ph type="sldNum" sz="quarter" idx="10"/>
          </p:nvPr>
        </p:nvSpPr>
        <p:spPr/>
        <p:txBody>
          <a:bodyPr/>
          <a:lstStyle/>
          <a:p>
            <a:fld id="{B9FB2307-2A4E-4134-9660-F385EE11875B}" type="slidenum">
              <a:rPr lang="en-US" smtClean="0"/>
              <a:t>18</a:t>
            </a:fld>
            <a:endParaRPr lang="en-US"/>
          </a:p>
        </p:txBody>
      </p:sp>
    </p:spTree>
    <p:extLst>
      <p:ext uri="{BB962C8B-B14F-4D97-AF65-F5344CB8AC3E}">
        <p14:creationId xmlns:p14="http://schemas.microsoft.com/office/powerpoint/2010/main" val="937499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deal with these issues,</a:t>
            </a:r>
            <a:r>
              <a:rPr lang="en-US" baseline="0" dirty="0" smtClean="0"/>
              <a:t> I manually annotated a corpus of 2400 </a:t>
            </a:r>
            <a:r>
              <a:rPr lang="en-US" baseline="0" dirty="0" err="1" smtClean="0"/>
              <a:t>weets</a:t>
            </a:r>
            <a:r>
              <a:rPr lang="en-US" baseline="0" dirty="0" smtClean="0"/>
              <a:t> with named entities for use as in-domain training data.</a:t>
            </a:r>
            <a:endParaRPr lang="en-US" dirty="0" smtClean="0"/>
          </a:p>
          <a:p>
            <a:endParaRPr lang="en-US" dirty="0" smtClean="0"/>
          </a:p>
          <a:p>
            <a:r>
              <a:rPr lang="en-US" dirty="0" smtClean="0"/>
              <a:t>--------------------------------------------------</a:t>
            </a:r>
          </a:p>
          <a:p>
            <a:endParaRPr lang="en-US" dirty="0" smtClean="0"/>
          </a:p>
          <a:p>
            <a:r>
              <a:rPr lang="en-US" dirty="0" smtClean="0"/>
              <a:t>To</a:t>
            </a:r>
            <a:r>
              <a:rPr lang="en-US" baseline="0" dirty="0" smtClean="0"/>
              <a:t> address this we manually annotated 2,400 tweets with named entities as in-domain training data.  Also, it’s probably worth mentioning, that I tried to include some out-of domain training data from the MUC competitions, but found that it actually lowered performance.  I think what’s going on here is that the way people refer to Named Entities in Twitter is just very different.</a:t>
            </a:r>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19</a:t>
            </a:fld>
            <a:endParaRPr lang="en-US"/>
          </a:p>
        </p:txBody>
      </p:sp>
    </p:spTree>
    <p:extLst>
      <p:ext uri="{BB962C8B-B14F-4D97-AF65-F5344CB8AC3E}">
        <p14:creationId xmlns:p14="http://schemas.microsoft.com/office/powerpoint/2010/main" val="2796385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treat named entity extraction as a sequence-labeling task using conditional random fields for learning and inference.  We’re using a fairly standard set of features including orthographic features of the words (prefixes/suffixes) large dictionaries of named entities, in addition to contextual features of the text.</a:t>
            </a:r>
            <a:endParaRPr lang="en-US" dirty="0" smtClean="0"/>
          </a:p>
          <a:p>
            <a:endParaRPr lang="en-US" dirty="0" smtClean="0"/>
          </a:p>
          <a:p>
            <a:r>
              <a:rPr lang="en-US" dirty="0" smtClean="0"/>
              <a:t>******************************************************************</a:t>
            </a:r>
          </a:p>
          <a:p>
            <a:r>
              <a:rPr lang="en-US" dirty="0" smtClean="0"/>
              <a:t>Treat this in a fairly standard way:</a:t>
            </a:r>
          </a:p>
          <a:p>
            <a:r>
              <a:rPr lang="en-US" dirty="0" smtClean="0"/>
              <a:t>	-Sequence labeling task</a:t>
            </a:r>
            <a:r>
              <a:rPr lang="en-US" baseline="0" dirty="0" smtClean="0"/>
              <a:t> (decide if each word begins, is included in, or is outside of an entity</a:t>
            </a:r>
          </a:p>
          <a:p>
            <a:r>
              <a:rPr lang="en-US" baseline="0" dirty="0" smtClean="0"/>
              <a:t>	-Again use CRFs for classification</a:t>
            </a:r>
          </a:p>
          <a:p>
            <a:r>
              <a:rPr lang="en-US" baseline="0" dirty="0" smtClean="0"/>
              <a:t>	-Standard set of features (orthographic, dictionaries, contextual)</a:t>
            </a:r>
          </a:p>
          <a:p>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20</a:t>
            </a:fld>
            <a:endParaRPr lang="en-US"/>
          </a:p>
        </p:txBody>
      </p:sp>
    </p:spTree>
    <p:extLst>
      <p:ext uri="{BB962C8B-B14F-4D97-AF65-F5344CB8AC3E}">
        <p14:creationId xmlns:p14="http://schemas.microsoft.com/office/powerpoint/2010/main" val="266483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I’m showing our performance at segmenting named entities as compared to the Stanford Named Entity tagger.  The</a:t>
            </a:r>
            <a:r>
              <a:rPr lang="en-US" baseline="0" dirty="0" smtClean="0"/>
              <a:t> Stanford tagger actually gets fairly reasonable precision, although it’s recall is quite low.  We’re able to get both better precision and recall and thus a higher overall F1 score.  I should note that the performance reported here is much lower than we typically see on edited texts such as news articles.  In general I think performance at these kinds of shallow syntactic tasks will always be lower due to twitters noisy style.</a:t>
            </a:r>
            <a:endParaRPr lang="en-US" dirty="0" smtClean="0"/>
          </a:p>
          <a:p>
            <a:endParaRPr lang="en-US" dirty="0" smtClean="0"/>
          </a:p>
          <a:p>
            <a:r>
              <a:rPr lang="en-US" dirty="0" smtClean="0"/>
              <a:t>----------------------------------------------------------------------</a:t>
            </a:r>
          </a:p>
          <a:p>
            <a:endParaRPr lang="en-US" dirty="0" smtClean="0"/>
          </a:p>
          <a:p>
            <a:r>
              <a:rPr lang="en-US" dirty="0" smtClean="0"/>
              <a:t>Here I’m showing performance at segmenting named entities. T</a:t>
            </a:r>
            <a:r>
              <a:rPr lang="en-US" baseline="0" dirty="0" smtClean="0"/>
              <a:t>he </a:t>
            </a:r>
            <a:r>
              <a:rPr lang="en-US" baseline="0" dirty="0" err="1" smtClean="0"/>
              <a:t>stanford</a:t>
            </a:r>
            <a:r>
              <a:rPr lang="en-US" baseline="0" dirty="0" smtClean="0"/>
              <a:t> Named entity tagger gets an F1 score of about 0.44.  Just by training on in-domain data we’re able to get it up to about 0.63.  And by adding additional features (including POS features) we’re able to get up almost to about 0.7 F1.</a:t>
            </a:r>
          </a:p>
          <a:p>
            <a:endParaRPr lang="en-US" baseline="0" dirty="0" smtClean="0"/>
          </a:p>
          <a:p>
            <a:r>
              <a:rPr lang="en-US" baseline="0" dirty="0" smtClean="0"/>
              <a:t>Of course this is lower than the performance we might expect on edited texts, but I think performance at these kinds of tasks will always be lower on Twitter due to it’s noisy and unique style.  Also Twitter’s simple discourse structure means that once we get past these noisy text issues, many things will become easier.</a:t>
            </a:r>
            <a:endParaRPr lang="en-US" dirty="0" smtClean="0"/>
          </a:p>
          <a:p>
            <a:endParaRPr lang="en-US" dirty="0" smtClean="0"/>
          </a:p>
          <a:p>
            <a:r>
              <a:rPr lang="en-US" dirty="0" smtClean="0"/>
              <a:t>*************************************************************</a:t>
            </a:r>
          </a:p>
          <a:p>
            <a:r>
              <a:rPr lang="en-US" dirty="0" smtClean="0"/>
              <a:t>Looking at performance we see the Stanford NE tagger gets</a:t>
            </a:r>
            <a:r>
              <a:rPr lang="en-US" baseline="0" dirty="0" smtClean="0"/>
              <a:t> an F1 score of about 0.5.</a:t>
            </a:r>
          </a:p>
          <a:p>
            <a:r>
              <a:rPr lang="en-US" baseline="0" dirty="0" smtClean="0"/>
              <a:t>By training on 30k tokens of in-domain data we’re able to get about a 40% increase in F1</a:t>
            </a:r>
          </a:p>
          <a:p>
            <a:r>
              <a:rPr lang="en-US" baseline="0" dirty="0" smtClean="0"/>
              <a:t>Adding in features based on the POS tags, gives us another nice boost in performance</a:t>
            </a:r>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21</a:t>
            </a:fld>
            <a:endParaRPr lang="en-US"/>
          </a:p>
        </p:txBody>
      </p:sp>
    </p:spTree>
    <p:extLst>
      <p:ext uri="{BB962C8B-B14F-4D97-AF65-F5344CB8AC3E}">
        <p14:creationId xmlns:p14="http://schemas.microsoft.com/office/powerpoint/2010/main" val="731341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extracting named entities,</a:t>
            </a:r>
            <a:r>
              <a:rPr lang="en-US" baseline="0" dirty="0" smtClean="0"/>
              <a:t> we’re also extracting event-referring phrases.  These provide useful context for events; for example assuming we know there is an important event involving Steve Jobs on October 6</a:t>
            </a:r>
            <a:r>
              <a:rPr lang="en-US" baseline="30000" dirty="0" smtClean="0"/>
              <a:t>th</a:t>
            </a:r>
            <a:r>
              <a:rPr lang="en-US" baseline="0" dirty="0" smtClean="0"/>
              <a:t>, it’s helpful to know that he died (unfortunately) on that date.</a:t>
            </a:r>
          </a:p>
          <a:p>
            <a:endParaRPr lang="en-US" baseline="0" dirty="0" smtClean="0"/>
          </a:p>
          <a:p>
            <a:r>
              <a:rPr lang="en-US" baseline="0" dirty="0" smtClean="0"/>
              <a:t>These phrases are also useful for categorizing the extracted events into high-level types as I’ll talk about shortly</a:t>
            </a:r>
          </a:p>
          <a:p>
            <a:endParaRPr lang="en-US" baseline="0" dirty="0" smtClean="0"/>
          </a:p>
          <a:p>
            <a:r>
              <a:rPr lang="en-US" baseline="0" dirty="0" smtClean="0"/>
              <a:t>Event phrases can consist of many different types of words including verbs, nouns and adjectives.</a:t>
            </a:r>
          </a:p>
          <a:p>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22</a:t>
            </a:fld>
            <a:endParaRPr lang="en-US"/>
          </a:p>
        </p:txBody>
      </p:sp>
    </p:spTree>
    <p:extLst>
      <p:ext uri="{BB962C8B-B14F-4D97-AF65-F5344CB8AC3E}">
        <p14:creationId xmlns:p14="http://schemas.microsoft.com/office/powerpoint/2010/main" val="3332091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where might we find</a:t>
            </a:r>
            <a:r>
              <a:rPr lang="en-US" baseline="0" dirty="0" smtClean="0"/>
              <a:t> information about current events taking place in the world?</a:t>
            </a:r>
          </a:p>
          <a:p>
            <a:endParaRPr lang="en-US" baseline="0" dirty="0" smtClean="0"/>
          </a:p>
          <a:p>
            <a:r>
              <a:rPr lang="en-US" baseline="0" dirty="0" smtClean="0"/>
              <a:t>There are some structured data sources of events available like Facebook Events and </a:t>
            </a:r>
            <a:r>
              <a:rPr lang="en-US" baseline="0" dirty="0" err="1" smtClean="0"/>
              <a:t>eventbrite</a:t>
            </a:r>
            <a:r>
              <a:rPr lang="en-US" baseline="0" dirty="0" smtClean="0"/>
              <a:t>.  These are interesting and useful, but the fact of the matter is that people are more likely to mention events in natural language text than fill out structured data records describing the event, so we’re likely to discover a wider variety of events and hear about them sooner by extracting events from text.</a:t>
            </a:r>
          </a:p>
          <a:p>
            <a:endParaRPr lang="en-US" baseline="0" dirty="0" smtClean="0"/>
          </a:p>
          <a:p>
            <a:r>
              <a:rPr lang="en-US" baseline="0" dirty="0" smtClean="0"/>
              <a:t>There has been lots of previous work on extracting events from newswire text, but recently social media has become an important source of info on current events.  My claim is that event extraction from social media is worth </a:t>
            </a:r>
            <a:r>
              <a:rPr lang="en-US" baseline="0" smtClean="0"/>
              <a:t>investigating since </a:t>
            </a:r>
            <a:r>
              <a:rPr lang="en-US" baseline="0" dirty="0" smtClean="0"/>
              <a:t>this is a relatively new and unexplored area.</a:t>
            </a:r>
          </a:p>
          <a:p>
            <a:endParaRPr lang="en-US" baseline="0" dirty="0" smtClean="0"/>
          </a:p>
          <a:p>
            <a:r>
              <a:rPr lang="en-US" baseline="0" dirty="0" smtClean="0"/>
              <a:t>------------------------------------------------------------------------------</a:t>
            </a:r>
          </a:p>
          <a:p>
            <a:endParaRPr lang="en-US" baseline="0" dirty="0" smtClean="0"/>
          </a:p>
          <a:p>
            <a:r>
              <a:rPr lang="en-US" baseline="0" dirty="0" smtClean="0"/>
              <a:t>I’d like to highlight up front that there are some structured </a:t>
            </a:r>
            <a:r>
              <a:rPr lang="en-US" baseline="0" dirty="0" err="1" smtClean="0"/>
              <a:t>datasources</a:t>
            </a:r>
            <a:r>
              <a:rPr lang="en-US" baseline="0" dirty="0" smtClean="0"/>
              <a:t> on events (e.g. Facebook/</a:t>
            </a:r>
            <a:r>
              <a:rPr lang="en-US" baseline="0" dirty="0" err="1" smtClean="0"/>
              <a:t>Eventbrite</a:t>
            </a:r>
            <a:r>
              <a:rPr lang="en-US" baseline="0" dirty="0" smtClean="0"/>
              <a:t>), but I’m not going to talk about these much here, other than to say that people are more likely to mention an event using natural language than to fill out structured records describing it, and therefore we’re most likely to hear about new events first in text.</a:t>
            </a:r>
            <a:endParaRPr lang="en-US" dirty="0" smtClean="0"/>
          </a:p>
          <a:p>
            <a:endParaRPr lang="en-US" dirty="0" smtClean="0"/>
          </a:p>
          <a:p>
            <a:r>
              <a:rPr lang="en-US" dirty="0" smtClean="0"/>
              <a:t>There</a:t>
            </a:r>
            <a:r>
              <a:rPr lang="en-US" baseline="0" dirty="0" smtClean="0"/>
              <a:t> has been a lot of previous work on extracting events from news articles, and recently social media, specifically twitter has become an important competing source of similar information, but is much less explored.  Anyway, my claim here is that social media is worth exploring as a source for extracting structured data on </a:t>
            </a:r>
            <a:r>
              <a:rPr lang="en-US" baseline="0" dirty="0" err="1" smtClean="0"/>
              <a:t>realtime</a:t>
            </a:r>
            <a:r>
              <a:rPr lang="en-US" baseline="0" dirty="0" smtClean="0"/>
              <a:t> events since there are many users discussing these events, and new events are often first reported in social media.</a:t>
            </a:r>
          </a:p>
          <a:p>
            <a:endParaRPr lang="en-US" dirty="0" smtClean="0"/>
          </a:p>
          <a:p>
            <a:r>
              <a:rPr lang="en-US" dirty="0" smtClean="0"/>
              <a:t>------------------------------------------------------------------------------</a:t>
            </a:r>
          </a:p>
          <a:p>
            <a:endParaRPr lang="en-US" dirty="0" smtClean="0"/>
          </a:p>
          <a:p>
            <a:r>
              <a:rPr lang="en-US" dirty="0" smtClean="0"/>
              <a:t>I’m not</a:t>
            </a:r>
            <a:r>
              <a:rPr lang="en-US" baseline="0" dirty="0" smtClean="0"/>
              <a:t> really going to talk very much about structured vs. unstructured data sources, other to say that in general people communicate most naturally in natural language, and so they are more likely to mention an event than fill out structured databases representing it.  Thus NL text contains broader coverage of significant events, and events are typically first mentioned in text.</a:t>
            </a:r>
          </a:p>
          <a:p>
            <a:r>
              <a:rPr lang="en-US" baseline="0" dirty="0" smtClean="0"/>
              <a:t>Of course some kinds of events will show up first in structured databases, such as error logs automatically generated by computers, but these don’t really fit our criteria for significant events…</a:t>
            </a:r>
          </a:p>
          <a:p>
            <a:r>
              <a:rPr lang="en-US" baseline="0" dirty="0" smtClean="0"/>
              <a:t>If there is any domain where information extraction is going to be useful, it has to be current events because they’re changing so rapidly (e.g. unlike generally accepted facts which can be entered into Freebase once by a person and don’t change).</a:t>
            </a:r>
          </a:p>
          <a:p>
            <a:endParaRPr lang="en-US" baseline="0" dirty="0" smtClean="0"/>
          </a:p>
        </p:txBody>
      </p:sp>
      <p:sp>
        <p:nvSpPr>
          <p:cNvPr id="4" name="Slide Number Placeholder 3"/>
          <p:cNvSpPr>
            <a:spLocks noGrp="1"/>
          </p:cNvSpPr>
          <p:nvPr>
            <p:ph type="sldNum" sz="quarter" idx="10"/>
          </p:nvPr>
        </p:nvSpPr>
        <p:spPr/>
        <p:txBody>
          <a:bodyPr/>
          <a:lstStyle/>
          <a:p>
            <a:fld id="{980A7282-1344-4D3C-B109-4CF9E504BEF3}" type="slidenum">
              <a:rPr lang="en-US" smtClean="0"/>
              <a:t>3</a:t>
            </a:fld>
            <a:endParaRPr lang="en-US"/>
          </a:p>
        </p:txBody>
      </p:sp>
    </p:spTree>
    <p:extLst>
      <p:ext uri="{BB962C8B-B14F-4D97-AF65-F5344CB8AC3E}">
        <p14:creationId xmlns:p14="http://schemas.microsoft.com/office/powerpoint/2010/main" val="2871547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follow a similar approach to what we did for named entity extraction.  I</a:t>
            </a:r>
            <a:r>
              <a:rPr lang="en-US" baseline="0" dirty="0" smtClean="0"/>
              <a:t> first manually annotated a corpus of 1,000 tweets for use as in-domain training data using annotation guidelines similar to those developed for the </a:t>
            </a:r>
            <a:r>
              <a:rPr lang="en-US" baseline="0" dirty="0" err="1" smtClean="0"/>
              <a:t>timebank</a:t>
            </a:r>
            <a:r>
              <a:rPr lang="en-US" baseline="0" dirty="0" smtClean="0"/>
              <a:t> corpus.</a:t>
            </a:r>
          </a:p>
          <a:p>
            <a:r>
              <a:rPr lang="en-US" baseline="0" dirty="0" smtClean="0"/>
              <a:t>Again we treat this like a sequence labeling task using conditional random fields for learning and inference.</a:t>
            </a:r>
            <a:endParaRPr lang="en-US" dirty="0" smtClean="0"/>
          </a:p>
          <a:p>
            <a:endParaRPr lang="en-US" dirty="0" smtClean="0"/>
          </a:p>
          <a:p>
            <a:r>
              <a:rPr lang="en-US" dirty="0" smtClean="0"/>
              <a:t>---------------------------------------------------</a:t>
            </a:r>
          </a:p>
          <a:p>
            <a:endParaRPr lang="en-US" dirty="0" smtClean="0"/>
          </a:p>
          <a:p>
            <a:r>
              <a:rPr lang="en-US" dirty="0" smtClean="0"/>
              <a:t>In</a:t>
            </a:r>
            <a:r>
              <a:rPr lang="en-US" baseline="0" dirty="0" smtClean="0"/>
              <a:t> order to extract event phrases, we again treat this as a sequence labeling task using in-domain annotated training data.  I manually annotated 1,000 tweets with event phrases following annotation guidelines similar to those used for the </a:t>
            </a:r>
            <a:r>
              <a:rPr lang="en-US" baseline="0" dirty="0" err="1" smtClean="0"/>
              <a:t>Timebank</a:t>
            </a:r>
            <a:r>
              <a:rPr lang="en-US" baseline="0" dirty="0" smtClean="0"/>
              <a:t> Corpus.  We follow a similar approach to segmentation as was used for named entities using CRFs for learning and inference.</a:t>
            </a:r>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23</a:t>
            </a:fld>
            <a:endParaRPr lang="en-US"/>
          </a:p>
        </p:txBody>
      </p:sp>
    </p:spTree>
    <p:extLst>
      <p:ext uri="{BB962C8B-B14F-4D97-AF65-F5344CB8AC3E}">
        <p14:creationId xmlns:p14="http://schemas.microsoft.com/office/powerpoint/2010/main" val="3017061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I’m showing results at event phrase segmentation.  As a baseline we compare against our</a:t>
            </a:r>
            <a:r>
              <a:rPr lang="en-US" baseline="0" dirty="0" smtClean="0"/>
              <a:t> system trained on out-of-domain data from the </a:t>
            </a:r>
            <a:r>
              <a:rPr lang="en-US" baseline="0" dirty="0" err="1" smtClean="0"/>
              <a:t>timebank</a:t>
            </a:r>
            <a:r>
              <a:rPr lang="en-US" baseline="0" dirty="0" smtClean="0"/>
              <a:t> corpus.</a:t>
            </a:r>
          </a:p>
          <a:p>
            <a:endParaRPr lang="en-US" baseline="0" dirty="0" smtClean="0"/>
          </a:p>
          <a:p>
            <a:r>
              <a:rPr lang="en-US" baseline="0" dirty="0" smtClean="0"/>
              <a:t>As you can see in-domain training data is really required to do well here.</a:t>
            </a:r>
            <a:endParaRPr lang="en-US" dirty="0" smtClean="0"/>
          </a:p>
          <a:p>
            <a:endParaRPr lang="en-US" dirty="0" smtClean="0"/>
          </a:p>
          <a:p>
            <a:endParaRPr lang="en-US" dirty="0" smtClean="0"/>
          </a:p>
          <a:p>
            <a:r>
              <a:rPr lang="en-US" dirty="0" smtClean="0"/>
              <a:t>-------------------------------------------------------</a:t>
            </a:r>
          </a:p>
          <a:p>
            <a:endParaRPr lang="en-US" dirty="0" smtClean="0"/>
          </a:p>
          <a:p>
            <a:r>
              <a:rPr lang="en-US" dirty="0" smtClean="0"/>
              <a:t>Here are results at segmenting event phrases.  We’re comparing</a:t>
            </a:r>
            <a:r>
              <a:rPr lang="en-US" baseline="0" dirty="0" smtClean="0"/>
              <a:t> against the baseline of training our system on out-of-domain newswire text from the </a:t>
            </a:r>
            <a:r>
              <a:rPr lang="en-US" baseline="0" dirty="0" err="1" smtClean="0"/>
              <a:t>timebank</a:t>
            </a:r>
            <a:r>
              <a:rPr lang="en-US" baseline="0" dirty="0" smtClean="0"/>
              <a:t> corpus.  The main point to take away here is that in-domain annotated twitter data is really necessary in order to get reasonable performance.</a:t>
            </a:r>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25</a:t>
            </a:fld>
            <a:endParaRPr lang="en-US"/>
          </a:p>
        </p:txBody>
      </p:sp>
    </p:spTree>
    <p:extLst>
      <p:ext uri="{BB962C8B-B14F-4D97-AF65-F5344CB8AC3E}">
        <p14:creationId xmlns:p14="http://schemas.microsoft.com/office/powerpoint/2010/main" val="522936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at this point our representation for events looks something</a:t>
            </a:r>
            <a:r>
              <a:rPr lang="en-US" baseline="0" dirty="0" smtClean="0"/>
              <a:t> like so.  For each extracted event we have a named entity, event phrase, in addition to the date on which the event took place.  Next I’m going to talk about categorizing the extracted types into high-level categories such as sporting events, product releases, movie premieres and so on.</a:t>
            </a:r>
            <a:endParaRPr lang="en-US" dirty="0" smtClean="0"/>
          </a:p>
          <a:p>
            <a:endParaRPr lang="en-US" dirty="0" smtClean="0"/>
          </a:p>
          <a:p>
            <a:r>
              <a:rPr lang="en-US" dirty="0" smtClean="0"/>
              <a:t>-----------------------------------------------------</a:t>
            </a:r>
          </a:p>
          <a:p>
            <a:endParaRPr lang="en-US" dirty="0" smtClean="0"/>
          </a:p>
          <a:p>
            <a:r>
              <a:rPr lang="en-US" dirty="0" smtClean="0"/>
              <a:t>At this point our representation of events looks something like this.  For each extracted event we have a named entity, event phrase, and date on which the event takes place.</a:t>
            </a:r>
          </a:p>
          <a:p>
            <a:endParaRPr lang="en-US" dirty="0" smtClean="0"/>
          </a:p>
          <a:p>
            <a:r>
              <a:rPr lang="en-US" dirty="0" smtClean="0"/>
              <a:t>Next, we’d like to categorize the extracted events into</a:t>
            </a:r>
            <a:r>
              <a:rPr lang="en-US" baseline="0" dirty="0" smtClean="0"/>
              <a:t> high-level types such as product releases, sporting events, concerts, etc…</a:t>
            </a:r>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26</a:t>
            </a:fld>
            <a:endParaRPr lang="en-US"/>
          </a:p>
        </p:txBody>
      </p:sp>
    </p:spTree>
    <p:extLst>
      <p:ext uri="{BB962C8B-B14F-4D97-AF65-F5344CB8AC3E}">
        <p14:creationId xmlns:p14="http://schemas.microsoft.com/office/powerpoint/2010/main" val="2230624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Categorizing the events</a:t>
            </a:r>
            <a:r>
              <a:rPr lang="en-US" baseline="0" dirty="0" smtClean="0"/>
              <a:t> will have several important benefits.</a:t>
            </a:r>
          </a:p>
          <a:p>
            <a:endParaRPr lang="en-US" baseline="0" dirty="0" smtClean="0"/>
          </a:p>
          <a:p>
            <a:r>
              <a:rPr lang="en-US" baseline="0" dirty="0" smtClean="0"/>
              <a:t>Most obviously, event types could be useful for displaying more customized calendars which are adapted to user’s interests.  For example you might want to see a calendar of upcoming movie releases or sports events…</a:t>
            </a:r>
          </a:p>
          <a:p>
            <a:endParaRPr lang="en-US" baseline="0" dirty="0" smtClean="0"/>
          </a:p>
          <a:p>
            <a:r>
              <a:rPr lang="en-US" baseline="0" dirty="0" smtClean="0"/>
              <a:t>In addition these high-level types could be useful for a variety of upstream tasks such as summarization.</a:t>
            </a:r>
          </a:p>
          <a:p>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27</a:t>
            </a:fld>
            <a:endParaRPr lang="en-US"/>
          </a:p>
        </p:txBody>
      </p:sp>
    </p:spTree>
    <p:extLst>
      <p:ext uri="{BB962C8B-B14F-4D97-AF65-F5344CB8AC3E}">
        <p14:creationId xmlns:p14="http://schemas.microsoft.com/office/powerpoint/2010/main" val="3002858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Categorizing event</a:t>
            </a:r>
            <a:r>
              <a:rPr lang="en-US" baseline="0" dirty="0" smtClean="0"/>
              <a:t> open-domain events from twitter presents several challenges.  </a:t>
            </a:r>
          </a:p>
          <a:p>
            <a:endParaRPr lang="en-US" baseline="0" dirty="0" smtClean="0"/>
          </a:p>
          <a:p>
            <a:r>
              <a:rPr lang="en-US" baseline="0" dirty="0" smtClean="0"/>
              <a:t>Most importantly there is a huge variety of different types which are important to capture.  </a:t>
            </a:r>
          </a:p>
          <a:p>
            <a:endParaRPr lang="en-US" baseline="0" dirty="0" smtClean="0"/>
          </a:p>
          <a:p>
            <a:r>
              <a:rPr lang="en-US" baseline="0" dirty="0" smtClean="0"/>
              <a:t>In addition it’s not even clear </a:t>
            </a:r>
            <a:r>
              <a:rPr lang="en-US" baseline="0" dirty="0" err="1" smtClean="0"/>
              <a:t>apriori</a:t>
            </a:r>
            <a:r>
              <a:rPr lang="en-US" baseline="0" dirty="0" smtClean="0"/>
              <a:t> which set of types are appropriate, and the set of important types could shift over time as different topics become more or less popular.</a:t>
            </a:r>
          </a:p>
          <a:p>
            <a:r>
              <a:rPr lang="en-US" baseline="0" dirty="0" smtClean="0"/>
              <a:t>Also for a specific group of users different types might be appropriate.</a:t>
            </a:r>
          </a:p>
        </p:txBody>
      </p:sp>
      <p:sp>
        <p:nvSpPr>
          <p:cNvPr id="4" name="Slide Number Placeholder 3"/>
          <p:cNvSpPr>
            <a:spLocks noGrp="1"/>
          </p:cNvSpPr>
          <p:nvPr>
            <p:ph type="sldNum" sz="quarter" idx="10"/>
          </p:nvPr>
        </p:nvSpPr>
        <p:spPr/>
        <p:txBody>
          <a:bodyPr/>
          <a:lstStyle/>
          <a:p>
            <a:fld id="{463BE883-F1E4-4C80-AE1F-B31143F9886D}" type="slidenum">
              <a:rPr lang="en-US" smtClean="0"/>
              <a:t>28</a:t>
            </a:fld>
            <a:endParaRPr lang="en-US"/>
          </a:p>
        </p:txBody>
      </p:sp>
    </p:spTree>
    <p:extLst>
      <p:ext uri="{BB962C8B-B14F-4D97-AF65-F5344CB8AC3E}">
        <p14:creationId xmlns:p14="http://schemas.microsoft.com/office/powerpoint/2010/main" val="91796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 these issues we’re proposing an</a:t>
            </a:r>
            <a:r>
              <a:rPr lang="en-US" baseline="0" dirty="0" smtClean="0"/>
              <a:t> approach to unsupervised event type induction based on latent variable models.</a:t>
            </a:r>
          </a:p>
          <a:p>
            <a:endParaRPr lang="en-US" baseline="0" dirty="0" smtClean="0"/>
          </a:p>
          <a:p>
            <a:r>
              <a:rPr lang="en-US" baseline="0" dirty="0" smtClean="0"/>
              <a:t>This approach has several advantages; we’re able to automatically induce an appropriate set of event types which match the data, there is no need for expensive annotation, we don’t need to commit to a specific set of event types in advance, and finally because our approach is based on a generative probabilistic model it’s modular and thus easy to integrate into a wide variety of different applications in a relatively principled way.</a:t>
            </a:r>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29</a:t>
            </a:fld>
            <a:endParaRPr lang="en-US"/>
          </a:p>
        </p:txBody>
      </p:sp>
    </p:spTree>
    <p:extLst>
      <p:ext uri="{BB962C8B-B14F-4D97-AF65-F5344CB8AC3E}">
        <p14:creationId xmlns:p14="http://schemas.microsoft.com/office/powerpoint/2010/main" val="1735861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I’m showing a graphical</a:t>
            </a:r>
            <a:r>
              <a:rPr lang="en-US" baseline="0" dirty="0" smtClean="0"/>
              <a:t> model representation of our data.</a:t>
            </a:r>
          </a:p>
          <a:p>
            <a:r>
              <a:rPr lang="en-US" baseline="0" dirty="0" smtClean="0"/>
              <a:t>I’m going to cover this at a pretty high level.</a:t>
            </a:r>
          </a:p>
          <a:p>
            <a:r>
              <a:rPr lang="en-US" baseline="0" dirty="0" smtClean="0"/>
              <a:t>The shaded nodes represent observed named entities and dates.</a:t>
            </a:r>
          </a:p>
          <a:p>
            <a:r>
              <a:rPr lang="en-US" baseline="0" dirty="0" smtClean="0"/>
              <a:t>These hidden variables determine the types associated with each event.</a:t>
            </a:r>
          </a:p>
          <a:p>
            <a:r>
              <a:rPr lang="en-US" baseline="0" dirty="0" smtClean="0"/>
              <a:t>We group together all events with the same event phrase.</a:t>
            </a:r>
            <a:endParaRPr lang="en-US" dirty="0" smtClean="0"/>
          </a:p>
          <a:p>
            <a:r>
              <a:rPr lang="en-US" dirty="0" smtClean="0"/>
              <a:t>Each unique event phrase in our data is modeled as a mixture of event types.</a:t>
            </a:r>
          </a:p>
          <a:p>
            <a:r>
              <a:rPr lang="en-US" dirty="0" smtClean="0"/>
              <a:t>For example the phrase “cheered” might sometimes</a:t>
            </a:r>
            <a:r>
              <a:rPr lang="en-US" baseline="0" dirty="0" smtClean="0"/>
              <a:t> be part of a SPORTS event and sometimes part of a POLITICS event.</a:t>
            </a:r>
          </a:p>
          <a:p>
            <a:r>
              <a:rPr lang="en-US" baseline="0" dirty="0" smtClean="0"/>
              <a:t>Each event type is associated with a distribution over named entities and dates involved in instances that type of event.</a:t>
            </a:r>
          </a:p>
          <a:p>
            <a:r>
              <a:rPr lang="en-US" baseline="0" dirty="0" smtClean="0"/>
              <a:t>This is just describing the “generative story” for our data; we apply </a:t>
            </a:r>
            <a:r>
              <a:rPr lang="en-US" baseline="0" dirty="0" err="1" smtClean="0"/>
              <a:t>bayesian</a:t>
            </a:r>
            <a:r>
              <a:rPr lang="en-US" baseline="0" dirty="0" smtClean="0"/>
              <a:t> inference techniques to infer values for the hidden variables.</a:t>
            </a:r>
          </a:p>
          <a:p>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30</a:t>
            </a:fld>
            <a:endParaRPr lang="en-US"/>
          </a:p>
        </p:txBody>
      </p:sp>
    </p:spTree>
    <p:extLst>
      <p:ext uri="{BB962C8B-B14F-4D97-AF65-F5344CB8AC3E}">
        <p14:creationId xmlns:p14="http://schemas.microsoft.com/office/powerpoint/2010/main" val="3665445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a few details…</a:t>
            </a:r>
          </a:p>
          <a:p>
            <a:r>
              <a:rPr lang="en-US" dirty="0" smtClean="0"/>
              <a:t>We</a:t>
            </a:r>
            <a:r>
              <a:rPr lang="en-US" baseline="0" dirty="0" smtClean="0"/>
              <a:t> gathered 65M events and inferred event types using collapsed Gibbs sampling.</a:t>
            </a:r>
          </a:p>
          <a:p>
            <a:r>
              <a:rPr lang="en-US" baseline="0" dirty="0" smtClean="0"/>
              <a:t>Actually we used a parallelized approximation to the Gibbs sampling procedure which allows us to scale up to more data, and we found to work well in practice.</a:t>
            </a:r>
          </a:p>
          <a:p>
            <a:r>
              <a:rPr lang="en-US" dirty="0" smtClean="0"/>
              <a:t>And</a:t>
            </a:r>
            <a:r>
              <a:rPr lang="en-US" baseline="0" dirty="0" smtClean="0"/>
              <a:t> we used 100 event types</a:t>
            </a:r>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31</a:t>
            </a:fld>
            <a:endParaRPr lang="en-US"/>
          </a:p>
        </p:txBody>
      </p:sp>
    </p:spTree>
    <p:extLst>
      <p:ext uri="{BB962C8B-B14F-4D97-AF65-F5344CB8AC3E}">
        <p14:creationId xmlns:p14="http://schemas.microsoft.com/office/powerpoint/2010/main" val="1354126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 few examples of event types automatically discovered</a:t>
            </a:r>
            <a:r>
              <a:rPr lang="en-US" baseline="0" dirty="0" smtClean="0"/>
              <a:t> by our model.  For example you can see a clear “sports” event which includes event words such as “tailgate”, “scrimmage”, “homecoming”, and entities such as “ESPN”, “NCAA”, “Tigers”, “Eagles”, etc…</a:t>
            </a:r>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32</a:t>
            </a:fld>
            <a:endParaRPr lang="en-US"/>
          </a:p>
        </p:txBody>
      </p:sp>
    </p:spTree>
    <p:extLst>
      <p:ext uri="{BB962C8B-B14F-4D97-AF65-F5344CB8AC3E}">
        <p14:creationId xmlns:p14="http://schemas.microsoft.com/office/powerpoint/2010/main" val="32464959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did some experiments to demonstrate that our</a:t>
            </a:r>
            <a:r>
              <a:rPr lang="en-US" baseline="0" dirty="0" smtClean="0"/>
              <a:t> model can be effectively used to categorize extracted events in context.</a:t>
            </a:r>
          </a:p>
          <a:p>
            <a:r>
              <a:rPr lang="en-US" baseline="0" dirty="0" smtClean="0"/>
              <a:t>To do this we randomly sampled 500 calendar entries, which I manually annotated with the event types automatically discovered by our model.</a:t>
            </a:r>
          </a:p>
          <a:p>
            <a:endParaRPr lang="en-US" baseline="0" dirty="0" smtClean="0"/>
          </a:p>
          <a:p>
            <a:r>
              <a:rPr lang="en-US" baseline="0" dirty="0" smtClean="0"/>
              <a:t>We compare against a supervised baseline which makes use of the annotated examples using 10 fold cross validation, and treats the extracted event phrases as a bag of words.</a:t>
            </a:r>
          </a:p>
        </p:txBody>
      </p:sp>
      <p:sp>
        <p:nvSpPr>
          <p:cNvPr id="4" name="Slide Number Placeholder 3"/>
          <p:cNvSpPr>
            <a:spLocks noGrp="1"/>
          </p:cNvSpPr>
          <p:nvPr>
            <p:ph type="sldNum" sz="quarter" idx="10"/>
          </p:nvPr>
        </p:nvSpPr>
        <p:spPr/>
        <p:txBody>
          <a:bodyPr/>
          <a:lstStyle/>
          <a:p>
            <a:fld id="{463BE883-F1E4-4C80-AE1F-B31143F9886D}" type="slidenum">
              <a:rPr lang="en-US" smtClean="0"/>
              <a:t>33</a:t>
            </a:fld>
            <a:endParaRPr lang="en-US"/>
          </a:p>
        </p:txBody>
      </p:sp>
    </p:spTree>
    <p:extLst>
      <p:ext uri="{BB962C8B-B14F-4D97-AF65-F5344CB8AC3E}">
        <p14:creationId xmlns:p14="http://schemas.microsoft.com/office/powerpoint/2010/main" val="1296123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order to make what we’re doing clear, I’d like to start with a quick demo.  Basically what I’m doing here is to extract named entities from millions of tweets each day using a NER system trained on in-domain Twitter data which I’ll talk about more shortly.  We also extract and resolve temporal expressions such as “next Friday” to determine when the events take place, and we simply count the number of times each named entity co-occurs with a reference to each calendar date and display the most strongly associated events with each date on a calendar.</a:t>
            </a:r>
          </a:p>
          <a:p>
            <a:r>
              <a:rPr lang="en-US" baseline="0" dirty="0" smtClean="0"/>
              <a:t>…</a:t>
            </a:r>
          </a:p>
          <a:p>
            <a:endParaRPr lang="en-US" baseline="0" dirty="0" smtClean="0"/>
          </a:p>
          <a:p>
            <a:r>
              <a:rPr lang="en-US" baseline="0" dirty="0" smtClean="0"/>
              <a:t>Anyway, hopefully this helps to provide some motivation for why we’d want to do natural language processing and information extraction from Twitter.</a:t>
            </a:r>
          </a:p>
          <a:p>
            <a:endParaRPr lang="en-US" baseline="0" dirty="0" smtClean="0"/>
          </a:p>
          <a:p>
            <a:r>
              <a:rPr lang="en-US" baseline="0" dirty="0" smtClean="0"/>
              <a:t>--------------------------------------------------------------------------------</a:t>
            </a:r>
          </a:p>
          <a:p>
            <a:endParaRPr lang="en-US" baseline="0" dirty="0" smtClean="0"/>
          </a:p>
          <a:p>
            <a:r>
              <a:rPr lang="en-US" baseline="0" dirty="0" smtClean="0"/>
              <a:t>In order to help motivate why doing information extraction and NLP on Twitter is worth our effort, I’d like to start out by showing a demo, where we automatically extract a calendar of popular events which are occurring in the near future.</a:t>
            </a:r>
          </a:p>
          <a:p>
            <a:r>
              <a:rPr lang="en-US" baseline="0" dirty="0" smtClean="0"/>
              <a:t>What we’re doing here is actually quite simple.  We first extract named entities from Tweets using a NER system which we’ve trained on some in-domain annotated Twitter data (and which I’ll have more to say about shortly).  We also extract and resolve temporal expressions.  Then we simply count the number of times each entity co-occurs with a reference to each calendar day, and plot the top k entities for each day on a calendar.</a:t>
            </a:r>
          </a:p>
          <a:p>
            <a:endParaRPr lang="en-US" baseline="0" dirty="0" smtClean="0"/>
          </a:p>
        </p:txBody>
      </p:sp>
      <p:sp>
        <p:nvSpPr>
          <p:cNvPr id="4" name="Slide Number Placeholder 3"/>
          <p:cNvSpPr>
            <a:spLocks noGrp="1"/>
          </p:cNvSpPr>
          <p:nvPr>
            <p:ph type="sldNum" sz="quarter" idx="10"/>
          </p:nvPr>
        </p:nvSpPr>
        <p:spPr/>
        <p:txBody>
          <a:bodyPr/>
          <a:lstStyle/>
          <a:p>
            <a:fld id="{B9FB2307-2A4E-4134-9660-F385EE11875B}" type="slidenum">
              <a:rPr lang="en-US" smtClean="0"/>
              <a:t>4</a:t>
            </a:fld>
            <a:endParaRPr lang="en-US"/>
          </a:p>
        </p:txBody>
      </p:sp>
    </p:spTree>
    <p:extLst>
      <p:ext uri="{BB962C8B-B14F-4D97-AF65-F5344CB8AC3E}">
        <p14:creationId xmlns:p14="http://schemas.microsoft.com/office/powerpoint/2010/main" val="11153574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I’m showing</a:t>
            </a:r>
            <a:r>
              <a:rPr lang="en-US" baseline="0" dirty="0" smtClean="0"/>
              <a:t> precision recall curves for event type categorization.  As you can see our approach is doing much better than the supervised baseline, since it’s able to use large amounts of unlabeled data whereas the supervised baseline only has access to 500 labeled examples.</a:t>
            </a:r>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34</a:t>
            </a:fld>
            <a:endParaRPr lang="en-US"/>
          </a:p>
        </p:txBody>
      </p:sp>
    </p:spTree>
    <p:extLst>
      <p:ext uri="{BB962C8B-B14F-4D97-AF65-F5344CB8AC3E}">
        <p14:creationId xmlns:p14="http://schemas.microsoft.com/office/powerpoint/2010/main" val="2581627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did an end-to-end evaluation where we evaluated</a:t>
            </a:r>
            <a:r>
              <a:rPr lang="en-US" baseline="0" dirty="0" smtClean="0"/>
              <a:t> the overall extracted events.</a:t>
            </a:r>
          </a:p>
          <a:p>
            <a:endParaRPr lang="en-US" baseline="0" dirty="0" smtClean="0"/>
          </a:p>
          <a:p>
            <a:r>
              <a:rPr lang="en-US" baseline="0" dirty="0" smtClean="0"/>
              <a:t>To do this we collected millions of tweets up to a specific cutoff date, then extracted named entities, event phrases, resolved temporal expressions and categorized the extracted events into high-level types.  In addition we ranked the events using a significance test which is described in detail in the paper.  We picked the top K events within a 2-week future window, and I evaluated precision.</a:t>
            </a:r>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36</a:t>
            </a:fld>
            <a:endParaRPr lang="en-US"/>
          </a:p>
        </p:txBody>
      </p:sp>
    </p:spTree>
    <p:extLst>
      <p:ext uri="{BB962C8B-B14F-4D97-AF65-F5344CB8AC3E}">
        <p14:creationId xmlns:p14="http://schemas.microsoft.com/office/powerpoint/2010/main" val="2385248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I’m showing the</a:t>
            </a:r>
            <a:r>
              <a:rPr lang="en-US" baseline="0" dirty="0" smtClean="0"/>
              <a:t> results from the end-to-end evaluation.  I should mention that we compared against an </a:t>
            </a:r>
            <a:r>
              <a:rPr lang="en-US" baseline="0" dirty="0" err="1" smtClean="0"/>
              <a:t>ngram</a:t>
            </a:r>
            <a:r>
              <a:rPr lang="en-US" baseline="0" dirty="0" smtClean="0"/>
              <a:t> baseline which doesn’t make use of any of our NLP tools.</a:t>
            </a:r>
          </a:p>
          <a:p>
            <a:endParaRPr lang="en-US" baseline="0" dirty="0" smtClean="0"/>
          </a:p>
          <a:p>
            <a:r>
              <a:rPr lang="en-US" baseline="0" dirty="0" smtClean="0"/>
              <a:t>Basically you can see that the highest-confidence </a:t>
            </a:r>
            <a:r>
              <a:rPr lang="en-US" baseline="0" dirty="0" err="1" smtClean="0"/>
              <a:t>ngram</a:t>
            </a:r>
            <a:r>
              <a:rPr lang="en-US" baseline="0" dirty="0" smtClean="0"/>
              <a:t> events are only about half correct, whereas by using our named entity extraction system we’re able to get about 90% precision.</a:t>
            </a:r>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37</a:t>
            </a:fld>
            <a:endParaRPr lang="en-US"/>
          </a:p>
        </p:txBody>
      </p:sp>
    </p:spTree>
    <p:extLst>
      <p:ext uri="{BB962C8B-B14F-4D97-AF65-F5344CB8AC3E}">
        <p14:creationId xmlns:p14="http://schemas.microsoft.com/office/powerpoint/2010/main" val="655336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point I’d like to highlight before wrapping up: performance</a:t>
            </a:r>
            <a:r>
              <a:rPr lang="en-US" baseline="0" dirty="0" smtClean="0"/>
              <a:t> at shallow syntactic tasks like named entity segmentation and event phrase extraction is more difficult in Twitter than in news (the numbers I’ve reported for these tasks are substantially lower than what you would expect to see for grammatical texts such as news articles).  I think these tasks are just more difficult in Twitter due to it’s noisy style.</a:t>
            </a:r>
          </a:p>
          <a:p>
            <a:endParaRPr lang="en-US" baseline="0" dirty="0" smtClean="0"/>
          </a:p>
          <a:p>
            <a:r>
              <a:rPr lang="en-US" baseline="0" dirty="0" smtClean="0"/>
              <a:t>But I think that once we get past these “noisy text issues” many things actually become much easier.  In particular tweets are short and self contained, and don’t require any discourse context in order to be understood.  </a:t>
            </a:r>
          </a:p>
          <a:p>
            <a:endParaRPr lang="en-US" baseline="0" dirty="0" smtClean="0"/>
          </a:p>
          <a:p>
            <a:r>
              <a:rPr lang="en-US" baseline="0" dirty="0" smtClean="0"/>
              <a:t>In contrast, building a timeline of events from a news article typically means you have to read and understand the entire text and perform complex reasoning about relations between events.  Discourse tasks are currently very challenging for state of the art NLP systems, however twitter’s short style allows us to sidestep a many of these issues.</a:t>
            </a:r>
            <a:endParaRPr lang="en-US" dirty="0" smtClean="0"/>
          </a:p>
          <a:p>
            <a:endParaRPr lang="en-US" dirty="0" smtClean="0"/>
          </a:p>
          <a:p>
            <a:r>
              <a:rPr lang="en-US" dirty="0" smtClean="0"/>
              <a:t>--------------------------------------------</a:t>
            </a:r>
          </a:p>
          <a:p>
            <a:endParaRPr lang="en-US" dirty="0" smtClean="0"/>
          </a:p>
          <a:p>
            <a:r>
              <a:rPr lang="en-US" dirty="0" smtClean="0"/>
              <a:t>From</a:t>
            </a:r>
            <a:r>
              <a:rPr lang="en-US" baseline="0" dirty="0" smtClean="0"/>
              <a:t> what I’ve said so far this may seem a bit discouraging, because all of these tasks have lower performance than we expect in news articles, so this might give the impression that NLP on Twitter is more difficult.</a:t>
            </a:r>
          </a:p>
          <a:p>
            <a:r>
              <a:rPr lang="en-US" baseline="0" dirty="0" smtClean="0"/>
              <a:t>I think this is definitely true for shallow syntactic tasks like POS tagging and NER, however I suspect other things will actually be easier on Twitter because tweets are short and self contained.</a:t>
            </a:r>
          </a:p>
          <a:p>
            <a:r>
              <a:rPr lang="en-US" baseline="0" dirty="0" smtClean="0"/>
              <a:t>Most tweets are really meant to be understood in isolation, so we don’t have as many discourse-level issues to deal with.</a:t>
            </a:r>
          </a:p>
          <a:p>
            <a:r>
              <a:rPr lang="en-US" baseline="0" dirty="0" smtClean="0"/>
              <a:t>Even though performance on these tasks is lower than expected, I still think it’s good enough to enable some interesting applications, for example the calendar demo.</a:t>
            </a:r>
            <a:endParaRPr lang="en-US" dirty="0"/>
          </a:p>
        </p:txBody>
      </p:sp>
      <p:sp>
        <p:nvSpPr>
          <p:cNvPr id="4" name="Slide Number Placeholder 3"/>
          <p:cNvSpPr>
            <a:spLocks noGrp="1"/>
          </p:cNvSpPr>
          <p:nvPr>
            <p:ph type="sldNum" sz="quarter" idx="10"/>
          </p:nvPr>
        </p:nvSpPr>
        <p:spPr/>
        <p:txBody>
          <a:bodyPr/>
          <a:lstStyle/>
          <a:p>
            <a:fld id="{4183E018-D068-4A55-B873-FD88004EF21A}" type="slidenum">
              <a:rPr lang="en-US" smtClean="0"/>
              <a:t>39</a:t>
            </a:fld>
            <a:endParaRPr lang="en-US"/>
          </a:p>
        </p:txBody>
      </p:sp>
    </p:spTree>
    <p:extLst>
      <p:ext uri="{BB962C8B-B14F-4D97-AF65-F5344CB8AC3E}">
        <p14:creationId xmlns:p14="http://schemas.microsoft.com/office/powerpoint/2010/main" val="15032874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Wrapping</a:t>
            </a:r>
            <a:r>
              <a:rPr lang="en-US" baseline="0" dirty="0" smtClean="0"/>
              <a:t> up, I’ve presented an analysis of challenges involved in adapting NLP tools to noisy text like twitter</a:t>
            </a:r>
          </a:p>
          <a:p>
            <a:r>
              <a:rPr lang="en-US" baseline="0" dirty="0" smtClean="0"/>
              <a:t>I talked about our Twitter-specific tools, which are available for download</a:t>
            </a:r>
          </a:p>
          <a:p>
            <a:r>
              <a:rPr lang="en-US" baseline="0" dirty="0" smtClean="0"/>
              <a:t>I presented a demo of extracting a calendar of popular events which are happening in the near future, which you can check out (linked of my webpage)</a:t>
            </a:r>
          </a:p>
          <a:p>
            <a:r>
              <a:rPr lang="en-US" baseline="0" dirty="0" smtClean="0"/>
              <a:t>I also presented an approach to distant supervision using topic models</a:t>
            </a:r>
          </a:p>
          <a:p>
            <a:r>
              <a:rPr lang="en-US" baseline="0" dirty="0" smtClean="0"/>
              <a:t>And finally I mentioned our work on SMT applied to response generation</a:t>
            </a:r>
          </a:p>
          <a:p>
            <a:endParaRPr lang="en-US" dirty="0" smtClean="0"/>
          </a:p>
        </p:txBody>
      </p:sp>
      <p:sp>
        <p:nvSpPr>
          <p:cNvPr id="4" name="Slide Number Placeholder 3"/>
          <p:cNvSpPr>
            <a:spLocks noGrp="1"/>
          </p:cNvSpPr>
          <p:nvPr>
            <p:ph type="sldNum" sz="quarter" idx="10"/>
          </p:nvPr>
        </p:nvSpPr>
        <p:spPr/>
        <p:txBody>
          <a:bodyPr/>
          <a:lstStyle/>
          <a:p>
            <a:fld id="{B9FB2307-2A4E-4134-9660-F385EE11875B}" type="slidenum">
              <a:rPr lang="en-US" smtClean="0"/>
              <a:t>40</a:t>
            </a:fld>
            <a:endParaRPr lang="en-US"/>
          </a:p>
        </p:txBody>
      </p:sp>
    </p:spTree>
    <p:extLst>
      <p:ext uri="{BB962C8B-B14F-4D97-AF65-F5344CB8AC3E}">
        <p14:creationId xmlns:p14="http://schemas.microsoft.com/office/powerpoint/2010/main" val="2145676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today is august 15</a:t>
            </a:r>
            <a:r>
              <a:rPr lang="en-US" baseline="30000" dirty="0" smtClean="0"/>
              <a:t>th</a:t>
            </a:r>
            <a:r>
              <a:rPr lang="en-US" dirty="0" smtClean="0"/>
              <a:t>, and you can see on the 17</a:t>
            </a:r>
            <a:r>
              <a:rPr lang="en-US" baseline="30000" dirty="0" smtClean="0"/>
              <a:t>th</a:t>
            </a:r>
            <a:r>
              <a:rPr lang="en-US" baseline="0" dirty="0" smtClean="0"/>
              <a:t> (this Friday) many people are talking about the expendables 2 (a new movie which is coming out)</a:t>
            </a:r>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5</a:t>
            </a:fld>
            <a:endParaRPr lang="en-US"/>
          </a:p>
        </p:txBody>
      </p:sp>
    </p:spTree>
    <p:extLst>
      <p:ext uri="{BB962C8B-B14F-4D97-AF65-F5344CB8AC3E}">
        <p14:creationId xmlns:p14="http://schemas.microsoft.com/office/powerpoint/2010/main" val="1626508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clicking</a:t>
            </a:r>
            <a:r>
              <a:rPr lang="en-US" baseline="0" dirty="0" smtClean="0"/>
              <a:t> on the calendar entry we can drill down to see individual tweets which mention “the expendables 2” in addition to a reference to august 17.</a:t>
            </a:r>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6</a:t>
            </a:fld>
            <a:endParaRPr lang="en-US"/>
          </a:p>
        </p:txBody>
      </p:sp>
    </p:spTree>
    <p:extLst>
      <p:ext uri="{BB962C8B-B14F-4D97-AF65-F5344CB8AC3E}">
        <p14:creationId xmlns:p14="http://schemas.microsoft.com/office/powerpoint/2010/main" val="3609817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another example, </a:t>
            </a:r>
            <a:r>
              <a:rPr lang="en-US" baseline="0" dirty="0" smtClean="0"/>
              <a:t>Greece is apparently </a:t>
            </a:r>
            <a:r>
              <a:rPr lang="en-US" baseline="0" dirty="0" err="1" smtClean="0"/>
              <a:t>runing</a:t>
            </a:r>
            <a:r>
              <a:rPr lang="en-US" baseline="0" dirty="0" smtClean="0"/>
              <a:t> out of funding on august 20</a:t>
            </a:r>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7</a:t>
            </a:fld>
            <a:endParaRPr lang="en-US"/>
          </a:p>
        </p:txBody>
      </p:sp>
    </p:spTree>
    <p:extLst>
      <p:ext uri="{BB962C8B-B14F-4D97-AF65-F5344CB8AC3E}">
        <p14:creationId xmlns:p14="http://schemas.microsoft.com/office/powerpoint/2010/main" val="231656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Lenovo</a:t>
            </a:r>
            <a:r>
              <a:rPr lang="en-US" baseline="0" dirty="0" smtClean="0"/>
              <a:t> is releasing a new </a:t>
            </a:r>
            <a:r>
              <a:rPr lang="en-US" baseline="0" dirty="0" err="1" smtClean="0"/>
              <a:t>ultrabook</a:t>
            </a:r>
            <a:r>
              <a:rPr lang="en-US" baseline="0" dirty="0" smtClean="0"/>
              <a:t> laptop on the 21</a:t>
            </a:r>
            <a:r>
              <a:rPr lang="en-US" baseline="30000" dirty="0" smtClean="0"/>
              <a:t>st</a:t>
            </a:r>
            <a:r>
              <a:rPr lang="en-US" baseline="0" dirty="0" smtClean="0"/>
              <a:t> (next Tuesday)</a:t>
            </a:r>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9</a:t>
            </a:fld>
            <a:endParaRPr lang="en-US"/>
          </a:p>
        </p:txBody>
      </p:sp>
    </p:spTree>
    <p:extLst>
      <p:ext uri="{BB962C8B-B14F-4D97-AF65-F5344CB8AC3E}">
        <p14:creationId xmlns:p14="http://schemas.microsoft.com/office/powerpoint/2010/main" val="1606124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many</a:t>
            </a:r>
            <a:r>
              <a:rPr lang="en-US" baseline="0" dirty="0" smtClean="0"/>
              <a:t> people are mentioning some event involving the WTO on August 22</a:t>
            </a:r>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11</a:t>
            </a:fld>
            <a:endParaRPr lang="en-US"/>
          </a:p>
        </p:txBody>
      </p:sp>
    </p:spTree>
    <p:extLst>
      <p:ext uri="{BB962C8B-B14F-4D97-AF65-F5344CB8AC3E}">
        <p14:creationId xmlns:p14="http://schemas.microsoft.com/office/powerpoint/2010/main" val="2595573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drilling down we can see that Russia is joining the WTO</a:t>
            </a:r>
            <a:r>
              <a:rPr lang="en-US" baseline="0" dirty="0" smtClean="0"/>
              <a:t> on august 22</a:t>
            </a:r>
            <a:r>
              <a:rPr lang="en-US" baseline="30000" dirty="0" smtClean="0"/>
              <a:t>nd</a:t>
            </a:r>
            <a:r>
              <a:rPr lang="en-US" baseline="0" dirty="0" smtClean="0"/>
              <a:t> (coming Wednesday).</a:t>
            </a:r>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12</a:t>
            </a:fld>
            <a:endParaRPr lang="en-US"/>
          </a:p>
        </p:txBody>
      </p:sp>
    </p:spTree>
    <p:extLst>
      <p:ext uri="{BB962C8B-B14F-4D97-AF65-F5344CB8AC3E}">
        <p14:creationId xmlns:p14="http://schemas.microsoft.com/office/powerpoint/2010/main" val="4093422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4.xml.rels><?xml version="1.0" encoding="UTF-8" standalone="yes"?>
<Relationships xmlns="http://schemas.openxmlformats.org/package/2006/relationships"><Relationship Id="rId3" Type="http://schemas.openxmlformats.org/officeDocument/2006/relationships/hyperlink" Target="http://statuscalendar.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github.com/aritter/twitter_nlp"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tatuscalendar.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5225"/>
            <a:ext cx="7772400" cy="1470025"/>
          </a:xfrm>
        </p:spPr>
        <p:txBody>
          <a:bodyPr/>
          <a:lstStyle/>
          <a:p>
            <a:r>
              <a:rPr lang="en-US" dirty="0" smtClean="0"/>
              <a:t>Open Domain Event Extraction from Twitter</a:t>
            </a:r>
            <a:endParaRPr lang="en-US" dirty="0"/>
          </a:p>
        </p:txBody>
      </p:sp>
      <p:sp>
        <p:nvSpPr>
          <p:cNvPr id="3" name="Subtitle 2"/>
          <p:cNvSpPr>
            <a:spLocks noGrp="1"/>
          </p:cNvSpPr>
          <p:nvPr>
            <p:ph type="subTitle" idx="1"/>
          </p:nvPr>
        </p:nvSpPr>
        <p:spPr>
          <a:xfrm>
            <a:off x="1371600" y="3886200"/>
            <a:ext cx="6400800" cy="1752600"/>
          </a:xfrm>
        </p:spPr>
        <p:txBody>
          <a:bodyPr/>
          <a:lstStyle/>
          <a:p>
            <a:r>
              <a:rPr lang="en-US" b="1" dirty="0" smtClean="0">
                <a:solidFill>
                  <a:schemeClr val="tx2"/>
                </a:solidFill>
              </a:rPr>
              <a:t>Alan Ritter</a:t>
            </a:r>
          </a:p>
          <a:p>
            <a:r>
              <a:rPr lang="en-US" dirty="0" err="1" smtClean="0">
                <a:solidFill>
                  <a:schemeClr val="tx2"/>
                </a:solidFill>
              </a:rPr>
              <a:t>Mausam</a:t>
            </a:r>
            <a:r>
              <a:rPr lang="en-US" dirty="0" smtClean="0">
                <a:solidFill>
                  <a:schemeClr val="tx2"/>
                </a:solidFill>
              </a:rPr>
              <a:t>, Oren </a:t>
            </a:r>
            <a:r>
              <a:rPr lang="en-US" dirty="0" err="1" smtClean="0">
                <a:solidFill>
                  <a:schemeClr val="tx2"/>
                </a:solidFill>
              </a:rPr>
              <a:t>Etzioni</a:t>
            </a:r>
            <a:r>
              <a:rPr lang="en-US" dirty="0" smtClean="0">
                <a:solidFill>
                  <a:schemeClr val="tx2"/>
                </a:solidFill>
              </a:rPr>
              <a:t>, Sam Clark</a:t>
            </a:r>
          </a:p>
          <a:p>
            <a:r>
              <a:rPr lang="en-US" dirty="0" smtClean="0">
                <a:solidFill>
                  <a:schemeClr val="accent4"/>
                </a:solidFill>
              </a:rPr>
              <a:t>University of Washington</a:t>
            </a:r>
          </a:p>
        </p:txBody>
      </p:sp>
      <p:pic>
        <p:nvPicPr>
          <p:cNvPr id="7" name="Picture 6"/>
          <p:cNvPicPr>
            <a:picLocks noChangeAspect="1" noChangeArrowheads="1"/>
          </p:cNvPicPr>
          <p:nvPr/>
        </p:nvPicPr>
        <p:blipFill>
          <a:blip r:embed="rId2" cstate="print"/>
          <a:srcRect/>
          <a:stretch>
            <a:fillRect/>
          </a:stretch>
        </p:blipFill>
        <p:spPr bwMode="auto">
          <a:xfrm>
            <a:off x="152400" y="196260"/>
            <a:ext cx="1657350" cy="295275"/>
          </a:xfrm>
          <a:prstGeom prst="rect">
            <a:avLst/>
          </a:prstGeom>
          <a:noFill/>
          <a:ln w="9525">
            <a:noFill/>
            <a:miter lim="800000"/>
            <a:headEnd/>
            <a:tailEnd/>
          </a:ln>
        </p:spPr>
      </p:pic>
      <p:pic>
        <p:nvPicPr>
          <p:cNvPr id="8" name="Picture 7"/>
          <p:cNvPicPr>
            <a:picLocks noChangeAspect="1" noChangeArrowheads="1"/>
          </p:cNvPicPr>
          <p:nvPr/>
        </p:nvPicPr>
        <p:blipFill>
          <a:blip r:embed="rId3" cstate="print"/>
          <a:srcRect/>
          <a:stretch>
            <a:fillRect/>
          </a:stretch>
        </p:blipFill>
        <p:spPr bwMode="auto">
          <a:xfrm>
            <a:off x="7772399" y="157163"/>
            <a:ext cx="1266825" cy="762000"/>
          </a:xfrm>
          <a:prstGeom prst="rect">
            <a:avLst/>
          </a:prstGeom>
          <a:noFill/>
          <a:ln w="9525">
            <a:noFill/>
            <a:miter lim="800000"/>
            <a:headEnd/>
            <a:tailEnd/>
          </a:ln>
        </p:spPr>
      </p:pic>
    </p:spTree>
    <p:extLst>
      <p:ext uri="{BB962C8B-B14F-4D97-AF65-F5344CB8AC3E}">
        <p14:creationId xmlns:p14="http://schemas.microsoft.com/office/powerpoint/2010/main" val="2910378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10775" cy="738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74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10775" cy="738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7118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10775" cy="738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4155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6172200" cy="1143000"/>
          </a:xfrm>
        </p:spPr>
        <p:txBody>
          <a:bodyPr>
            <a:noAutofit/>
          </a:bodyPr>
          <a:lstStyle/>
          <a:p>
            <a:r>
              <a:rPr lang="en-US" sz="3200" b="1" dirty="0" smtClean="0"/>
              <a:t>Background: </a:t>
            </a:r>
            <a:br>
              <a:rPr lang="en-US" sz="3200" b="1" dirty="0" smtClean="0"/>
            </a:br>
            <a:r>
              <a:rPr lang="en-US" sz="3200" b="1" dirty="0" smtClean="0"/>
              <a:t>Event Extraction from Newswire</a:t>
            </a:r>
            <a:endParaRPr lang="en-US" sz="3200" b="1" dirty="0"/>
          </a:p>
        </p:txBody>
      </p:sp>
      <p:sp>
        <p:nvSpPr>
          <p:cNvPr id="3" name="Content Placeholder 2"/>
          <p:cNvSpPr>
            <a:spLocks noGrp="1"/>
          </p:cNvSpPr>
          <p:nvPr>
            <p:ph idx="1"/>
          </p:nvPr>
        </p:nvSpPr>
        <p:spPr>
          <a:xfrm>
            <a:off x="419876" y="1600200"/>
            <a:ext cx="6781800" cy="5486400"/>
          </a:xfrm>
        </p:spPr>
        <p:txBody>
          <a:bodyPr>
            <a:normAutofit/>
          </a:bodyPr>
          <a:lstStyle/>
          <a:p>
            <a:r>
              <a:rPr lang="en-US" dirty="0"/>
              <a:t>Historically, the most important source of info on current events</a:t>
            </a:r>
          </a:p>
          <a:p>
            <a:pPr lvl="1"/>
            <a:r>
              <a:rPr lang="en-US" dirty="0"/>
              <a:t>Since spread of printing </a:t>
            </a:r>
            <a:r>
              <a:rPr lang="en-US" dirty="0" smtClean="0"/>
              <a:t>press</a:t>
            </a:r>
          </a:p>
          <a:p>
            <a:r>
              <a:rPr lang="en-US" dirty="0" smtClean="0"/>
              <a:t>Lots of previous work on Newswire</a:t>
            </a:r>
          </a:p>
          <a:p>
            <a:pPr lvl="1"/>
            <a:r>
              <a:rPr lang="en-US" dirty="0" err="1" smtClean="0"/>
              <a:t>Timebank</a:t>
            </a:r>
            <a:endParaRPr lang="en-US" dirty="0" smtClean="0"/>
          </a:p>
          <a:p>
            <a:pPr lvl="1"/>
            <a:r>
              <a:rPr lang="en-US" dirty="0" smtClean="0"/>
              <a:t>MUC &amp; ACE competitions</a:t>
            </a:r>
          </a:p>
          <a:p>
            <a:pPr lvl="2"/>
            <a:r>
              <a:rPr lang="en-US" dirty="0" smtClean="0"/>
              <a:t>Limited to narrow domains</a:t>
            </a:r>
          </a:p>
          <a:p>
            <a:pPr lvl="2"/>
            <a:r>
              <a:rPr lang="en-US" dirty="0" smtClean="0"/>
              <a:t>Performance is still not great</a:t>
            </a:r>
          </a:p>
        </p:txBody>
      </p:sp>
      <p:pic>
        <p:nvPicPr>
          <p:cNvPr id="3076" name="Picture 4" descr="https://encrypted-tbn2.google.com/images?q=tbn:ANd9GcQ5sto3UeyaudCfg7yOoV-YqfSbOI6WGu6NqezYSHzwpXW6vei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074" y="304800"/>
            <a:ext cx="2028825" cy="22479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https://encrypted-tbn2.google.com/images?q=tbn:ANd9GcQM09iDz76FVNpp3nu0AnNRiC7VysG37f8LDmY5TJoj2F8Ar9O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6436" y="2743200"/>
            <a:ext cx="1538463" cy="186274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s://encrypted-tbn2.google.com/images?q=tbn:ANd9GcQwK5PyutaiyzJcKWll0LfXn-A3zq13rkCgZCxJlfMYTIBeHpR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4876800"/>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143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a:t>
            </a:r>
            <a:endParaRPr lang="en-US" dirty="0"/>
          </a:p>
        </p:txBody>
      </p:sp>
      <p:sp>
        <p:nvSpPr>
          <p:cNvPr id="3" name="Content Placeholder 2"/>
          <p:cNvSpPr>
            <a:spLocks noGrp="1"/>
          </p:cNvSpPr>
          <p:nvPr>
            <p:ph idx="1"/>
          </p:nvPr>
        </p:nvSpPr>
        <p:spPr>
          <a:xfrm>
            <a:off x="457200" y="1600200"/>
            <a:ext cx="8229600" cy="4876800"/>
          </a:xfrm>
        </p:spPr>
        <p:txBody>
          <a:bodyPr/>
          <a:lstStyle/>
          <a:p>
            <a:r>
              <a:rPr lang="en-US" dirty="0" smtClean="0"/>
              <a:t>Competing source of info on current events</a:t>
            </a:r>
          </a:p>
          <a:p>
            <a:r>
              <a:rPr lang="en-US" dirty="0" smtClean="0"/>
              <a:t>Status Messages</a:t>
            </a:r>
          </a:p>
          <a:p>
            <a:pPr lvl="1"/>
            <a:r>
              <a:rPr lang="en-US" dirty="0" smtClean="0"/>
              <a:t>Short</a:t>
            </a:r>
          </a:p>
          <a:p>
            <a:pPr lvl="1"/>
            <a:r>
              <a:rPr lang="en-US" dirty="0" smtClean="0"/>
              <a:t>Easy to write (even on mobile devices)</a:t>
            </a:r>
          </a:p>
          <a:p>
            <a:pPr lvl="1"/>
            <a:r>
              <a:rPr lang="en-US" dirty="0" smtClean="0"/>
              <a:t>Instantly and widely disseminated</a:t>
            </a:r>
          </a:p>
          <a:p>
            <a:r>
              <a:rPr lang="en-US" dirty="0" smtClean="0"/>
              <a:t>Double Edged Sword</a:t>
            </a:r>
          </a:p>
          <a:p>
            <a:pPr lvl="1"/>
            <a:r>
              <a:rPr lang="en-US" dirty="0" smtClean="0"/>
              <a:t>Many irrelevant messages</a:t>
            </a:r>
          </a:p>
          <a:p>
            <a:pPr lvl="1"/>
            <a:r>
              <a:rPr lang="en-US" dirty="0" smtClean="0"/>
              <a:t>Many redundant messages</a:t>
            </a:r>
          </a:p>
        </p:txBody>
      </p:sp>
      <p:pic>
        <p:nvPicPr>
          <p:cNvPr id="5" name="Picture 2" descr="http://androinica.com/wp-content/uploads/2010/04/twitter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438" y="300038"/>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6" name="Explosion 1 5"/>
          <p:cNvSpPr/>
          <p:nvPr/>
        </p:nvSpPr>
        <p:spPr>
          <a:xfrm>
            <a:off x="5638800" y="3581400"/>
            <a:ext cx="4038600" cy="3810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Information Overload</a:t>
            </a:r>
            <a:endParaRPr lang="en-US" sz="2800" b="1" dirty="0"/>
          </a:p>
        </p:txBody>
      </p:sp>
      <p:pic>
        <p:nvPicPr>
          <p:cNvPr id="7" name="Picture 2" descr="Sina Weib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33400"/>
            <a:ext cx="1905000" cy="58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99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1143000"/>
          </a:xfrm>
        </p:spPr>
        <p:txBody>
          <a:bodyPr>
            <a:normAutofit fontScale="90000"/>
          </a:bodyPr>
          <a:lstStyle/>
          <a:p>
            <a:r>
              <a:rPr lang="en-US" dirty="0" smtClean="0"/>
              <a:t>NLP in News vs. </a:t>
            </a:r>
            <a:r>
              <a:rPr lang="en-US" dirty="0"/>
              <a:t>T</a:t>
            </a:r>
            <a:r>
              <a:rPr lang="en-US" dirty="0" smtClean="0"/>
              <a:t>witter:</a:t>
            </a:r>
            <a:br>
              <a:rPr lang="en-US" dirty="0" smtClean="0"/>
            </a:br>
            <a:r>
              <a:rPr lang="en-US" dirty="0" smtClean="0"/>
              <a:t>Thought Experiment</a:t>
            </a:r>
            <a:endParaRPr lang="en-US" dirty="0"/>
          </a:p>
        </p:txBody>
      </p:sp>
      <p:sp>
        <p:nvSpPr>
          <p:cNvPr id="3" name="Content Placeholder 2"/>
          <p:cNvSpPr>
            <a:spLocks noGrp="1"/>
          </p:cNvSpPr>
          <p:nvPr>
            <p:ph idx="1"/>
          </p:nvPr>
        </p:nvSpPr>
        <p:spPr>
          <a:xfrm>
            <a:off x="457200" y="1143000"/>
            <a:ext cx="8458200" cy="5486400"/>
          </a:xfrm>
        </p:spPr>
        <p:txBody>
          <a:bodyPr>
            <a:normAutofit lnSpcReduction="10000"/>
          </a:bodyPr>
          <a:lstStyle/>
          <a:p>
            <a:r>
              <a:rPr lang="en-US" b="1" dirty="0" smtClean="0"/>
              <a:t>Task 1</a:t>
            </a:r>
          </a:p>
          <a:p>
            <a:pPr lvl="1"/>
            <a:r>
              <a:rPr lang="en-US" dirty="0" smtClean="0"/>
              <a:t>Read each sentence from today’s New York times</a:t>
            </a:r>
          </a:p>
          <a:p>
            <a:pPr lvl="1"/>
            <a:r>
              <a:rPr lang="en-US" dirty="0" smtClean="0"/>
              <a:t>Except, first randomly permute the sentences</a:t>
            </a:r>
          </a:p>
          <a:p>
            <a:pPr lvl="1"/>
            <a:r>
              <a:rPr lang="en-US" dirty="0" smtClean="0"/>
              <a:t>Answer basic questions about today’s news</a:t>
            </a:r>
          </a:p>
          <a:p>
            <a:r>
              <a:rPr lang="en-US" b="1" dirty="0" smtClean="0"/>
              <a:t>Task 2</a:t>
            </a:r>
            <a:endParaRPr lang="en-US" dirty="0" smtClean="0"/>
          </a:p>
          <a:p>
            <a:pPr lvl="1"/>
            <a:r>
              <a:rPr lang="en-US" dirty="0" smtClean="0"/>
              <a:t>Read a random sample of tweets</a:t>
            </a:r>
          </a:p>
          <a:p>
            <a:pPr lvl="2"/>
            <a:r>
              <a:rPr lang="en-US" dirty="0" smtClean="0"/>
              <a:t>From high-quality sources</a:t>
            </a:r>
          </a:p>
          <a:p>
            <a:pPr lvl="1"/>
            <a:r>
              <a:rPr lang="en-US" dirty="0" smtClean="0"/>
              <a:t>Order is picked randomly</a:t>
            </a:r>
          </a:p>
          <a:p>
            <a:pPr lvl="1"/>
            <a:r>
              <a:rPr lang="en-US" dirty="0" smtClean="0"/>
              <a:t>Answer basic questions about today’s news</a:t>
            </a:r>
          </a:p>
          <a:p>
            <a:r>
              <a:rPr lang="en-US" b="1" dirty="0" smtClean="0"/>
              <a:t>Claim:</a:t>
            </a:r>
          </a:p>
          <a:p>
            <a:pPr lvl="1"/>
            <a:r>
              <a:rPr lang="en-US" dirty="0" smtClean="0"/>
              <a:t>Task 2 is easier than task 1.</a:t>
            </a:r>
          </a:p>
          <a:p>
            <a:pPr lvl="1"/>
            <a:endParaRPr lang="en-US" dirty="0" smtClean="0"/>
          </a:p>
        </p:txBody>
      </p:sp>
    </p:spTree>
    <p:extLst>
      <p:ext uri="{BB962C8B-B14F-4D97-AF65-F5344CB8AC3E}">
        <p14:creationId xmlns:p14="http://schemas.microsoft.com/office/powerpoint/2010/main" val="3398478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Noisy Text: Challenges</a:t>
            </a:r>
            <a:endParaRPr lang="en-US" dirty="0"/>
          </a:p>
        </p:txBody>
      </p:sp>
      <p:sp>
        <p:nvSpPr>
          <p:cNvPr id="3" name="Content Placeholder 2"/>
          <p:cNvSpPr>
            <a:spLocks noGrp="1"/>
          </p:cNvSpPr>
          <p:nvPr>
            <p:ph idx="1"/>
          </p:nvPr>
        </p:nvSpPr>
        <p:spPr/>
        <p:txBody>
          <a:bodyPr>
            <a:normAutofit/>
          </a:bodyPr>
          <a:lstStyle/>
          <a:p>
            <a:r>
              <a:rPr lang="en-US" dirty="0" smtClean="0"/>
              <a:t>Lexical Variation (misspellings, abbreviations)</a:t>
            </a:r>
          </a:p>
          <a:p>
            <a:pPr lvl="1"/>
            <a:r>
              <a:rPr lang="en-US" sz="1600" dirty="0"/>
              <a:t>`2m', `2ma', `2mar', `2mara', `2maro', `2marrow', `2mor', `2mora', `2moro', `2morow', `2morr', </a:t>
            </a:r>
            <a:r>
              <a:rPr lang="en-US" sz="1600" dirty="0" smtClean="0"/>
              <a:t>`</a:t>
            </a:r>
            <a:r>
              <a:rPr lang="en-US" sz="1600" dirty="0"/>
              <a:t>2morro', `2morrow', `2moz', `2mr', `2mro', `2mrrw', `2mrw', `2mw', `</a:t>
            </a:r>
            <a:r>
              <a:rPr lang="en-US" sz="1600" dirty="0" err="1"/>
              <a:t>tmmrw</a:t>
            </a:r>
            <a:r>
              <a:rPr lang="en-US" sz="1600" dirty="0"/>
              <a:t>', `</a:t>
            </a:r>
            <a:r>
              <a:rPr lang="en-US" sz="1600" dirty="0" err="1"/>
              <a:t>tmo</a:t>
            </a:r>
            <a:r>
              <a:rPr lang="en-US" sz="1600" dirty="0"/>
              <a:t>', `</a:t>
            </a:r>
            <a:r>
              <a:rPr lang="en-US" sz="1600" dirty="0" err="1"/>
              <a:t>tmoro</a:t>
            </a:r>
            <a:r>
              <a:rPr lang="en-US" sz="1600" dirty="0"/>
              <a:t>', </a:t>
            </a:r>
            <a:r>
              <a:rPr lang="en-US" sz="1600" dirty="0" smtClean="0"/>
              <a:t>`</a:t>
            </a:r>
            <a:r>
              <a:rPr lang="en-US" sz="1600" dirty="0" err="1"/>
              <a:t>tmorrow</a:t>
            </a:r>
            <a:r>
              <a:rPr lang="en-US" sz="1600" dirty="0"/>
              <a:t>', `</a:t>
            </a:r>
            <a:r>
              <a:rPr lang="en-US" sz="1600" dirty="0" err="1"/>
              <a:t>tmoz</a:t>
            </a:r>
            <a:r>
              <a:rPr lang="en-US" sz="1600" dirty="0"/>
              <a:t>', `</a:t>
            </a:r>
            <a:r>
              <a:rPr lang="en-US" sz="1600" dirty="0" err="1"/>
              <a:t>tmr</a:t>
            </a:r>
            <a:r>
              <a:rPr lang="en-US" sz="1600" dirty="0"/>
              <a:t>', `</a:t>
            </a:r>
            <a:r>
              <a:rPr lang="en-US" sz="1600" dirty="0" err="1"/>
              <a:t>tmro</a:t>
            </a:r>
            <a:r>
              <a:rPr lang="en-US" sz="1600" dirty="0"/>
              <a:t>', `</a:t>
            </a:r>
            <a:r>
              <a:rPr lang="en-US" sz="1600" dirty="0" err="1"/>
              <a:t>tmrow</a:t>
            </a:r>
            <a:r>
              <a:rPr lang="en-US" sz="1600" dirty="0"/>
              <a:t>', `</a:t>
            </a:r>
            <a:r>
              <a:rPr lang="en-US" sz="1600" dirty="0" err="1"/>
              <a:t>tmrrow</a:t>
            </a:r>
            <a:r>
              <a:rPr lang="en-US" sz="1600" dirty="0"/>
              <a:t>', `</a:t>
            </a:r>
            <a:r>
              <a:rPr lang="en-US" sz="1600" dirty="0" err="1"/>
              <a:t>tmrrw</a:t>
            </a:r>
            <a:r>
              <a:rPr lang="en-US" sz="1600" dirty="0"/>
              <a:t>', `</a:t>
            </a:r>
            <a:r>
              <a:rPr lang="en-US" sz="1600" dirty="0" err="1"/>
              <a:t>tmrw</a:t>
            </a:r>
            <a:r>
              <a:rPr lang="en-US" sz="1600" dirty="0"/>
              <a:t>', `</a:t>
            </a:r>
            <a:r>
              <a:rPr lang="en-US" sz="1600" dirty="0" err="1"/>
              <a:t>tmrww</a:t>
            </a:r>
            <a:r>
              <a:rPr lang="en-US" sz="1600" dirty="0"/>
              <a:t>', `</a:t>
            </a:r>
            <a:r>
              <a:rPr lang="en-US" sz="1600" dirty="0" err="1"/>
              <a:t>tmw</a:t>
            </a:r>
            <a:r>
              <a:rPr lang="en-US" sz="1600" dirty="0"/>
              <a:t>', `</a:t>
            </a:r>
            <a:r>
              <a:rPr lang="en-US" sz="1600" dirty="0" err="1"/>
              <a:t>tomaro</a:t>
            </a:r>
            <a:r>
              <a:rPr lang="en-US" sz="1600" dirty="0"/>
              <a:t>', </a:t>
            </a:r>
            <a:r>
              <a:rPr lang="en-US" sz="1600" dirty="0" smtClean="0"/>
              <a:t>`</a:t>
            </a:r>
            <a:r>
              <a:rPr lang="en-US" sz="1600" dirty="0" err="1"/>
              <a:t>tomarow</a:t>
            </a:r>
            <a:r>
              <a:rPr lang="en-US" sz="1600" dirty="0"/>
              <a:t>', `</a:t>
            </a:r>
            <a:r>
              <a:rPr lang="en-US" sz="1600" dirty="0" err="1"/>
              <a:t>tomarro</a:t>
            </a:r>
            <a:r>
              <a:rPr lang="en-US" sz="1600" dirty="0"/>
              <a:t>', `</a:t>
            </a:r>
            <a:r>
              <a:rPr lang="en-US" sz="1600" dirty="0" err="1"/>
              <a:t>tomarrow</a:t>
            </a:r>
            <a:r>
              <a:rPr lang="en-US" sz="1600" dirty="0"/>
              <a:t>', `</a:t>
            </a:r>
            <a:r>
              <a:rPr lang="en-US" sz="1600" dirty="0" err="1"/>
              <a:t>tomm</a:t>
            </a:r>
            <a:r>
              <a:rPr lang="en-US" sz="1600" dirty="0"/>
              <a:t>', `</a:t>
            </a:r>
            <a:r>
              <a:rPr lang="en-US" sz="1600" dirty="0" err="1"/>
              <a:t>tommarow</a:t>
            </a:r>
            <a:r>
              <a:rPr lang="en-US" sz="1600" dirty="0"/>
              <a:t>', `</a:t>
            </a:r>
            <a:r>
              <a:rPr lang="en-US" sz="1600" dirty="0" err="1"/>
              <a:t>tommarrow</a:t>
            </a:r>
            <a:r>
              <a:rPr lang="en-US" sz="1600" dirty="0"/>
              <a:t>', `</a:t>
            </a:r>
            <a:r>
              <a:rPr lang="en-US" sz="1600" dirty="0" err="1"/>
              <a:t>tommoro</a:t>
            </a:r>
            <a:r>
              <a:rPr lang="en-US" sz="1600" dirty="0"/>
              <a:t>', `</a:t>
            </a:r>
            <a:r>
              <a:rPr lang="en-US" sz="1600" dirty="0" err="1"/>
              <a:t>tommorow</a:t>
            </a:r>
            <a:r>
              <a:rPr lang="en-US" sz="1600" dirty="0"/>
              <a:t>', </a:t>
            </a:r>
            <a:r>
              <a:rPr lang="en-US" sz="1600" dirty="0" smtClean="0"/>
              <a:t>`</a:t>
            </a:r>
            <a:r>
              <a:rPr lang="en-US" sz="1600" dirty="0" err="1"/>
              <a:t>tommorrow</a:t>
            </a:r>
            <a:r>
              <a:rPr lang="en-US" sz="1600" dirty="0"/>
              <a:t>', `</a:t>
            </a:r>
            <a:r>
              <a:rPr lang="en-US" sz="1600" dirty="0" err="1"/>
              <a:t>tommorw</a:t>
            </a:r>
            <a:r>
              <a:rPr lang="en-US" sz="1600" dirty="0"/>
              <a:t>', `</a:t>
            </a:r>
            <a:r>
              <a:rPr lang="en-US" sz="1600" dirty="0" err="1"/>
              <a:t>tommrow</a:t>
            </a:r>
            <a:r>
              <a:rPr lang="en-US" sz="1600" dirty="0"/>
              <a:t>', `</a:t>
            </a:r>
            <a:r>
              <a:rPr lang="en-US" sz="1600" dirty="0" err="1"/>
              <a:t>tomo</a:t>
            </a:r>
            <a:r>
              <a:rPr lang="en-US" sz="1600" dirty="0"/>
              <a:t>', `</a:t>
            </a:r>
            <a:r>
              <a:rPr lang="en-US" sz="1600" dirty="0" err="1"/>
              <a:t>tomolo</a:t>
            </a:r>
            <a:r>
              <a:rPr lang="en-US" sz="1600" dirty="0"/>
              <a:t>', `</a:t>
            </a:r>
            <a:r>
              <a:rPr lang="en-US" sz="1600" dirty="0" err="1"/>
              <a:t>tomoro</a:t>
            </a:r>
            <a:r>
              <a:rPr lang="en-US" sz="1600" dirty="0"/>
              <a:t>', `</a:t>
            </a:r>
            <a:r>
              <a:rPr lang="en-US" sz="1600" dirty="0" err="1"/>
              <a:t>tomorow</a:t>
            </a:r>
            <a:r>
              <a:rPr lang="en-US" sz="1600" dirty="0"/>
              <a:t>', `</a:t>
            </a:r>
            <a:r>
              <a:rPr lang="en-US" sz="1600" dirty="0" err="1" smtClean="0"/>
              <a:t>tomorro</a:t>
            </a:r>
            <a:r>
              <a:rPr lang="en-US" sz="1600" dirty="0"/>
              <a:t>', `</a:t>
            </a:r>
            <a:r>
              <a:rPr lang="en-US" sz="1600" dirty="0" err="1"/>
              <a:t>tomorrw</a:t>
            </a:r>
            <a:r>
              <a:rPr lang="en-US" sz="1600" dirty="0"/>
              <a:t>', </a:t>
            </a:r>
            <a:r>
              <a:rPr lang="en-US" sz="1600" dirty="0" smtClean="0"/>
              <a:t>`</a:t>
            </a:r>
            <a:r>
              <a:rPr lang="en-US" sz="1600" dirty="0" err="1"/>
              <a:t>tomoz</a:t>
            </a:r>
            <a:r>
              <a:rPr lang="en-US" sz="1600" dirty="0"/>
              <a:t>', `</a:t>
            </a:r>
            <a:r>
              <a:rPr lang="en-US" sz="1600" dirty="0" err="1"/>
              <a:t>tomrw</a:t>
            </a:r>
            <a:r>
              <a:rPr lang="en-US" sz="1600" dirty="0"/>
              <a:t>', `</a:t>
            </a:r>
            <a:r>
              <a:rPr lang="en-US" sz="1600" dirty="0" err="1" smtClean="0"/>
              <a:t>tomz</a:t>
            </a:r>
            <a:r>
              <a:rPr lang="en-US" sz="1600" dirty="0" smtClean="0"/>
              <a:t>‘</a:t>
            </a:r>
          </a:p>
          <a:p>
            <a:r>
              <a:rPr lang="en-US" dirty="0" smtClean="0"/>
              <a:t>Unreliable Capitalization</a:t>
            </a:r>
          </a:p>
          <a:p>
            <a:pPr lvl="1"/>
            <a:r>
              <a:rPr lang="en-US" sz="2400" dirty="0" smtClean="0"/>
              <a:t>“The </a:t>
            </a:r>
            <a:r>
              <a:rPr lang="en-US" sz="2400" dirty="0"/>
              <a:t>Hobbit has </a:t>
            </a:r>
            <a:r>
              <a:rPr lang="en-US" sz="2400" dirty="0" smtClean="0"/>
              <a:t>FINALLY </a:t>
            </a:r>
            <a:r>
              <a:rPr lang="en-US" sz="2400" dirty="0"/>
              <a:t>started filming! </a:t>
            </a:r>
            <a:r>
              <a:rPr lang="en-US" sz="2400" dirty="0" smtClean="0"/>
              <a:t>I cannot </a:t>
            </a:r>
            <a:r>
              <a:rPr lang="en-US" sz="2400" dirty="0"/>
              <a:t>wait</a:t>
            </a:r>
            <a:r>
              <a:rPr lang="en-US" sz="2400" dirty="0" smtClean="0"/>
              <a:t>!”</a:t>
            </a:r>
            <a:endParaRPr lang="en-US" sz="2400" dirty="0"/>
          </a:p>
          <a:p>
            <a:r>
              <a:rPr lang="en-US" dirty="0" smtClean="0"/>
              <a:t>Unique Grammar</a:t>
            </a:r>
          </a:p>
          <a:p>
            <a:pPr lvl="1"/>
            <a:r>
              <a:rPr lang="en-US" sz="2400" dirty="0"/>
              <a:t>“</a:t>
            </a:r>
            <a:r>
              <a:rPr lang="en-US" sz="2400" dirty="0" err="1"/>
              <a:t>watchng</a:t>
            </a:r>
            <a:r>
              <a:rPr lang="en-US" sz="2400" dirty="0"/>
              <a:t> </a:t>
            </a:r>
            <a:r>
              <a:rPr lang="en-US" sz="2400" dirty="0" err="1" smtClean="0"/>
              <a:t>american</a:t>
            </a:r>
            <a:r>
              <a:rPr lang="en-US" sz="2400" dirty="0"/>
              <a:t> </a:t>
            </a:r>
            <a:r>
              <a:rPr lang="en-US" sz="2400" dirty="0" smtClean="0"/>
              <a:t>dad</a:t>
            </a:r>
            <a:r>
              <a:rPr lang="en-US" sz="2400" dirty="0"/>
              <a:t>.”</a:t>
            </a:r>
          </a:p>
        </p:txBody>
      </p:sp>
    </p:spTree>
    <p:extLst>
      <p:ext uri="{BB962C8B-B14F-4D97-AF65-F5344CB8AC3E}">
        <p14:creationId xmlns:p14="http://schemas.microsoft.com/office/powerpoint/2010/main" val="813164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Off The Shelf NLP Tools Fail</a:t>
            </a:r>
            <a:endParaRPr lang="en-US" dirty="0"/>
          </a:p>
        </p:txBody>
      </p:sp>
      <p:sp>
        <p:nvSpPr>
          <p:cNvPr id="1026" name="AutoShape 2" descr="https://mail.google.com/a/cs.washington.edu/?ui=2&amp;ik=b878aebbbe&amp;view=att&amp;th=12dc908a5a23cf0b&amp;attid=0.1&amp;disp=inline&amp;realattid=f_gjg2y4w90&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mail.google.com/a/cs.washington.edu/?ui=2&amp;ik=b878aebbbe&amp;view=att&amp;th=12dc908a5a23cf0b&amp;attid=0.1&amp;disp=inline&amp;realattid=f_gjg2y4w90&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Lst>
          </a:blip>
          <a:srcRect l="1512" t="12117" r="38468" b="33338"/>
          <a:stretch/>
        </p:blipFill>
        <p:spPr bwMode="auto">
          <a:xfrm>
            <a:off x="228600" y="1600200"/>
            <a:ext cx="8525063" cy="5257800"/>
          </a:xfrm>
          <a:prstGeom prst="rect">
            <a:avLst/>
          </a:prstGeom>
          <a:noFill/>
          <a:ln w="9525">
            <a:noFill/>
            <a:miter lim="800000"/>
            <a:headEnd/>
            <a:tailEnd/>
          </a:ln>
        </p:spPr>
      </p:pic>
      <p:pic>
        <p:nvPicPr>
          <p:cNvPr id="7" name="Picture 5"/>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Lst>
          </a:blip>
          <a:srcRect l="83517" t="11907" r="4047" b="62797"/>
          <a:stretch/>
        </p:blipFill>
        <p:spPr bwMode="auto">
          <a:xfrm>
            <a:off x="7232072" y="1600200"/>
            <a:ext cx="1766455" cy="2438400"/>
          </a:xfrm>
          <a:prstGeom prst="rect">
            <a:avLst/>
          </a:prstGeom>
          <a:noFill/>
          <a:ln w="9525">
            <a:noFill/>
            <a:miter lim="800000"/>
            <a:headEnd/>
            <a:tailEnd/>
          </a:ln>
        </p:spPr>
      </p:pic>
    </p:spTree>
    <p:extLst>
      <p:ext uri="{BB962C8B-B14F-4D97-AF65-F5344CB8AC3E}">
        <p14:creationId xmlns:p14="http://schemas.microsoft.com/office/powerpoint/2010/main" val="142850539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Off The Shelf NLP Tools Fail</a:t>
            </a:r>
            <a:endParaRPr lang="en-US" dirty="0"/>
          </a:p>
        </p:txBody>
      </p:sp>
      <p:sp>
        <p:nvSpPr>
          <p:cNvPr id="1026" name="AutoShape 2" descr="https://mail.google.com/a/cs.washington.edu/?ui=2&amp;ik=b878aebbbe&amp;view=att&amp;th=12dc908a5a23cf0b&amp;attid=0.1&amp;disp=inline&amp;realattid=f_gjg2y4w90&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mail.google.com/a/cs.washington.edu/?ui=2&amp;ik=b878aebbbe&amp;view=att&amp;th=12dc908a5a23cf0b&amp;attid=0.1&amp;disp=inline&amp;realattid=f_gjg2y4w90&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Lst>
          </a:blip>
          <a:srcRect l="1512" t="12117" r="38468" b="33338"/>
          <a:stretch/>
        </p:blipFill>
        <p:spPr bwMode="auto">
          <a:xfrm>
            <a:off x="228600" y="1600200"/>
            <a:ext cx="8525063" cy="5257800"/>
          </a:xfrm>
          <a:prstGeom prst="rect">
            <a:avLst/>
          </a:prstGeom>
          <a:noFill/>
          <a:ln w="9525">
            <a:noFill/>
            <a:miter lim="800000"/>
            <a:headEnd/>
            <a:tailEnd/>
          </a:ln>
        </p:spPr>
      </p:pic>
      <p:pic>
        <p:nvPicPr>
          <p:cNvPr id="7" name="Picture 5"/>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Lst>
          </a:blip>
          <a:srcRect l="83517" t="11907" r="4047" b="62797"/>
          <a:stretch/>
        </p:blipFill>
        <p:spPr bwMode="auto">
          <a:xfrm>
            <a:off x="7232072" y="1600200"/>
            <a:ext cx="1766455" cy="2438400"/>
          </a:xfrm>
          <a:prstGeom prst="rect">
            <a:avLst/>
          </a:prstGeom>
          <a:noFill/>
          <a:ln w="9525">
            <a:noFill/>
            <a:miter lim="800000"/>
            <a:headEnd/>
            <a:tailEnd/>
          </a:ln>
        </p:spPr>
      </p:pic>
      <p:sp>
        <p:nvSpPr>
          <p:cNvPr id="9" name="Explosion 1 8"/>
          <p:cNvSpPr/>
          <p:nvPr/>
        </p:nvSpPr>
        <p:spPr>
          <a:xfrm>
            <a:off x="3352800" y="3276600"/>
            <a:ext cx="6629400" cy="4267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Twitter Has Noisy &amp; Unique Style</a:t>
            </a:r>
            <a:endParaRPr lang="en-US" sz="3200" dirty="0"/>
          </a:p>
        </p:txBody>
      </p:sp>
    </p:spTree>
    <p:extLst>
      <p:ext uri="{BB962C8B-B14F-4D97-AF65-F5344CB8AC3E}">
        <p14:creationId xmlns:p14="http://schemas.microsoft.com/office/powerpoint/2010/main" val="262218723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Annotating Named Entities</a:t>
            </a:r>
            <a:endParaRPr lang="en-US" dirty="0"/>
          </a:p>
        </p:txBody>
      </p:sp>
      <p:sp>
        <p:nvSpPr>
          <p:cNvPr id="4" name="AutoShape 2" descr="https://mail.google.com/a/cs.washington.edu/?ui=2&amp;ik=b878aebbbe&amp;view=att&amp;th=12dc97c2651485a2&amp;attid=0.1&amp;disp=inline&amp;realattid=f_gjg7h3n01&amp;z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Content Placeholder 8"/>
          <p:cNvPicPr>
            <a:picLocks noGrp="1" noChangeAspect="1"/>
          </p:cNvPicPr>
          <p:nvPr>
            <p:ph idx="1"/>
          </p:nvPr>
        </p:nvPicPr>
        <p:blipFill rotWithShape="1">
          <a:blip r:embed="rId3">
            <a:extLst>
              <a:ext uri="{28A0092B-C50C-407E-A947-70E740481C1C}">
                <a14:useLocalDpi xmlns:a14="http://schemas.microsoft.com/office/drawing/2010/main" val="0"/>
              </a:ext>
            </a:extLst>
          </a:blip>
          <a:srcRect l="365" t="9858" r="3236" b="983"/>
          <a:stretch/>
        </p:blipFill>
        <p:spPr>
          <a:xfrm>
            <a:off x="770965" y="1295400"/>
            <a:ext cx="7763435" cy="5334000"/>
          </a:xfrm>
        </p:spPr>
      </p:pic>
      <p:sp>
        <p:nvSpPr>
          <p:cNvPr id="3" name="TextBox 2"/>
          <p:cNvSpPr txBox="1"/>
          <p:nvPr/>
        </p:nvSpPr>
        <p:spPr>
          <a:xfrm>
            <a:off x="685800" y="3124200"/>
            <a:ext cx="6912854" cy="954107"/>
          </a:xfrm>
          <a:prstGeom prst="rect">
            <a:avLst/>
          </a:prstGeom>
          <a:solidFill>
            <a:schemeClr val="accent5"/>
          </a:solidFill>
        </p:spPr>
        <p:txBody>
          <a:bodyPr wrap="none" rtlCol="0">
            <a:spAutoFit/>
          </a:bodyPr>
          <a:lstStyle/>
          <a:p>
            <a:pPr marL="457200" indent="-457200">
              <a:buFont typeface="Arial" pitchFamily="34" charset="0"/>
              <a:buChar char="•"/>
            </a:pPr>
            <a:r>
              <a:rPr lang="en-US" sz="2800" dirty="0" smtClean="0"/>
              <a:t>Annotated 2400 tweets (about 34K tokens)</a:t>
            </a:r>
          </a:p>
          <a:p>
            <a:pPr marL="457200" indent="-457200">
              <a:buFont typeface="Arial" pitchFamily="34" charset="0"/>
              <a:buChar char="•"/>
            </a:pPr>
            <a:r>
              <a:rPr lang="en-US" sz="2800" dirty="0" smtClean="0"/>
              <a:t>Train on in-domain data</a:t>
            </a:r>
            <a:endParaRPr lang="en-US" dirty="0" smtClean="0"/>
          </a:p>
        </p:txBody>
      </p:sp>
    </p:spTree>
    <p:extLst>
      <p:ext uri="{BB962C8B-B14F-4D97-AF65-F5344CB8AC3E}">
        <p14:creationId xmlns:p14="http://schemas.microsoft.com/office/powerpoint/2010/main" val="49565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Goal:</a:t>
            </a:r>
            <a:r>
              <a:rPr lang="en-US" dirty="0" smtClean="0"/>
              <a:t> </a:t>
            </a:r>
            <a:r>
              <a:rPr lang="en-US" dirty="0" err="1" smtClean="0"/>
              <a:t>Realtime</a:t>
            </a:r>
            <a:r>
              <a:rPr lang="en-US" dirty="0" smtClean="0"/>
              <a:t> Stream of Structured Information About Events</a:t>
            </a:r>
            <a:endParaRPr lang="en-US" dirty="0"/>
          </a:p>
        </p:txBody>
      </p:sp>
      <p:pic>
        <p:nvPicPr>
          <p:cNvPr id="1026" name="Picture 2" descr="https://encrypted-tbn2.google.com/images?q=tbn:ANd9GcTUcDYUeBRU2souQmWa55bN0LD15KSrv-PvueFrqVq26wZQ3bXl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2971800"/>
            <a:ext cx="1676400" cy="1676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p:cNvGraphicFramePr/>
          <p:nvPr>
            <p:extLst>
              <p:ext uri="{D42A27DB-BD31-4B8C-83A1-F6EECF244321}">
                <p14:modId xmlns:p14="http://schemas.microsoft.com/office/powerpoint/2010/main" val="2773616066"/>
              </p:ext>
            </p:extLst>
          </p:nvPr>
        </p:nvGraphicFramePr>
        <p:xfrm>
          <a:off x="2768600" y="17780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ight Arrow 7"/>
          <p:cNvSpPr/>
          <p:nvPr/>
        </p:nvSpPr>
        <p:spPr>
          <a:xfrm>
            <a:off x="1905000" y="3619500"/>
            <a:ext cx="762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743200" y="6019800"/>
            <a:ext cx="6019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a:t>
            </a:r>
            <a:endParaRPr lang="en-US" dirty="0"/>
          </a:p>
        </p:txBody>
      </p:sp>
      <p:sp>
        <p:nvSpPr>
          <p:cNvPr id="3" name="Rectangular Callout 2"/>
          <p:cNvSpPr/>
          <p:nvPr/>
        </p:nvSpPr>
        <p:spPr>
          <a:xfrm>
            <a:off x="12700" y="1790700"/>
            <a:ext cx="4635500" cy="1181100"/>
          </a:xfrm>
          <a:prstGeom prst="wedgeRectCallout">
            <a:avLst>
              <a:gd name="adj1" fmla="val 67839"/>
              <a:gd name="adj2" fmla="val 2631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Q: which set of events do we want to know about?</a:t>
            </a:r>
            <a:endParaRPr lang="en-US" sz="3200" dirty="0"/>
          </a:p>
        </p:txBody>
      </p:sp>
      <p:sp>
        <p:nvSpPr>
          <p:cNvPr id="12" name="Rectangular Callout 11"/>
          <p:cNvSpPr/>
          <p:nvPr/>
        </p:nvSpPr>
        <p:spPr>
          <a:xfrm>
            <a:off x="0" y="4800600"/>
            <a:ext cx="4953000" cy="1181100"/>
          </a:xfrm>
          <a:prstGeom prst="wedgeRectCallout">
            <a:avLst>
              <a:gd name="adj1" fmla="val 27961"/>
              <a:gd name="adj2" fmla="val 8007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Q: How soon can we know about an event?</a:t>
            </a:r>
            <a:endParaRPr lang="en-US" sz="3200" dirty="0"/>
          </a:p>
        </p:txBody>
      </p:sp>
    </p:spTree>
    <p:extLst>
      <p:ext uri="{BB962C8B-B14F-4D97-AF65-F5344CB8AC3E}">
        <p14:creationId xmlns:p14="http://schemas.microsoft.com/office/powerpoint/2010/main" val="323782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a:t>
            </a:r>
            <a:endParaRPr lang="en-US" dirty="0"/>
          </a:p>
        </p:txBody>
      </p:sp>
      <p:sp>
        <p:nvSpPr>
          <p:cNvPr id="3" name="Content Placeholder 2"/>
          <p:cNvSpPr>
            <a:spLocks noGrp="1"/>
          </p:cNvSpPr>
          <p:nvPr>
            <p:ph idx="1"/>
          </p:nvPr>
        </p:nvSpPr>
        <p:spPr/>
        <p:txBody>
          <a:bodyPr/>
          <a:lstStyle/>
          <a:p>
            <a:r>
              <a:rPr lang="en-US" dirty="0" smtClean="0"/>
              <a:t>Sequence Labeling Task</a:t>
            </a:r>
          </a:p>
          <a:p>
            <a:pPr marL="742950" lvl="2" indent="-342900"/>
            <a:r>
              <a:rPr lang="en-US" dirty="0"/>
              <a:t>IOB </a:t>
            </a:r>
            <a:r>
              <a:rPr lang="en-US" dirty="0" smtClean="0"/>
              <a:t>encoding</a:t>
            </a:r>
          </a:p>
          <a:p>
            <a:r>
              <a:rPr lang="en-US" dirty="0" smtClean="0"/>
              <a:t>Conditional Random Fields </a:t>
            </a:r>
          </a:p>
          <a:p>
            <a:r>
              <a:rPr lang="en-US" dirty="0" smtClean="0"/>
              <a:t>Features:</a:t>
            </a:r>
          </a:p>
          <a:p>
            <a:pPr lvl="1"/>
            <a:r>
              <a:rPr lang="en-US" dirty="0" smtClean="0"/>
              <a:t>Orthographic</a:t>
            </a:r>
          </a:p>
          <a:p>
            <a:pPr lvl="1"/>
            <a:r>
              <a:rPr lang="en-US" dirty="0" smtClean="0"/>
              <a:t>Dictionaries</a:t>
            </a:r>
          </a:p>
          <a:p>
            <a:pPr lvl="1"/>
            <a:r>
              <a:rPr lang="en-US" dirty="0"/>
              <a:t>Contextual</a:t>
            </a:r>
          </a:p>
        </p:txBody>
      </p:sp>
      <p:graphicFrame>
        <p:nvGraphicFramePr>
          <p:cNvPr id="4" name="Table 3"/>
          <p:cNvGraphicFramePr>
            <a:graphicFrameLocks noGrp="1"/>
          </p:cNvGraphicFramePr>
          <p:nvPr>
            <p:extLst>
              <p:ext uri="{D42A27DB-BD31-4B8C-83A1-F6EECF244321}">
                <p14:modId xmlns:p14="http://schemas.microsoft.com/office/powerpoint/2010/main" val="219858249"/>
              </p:ext>
            </p:extLst>
          </p:nvPr>
        </p:nvGraphicFramePr>
        <p:xfrm>
          <a:off x="5486400" y="2697480"/>
          <a:ext cx="3124200" cy="3703320"/>
        </p:xfrm>
        <a:graphic>
          <a:graphicData uri="http://schemas.openxmlformats.org/drawingml/2006/table">
            <a:tbl>
              <a:tblPr firstRow="1" bandRow="1">
                <a:tableStyleId>{5C22544A-7EE6-4342-B048-85BDC9FD1C3A}</a:tableStyleId>
              </a:tblPr>
              <a:tblGrid>
                <a:gridCol w="1562100"/>
                <a:gridCol w="1562100"/>
              </a:tblGrid>
              <a:tr h="0">
                <a:tc>
                  <a:txBody>
                    <a:bodyPr/>
                    <a:lstStyle/>
                    <a:p>
                      <a:r>
                        <a:rPr lang="en-US" dirty="0" smtClean="0"/>
                        <a:t>Word</a:t>
                      </a:r>
                      <a:endParaRPr lang="en-US" dirty="0"/>
                    </a:p>
                  </a:txBody>
                  <a:tcPr/>
                </a:tc>
                <a:tc>
                  <a:txBody>
                    <a:bodyPr/>
                    <a:lstStyle/>
                    <a:p>
                      <a:r>
                        <a:rPr lang="en-US" dirty="0" smtClean="0"/>
                        <a:t>Label</a:t>
                      </a:r>
                      <a:endParaRPr lang="en-US" dirty="0"/>
                    </a:p>
                  </a:txBody>
                  <a:tcPr/>
                </a:tc>
              </a:tr>
              <a:tr h="370840">
                <a:tc>
                  <a:txBody>
                    <a:bodyPr/>
                    <a:lstStyle/>
                    <a:p>
                      <a:r>
                        <a:rPr lang="en-US" dirty="0" smtClean="0"/>
                        <a:t> T-Mobile</a:t>
                      </a:r>
                    </a:p>
                  </a:txBody>
                  <a:tcPr/>
                </a:tc>
                <a:tc>
                  <a:txBody>
                    <a:bodyPr/>
                    <a:lstStyle/>
                    <a:p>
                      <a:r>
                        <a:rPr lang="en-US" dirty="0" smtClean="0"/>
                        <a:t>B-ENTITY</a:t>
                      </a:r>
                      <a:endParaRPr lang="en-US" dirty="0"/>
                    </a:p>
                  </a:txBody>
                  <a:tcPr/>
                </a:tc>
              </a:tr>
              <a:tr h="370840">
                <a:tc>
                  <a:txBody>
                    <a:bodyPr/>
                    <a:lstStyle/>
                    <a:p>
                      <a:r>
                        <a:rPr lang="en-US" dirty="0" smtClean="0"/>
                        <a:t> to</a:t>
                      </a:r>
                      <a:endParaRPr lang="en-US" dirty="0"/>
                    </a:p>
                  </a:txBody>
                  <a:tcPr/>
                </a:tc>
                <a:tc>
                  <a:txBody>
                    <a:bodyPr/>
                    <a:lstStyle/>
                    <a:p>
                      <a:r>
                        <a:rPr lang="en-US" dirty="0" smtClean="0"/>
                        <a:t>O</a:t>
                      </a:r>
                      <a:endParaRPr lang="en-US" dirty="0"/>
                    </a:p>
                  </a:txBody>
                  <a:tcPr/>
                </a:tc>
              </a:tr>
              <a:tr h="370840">
                <a:tc>
                  <a:txBody>
                    <a:bodyPr/>
                    <a:lstStyle/>
                    <a:p>
                      <a:r>
                        <a:rPr lang="en-US" dirty="0" smtClean="0"/>
                        <a:t> release</a:t>
                      </a:r>
                      <a:endParaRPr lang="en-US" dirty="0"/>
                    </a:p>
                  </a:txBody>
                  <a:tcPr/>
                </a:tc>
                <a:tc>
                  <a:txBody>
                    <a:bodyPr/>
                    <a:lstStyle/>
                    <a:p>
                      <a:r>
                        <a:rPr lang="en-US" dirty="0" smtClean="0"/>
                        <a:t>O</a:t>
                      </a:r>
                      <a:endParaRPr lang="en-US" dirty="0"/>
                    </a:p>
                  </a:txBody>
                  <a:tcPr/>
                </a:tc>
              </a:tr>
              <a:tr h="370840">
                <a:tc>
                  <a:txBody>
                    <a:bodyPr/>
                    <a:lstStyle/>
                    <a:p>
                      <a:r>
                        <a:rPr lang="en-US" dirty="0" smtClean="0"/>
                        <a:t> Dell</a:t>
                      </a:r>
                      <a:endParaRPr lang="en-US" dirty="0"/>
                    </a:p>
                  </a:txBody>
                  <a:tcPr/>
                </a:tc>
                <a:tc>
                  <a:txBody>
                    <a:bodyPr/>
                    <a:lstStyle/>
                    <a:p>
                      <a:r>
                        <a:rPr lang="en-US" dirty="0" smtClean="0"/>
                        <a:t>B-ENTITY</a:t>
                      </a:r>
                      <a:endParaRPr lang="en-US" dirty="0"/>
                    </a:p>
                  </a:txBody>
                  <a:tcPr/>
                </a:tc>
              </a:tr>
              <a:tr h="370840">
                <a:tc>
                  <a:txBody>
                    <a:bodyPr/>
                    <a:lstStyle/>
                    <a:p>
                      <a:r>
                        <a:rPr lang="en-US" dirty="0" smtClean="0"/>
                        <a:t> Streak</a:t>
                      </a:r>
                      <a:endParaRPr lang="en-US" dirty="0"/>
                    </a:p>
                  </a:txBody>
                  <a:tcPr/>
                </a:tc>
                <a:tc>
                  <a:txBody>
                    <a:bodyPr/>
                    <a:lstStyle/>
                    <a:p>
                      <a:r>
                        <a:rPr lang="en-US" dirty="0" smtClean="0"/>
                        <a:t>I-ENTITY</a:t>
                      </a:r>
                      <a:endParaRPr lang="en-US" dirty="0"/>
                    </a:p>
                  </a:txBody>
                  <a:tcPr/>
                </a:tc>
              </a:tr>
              <a:tr h="370840">
                <a:tc>
                  <a:txBody>
                    <a:bodyPr/>
                    <a:lstStyle/>
                    <a:p>
                      <a:r>
                        <a:rPr lang="en-US" dirty="0" smtClean="0"/>
                        <a:t> 7</a:t>
                      </a:r>
                      <a:endParaRPr lang="en-US" dirty="0"/>
                    </a:p>
                  </a:txBody>
                  <a:tcPr/>
                </a:tc>
                <a:tc>
                  <a:txBody>
                    <a:bodyPr/>
                    <a:lstStyle/>
                    <a:p>
                      <a:r>
                        <a:rPr lang="en-US" dirty="0" smtClean="0"/>
                        <a:t>I-ENTITY</a:t>
                      </a:r>
                      <a:endParaRPr lang="en-US" dirty="0"/>
                    </a:p>
                  </a:txBody>
                  <a:tcPr/>
                </a:tc>
              </a:tr>
              <a:tr h="370840">
                <a:tc>
                  <a:txBody>
                    <a:bodyPr/>
                    <a:lstStyle/>
                    <a:p>
                      <a:r>
                        <a:rPr lang="en-US" dirty="0" smtClean="0"/>
                        <a:t> on</a:t>
                      </a:r>
                      <a:endParaRPr lang="en-US" dirty="0"/>
                    </a:p>
                  </a:txBody>
                  <a:tcPr/>
                </a:tc>
                <a:tc>
                  <a:txBody>
                    <a:bodyPr/>
                    <a:lstStyle/>
                    <a:p>
                      <a:r>
                        <a:rPr lang="en-US" dirty="0" smtClean="0"/>
                        <a:t>O</a:t>
                      </a:r>
                      <a:endParaRPr lang="en-US" dirty="0"/>
                    </a:p>
                  </a:txBody>
                  <a:tcPr/>
                </a:tc>
              </a:tr>
              <a:tr h="370840">
                <a:tc>
                  <a:txBody>
                    <a:bodyPr/>
                    <a:lstStyle/>
                    <a:p>
                      <a:r>
                        <a:rPr lang="en-US" dirty="0" smtClean="0"/>
                        <a:t> Feb</a:t>
                      </a:r>
                      <a:endParaRPr lang="en-US" dirty="0"/>
                    </a:p>
                  </a:txBody>
                  <a:tcPr/>
                </a:tc>
                <a:tc>
                  <a:txBody>
                    <a:bodyPr/>
                    <a:lstStyle/>
                    <a:p>
                      <a:r>
                        <a:rPr lang="en-US" dirty="0" smtClean="0"/>
                        <a:t>O</a:t>
                      </a:r>
                      <a:endParaRPr lang="en-US" dirty="0"/>
                    </a:p>
                  </a:txBody>
                  <a:tcPr/>
                </a:tc>
              </a:tr>
              <a:tr h="370840">
                <a:tc>
                  <a:txBody>
                    <a:bodyPr/>
                    <a:lstStyle/>
                    <a:p>
                      <a:r>
                        <a:rPr lang="en-US" dirty="0" smtClean="0"/>
                        <a:t> 2nd</a:t>
                      </a:r>
                      <a:endParaRPr lang="en-US" dirty="0"/>
                    </a:p>
                  </a:txBody>
                  <a:tcPr/>
                </a:tc>
                <a:tc>
                  <a:txBody>
                    <a:bodyPr/>
                    <a:lstStyle/>
                    <a:p>
                      <a:r>
                        <a:rPr lang="en-US" dirty="0" smtClean="0"/>
                        <a:t>O</a:t>
                      </a:r>
                      <a:endParaRPr lang="en-US" dirty="0"/>
                    </a:p>
                  </a:txBody>
                  <a:tcPr/>
                </a:tc>
              </a:tr>
            </a:tbl>
          </a:graphicData>
        </a:graphic>
      </p:graphicFrame>
    </p:spTree>
    <p:extLst>
      <p:ext uri="{BB962C8B-B14F-4D97-AF65-F5344CB8AC3E}">
        <p14:creationId xmlns:p14="http://schemas.microsoft.com/office/powerpoint/2010/main" val="1954393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(NE Segmentation)</a:t>
            </a:r>
            <a:endParaRPr lang="en-US" dirty="0"/>
          </a:p>
        </p:txBody>
      </p:sp>
      <p:sp>
        <p:nvSpPr>
          <p:cNvPr id="7" name="Rectangle 6"/>
          <p:cNvSpPr/>
          <p:nvPr/>
        </p:nvSpPr>
        <p:spPr>
          <a:xfrm>
            <a:off x="228600" y="5257800"/>
            <a:ext cx="8686800" cy="113403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228600" y="4267200"/>
            <a:ext cx="8686800" cy="21582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798525"/>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60259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Event-Referring Phrases</a:t>
            </a:r>
            <a:endParaRPr lang="en-US" dirty="0"/>
          </a:p>
        </p:txBody>
      </p:sp>
      <p:sp>
        <p:nvSpPr>
          <p:cNvPr id="3" name="Content Placeholder 2"/>
          <p:cNvSpPr>
            <a:spLocks noGrp="1"/>
          </p:cNvSpPr>
          <p:nvPr>
            <p:ph idx="1"/>
          </p:nvPr>
        </p:nvSpPr>
        <p:spPr>
          <a:xfrm>
            <a:off x="228600" y="3657600"/>
            <a:ext cx="8686800" cy="2362200"/>
          </a:xfrm>
        </p:spPr>
        <p:txBody>
          <a:bodyPr>
            <a:normAutofit/>
          </a:bodyPr>
          <a:lstStyle/>
          <a:p>
            <a:pPr marL="0" indent="0">
              <a:buNone/>
            </a:pPr>
            <a:r>
              <a:rPr lang="en-US" sz="3600" dirty="0" smtClean="0"/>
              <a:t>Examples:</a:t>
            </a:r>
          </a:p>
          <a:p>
            <a:pPr marL="0" indent="0">
              <a:buNone/>
            </a:pPr>
            <a:r>
              <a:rPr lang="en-US" sz="2800" dirty="0" smtClean="0"/>
              <a:t>Apple to </a:t>
            </a:r>
            <a:r>
              <a:rPr lang="en-US" sz="2800" b="1" dirty="0" smtClean="0"/>
              <a:t>Announce</a:t>
            </a:r>
            <a:r>
              <a:rPr lang="en-US" sz="2800" dirty="0" smtClean="0"/>
              <a:t> iPhone 5 on October 4</a:t>
            </a:r>
            <a:r>
              <a:rPr lang="en-US" sz="2800" baseline="30000" dirty="0" smtClean="0"/>
              <a:t>th</a:t>
            </a:r>
            <a:r>
              <a:rPr lang="en-US" sz="2800" dirty="0" smtClean="0"/>
              <a:t>! YES!</a:t>
            </a:r>
          </a:p>
          <a:p>
            <a:pPr marL="0" indent="0">
              <a:buNone/>
            </a:pPr>
            <a:r>
              <a:rPr lang="en-US" sz="2800" dirty="0" smtClean="0"/>
              <a:t>iPhone 5 </a:t>
            </a:r>
            <a:r>
              <a:rPr lang="en-US" sz="2800" b="1" dirty="0" smtClean="0"/>
              <a:t>announcement</a:t>
            </a:r>
            <a:r>
              <a:rPr lang="en-US" sz="2800" dirty="0" smtClean="0"/>
              <a:t> coming Oct 4</a:t>
            </a:r>
            <a:r>
              <a:rPr lang="en-US" sz="2800" baseline="30000" dirty="0" smtClean="0"/>
              <a:t>th</a:t>
            </a:r>
            <a:endParaRPr lang="en-US" sz="2800" dirty="0" smtClean="0"/>
          </a:p>
          <a:p>
            <a:pPr marL="0" indent="0">
              <a:buNone/>
            </a:pPr>
            <a:r>
              <a:rPr lang="en-US" sz="2800" dirty="0" smtClean="0"/>
              <a:t>WOOOHOO </a:t>
            </a:r>
            <a:r>
              <a:rPr lang="en-US" sz="2800" b="1" dirty="0" smtClean="0"/>
              <a:t>NEW</a:t>
            </a:r>
            <a:r>
              <a:rPr lang="en-US" sz="2800" dirty="0" smtClean="0"/>
              <a:t> IPHONE TODAY! CAN’T WAIT!</a:t>
            </a:r>
            <a:endParaRPr lang="en-US" sz="2800" dirty="0"/>
          </a:p>
        </p:txBody>
      </p:sp>
      <p:sp>
        <p:nvSpPr>
          <p:cNvPr id="4" name="Content Placeholder 2"/>
          <p:cNvSpPr txBox="1">
            <a:spLocks/>
          </p:cNvSpPr>
          <p:nvPr/>
        </p:nvSpPr>
        <p:spPr>
          <a:xfrm>
            <a:off x="228600" y="1524000"/>
            <a:ext cx="8686800" cy="213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Useful to display in connection with events</a:t>
            </a:r>
          </a:p>
          <a:p>
            <a:pPr lvl="1"/>
            <a:r>
              <a:rPr lang="en-US" dirty="0" smtClean="0"/>
              <a:t>E.g. “</a:t>
            </a:r>
            <a:r>
              <a:rPr lang="en-US" b="1" dirty="0" smtClean="0"/>
              <a:t>Steve Jobs</a:t>
            </a:r>
            <a:r>
              <a:rPr lang="en-US" dirty="0" smtClean="0"/>
              <a:t>” + “</a:t>
            </a:r>
            <a:r>
              <a:rPr lang="en-US" b="1" dirty="0" smtClean="0"/>
              <a:t>died</a:t>
            </a:r>
            <a:r>
              <a:rPr lang="en-US" dirty="0" smtClean="0"/>
              <a:t>” + “</a:t>
            </a:r>
            <a:r>
              <a:rPr lang="en-US" b="1" dirty="0" smtClean="0"/>
              <a:t>October 6</a:t>
            </a:r>
            <a:r>
              <a:rPr lang="en-US" dirty="0" smtClean="0"/>
              <a:t>”</a:t>
            </a:r>
          </a:p>
          <a:p>
            <a:r>
              <a:rPr lang="en-US" sz="2800" dirty="0" smtClean="0"/>
              <a:t>Helpful in categorizing Events into Types</a:t>
            </a:r>
            <a:endParaRPr lang="en-US" sz="2800" dirty="0"/>
          </a:p>
        </p:txBody>
      </p:sp>
      <p:sp>
        <p:nvSpPr>
          <p:cNvPr id="5" name="Rectangle 4"/>
          <p:cNvSpPr/>
          <p:nvPr/>
        </p:nvSpPr>
        <p:spPr>
          <a:xfrm>
            <a:off x="3810000" y="2057400"/>
            <a:ext cx="990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0565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 Phrases:</a:t>
            </a:r>
            <a:br>
              <a:rPr lang="en-US" dirty="0" smtClean="0"/>
            </a:br>
            <a:r>
              <a:rPr lang="en-US" dirty="0" smtClean="0"/>
              <a:t>Annotation/Learning</a:t>
            </a:r>
            <a:endParaRPr lang="en-US" dirty="0"/>
          </a:p>
        </p:txBody>
      </p:sp>
      <p:sp>
        <p:nvSpPr>
          <p:cNvPr id="3" name="Content Placeholder 2"/>
          <p:cNvSpPr>
            <a:spLocks noGrp="1"/>
          </p:cNvSpPr>
          <p:nvPr>
            <p:ph idx="1"/>
          </p:nvPr>
        </p:nvSpPr>
        <p:spPr>
          <a:xfrm>
            <a:off x="457200" y="1905000"/>
            <a:ext cx="8229600" cy="4572000"/>
          </a:xfrm>
        </p:spPr>
        <p:txBody>
          <a:bodyPr/>
          <a:lstStyle/>
          <a:p>
            <a:r>
              <a:rPr lang="en-US" dirty="0" smtClean="0"/>
              <a:t>Annotated 1,000 tweets (19,484 tokens)</a:t>
            </a:r>
          </a:p>
          <a:p>
            <a:r>
              <a:rPr lang="en-US" dirty="0" smtClean="0"/>
              <a:t>Similar to EVENT tags in </a:t>
            </a:r>
            <a:r>
              <a:rPr lang="en-US" dirty="0" err="1" smtClean="0"/>
              <a:t>TimeBank</a:t>
            </a:r>
            <a:endParaRPr lang="en-US" dirty="0" smtClean="0"/>
          </a:p>
          <a:p>
            <a:r>
              <a:rPr lang="en-US" dirty="0" smtClean="0"/>
              <a:t>Sequence-labeling problem</a:t>
            </a:r>
          </a:p>
          <a:p>
            <a:pPr lvl="1"/>
            <a:r>
              <a:rPr lang="en-US" dirty="0" smtClean="0"/>
              <a:t>IOB Encoding</a:t>
            </a:r>
          </a:p>
          <a:p>
            <a:pPr lvl="1"/>
            <a:r>
              <a:rPr lang="en-US" dirty="0" smtClean="0"/>
              <a:t>Conditional Random Fields</a:t>
            </a:r>
          </a:p>
        </p:txBody>
      </p:sp>
    </p:spTree>
    <p:extLst>
      <p:ext uri="{BB962C8B-B14F-4D97-AF65-F5344CB8AC3E}">
        <p14:creationId xmlns:p14="http://schemas.microsoft.com/office/powerpoint/2010/main" val="727449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 Phrases:</a:t>
            </a:r>
            <a:br>
              <a:rPr lang="en-US" dirty="0" smtClean="0"/>
            </a:br>
            <a:r>
              <a:rPr lang="en-US" dirty="0" smtClean="0"/>
              <a:t>Features</a:t>
            </a:r>
            <a:endParaRPr lang="en-US" dirty="0"/>
          </a:p>
        </p:txBody>
      </p:sp>
      <p:sp>
        <p:nvSpPr>
          <p:cNvPr id="3" name="Content Placeholder 2"/>
          <p:cNvSpPr>
            <a:spLocks noGrp="1"/>
          </p:cNvSpPr>
          <p:nvPr>
            <p:ph idx="1"/>
          </p:nvPr>
        </p:nvSpPr>
        <p:spPr>
          <a:xfrm>
            <a:off x="457200" y="1905000"/>
            <a:ext cx="8229600" cy="4572000"/>
          </a:xfrm>
        </p:spPr>
        <p:txBody>
          <a:bodyPr/>
          <a:lstStyle/>
          <a:p>
            <a:r>
              <a:rPr lang="en-US" dirty="0" smtClean="0"/>
              <a:t>Contextual features</a:t>
            </a:r>
          </a:p>
          <a:p>
            <a:pPr lvl="1"/>
            <a:r>
              <a:rPr lang="en-US" dirty="0" smtClean="0"/>
              <a:t>POS tags</a:t>
            </a:r>
          </a:p>
          <a:p>
            <a:pPr lvl="1"/>
            <a:r>
              <a:rPr lang="en-US" dirty="0" smtClean="0"/>
              <a:t>Adjacent words</a:t>
            </a:r>
          </a:p>
          <a:p>
            <a:r>
              <a:rPr lang="en-US" dirty="0" smtClean="0"/>
              <a:t>Dictionary Features</a:t>
            </a:r>
          </a:p>
          <a:p>
            <a:pPr lvl="1"/>
            <a:r>
              <a:rPr lang="en-US" dirty="0" smtClean="0"/>
              <a:t>Event words gathered from </a:t>
            </a:r>
            <a:r>
              <a:rPr lang="en-US" dirty="0" err="1" smtClean="0"/>
              <a:t>WordNet</a:t>
            </a:r>
            <a:endParaRPr lang="en-US" dirty="0" smtClean="0"/>
          </a:p>
          <a:p>
            <a:pPr lvl="1"/>
            <a:r>
              <a:rPr lang="en-US" dirty="0" smtClean="0"/>
              <a:t>Brown Clusters</a:t>
            </a:r>
          </a:p>
          <a:p>
            <a:r>
              <a:rPr lang="en-US" dirty="0" smtClean="0"/>
              <a:t>Orthographic Features</a:t>
            </a:r>
          </a:p>
          <a:p>
            <a:pPr lvl="1"/>
            <a:r>
              <a:rPr lang="en-US" dirty="0" smtClean="0"/>
              <a:t>Prefixes, suffixes</a:t>
            </a:r>
          </a:p>
        </p:txBody>
      </p:sp>
    </p:spTree>
    <p:extLst>
      <p:ext uri="{BB962C8B-B14F-4D97-AF65-F5344CB8AC3E}">
        <p14:creationId xmlns:p14="http://schemas.microsoft.com/office/powerpoint/2010/main" val="211480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Segmentation Results</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660" t="32419" r="9085" b="25907"/>
          <a:stretch/>
        </p:blipFill>
        <p:spPr bwMode="auto">
          <a:xfrm>
            <a:off x="1066800" y="2667000"/>
            <a:ext cx="7145079" cy="2381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6858000" y="3429000"/>
            <a:ext cx="1219200" cy="1419447"/>
            <a:chOff x="6858000" y="3429000"/>
            <a:chExt cx="1219200" cy="1419447"/>
          </a:xfrm>
        </p:grpSpPr>
        <p:sp>
          <p:nvSpPr>
            <p:cNvPr id="5" name="Rectangle 4"/>
            <p:cNvSpPr/>
            <p:nvPr/>
          </p:nvSpPr>
          <p:spPr>
            <a:xfrm>
              <a:off x="6858000" y="3429000"/>
              <a:ext cx="1219200" cy="428847"/>
            </a:xfrm>
            <a:prstGeom prst="rect">
              <a:avLst/>
            </a:prstGeom>
            <a:noFill/>
            <a:ln w="1111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0" y="4419600"/>
              <a:ext cx="1219200" cy="428847"/>
            </a:xfrm>
            <a:prstGeom prst="rect">
              <a:avLst/>
            </a:prstGeom>
            <a:noFill/>
            <a:ln w="1111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893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Representation</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916" t="36344" r="10393" b="31828"/>
          <a:stretch/>
        </p:blipFill>
        <p:spPr bwMode="auto">
          <a:xfrm>
            <a:off x="16701" y="2209800"/>
            <a:ext cx="935589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096000" y="1447800"/>
            <a:ext cx="3048000" cy="3733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1719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Categorizing Event Types</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r>
              <a:rPr lang="en-US" dirty="0" smtClean="0"/>
              <a:t>Would like to categorize events into types, for example:</a:t>
            </a:r>
          </a:p>
          <a:p>
            <a:pPr lvl="1"/>
            <a:r>
              <a:rPr lang="en-US" dirty="0" smtClean="0"/>
              <a:t>Sports</a:t>
            </a:r>
          </a:p>
          <a:p>
            <a:pPr lvl="1"/>
            <a:r>
              <a:rPr lang="en-US" dirty="0" smtClean="0"/>
              <a:t>Politics</a:t>
            </a:r>
          </a:p>
          <a:p>
            <a:pPr lvl="1"/>
            <a:r>
              <a:rPr lang="en-US" dirty="0" smtClean="0"/>
              <a:t>Product releases</a:t>
            </a:r>
          </a:p>
          <a:p>
            <a:pPr lvl="1"/>
            <a:r>
              <a:rPr lang="en-US" dirty="0" smtClean="0"/>
              <a:t>…</a:t>
            </a:r>
          </a:p>
          <a:p>
            <a:r>
              <a:rPr lang="en-US" dirty="0" smtClean="0"/>
              <a:t>Benefits:</a:t>
            </a:r>
          </a:p>
          <a:p>
            <a:pPr lvl="1"/>
            <a:r>
              <a:rPr lang="en-US" dirty="0" smtClean="0"/>
              <a:t>Allow more customized calendars</a:t>
            </a:r>
          </a:p>
          <a:p>
            <a:pPr lvl="1"/>
            <a:r>
              <a:rPr lang="en-US" dirty="0" smtClean="0"/>
              <a:t>Could be useful in upstream tasks</a:t>
            </a:r>
          </a:p>
        </p:txBody>
      </p:sp>
    </p:spTree>
    <p:extLst>
      <p:ext uri="{BB962C8B-B14F-4D97-AF65-F5344CB8AC3E}">
        <p14:creationId xmlns:p14="http://schemas.microsoft.com/office/powerpoint/2010/main" val="10816756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Classifying Events:</a:t>
            </a:r>
            <a:br>
              <a:rPr lang="en-US" dirty="0" smtClean="0"/>
            </a:br>
            <a:r>
              <a:rPr lang="en-US" dirty="0" smtClean="0"/>
              <a:t>Challenges</a:t>
            </a:r>
            <a:endParaRPr lang="en-US" dirty="0"/>
          </a:p>
        </p:txBody>
      </p:sp>
      <p:sp>
        <p:nvSpPr>
          <p:cNvPr id="3" name="Content Placeholder 2"/>
          <p:cNvSpPr>
            <a:spLocks noGrp="1"/>
          </p:cNvSpPr>
          <p:nvPr>
            <p:ph idx="1"/>
          </p:nvPr>
        </p:nvSpPr>
        <p:spPr>
          <a:xfrm>
            <a:off x="457200" y="2209800"/>
            <a:ext cx="8229600" cy="3916363"/>
          </a:xfrm>
        </p:spPr>
        <p:txBody>
          <a:bodyPr/>
          <a:lstStyle/>
          <a:p>
            <a:r>
              <a:rPr lang="en-US" dirty="0" smtClean="0"/>
              <a:t>Many </a:t>
            </a:r>
            <a:r>
              <a:rPr lang="en-US" dirty="0"/>
              <a:t>Different Types</a:t>
            </a:r>
          </a:p>
          <a:p>
            <a:r>
              <a:rPr lang="en-US" dirty="0"/>
              <a:t>Not sure what is the right set of types</a:t>
            </a:r>
          </a:p>
          <a:p>
            <a:r>
              <a:rPr lang="en-US" dirty="0"/>
              <a:t>Set of types might </a:t>
            </a:r>
            <a:r>
              <a:rPr lang="en-US" dirty="0" smtClean="0"/>
              <a:t>change</a:t>
            </a:r>
          </a:p>
          <a:p>
            <a:pPr lvl="1"/>
            <a:r>
              <a:rPr lang="en-US" dirty="0" smtClean="0"/>
              <a:t>Might start talking about different things</a:t>
            </a:r>
          </a:p>
          <a:p>
            <a:pPr lvl="1"/>
            <a:r>
              <a:rPr lang="en-US" dirty="0" smtClean="0"/>
              <a:t>Might want to focus on different groups of users</a:t>
            </a:r>
            <a:endParaRPr lang="en-US" dirty="0"/>
          </a:p>
          <a:p>
            <a:endParaRPr lang="en-US" b="1" dirty="0"/>
          </a:p>
        </p:txBody>
      </p:sp>
    </p:spTree>
    <p:extLst>
      <p:ext uri="{BB962C8B-B14F-4D97-AF65-F5344CB8AC3E}">
        <p14:creationId xmlns:p14="http://schemas.microsoft.com/office/powerpoint/2010/main" val="30405646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Unsupervised Event Type Induction</a:t>
            </a:r>
            <a:endParaRPr lang="en-US" dirty="0"/>
          </a:p>
        </p:txBody>
      </p:sp>
      <p:sp>
        <p:nvSpPr>
          <p:cNvPr id="3" name="Content Placeholder 2"/>
          <p:cNvSpPr>
            <a:spLocks noGrp="1"/>
          </p:cNvSpPr>
          <p:nvPr>
            <p:ph idx="1"/>
          </p:nvPr>
        </p:nvSpPr>
        <p:spPr/>
        <p:txBody>
          <a:bodyPr/>
          <a:lstStyle/>
          <a:p>
            <a:r>
              <a:rPr lang="en-US" dirty="0" smtClean="0"/>
              <a:t>Latent Variable Models</a:t>
            </a:r>
          </a:p>
          <a:p>
            <a:pPr lvl="1"/>
            <a:r>
              <a:rPr lang="en-US" dirty="0" smtClean="0"/>
              <a:t>Generative Probabilistic Models</a:t>
            </a:r>
          </a:p>
          <a:p>
            <a:r>
              <a:rPr lang="en-US" dirty="0" smtClean="0"/>
              <a:t>Advantages:</a:t>
            </a:r>
          </a:p>
          <a:p>
            <a:pPr lvl="1"/>
            <a:r>
              <a:rPr lang="en-US" dirty="0" smtClean="0"/>
              <a:t>Discovers types which </a:t>
            </a:r>
            <a:r>
              <a:rPr lang="en-US" b="1" dirty="0" smtClean="0"/>
              <a:t>match the data</a:t>
            </a:r>
          </a:p>
          <a:p>
            <a:pPr lvl="1"/>
            <a:r>
              <a:rPr lang="en-US" dirty="0" smtClean="0"/>
              <a:t>No need to annotate individual events</a:t>
            </a:r>
          </a:p>
          <a:p>
            <a:pPr lvl="1"/>
            <a:r>
              <a:rPr lang="en-US" dirty="0" smtClean="0"/>
              <a:t>Don’t need to commit to a specific set of types</a:t>
            </a:r>
          </a:p>
          <a:p>
            <a:pPr lvl="1"/>
            <a:r>
              <a:rPr lang="en-US" dirty="0" smtClean="0"/>
              <a:t>Modular, can integrate into various applications</a:t>
            </a:r>
            <a:endParaRPr lang="en-US" dirty="0"/>
          </a:p>
        </p:txBody>
      </p:sp>
    </p:spTree>
    <p:extLst>
      <p:ext uri="{BB962C8B-B14F-4D97-AF65-F5344CB8AC3E}">
        <p14:creationId xmlns:p14="http://schemas.microsoft.com/office/powerpoint/2010/main" val="1884995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Q: Where might we find information about events unfolding in the world?</a:t>
            </a:r>
            <a:endParaRPr lang="en-US" dirty="0"/>
          </a:p>
        </p:txBody>
      </p:sp>
      <p:sp>
        <p:nvSpPr>
          <p:cNvPr id="3" name="Content Placeholder 2"/>
          <p:cNvSpPr>
            <a:spLocks noGrp="1"/>
          </p:cNvSpPr>
          <p:nvPr>
            <p:ph idx="1"/>
          </p:nvPr>
        </p:nvSpPr>
        <p:spPr>
          <a:xfrm>
            <a:off x="457200" y="2133600"/>
            <a:ext cx="8534400" cy="5181600"/>
          </a:xfrm>
        </p:spPr>
        <p:txBody>
          <a:bodyPr>
            <a:normAutofit/>
          </a:bodyPr>
          <a:lstStyle/>
          <a:p>
            <a:r>
              <a:rPr lang="en-US" b="1" dirty="0" smtClean="0"/>
              <a:t>Structured / Semi-Structured data sources?</a:t>
            </a:r>
          </a:p>
          <a:p>
            <a:pPr lvl="1"/>
            <a:r>
              <a:rPr lang="en-US" dirty="0" smtClean="0"/>
              <a:t>Facebook / </a:t>
            </a:r>
            <a:r>
              <a:rPr lang="en-US" dirty="0" err="1" smtClean="0"/>
              <a:t>Eventbrite</a:t>
            </a:r>
            <a:endParaRPr lang="en-US" dirty="0" smtClean="0"/>
          </a:p>
          <a:p>
            <a:pPr lvl="1"/>
            <a:r>
              <a:rPr lang="en-US" dirty="0"/>
              <a:t>HTML / Wrapper </a:t>
            </a:r>
            <a:r>
              <a:rPr lang="en-US" dirty="0" smtClean="0"/>
              <a:t>induction</a:t>
            </a:r>
          </a:p>
          <a:p>
            <a:r>
              <a:rPr lang="en-US" b="1" dirty="0" smtClean="0"/>
              <a:t>Natural Language / Text?</a:t>
            </a:r>
          </a:p>
          <a:p>
            <a:pPr lvl="1"/>
            <a:r>
              <a:rPr lang="en-US" dirty="0" smtClean="0"/>
              <a:t>News articles</a:t>
            </a:r>
          </a:p>
          <a:p>
            <a:pPr lvl="1"/>
            <a:r>
              <a:rPr lang="en-US" dirty="0" smtClean="0"/>
              <a:t>Status Messages / Twitter</a:t>
            </a:r>
          </a:p>
        </p:txBody>
      </p:sp>
      <p:sp>
        <p:nvSpPr>
          <p:cNvPr id="4" name="Rectangular Callout 3"/>
          <p:cNvSpPr/>
          <p:nvPr/>
        </p:nvSpPr>
        <p:spPr>
          <a:xfrm>
            <a:off x="5943600" y="4343400"/>
            <a:ext cx="2743200" cy="1524000"/>
          </a:xfrm>
          <a:prstGeom prst="wedgeRectCallout">
            <a:avLst>
              <a:gd name="adj1" fmla="val -80444"/>
              <a:gd name="adj2" fmla="val 63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Claim: </a:t>
            </a:r>
            <a:r>
              <a:rPr lang="en-US" sz="2800" dirty="0" smtClean="0"/>
              <a:t>This is worth investigating</a:t>
            </a:r>
            <a:endParaRPr lang="en-US" sz="2800" dirty="0"/>
          </a:p>
        </p:txBody>
      </p:sp>
    </p:spTree>
    <p:extLst>
      <p:ext uri="{BB962C8B-B14F-4D97-AF65-F5344CB8AC3E}">
        <p14:creationId xmlns:p14="http://schemas.microsoft.com/office/powerpoint/2010/main" val="82291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148" t="14186" r="47893" b="9163"/>
          <a:stretch/>
        </p:blipFill>
        <p:spPr bwMode="auto">
          <a:xfrm>
            <a:off x="228600" y="228600"/>
            <a:ext cx="4464728"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ular Callout 3"/>
          <p:cNvSpPr/>
          <p:nvPr/>
        </p:nvSpPr>
        <p:spPr>
          <a:xfrm>
            <a:off x="5257800" y="256953"/>
            <a:ext cx="3429000" cy="2057400"/>
          </a:xfrm>
          <a:prstGeom prst="wedgeRectCallout">
            <a:avLst>
              <a:gd name="adj1" fmla="val -120058"/>
              <a:gd name="adj2" fmla="val 1908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Each </a:t>
            </a:r>
            <a:r>
              <a:rPr lang="en-US" sz="3200" b="1" dirty="0" smtClean="0">
                <a:solidFill>
                  <a:schemeClr val="accent3"/>
                </a:solidFill>
              </a:rPr>
              <a:t>Event Phrase </a:t>
            </a:r>
            <a:r>
              <a:rPr lang="en-US" sz="3200" dirty="0" smtClean="0"/>
              <a:t>is modeled as a mixture of types</a:t>
            </a:r>
            <a:endParaRPr lang="en-US" sz="3200" dirty="0"/>
          </a:p>
        </p:txBody>
      </p:sp>
      <p:grpSp>
        <p:nvGrpSpPr>
          <p:cNvPr id="5" name="Group 4"/>
          <p:cNvGrpSpPr/>
          <p:nvPr/>
        </p:nvGrpSpPr>
        <p:grpSpPr>
          <a:xfrm>
            <a:off x="5232991" y="4038600"/>
            <a:ext cx="3453809" cy="2057400"/>
            <a:chOff x="5232991" y="4038600"/>
            <a:chExt cx="3453809" cy="2057400"/>
          </a:xfrm>
        </p:grpSpPr>
        <p:sp>
          <p:nvSpPr>
            <p:cNvPr id="6" name="Rectangular Callout 5"/>
            <p:cNvSpPr/>
            <p:nvPr/>
          </p:nvSpPr>
          <p:spPr>
            <a:xfrm>
              <a:off x="5232991" y="4038600"/>
              <a:ext cx="3429000" cy="2057400"/>
            </a:xfrm>
            <a:prstGeom prst="wedgeRectCallout">
              <a:avLst>
                <a:gd name="adj1" fmla="val -149825"/>
                <a:gd name="adj2" fmla="val 48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Each Event phrase is modeled as a mixture of types</a:t>
              </a:r>
              <a:endParaRPr lang="en-US" sz="3200" dirty="0"/>
            </a:p>
          </p:txBody>
        </p:sp>
        <p:sp>
          <p:nvSpPr>
            <p:cNvPr id="7" name="Rectangular Callout 6"/>
            <p:cNvSpPr/>
            <p:nvPr/>
          </p:nvSpPr>
          <p:spPr>
            <a:xfrm>
              <a:off x="5257800" y="4038600"/>
              <a:ext cx="3429000" cy="2057400"/>
            </a:xfrm>
            <a:prstGeom prst="wedgeRectCallout">
              <a:avLst>
                <a:gd name="adj1" fmla="val -94631"/>
                <a:gd name="adj2" fmla="val -139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Each </a:t>
              </a:r>
              <a:r>
                <a:rPr lang="en-US" sz="3200" b="1" dirty="0" smtClean="0">
                  <a:solidFill>
                    <a:schemeClr val="accent3"/>
                  </a:solidFill>
                </a:rPr>
                <a:t>Event Type</a:t>
              </a:r>
              <a:r>
                <a:rPr lang="en-US" sz="3200" b="1" dirty="0" smtClean="0"/>
                <a:t> </a:t>
              </a:r>
              <a:r>
                <a:rPr lang="en-US" sz="3200" dirty="0" smtClean="0"/>
                <a:t>is Associated with a Distribution over Entities and Dates</a:t>
              </a:r>
              <a:endParaRPr lang="en-US" sz="3200" dirty="0"/>
            </a:p>
          </p:txBody>
        </p:sp>
      </p:grpSp>
      <p:sp>
        <p:nvSpPr>
          <p:cNvPr id="13" name="Rectangle 12"/>
          <p:cNvSpPr>
            <a:spLocks noChangeArrowheads="1"/>
          </p:cNvSpPr>
          <p:nvPr/>
        </p:nvSpPr>
        <p:spPr bwMode="auto">
          <a:xfrm>
            <a:off x="4648200" y="2817892"/>
            <a:ext cx="4800600" cy="830997"/>
          </a:xfrm>
          <a:prstGeom prst="rect">
            <a:avLst/>
          </a:prstGeom>
          <a:noFill/>
          <a:ln w="9525">
            <a:noFill/>
            <a:miter lim="800000"/>
            <a:headEnd/>
            <a:tailEnd/>
          </a:ln>
        </p:spPr>
        <p:txBody>
          <a:bodyPr wrap="square">
            <a:spAutoFit/>
          </a:bodyPr>
          <a:lstStyle/>
          <a:p>
            <a:r>
              <a:rPr lang="en-US" sz="2400" dirty="0" smtClean="0">
                <a:solidFill>
                  <a:srgbClr val="000000"/>
                </a:solidFill>
                <a:latin typeface="Calibri" pitchFamily="34" charset="0"/>
              </a:rPr>
              <a:t>P(</a:t>
            </a:r>
            <a:r>
              <a:rPr lang="en-US" sz="2400" b="1" dirty="0" err="1" smtClean="0">
                <a:solidFill>
                  <a:schemeClr val="accent2"/>
                </a:solidFill>
                <a:latin typeface="Calibri" pitchFamily="34" charset="0"/>
              </a:rPr>
              <a:t>SPORTS</a:t>
            </a:r>
            <a:r>
              <a:rPr lang="en-US" sz="2400" dirty="0" err="1" smtClean="0">
                <a:solidFill>
                  <a:srgbClr val="000000"/>
                </a:solidFill>
                <a:latin typeface="Calibri" pitchFamily="34" charset="0"/>
              </a:rPr>
              <a:t>|</a:t>
            </a:r>
            <a:r>
              <a:rPr lang="en-US" sz="2400" b="1" dirty="0" err="1" smtClean="0">
                <a:solidFill>
                  <a:srgbClr val="000000"/>
                </a:solidFill>
                <a:latin typeface="Courier New" pitchFamily="49" charset="0"/>
                <a:cs typeface="Courier New" pitchFamily="49" charset="0"/>
              </a:rPr>
              <a:t>cheered</a:t>
            </a:r>
            <a:r>
              <a:rPr lang="en-US" sz="2400" dirty="0" smtClean="0">
                <a:solidFill>
                  <a:srgbClr val="000000"/>
                </a:solidFill>
                <a:latin typeface="Calibri" pitchFamily="34" charset="0"/>
              </a:rPr>
              <a:t>)=</a:t>
            </a:r>
            <a:r>
              <a:rPr lang="en-US" sz="2400" dirty="0">
                <a:solidFill>
                  <a:srgbClr val="000000"/>
                </a:solidFill>
                <a:latin typeface="Calibri" pitchFamily="34" charset="0"/>
              </a:rPr>
              <a:t>	</a:t>
            </a:r>
            <a:r>
              <a:rPr lang="en-US" sz="2400" dirty="0" smtClean="0">
                <a:solidFill>
                  <a:srgbClr val="000000"/>
                </a:solidFill>
                <a:latin typeface="Calibri" pitchFamily="34" charset="0"/>
              </a:rPr>
              <a:t>0.6</a:t>
            </a:r>
            <a:endParaRPr lang="en-US" sz="2400" dirty="0">
              <a:solidFill>
                <a:srgbClr val="000000"/>
              </a:solidFill>
              <a:latin typeface="Calibri" pitchFamily="34" charset="0"/>
            </a:endParaRPr>
          </a:p>
          <a:p>
            <a:r>
              <a:rPr lang="en-US" sz="2400" dirty="0" smtClean="0">
                <a:solidFill>
                  <a:srgbClr val="000000"/>
                </a:solidFill>
                <a:latin typeface="Calibri" pitchFamily="34" charset="0"/>
              </a:rPr>
              <a:t>P(</a:t>
            </a:r>
            <a:r>
              <a:rPr lang="en-US" sz="2400" b="1" dirty="0" err="1" smtClean="0">
                <a:solidFill>
                  <a:schemeClr val="accent2"/>
                </a:solidFill>
                <a:latin typeface="Calibri" pitchFamily="34" charset="0"/>
              </a:rPr>
              <a:t>POLITICS</a:t>
            </a:r>
            <a:r>
              <a:rPr lang="en-US" sz="2400" dirty="0" err="1" smtClean="0">
                <a:solidFill>
                  <a:srgbClr val="000000"/>
                </a:solidFill>
                <a:latin typeface="Calibri" pitchFamily="34" charset="0"/>
              </a:rPr>
              <a:t>|</a:t>
            </a:r>
            <a:r>
              <a:rPr lang="en-US" sz="2400" b="1" dirty="0" err="1" smtClean="0">
                <a:solidFill>
                  <a:srgbClr val="000000"/>
                </a:solidFill>
                <a:latin typeface="Courier New" pitchFamily="49" charset="0"/>
                <a:cs typeface="Courier New" pitchFamily="49" charset="0"/>
              </a:rPr>
              <a:t>cheered</a:t>
            </a:r>
            <a:r>
              <a:rPr lang="en-US" sz="2400" dirty="0" smtClean="0">
                <a:solidFill>
                  <a:srgbClr val="000000"/>
                </a:solidFill>
                <a:latin typeface="Calibri" pitchFamily="34" charset="0"/>
              </a:rPr>
              <a:t>)=</a:t>
            </a:r>
            <a:r>
              <a:rPr lang="en-US" sz="2400" dirty="0">
                <a:solidFill>
                  <a:srgbClr val="000000"/>
                </a:solidFill>
                <a:latin typeface="Calibri" pitchFamily="34" charset="0"/>
              </a:rPr>
              <a:t>	</a:t>
            </a:r>
            <a:r>
              <a:rPr lang="en-US" sz="2400" dirty="0" smtClean="0">
                <a:solidFill>
                  <a:srgbClr val="000000"/>
                </a:solidFill>
                <a:latin typeface="Calibri" pitchFamily="34" charset="0"/>
              </a:rPr>
              <a:t>0.4</a:t>
            </a:r>
            <a:endParaRPr lang="en-US" sz="2400" dirty="0">
              <a:solidFill>
                <a:srgbClr val="000000"/>
              </a:solidFill>
              <a:latin typeface="Calibri" pitchFamily="34" charset="0"/>
            </a:endParaRPr>
          </a:p>
        </p:txBody>
      </p:sp>
    </p:spTree>
    <p:extLst>
      <p:ext uri="{BB962C8B-B14F-4D97-AF65-F5344CB8AC3E}">
        <p14:creationId xmlns:p14="http://schemas.microsoft.com/office/powerpoint/2010/main" val="311051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p:txBody>
          <a:bodyPr/>
          <a:lstStyle/>
          <a:p>
            <a:r>
              <a:rPr lang="en-US" dirty="0" smtClean="0"/>
              <a:t>Gathered about 65M (entity, event, date) tuples</a:t>
            </a:r>
          </a:p>
          <a:p>
            <a:r>
              <a:rPr lang="en-US" dirty="0" smtClean="0"/>
              <a:t>Collapsed Gibbs Sampling</a:t>
            </a:r>
          </a:p>
          <a:p>
            <a:pPr lvl="1"/>
            <a:r>
              <a:rPr lang="en-US" dirty="0" smtClean="0"/>
              <a:t>1,000 iterations of burn in</a:t>
            </a:r>
          </a:p>
          <a:p>
            <a:pPr lvl="1"/>
            <a:r>
              <a:rPr lang="en-US" dirty="0" smtClean="0"/>
              <a:t>Parallelized sampling  (approximation) using MPI</a:t>
            </a:r>
          </a:p>
          <a:p>
            <a:pPr marL="914400" lvl="2" indent="0">
              <a:buNone/>
            </a:pPr>
            <a:r>
              <a:rPr lang="en-US" b="1" dirty="0" smtClean="0">
                <a:solidFill>
                  <a:schemeClr val="accent1"/>
                </a:solidFill>
              </a:rPr>
              <a:t>[Newman et. al. 2009]</a:t>
            </a:r>
          </a:p>
          <a:p>
            <a:r>
              <a:rPr lang="en-US" dirty="0" smtClean="0"/>
              <a:t>100 Event Types</a:t>
            </a:r>
          </a:p>
          <a:p>
            <a:endParaRPr lang="en-US" dirty="0" smtClean="0"/>
          </a:p>
        </p:txBody>
      </p:sp>
    </p:spTree>
    <p:extLst>
      <p:ext uri="{BB962C8B-B14F-4D97-AF65-F5344CB8AC3E}">
        <p14:creationId xmlns:p14="http://schemas.microsoft.com/office/powerpoint/2010/main" val="27617186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1464" t="6890" r="50946" b="31999"/>
          <a:stretch/>
        </p:blipFill>
        <p:spPr bwMode="auto">
          <a:xfrm>
            <a:off x="990600" y="152400"/>
            <a:ext cx="7332786" cy="647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822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Categorizing Events</a:t>
            </a:r>
            <a:endParaRPr lang="en-US" dirty="0"/>
          </a:p>
        </p:txBody>
      </p:sp>
      <p:sp>
        <p:nvSpPr>
          <p:cNvPr id="3" name="Content Placeholder 2"/>
          <p:cNvSpPr>
            <a:spLocks noGrp="1"/>
          </p:cNvSpPr>
          <p:nvPr>
            <p:ph idx="1"/>
          </p:nvPr>
        </p:nvSpPr>
        <p:spPr/>
        <p:txBody>
          <a:bodyPr/>
          <a:lstStyle/>
          <a:p>
            <a:r>
              <a:rPr lang="en-US" dirty="0" smtClean="0"/>
              <a:t>Randomly Sampled 500 (entity, date) pairs</a:t>
            </a:r>
          </a:p>
          <a:p>
            <a:r>
              <a:rPr lang="en-US" dirty="0" smtClean="0"/>
              <a:t>Annotated with event types</a:t>
            </a:r>
          </a:p>
          <a:p>
            <a:pPr lvl="1"/>
            <a:r>
              <a:rPr lang="en-US" dirty="0" smtClean="0"/>
              <a:t>Using types discovered by the topic model</a:t>
            </a:r>
          </a:p>
          <a:p>
            <a:r>
              <a:rPr lang="en-US" dirty="0" smtClean="0"/>
              <a:t>Baseline:</a:t>
            </a:r>
          </a:p>
          <a:p>
            <a:pPr lvl="1"/>
            <a:r>
              <a:rPr lang="en-US" dirty="0" smtClean="0"/>
              <a:t>Supervised classification using 10-fold cross validation</a:t>
            </a:r>
          </a:p>
          <a:p>
            <a:pPr lvl="1"/>
            <a:r>
              <a:rPr lang="en-US" dirty="0" smtClean="0"/>
              <a:t>Treat event phrases like bag of words</a:t>
            </a:r>
            <a:endParaRPr lang="en-US" dirty="0"/>
          </a:p>
        </p:txBody>
      </p:sp>
    </p:spTree>
    <p:extLst>
      <p:ext uri="{BB962C8B-B14F-4D97-AF65-F5344CB8AC3E}">
        <p14:creationId xmlns:p14="http://schemas.microsoft.com/office/powerpoint/2010/main" val="40315969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Classification Performance</a:t>
            </a:r>
            <a:endParaRPr lang="en-US" dirty="0"/>
          </a:p>
        </p:txBody>
      </p:sp>
      <p:sp>
        <p:nvSpPr>
          <p:cNvPr id="3" name="Content Placeholder 2"/>
          <p:cNvSpPr>
            <a:spLocks noGrp="1"/>
          </p:cNvSpPr>
          <p:nvPr>
            <p:ph idx="1"/>
          </p:nvPr>
        </p:nvSpPr>
        <p:spPr/>
        <p:txBody>
          <a:bodyPr/>
          <a:lstStyle/>
          <a:p>
            <a:endParaRPr lang="en-US"/>
          </a:p>
        </p:txBody>
      </p:sp>
      <p:pic>
        <p:nvPicPr>
          <p:cNvPr id="5" name="Picture 38"/>
          <p:cNvPicPr>
            <a:picLocks noChangeAspect="1" noChangeArrowheads="1"/>
          </p:cNvPicPr>
          <p:nvPr/>
        </p:nvPicPr>
        <p:blipFill>
          <a:blip r:embed="rId3">
            <a:extLst>
              <a:ext uri="{28A0092B-C50C-407E-A947-70E740481C1C}">
                <a14:useLocalDpi xmlns:a14="http://schemas.microsoft.com/office/drawing/2010/main" val="0"/>
              </a:ext>
            </a:extLst>
          </a:blip>
          <a:srcRect l="17990" t="7993" r="16132" b="4417"/>
          <a:stretch>
            <a:fillRect/>
          </a:stretch>
        </p:blipFill>
        <p:spPr bwMode="auto">
          <a:xfrm>
            <a:off x="792480" y="1292048"/>
            <a:ext cx="7360920" cy="526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858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Events</a:t>
            </a:r>
            <a:endParaRPr lang="en-US" dirty="0"/>
          </a:p>
        </p:txBody>
      </p:sp>
      <p:sp>
        <p:nvSpPr>
          <p:cNvPr id="3" name="Content Placeholder 2"/>
          <p:cNvSpPr>
            <a:spLocks noGrp="1"/>
          </p:cNvSpPr>
          <p:nvPr>
            <p:ph idx="1"/>
          </p:nvPr>
        </p:nvSpPr>
        <p:spPr/>
        <p:txBody>
          <a:bodyPr/>
          <a:lstStyle/>
          <a:p>
            <a:r>
              <a:rPr lang="en-US" dirty="0" smtClean="0"/>
              <a:t>Twitter users often mention mundane events</a:t>
            </a:r>
          </a:p>
          <a:p>
            <a:pPr lvl="1"/>
            <a:r>
              <a:rPr lang="en-US" dirty="0" smtClean="0"/>
              <a:t>What they ate for lunch</a:t>
            </a:r>
          </a:p>
          <a:p>
            <a:r>
              <a:rPr lang="en-US" dirty="0" smtClean="0"/>
              <a:t>Can’t </a:t>
            </a:r>
            <a:r>
              <a:rPr lang="en-US" dirty="0"/>
              <a:t>just list by </a:t>
            </a:r>
            <a:r>
              <a:rPr lang="en-US" dirty="0" smtClean="0"/>
              <a:t>frequency</a:t>
            </a:r>
          </a:p>
          <a:p>
            <a:pPr lvl="1"/>
            <a:r>
              <a:rPr lang="en-US" dirty="0"/>
              <a:t>Entities such as McDonalds would be frequent on most </a:t>
            </a:r>
            <a:r>
              <a:rPr lang="en-US" dirty="0" smtClean="0"/>
              <a:t>days</a:t>
            </a:r>
          </a:p>
          <a:p>
            <a:r>
              <a:rPr lang="en-US" dirty="0" smtClean="0"/>
              <a:t>Use Statistical Test between entities and dates</a:t>
            </a:r>
          </a:p>
          <a:p>
            <a:pPr lvl="1"/>
            <a:r>
              <a:rPr lang="en-US" dirty="0" smtClean="0"/>
              <a:t>Only show if entities appear more than expected</a:t>
            </a:r>
            <a:endParaRPr lang="en-US" dirty="0"/>
          </a:p>
        </p:txBody>
      </p:sp>
    </p:spTree>
    <p:extLst>
      <p:ext uri="{BB962C8B-B14F-4D97-AF65-F5344CB8AC3E}">
        <p14:creationId xmlns:p14="http://schemas.microsoft.com/office/powerpoint/2010/main" val="3707386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Evaluation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Evaluate end-to-end calendar entries</a:t>
            </a:r>
          </a:p>
          <a:p>
            <a:r>
              <a:rPr lang="en-US" dirty="0" smtClean="0"/>
              <a:t>Collect tweets up to cutoff date</a:t>
            </a:r>
          </a:p>
          <a:p>
            <a:r>
              <a:rPr lang="en-US" dirty="0" smtClean="0"/>
              <a:t>Extract Named Entities, Event Phrases, Temporal Expressions</a:t>
            </a:r>
          </a:p>
          <a:p>
            <a:r>
              <a:rPr lang="en-US" dirty="0" smtClean="0"/>
              <a:t>Classify Event Type</a:t>
            </a:r>
          </a:p>
          <a:p>
            <a:r>
              <a:rPr lang="en-US" smtClean="0"/>
              <a:t>Rank Events</a:t>
            </a:r>
            <a:endParaRPr lang="en-US" dirty="0" smtClean="0"/>
          </a:p>
          <a:p>
            <a:r>
              <a:rPr lang="en-US" dirty="0" smtClean="0"/>
              <a:t>Pick top K events occurring in a 2 week future window</a:t>
            </a:r>
          </a:p>
          <a:p>
            <a:r>
              <a:rPr lang="en-US" dirty="0" smtClean="0"/>
              <a:t>Evaluate Precision</a:t>
            </a:r>
          </a:p>
        </p:txBody>
      </p:sp>
    </p:spTree>
    <p:extLst>
      <p:ext uri="{BB962C8B-B14F-4D97-AF65-F5344CB8AC3E}">
        <p14:creationId xmlns:p14="http://schemas.microsoft.com/office/powerpoint/2010/main" val="39625688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33800"/>
            <a:ext cx="8229600" cy="2392363"/>
          </a:xfrm>
        </p:spPr>
        <p:txBody>
          <a:bodyPr>
            <a:normAutofit lnSpcReduction="10000"/>
          </a:bodyPr>
          <a:lstStyle/>
          <a:p>
            <a:r>
              <a:rPr lang="en-US" dirty="0" err="1" smtClean="0"/>
              <a:t>Ngram</a:t>
            </a:r>
            <a:r>
              <a:rPr lang="en-US" dirty="0" smtClean="0"/>
              <a:t> Baseline</a:t>
            </a:r>
          </a:p>
          <a:p>
            <a:pPr lvl="1"/>
            <a:r>
              <a:rPr lang="en-US" dirty="0" smtClean="0"/>
              <a:t>No Named Entity Recognition</a:t>
            </a:r>
          </a:p>
          <a:p>
            <a:pPr lvl="1"/>
            <a:r>
              <a:rPr lang="en-US" dirty="0" smtClean="0"/>
              <a:t>Rely on significance test to rank </a:t>
            </a:r>
            <a:r>
              <a:rPr lang="en-US" dirty="0" err="1" smtClean="0"/>
              <a:t>ngrams</a:t>
            </a:r>
            <a:endParaRPr lang="en-US" dirty="0" smtClean="0"/>
          </a:p>
          <a:p>
            <a:pPr lvl="1"/>
            <a:r>
              <a:rPr lang="en-US" dirty="0" smtClean="0"/>
              <a:t>A few extra heuristics (filter out temporal expressions etc…)</a:t>
            </a:r>
          </a:p>
          <a:p>
            <a:pPr lvl="1"/>
            <a:endParaRPr lang="en-US"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826" t="34279" r="9956" b="48233"/>
          <a:stretch/>
        </p:blipFill>
        <p:spPr bwMode="auto">
          <a:xfrm>
            <a:off x="42158" y="2209800"/>
            <a:ext cx="894944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End-to-end Evaluation</a:t>
            </a:r>
            <a:endParaRPr lang="en-US" dirty="0"/>
          </a:p>
        </p:txBody>
      </p:sp>
      <p:sp>
        <p:nvSpPr>
          <p:cNvPr id="2" name="Rectangle 1"/>
          <p:cNvSpPr/>
          <p:nvPr/>
        </p:nvSpPr>
        <p:spPr>
          <a:xfrm>
            <a:off x="1752601" y="2743200"/>
            <a:ext cx="2514600" cy="190500"/>
          </a:xfrm>
          <a:prstGeom prst="rect">
            <a:avLst/>
          </a:prstGeom>
          <a:noFill/>
          <a:ln w="539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07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Clustering Events (Event Reference Resolution)</a:t>
            </a:r>
          </a:p>
          <a:p>
            <a:pPr lvl="1"/>
            <a:r>
              <a:rPr lang="en-US" dirty="0" smtClean="0"/>
              <a:t>Group Tweets which refer to the same event</a:t>
            </a:r>
          </a:p>
          <a:p>
            <a:pPr lvl="1"/>
            <a:r>
              <a:rPr lang="en-US" dirty="0" smtClean="0"/>
              <a:t>Group Named entities involved in the same event</a:t>
            </a:r>
          </a:p>
          <a:p>
            <a:r>
              <a:rPr lang="en-US" dirty="0" smtClean="0"/>
              <a:t>Schema Discovery</a:t>
            </a:r>
          </a:p>
          <a:p>
            <a:pPr lvl="1"/>
            <a:r>
              <a:rPr lang="en-US" dirty="0" smtClean="0"/>
              <a:t>Induce Roles for each type</a:t>
            </a:r>
          </a:p>
          <a:p>
            <a:pPr lvl="1"/>
            <a:r>
              <a:rPr lang="en-US" dirty="0" smtClean="0"/>
              <a:t>Classify entities into roles</a:t>
            </a:r>
          </a:p>
          <a:p>
            <a:pPr lvl="1"/>
            <a:r>
              <a:rPr lang="en-US" dirty="0" smtClean="0"/>
              <a:t>Concert:</a:t>
            </a:r>
          </a:p>
          <a:p>
            <a:pPr lvl="2"/>
            <a:r>
              <a:rPr lang="en-US" dirty="0" smtClean="0"/>
              <a:t>Music Artist</a:t>
            </a:r>
          </a:p>
          <a:p>
            <a:pPr lvl="2"/>
            <a:r>
              <a:rPr lang="en-US" dirty="0"/>
              <a:t>City</a:t>
            </a:r>
          </a:p>
          <a:p>
            <a:pPr lvl="2"/>
            <a:r>
              <a:rPr lang="en-US" dirty="0" smtClean="0"/>
              <a:t>Venue</a:t>
            </a:r>
            <a:endParaRPr lang="en-US" dirty="0"/>
          </a:p>
        </p:txBody>
      </p:sp>
    </p:spTree>
    <p:extLst>
      <p:ext uri="{BB962C8B-B14F-4D97-AF65-F5344CB8AC3E}">
        <p14:creationId xmlns:p14="http://schemas.microsoft.com/office/powerpoint/2010/main" val="1771831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Syntax in Tweets: </a:t>
            </a:r>
            <a:r>
              <a:rPr lang="en-US" b="1" dirty="0" smtClean="0"/>
              <a:t>Difficult</a:t>
            </a:r>
            <a:endParaRPr lang="en-US" b="1"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Performance Lower than News:</a:t>
            </a:r>
          </a:p>
          <a:p>
            <a:pPr lvl="1"/>
            <a:r>
              <a:rPr lang="en-US" dirty="0" smtClean="0"/>
              <a:t>Entity Segmentation</a:t>
            </a:r>
          </a:p>
          <a:p>
            <a:pPr lvl="1"/>
            <a:r>
              <a:rPr lang="en-US" dirty="0" smtClean="0"/>
              <a:t>Event Phrase Segmentation</a:t>
            </a:r>
          </a:p>
          <a:p>
            <a:r>
              <a:rPr lang="en-US" dirty="0" smtClean="0"/>
              <a:t>But:</a:t>
            </a:r>
          </a:p>
          <a:p>
            <a:pPr lvl="1"/>
            <a:r>
              <a:rPr lang="en-US" dirty="0" smtClean="0"/>
              <a:t>Tweets are </a:t>
            </a:r>
            <a:r>
              <a:rPr lang="en-US" b="1" dirty="0" smtClean="0"/>
              <a:t>self contained</a:t>
            </a:r>
          </a:p>
          <a:p>
            <a:pPr lvl="1"/>
            <a:r>
              <a:rPr lang="en-US" dirty="0" smtClean="0"/>
              <a:t>Short (usually not very complicated)</a:t>
            </a:r>
          </a:p>
          <a:p>
            <a:pPr lvl="1"/>
            <a:r>
              <a:rPr lang="en-US" dirty="0" smtClean="0"/>
              <a:t>Simple discourse structure</a:t>
            </a:r>
          </a:p>
          <a:p>
            <a:pPr lvl="1"/>
            <a:r>
              <a:rPr lang="en-US" dirty="0" smtClean="0"/>
              <a:t>Meant to be understood in isolation</a:t>
            </a:r>
          </a:p>
          <a:p>
            <a:pPr lvl="1"/>
            <a:r>
              <a:rPr lang="en-US" dirty="0" smtClean="0"/>
              <a:t>More data</a:t>
            </a:r>
          </a:p>
        </p:txBody>
      </p:sp>
      <p:pic>
        <p:nvPicPr>
          <p:cNvPr id="2050" name="Picture 2" descr="http://brianwawryk.files.wordpress.com/2010/10/twitter_bird-sad-blue.png?w=180&amp;h=1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6115" y="1371600"/>
            <a:ext cx="1714500" cy="13430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mediabistro.com/alltwitter/files/2011/03/happy-twitter-bird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5140" y="1076325"/>
            <a:ext cx="2076450"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401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Demo</a:t>
            </a:r>
            <a:endParaRPr lang="en-US" dirty="0"/>
          </a:p>
        </p:txBody>
      </p:sp>
      <p:sp>
        <p:nvSpPr>
          <p:cNvPr id="4" name="Rectangle 3"/>
          <p:cNvSpPr/>
          <p:nvPr/>
        </p:nvSpPr>
        <p:spPr>
          <a:xfrm>
            <a:off x="1752600" y="5678269"/>
            <a:ext cx="5791200" cy="646331"/>
          </a:xfrm>
          <a:prstGeom prst="rect">
            <a:avLst/>
          </a:prstGeom>
        </p:spPr>
        <p:txBody>
          <a:bodyPr wrap="square">
            <a:spAutoFit/>
          </a:bodyPr>
          <a:lstStyle/>
          <a:p>
            <a:r>
              <a:rPr lang="en-US" sz="5400" baseline="-25000" dirty="0" smtClean="0">
                <a:hlinkClick r:id="rId3"/>
              </a:rPr>
              <a:t>http://statuscalendar.com</a:t>
            </a:r>
            <a:endParaRPr lang="en-US" sz="5400" baseline="-25000" dirty="0"/>
          </a:p>
        </p:txBody>
      </p:sp>
      <p:sp>
        <p:nvSpPr>
          <p:cNvPr id="5" name="Content Placeholder 2"/>
          <p:cNvSpPr>
            <a:spLocks noGrp="1"/>
          </p:cNvSpPr>
          <p:nvPr>
            <p:ph idx="1"/>
          </p:nvPr>
        </p:nvSpPr>
        <p:spPr>
          <a:xfrm>
            <a:off x="457200" y="1371600"/>
            <a:ext cx="8229600" cy="4267200"/>
          </a:xfrm>
        </p:spPr>
        <p:txBody>
          <a:bodyPr>
            <a:normAutofit fontScale="92500" lnSpcReduction="20000"/>
          </a:bodyPr>
          <a:lstStyle/>
          <a:p>
            <a:r>
              <a:rPr lang="en-US" dirty="0" smtClean="0"/>
              <a:t>Extract </a:t>
            </a:r>
            <a:r>
              <a:rPr lang="en-US" smtClean="0"/>
              <a:t>Named Entities</a:t>
            </a:r>
            <a:endParaRPr lang="en-US" dirty="0" smtClean="0"/>
          </a:p>
          <a:p>
            <a:pPr lvl="1"/>
            <a:r>
              <a:rPr lang="en-US" b="1" dirty="0" smtClean="0"/>
              <a:t>1</a:t>
            </a:r>
            <a:r>
              <a:rPr lang="en-US" b="1" dirty="0"/>
              <a:t>%</a:t>
            </a:r>
            <a:r>
              <a:rPr lang="en-US" dirty="0"/>
              <a:t> sample of global Twitter </a:t>
            </a:r>
            <a:r>
              <a:rPr lang="en-US" dirty="0" smtClean="0"/>
              <a:t>stream</a:t>
            </a:r>
          </a:p>
          <a:p>
            <a:pPr lvl="1"/>
            <a:r>
              <a:rPr lang="en-US" dirty="0" smtClean="0"/>
              <a:t>2.5 Million / Day</a:t>
            </a:r>
            <a:endParaRPr lang="en-US" dirty="0"/>
          </a:p>
          <a:p>
            <a:pPr lvl="1"/>
            <a:r>
              <a:rPr lang="en-US" dirty="0" smtClean="0"/>
              <a:t>Using NER trained on Labeled Tweets</a:t>
            </a:r>
          </a:p>
          <a:p>
            <a:pPr lvl="2"/>
            <a:r>
              <a:rPr lang="en-US" dirty="0" smtClean="0"/>
              <a:t> </a:t>
            </a:r>
            <a:r>
              <a:rPr lang="en-US" b="1" dirty="0" smtClean="0">
                <a:solidFill>
                  <a:schemeClr val="accent1"/>
                </a:solidFill>
              </a:rPr>
              <a:t>[Ritter et. </a:t>
            </a:r>
            <a:r>
              <a:rPr lang="en-US" b="1" dirty="0">
                <a:solidFill>
                  <a:schemeClr val="accent1"/>
                </a:solidFill>
              </a:rPr>
              <a:t>a</a:t>
            </a:r>
            <a:r>
              <a:rPr lang="en-US" b="1" dirty="0" smtClean="0">
                <a:solidFill>
                  <a:schemeClr val="accent1"/>
                </a:solidFill>
              </a:rPr>
              <a:t>l. EMNLP 2011]</a:t>
            </a:r>
          </a:p>
          <a:p>
            <a:r>
              <a:rPr lang="en-US" dirty="0" smtClean="0"/>
              <a:t>Extract and Resolve Temporal Expressions</a:t>
            </a:r>
          </a:p>
          <a:p>
            <a:pPr lvl="1"/>
            <a:r>
              <a:rPr lang="en-US" dirty="0" smtClean="0"/>
              <a:t>For example “Next Friday” = </a:t>
            </a:r>
            <a:r>
              <a:rPr lang="en-US" b="1" dirty="0" smtClean="0">
                <a:latin typeface="Courier New" pitchFamily="49" charset="0"/>
                <a:cs typeface="Courier New" pitchFamily="49" charset="0"/>
              </a:rPr>
              <a:t>09-09-11</a:t>
            </a:r>
          </a:p>
          <a:p>
            <a:r>
              <a:rPr lang="en-US" dirty="0" smtClean="0"/>
              <a:t>Count Entity/Day co-occurrences</a:t>
            </a:r>
          </a:p>
          <a:p>
            <a:pPr lvl="1"/>
            <a:r>
              <a:rPr lang="en-US" dirty="0" smtClean="0"/>
              <a:t>G</a:t>
            </a:r>
            <a:r>
              <a:rPr lang="en-US" baseline="30000" dirty="0" smtClean="0"/>
              <a:t>2</a:t>
            </a:r>
            <a:r>
              <a:rPr lang="en-US" dirty="0" smtClean="0"/>
              <a:t> Log Likelihood Ratio</a:t>
            </a:r>
          </a:p>
          <a:p>
            <a:r>
              <a:rPr lang="en-US" dirty="0" smtClean="0"/>
              <a:t>Plot Top K Entities for Each Day</a:t>
            </a:r>
            <a:endParaRPr lang="en-US" dirty="0"/>
          </a:p>
        </p:txBody>
      </p:sp>
    </p:spTree>
    <p:extLst>
      <p:ext uri="{BB962C8B-B14F-4D97-AF65-F5344CB8AC3E}">
        <p14:creationId xmlns:p14="http://schemas.microsoft.com/office/powerpoint/2010/main" val="233446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457200" y="1524000"/>
            <a:ext cx="8229600" cy="4953000"/>
          </a:xfrm>
        </p:spPr>
        <p:txBody>
          <a:bodyPr>
            <a:normAutofit/>
          </a:bodyPr>
          <a:lstStyle/>
          <a:p>
            <a:r>
              <a:rPr lang="en-US" dirty="0" smtClean="0"/>
              <a:t>Analysis of challenges in noisy text</a:t>
            </a:r>
          </a:p>
          <a:p>
            <a:r>
              <a:rPr lang="en-US" dirty="0" smtClean="0"/>
              <a:t>Adapted NLP tools to Twitter</a:t>
            </a:r>
          </a:p>
          <a:p>
            <a:pPr marL="0" indent="0">
              <a:buNone/>
            </a:pPr>
            <a:r>
              <a:rPr lang="en-US" dirty="0"/>
              <a:t> </a:t>
            </a:r>
            <a:r>
              <a:rPr lang="en-US" dirty="0" smtClean="0"/>
              <a:t>	</a:t>
            </a:r>
            <a:r>
              <a:rPr lang="en-US" dirty="0" smtClean="0">
                <a:hlinkClick r:id="rId3"/>
              </a:rPr>
              <a:t>http://github.com/aritter/twitter_nlp</a:t>
            </a:r>
            <a:endParaRPr lang="en-US" dirty="0" smtClean="0"/>
          </a:p>
          <a:p>
            <a:r>
              <a:rPr lang="en-US" dirty="0"/>
              <a:t>Calendar </a:t>
            </a:r>
            <a:r>
              <a:rPr lang="en-US" dirty="0" smtClean="0"/>
              <a:t>Demo</a:t>
            </a:r>
          </a:p>
          <a:p>
            <a:pPr marL="0" indent="0">
              <a:buNone/>
            </a:pPr>
            <a:r>
              <a:rPr lang="en-US" dirty="0"/>
              <a:t>	</a:t>
            </a:r>
            <a:r>
              <a:rPr lang="en-US" dirty="0">
                <a:hlinkClick r:id="rId4"/>
              </a:rPr>
              <a:t>http://</a:t>
            </a:r>
            <a:r>
              <a:rPr lang="en-US" dirty="0" smtClean="0">
                <a:hlinkClick r:id="rId4"/>
              </a:rPr>
              <a:t>statuscalendar.com</a:t>
            </a:r>
            <a:endParaRPr lang="en-US" dirty="0" smtClean="0"/>
          </a:p>
          <a:p>
            <a:r>
              <a:rPr lang="en-US" dirty="0"/>
              <a:t>Unsupervised Event </a:t>
            </a:r>
            <a:r>
              <a:rPr lang="en-US" dirty="0" smtClean="0"/>
              <a:t>Categorization</a:t>
            </a:r>
          </a:p>
          <a:p>
            <a:pPr lvl="1"/>
            <a:r>
              <a:rPr lang="en-US" dirty="0" smtClean="0"/>
              <a:t>Discovers types which </a:t>
            </a:r>
            <a:r>
              <a:rPr lang="en-US" b="1" dirty="0" smtClean="0"/>
              <a:t>match the data</a:t>
            </a:r>
            <a:endParaRPr lang="en-US" b="1" dirty="0"/>
          </a:p>
          <a:p>
            <a:pPr marL="0" indent="0">
              <a:buNone/>
            </a:pPr>
            <a:endParaRPr lang="en-US" dirty="0" smtClean="0"/>
          </a:p>
          <a:p>
            <a:pPr lvl="1"/>
            <a:endParaRPr lang="en-US" dirty="0" smtClean="0"/>
          </a:p>
        </p:txBody>
      </p:sp>
      <p:sp>
        <p:nvSpPr>
          <p:cNvPr id="4" name="Rectangle 3"/>
          <p:cNvSpPr/>
          <p:nvPr/>
        </p:nvSpPr>
        <p:spPr>
          <a:xfrm>
            <a:off x="3157564" y="5638800"/>
            <a:ext cx="2768451"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700787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 Screenshots (backup)</a:t>
            </a:r>
            <a:endParaRPr lang="en-US" dirty="0"/>
          </a:p>
        </p:txBody>
      </p:sp>
      <p:sp>
        <p:nvSpPr>
          <p:cNvPr id="3" name="Content Placeholder 2"/>
          <p:cNvSpPr>
            <a:spLocks noGrp="1"/>
          </p:cNvSpPr>
          <p:nvPr>
            <p:ph idx="1"/>
          </p:nvPr>
        </p:nvSpPr>
        <p:spPr/>
        <p:txBody>
          <a:bodyPr/>
          <a:lstStyle/>
          <a:p>
            <a:endParaRPr lang="en-US"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4410"/>
          <a:stretch/>
        </p:blipFill>
        <p:spPr bwMode="auto">
          <a:xfrm>
            <a:off x="-6626" y="-198784"/>
            <a:ext cx="10744200" cy="7648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747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10775" cy="738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081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566"/>
          <a:stretch/>
        </p:blipFill>
        <p:spPr bwMode="auto">
          <a:xfrm>
            <a:off x="0" y="410817"/>
            <a:ext cx="10010775" cy="697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401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10775" cy="738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6420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566"/>
          <a:stretch/>
        </p:blipFill>
        <p:spPr bwMode="auto">
          <a:xfrm>
            <a:off x="0" y="410817"/>
            <a:ext cx="10010775" cy="697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8135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7857</TotalTime>
  <Words>4768</Words>
  <Application>Microsoft Office PowerPoint</Application>
  <PresentationFormat>On-screen Show (4:3)</PresentationFormat>
  <Paragraphs>443</Paragraphs>
  <Slides>40</Slides>
  <Notes>34</Notes>
  <HiddenSlides>12</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Open Domain Event Extraction from Twitter</vt:lpstr>
      <vt:lpstr>Goal: Realtime Stream of Structured Information About Events</vt:lpstr>
      <vt:lpstr>Q: Where might we find information about events unfolding in the world?</vt:lpstr>
      <vt:lpstr>Calendar Demo</vt:lpstr>
      <vt:lpstr>TODO: Screenshots (backup)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Background:  Event Extraction from Newswire</vt:lpstr>
      <vt:lpstr>Social Media</vt:lpstr>
      <vt:lpstr>NLP in News vs. Twitter: Thought Experiment</vt:lpstr>
      <vt:lpstr>Noisy Text: Challenges</vt:lpstr>
      <vt:lpstr>Off The Shelf NLP Tools Fail</vt:lpstr>
      <vt:lpstr>Off The Shelf NLP Tools Fail</vt:lpstr>
      <vt:lpstr>Annotating Named Entities</vt:lpstr>
      <vt:lpstr>Learning</vt:lpstr>
      <vt:lpstr>Performance (NE Segmentation)</vt:lpstr>
      <vt:lpstr>Event-Referring Phrases</vt:lpstr>
      <vt:lpstr>Event Phrases: Annotation/Learning</vt:lpstr>
      <vt:lpstr>Event Phrases: Features</vt:lpstr>
      <vt:lpstr>Event Segmentation Results</vt:lpstr>
      <vt:lpstr>Event Representation</vt:lpstr>
      <vt:lpstr>Categorizing Event Types</vt:lpstr>
      <vt:lpstr>Classifying Events: Challenges</vt:lpstr>
      <vt:lpstr>Solution: Unsupervised Event Type Induction</vt:lpstr>
      <vt:lpstr>PowerPoint Presentation</vt:lpstr>
      <vt:lpstr>Details…</vt:lpstr>
      <vt:lpstr>PowerPoint Presentation</vt:lpstr>
      <vt:lpstr>Experiment: Categorizing Events</vt:lpstr>
      <vt:lpstr>Event Classification Performance</vt:lpstr>
      <vt:lpstr>Ranking Events</vt:lpstr>
      <vt:lpstr>End-to-end Evaluation</vt:lpstr>
      <vt:lpstr>PowerPoint Presentation</vt:lpstr>
      <vt:lpstr>Future Work</vt:lpstr>
      <vt:lpstr>Shallow Syntax in Tweets: Difficult</vt:lpstr>
      <vt:lpstr>Contributions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Extracting Events from Tweets</dc:title>
  <dc:creator>aritter</dc:creator>
  <cp:lastModifiedBy>alan</cp:lastModifiedBy>
  <cp:revision>370</cp:revision>
  <dcterms:created xsi:type="dcterms:W3CDTF">2006-08-16T00:00:00Z</dcterms:created>
  <dcterms:modified xsi:type="dcterms:W3CDTF">2012-08-14T21:13:00Z</dcterms:modified>
</cp:coreProperties>
</file>