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46" r:id="rId33"/>
    <p:sldId id="329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85" autoAdjust="0"/>
  </p:normalViewPr>
  <p:slideViewPr>
    <p:cSldViewPr>
      <p:cViewPr varScale="1">
        <p:scale>
          <a:sx n="41" d="100"/>
          <a:sy n="4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0E13D-7FA9-4FCE-B81B-B61EA0435278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5019A-1116-4E8C-9856-415D60D2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8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0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2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2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4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6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3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7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7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7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82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6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6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9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13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5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3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3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06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0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0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3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56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6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7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37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766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8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2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47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4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62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5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28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homes/aritter/mt_chat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Response Generation in Social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Ritter</a:t>
            </a:r>
          </a:p>
          <a:p>
            <a:r>
              <a:rPr lang="en-US" dirty="0" smtClean="0"/>
              <a:t>Colin Cherry</a:t>
            </a:r>
          </a:p>
          <a:p>
            <a:r>
              <a:rPr lang="en-US" dirty="0" smtClean="0"/>
              <a:t>Bill Dolan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246" y="0"/>
            <a:ext cx="14287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077" y="550332"/>
            <a:ext cx="1900905" cy="33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0408" y="406400"/>
            <a:ext cx="1790514" cy="49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7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Driven Response Generation:</a:t>
            </a:r>
            <a:br>
              <a:rPr lang="en-US" dirty="0" smtClean="0"/>
            </a:br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686800" cy="2468563"/>
          </a:xfrm>
        </p:spPr>
        <p:txBody>
          <a:bodyPr>
            <a:normAutofit/>
          </a:bodyPr>
          <a:lstStyle/>
          <a:p>
            <a:r>
              <a:rPr lang="en-US" dirty="0" smtClean="0"/>
              <a:t>Dialogue Generation (more natural responses)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262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Driven Response Generation:</a:t>
            </a:r>
            <a:br>
              <a:rPr lang="en-US" dirty="0" smtClean="0"/>
            </a:br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686800" cy="2468563"/>
          </a:xfrm>
        </p:spPr>
        <p:txBody>
          <a:bodyPr>
            <a:normAutofit/>
          </a:bodyPr>
          <a:lstStyle/>
          <a:p>
            <a:r>
              <a:rPr lang="en-US" dirty="0" smtClean="0"/>
              <a:t>Dialogue Generation (more natural responses)</a:t>
            </a:r>
            <a:endParaRPr lang="en-US" b="1" dirty="0" smtClean="0"/>
          </a:p>
          <a:p>
            <a:r>
              <a:rPr lang="en-US" dirty="0" smtClean="0"/>
              <a:t>Conversationally-aware </a:t>
            </a:r>
            <a:r>
              <a:rPr lang="en-US" b="1" dirty="0" smtClean="0"/>
              <a:t>predictive text entry</a:t>
            </a:r>
          </a:p>
          <a:p>
            <a:pPr lvl="1"/>
            <a:r>
              <a:rPr lang="en-US" b="1" dirty="0" smtClean="0"/>
              <a:t>Speech</a:t>
            </a:r>
            <a:r>
              <a:rPr lang="en-US" dirty="0" smtClean="0"/>
              <a:t> Interface to SMS/Twitter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Ju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Paek</a:t>
            </a:r>
            <a:r>
              <a:rPr lang="en-US" dirty="0" smtClean="0">
                <a:solidFill>
                  <a:schemeClr val="accent1"/>
                </a:solidFill>
              </a:rPr>
              <a:t> 2010)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4800" y="4520624"/>
            <a:ext cx="5029200" cy="2261176"/>
            <a:chOff x="304800" y="4520624"/>
            <a:chExt cx="5029200" cy="2261176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520625"/>
              <a:ext cx="5029200" cy="2261175"/>
              <a:chOff x="304800" y="4520625"/>
              <a:chExt cx="5029200" cy="22611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04800" y="4848224"/>
                <a:ext cx="5029200" cy="1933576"/>
                <a:chOff x="304800" y="4848224"/>
                <a:chExt cx="5029200" cy="1933576"/>
              </a:xfrm>
            </p:grpSpPr>
            <p:pic>
              <p:nvPicPr>
                <p:cNvPr id="1026" name="Picture 2" descr="http://perception.csl.uiuc.edu/recognition/Images/speech_signal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4175" y="4848224"/>
                  <a:ext cx="2409825" cy="19335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304800" y="5210211"/>
                  <a:ext cx="2448491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 smtClean="0"/>
                    <a:t>I’m feeling sick</a:t>
                  </a:r>
                  <a:endParaRPr lang="en-US" sz="3200" dirty="0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447109" y="4520625"/>
                <a:ext cx="138169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 smtClean="0"/>
                  <a:t>Status:</a:t>
                </a:r>
                <a:endParaRPr lang="en-US" sz="3200" b="1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18957" y="4520624"/>
              <a:ext cx="22098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/>
                <a:t>Response:</a:t>
              </a:r>
              <a:endParaRPr lang="en-US" sz="3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00803" y="4520623"/>
            <a:ext cx="6538398" cy="1766806"/>
            <a:chOff x="2300803" y="4520623"/>
            <a:chExt cx="6538398" cy="1766806"/>
          </a:xfrm>
        </p:grpSpPr>
        <p:grpSp>
          <p:nvGrpSpPr>
            <p:cNvPr id="11" name="Group 10"/>
            <p:cNvGrpSpPr/>
            <p:nvPr/>
          </p:nvGrpSpPr>
          <p:grpSpPr>
            <a:xfrm>
              <a:off x="2300803" y="5210211"/>
              <a:ext cx="6538398" cy="1077218"/>
              <a:chOff x="2300803" y="5210211"/>
              <a:chExt cx="6538398" cy="107721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00803" y="5287155"/>
                <a:ext cx="529312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+</a:t>
                </a:r>
                <a:endParaRPr 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192315" y="5210211"/>
                <a:ext cx="3646886" cy="1077218"/>
                <a:chOff x="5192315" y="5210211"/>
                <a:chExt cx="3646886" cy="107721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192315" y="5287154"/>
                  <a:ext cx="529312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b="1" cap="none" spc="0" dirty="0" smtClean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rPr>
                    <a:t>=</a:t>
                  </a:r>
                  <a:endParaRPr lang="en-US" sz="5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791201" y="5210211"/>
                  <a:ext cx="3048000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 smtClean="0"/>
                    <a:t>Hope you feel better</a:t>
                  </a:r>
                  <a:endParaRPr lang="en-US" sz="3200" dirty="0"/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5943599" y="4520623"/>
              <a:ext cx="22098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/>
                <a:t>Response: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3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6781800" cy="792162"/>
          </a:xfrm>
        </p:spPr>
        <p:txBody>
          <a:bodyPr/>
          <a:lstStyle/>
          <a:p>
            <a:r>
              <a:rPr lang="en-US" dirty="0" smtClean="0"/>
              <a:t>Twitter Conversations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0" y="0"/>
            <a:ext cx="2400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Twitter is broadcasting information: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iPhone 4 on Verizon coming February 10th 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6781800" cy="792162"/>
          </a:xfrm>
        </p:spPr>
        <p:txBody>
          <a:bodyPr/>
          <a:lstStyle/>
          <a:p>
            <a:r>
              <a:rPr lang="en-US" dirty="0" smtClean="0"/>
              <a:t>Twitter Conversations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of Twitter is broadcasting information: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iPhone 4 on Verizon coming February 10th ..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About 20% are </a:t>
            </a:r>
            <a:r>
              <a:rPr lang="en-US" b="1" dirty="0" smtClean="0"/>
              <a:t>replies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I 'm going to the beach this weekend! Woo! And I'll be there until Tuesday. Life is good.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1"/>
                </a:solidFill>
              </a:rPr>
              <a:t>Enjoy the beach! Hope you have great weather!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b="1" dirty="0" smtClean="0">
                <a:solidFill>
                  <a:schemeClr val="accent2"/>
                </a:solidFill>
              </a:rPr>
              <a:t>thank you </a:t>
            </a:r>
            <a:r>
              <a:rPr lang="en-US" sz="3500" b="1" dirty="0" smtClean="0">
                <a:solidFill>
                  <a:schemeClr val="accent2"/>
                </a:solidFill>
                <a:sym typeface="Wingdings" pitchFamily="2" charset="2"/>
              </a:rPr>
              <a:t></a:t>
            </a:r>
            <a:endParaRPr lang="en-US" sz="3500" b="1" dirty="0" smtClean="0">
              <a:solidFill>
                <a:schemeClr val="accent2"/>
              </a:solidFill>
            </a:endParaRPr>
          </a:p>
          <a:p>
            <a:pPr lvl="1"/>
            <a:endParaRPr lang="en-US" b="1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0" y="0"/>
            <a:ext cx="2400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4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Crawled Twitter Public API</a:t>
            </a:r>
          </a:p>
          <a:p>
            <a:r>
              <a:rPr lang="en-US" dirty="0" smtClean="0"/>
              <a:t>1.3 Million Conversations</a:t>
            </a:r>
          </a:p>
          <a:p>
            <a:pPr lvl="1"/>
            <a:r>
              <a:rPr lang="en-US" dirty="0" smtClean="0"/>
              <a:t>Easy to gather more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5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Crawled Twitter Public API</a:t>
            </a:r>
          </a:p>
          <a:p>
            <a:r>
              <a:rPr lang="en-US" dirty="0" smtClean="0"/>
              <a:t>1.3 Million Conversations</a:t>
            </a:r>
          </a:p>
          <a:p>
            <a:pPr lvl="1"/>
            <a:r>
              <a:rPr lang="en-US" dirty="0" smtClean="0"/>
              <a:t>Easy to gather more data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4911" y="4902200"/>
            <a:ext cx="7920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No need for disentanglement</a:t>
            </a:r>
          </a:p>
          <a:p>
            <a:pPr algn="ctr"/>
            <a:r>
              <a:rPr lang="en-US" sz="4400" dirty="0">
                <a:solidFill>
                  <a:schemeClr val="tx2"/>
                </a:solidFill>
              </a:rPr>
              <a:t>(</a:t>
            </a:r>
            <a:r>
              <a:rPr lang="en-US" sz="4400" dirty="0" err="1" smtClean="0">
                <a:solidFill>
                  <a:schemeClr val="tx2"/>
                </a:solidFill>
              </a:rPr>
              <a:t>Elsner</a:t>
            </a:r>
            <a:r>
              <a:rPr lang="en-US" sz="4400" dirty="0" smtClean="0">
                <a:solidFill>
                  <a:schemeClr val="tx2"/>
                </a:solidFill>
              </a:rPr>
              <a:t> &amp; </a:t>
            </a:r>
            <a:r>
              <a:rPr lang="en-US" sz="4400" dirty="0" err="1" smtClean="0">
                <a:solidFill>
                  <a:schemeClr val="tx2"/>
                </a:solidFill>
              </a:rPr>
              <a:t>Charniak</a:t>
            </a:r>
            <a:r>
              <a:rPr lang="en-US" sz="4400" dirty="0" smtClean="0">
                <a:solidFill>
                  <a:schemeClr val="tx2"/>
                </a:solidFill>
              </a:rPr>
              <a:t> 2008</a:t>
            </a:r>
            <a:r>
              <a:rPr lang="en-US" sz="44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47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</a:t>
            </a:r>
            <a:br>
              <a:rPr lang="en-US" dirty="0" smtClean="0"/>
            </a:br>
            <a:r>
              <a:rPr lang="en-US" dirty="0" smtClean="0"/>
              <a:t> 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99541"/>
              </p:ext>
            </p:extLst>
          </p:nvPr>
        </p:nvGraphicFramePr>
        <p:xfrm>
          <a:off x="391886" y="2481150"/>
          <a:ext cx="8380227" cy="279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758018"/>
                <a:gridCol w="2793409"/>
              </a:tblGrid>
              <a:tr h="616497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SMT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Response Generation</a:t>
                      </a:r>
                      <a:endParaRPr lang="en-US" sz="2800" dirty="0"/>
                    </a:p>
                  </a:txBody>
                  <a:tcPr/>
                </a:tc>
              </a:tr>
              <a:tr h="6164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INPUT: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Foreign Text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</a:t>
                      </a:r>
                      <a:r>
                        <a:rPr lang="en-US" sz="3200" baseline="0" dirty="0" smtClean="0"/>
                        <a:t> Utterance</a:t>
                      </a:r>
                      <a:endParaRPr lang="en-US" sz="3200" dirty="0"/>
                    </a:p>
                  </a:txBody>
                  <a:tcPr/>
                </a:tc>
              </a:tr>
              <a:tr h="6164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OUTPUT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English Text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Response</a:t>
                      </a:r>
                      <a:endParaRPr lang="en-US" sz="3200" dirty="0"/>
                    </a:p>
                  </a:txBody>
                  <a:tcPr/>
                </a:tc>
              </a:tr>
              <a:tr h="6164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TRAIN: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Parallel Corpora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Conversations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54486" y="2438400"/>
            <a:ext cx="2893828" cy="2895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</a:t>
            </a:r>
            <a:br>
              <a:rPr lang="en-US" dirty="0" smtClean="0"/>
            </a:br>
            <a:r>
              <a:rPr lang="en-US" dirty="0" smtClean="0"/>
              <a:t> 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5982"/>
              </p:ext>
            </p:extLst>
          </p:nvPr>
        </p:nvGraphicFramePr>
        <p:xfrm>
          <a:off x="391886" y="2481150"/>
          <a:ext cx="8380227" cy="279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758018"/>
                <a:gridCol w="2793409"/>
              </a:tblGrid>
              <a:tr h="616497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SMT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Response Generation</a:t>
                      </a:r>
                      <a:endParaRPr lang="en-US" sz="2800" dirty="0"/>
                    </a:p>
                  </a:txBody>
                  <a:tcPr/>
                </a:tc>
              </a:tr>
              <a:tr h="6164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INPUT: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Foreign Text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</a:t>
                      </a:r>
                      <a:r>
                        <a:rPr lang="en-US" sz="3200" baseline="0" dirty="0" smtClean="0"/>
                        <a:t> Utterance</a:t>
                      </a:r>
                      <a:endParaRPr lang="en-US" sz="3200" dirty="0"/>
                    </a:p>
                  </a:txBody>
                  <a:tcPr/>
                </a:tc>
              </a:tr>
              <a:tr h="6164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OUTPUT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English Text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Response</a:t>
                      </a:r>
                      <a:endParaRPr lang="en-US" sz="3200" dirty="0"/>
                    </a:p>
                  </a:txBody>
                  <a:tcPr/>
                </a:tc>
              </a:tr>
              <a:tr h="61649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TRAIN: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Parallel Corpora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Conversations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02066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who wants to come over for dinner </a:t>
            </a:r>
            <a:r>
              <a:rPr lang="en-US" sz="3600" dirty="0" smtClean="0">
                <a:solidFill>
                  <a:schemeClr val="tx2"/>
                </a:solidFill>
              </a:rPr>
              <a:t>tomorrow?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81780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3886200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60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02066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who wants to come over for dinner </a:t>
            </a:r>
            <a:r>
              <a:rPr lang="en-US" sz="3600" dirty="0" smtClean="0">
                <a:solidFill>
                  <a:schemeClr val="tx2"/>
                </a:solidFill>
              </a:rPr>
              <a:t>tomorrow?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421" y="2667000"/>
            <a:ext cx="6248779" cy="2689086"/>
            <a:chOff x="304421" y="2667000"/>
            <a:chExt cx="6248779" cy="2689086"/>
          </a:xfrm>
        </p:grpSpPr>
        <p:sp>
          <p:nvSpPr>
            <p:cNvPr id="6" name="Rectangle 5"/>
            <p:cNvSpPr/>
            <p:nvPr/>
          </p:nvSpPr>
          <p:spPr>
            <a:xfrm>
              <a:off x="304421" y="4648200"/>
              <a:ext cx="1676779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solidFill>
                    <a:schemeClr val="tx2"/>
                  </a:solidFill>
                </a:rPr>
                <a:t>Yum ! I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5486400" y="2286000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9" idx="1"/>
              <a:endCxn id="6" idx="0"/>
            </p:cNvCxnSpPr>
            <p:nvPr/>
          </p:nvCxnSpPr>
          <p:spPr>
            <a:xfrm flipH="1">
              <a:off x="1142811" y="3352800"/>
              <a:ext cx="4686489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04800" y="1381780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3886200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59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2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Response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2438400"/>
          </a:xfrm>
        </p:spPr>
        <p:txBody>
          <a:bodyPr/>
          <a:lstStyle/>
          <a:p>
            <a:r>
              <a:rPr lang="en-US" dirty="0" smtClean="0"/>
              <a:t>Input: Arbitrary user utterance</a:t>
            </a:r>
          </a:p>
          <a:p>
            <a:r>
              <a:rPr lang="en-US" dirty="0" smtClean="0"/>
              <a:t>Output: Appropriate response</a:t>
            </a:r>
          </a:p>
          <a:p>
            <a:r>
              <a:rPr lang="en-US" dirty="0" smtClean="0"/>
              <a:t>Training Data: Millions of conversations from Twitter</a:t>
            </a:r>
          </a:p>
        </p:txBody>
      </p:sp>
    </p:spTree>
    <p:extLst>
      <p:ext uri="{BB962C8B-B14F-4D97-AF65-F5344CB8AC3E}">
        <p14:creationId xmlns:p14="http://schemas.microsoft.com/office/powerpoint/2010/main" val="3970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02066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who wants to come over for dinner </a:t>
            </a:r>
            <a:r>
              <a:rPr lang="en-US" sz="3600" dirty="0" smtClean="0">
                <a:solidFill>
                  <a:schemeClr val="tx2"/>
                </a:solidFill>
              </a:rPr>
              <a:t>tomorrow?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421" y="2667000"/>
            <a:ext cx="6248779" cy="2689086"/>
            <a:chOff x="304421" y="2667000"/>
            <a:chExt cx="6248779" cy="2689086"/>
          </a:xfrm>
        </p:grpSpPr>
        <p:sp>
          <p:nvSpPr>
            <p:cNvPr id="6" name="Rectangle 5"/>
            <p:cNvSpPr/>
            <p:nvPr/>
          </p:nvSpPr>
          <p:spPr>
            <a:xfrm>
              <a:off x="304421" y="4648200"/>
              <a:ext cx="1676779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solidFill>
                    <a:schemeClr val="tx2"/>
                  </a:solidFill>
                </a:rPr>
                <a:t>Yum ! I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5486400" y="2286000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9" idx="1"/>
              <a:endCxn id="6" idx="0"/>
            </p:cNvCxnSpPr>
            <p:nvPr/>
          </p:nvCxnSpPr>
          <p:spPr>
            <a:xfrm flipH="1">
              <a:off x="1142811" y="3352800"/>
              <a:ext cx="4686489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3400" y="2666999"/>
            <a:ext cx="3505200" cy="2689087"/>
            <a:chOff x="677395" y="2663398"/>
            <a:chExt cx="3505200" cy="2689087"/>
          </a:xfrm>
        </p:grpSpPr>
        <p:sp>
          <p:nvSpPr>
            <p:cNvPr id="7" name="Rectangle 6"/>
            <p:cNvSpPr/>
            <p:nvPr/>
          </p:nvSpPr>
          <p:spPr>
            <a:xfrm>
              <a:off x="2353795" y="4644599"/>
              <a:ext cx="1828800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</a:rPr>
                <a:t>w</a:t>
              </a:r>
              <a:r>
                <a:rPr lang="en-US" sz="4000" dirty="0" smtClean="0">
                  <a:solidFill>
                    <a:schemeClr val="tx2"/>
                  </a:solidFill>
                </a:rPr>
                <a:t>ant to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325095" y="2015698"/>
              <a:ext cx="685800" cy="19812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0" idx="1"/>
              <a:endCxn id="7" idx="0"/>
            </p:cNvCxnSpPr>
            <p:nvPr/>
          </p:nvCxnSpPr>
          <p:spPr>
            <a:xfrm>
              <a:off x="1667995" y="3349198"/>
              <a:ext cx="1600200" cy="12954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04800" y="1381780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3886200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38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02066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who wants to come over for dinner </a:t>
            </a:r>
            <a:r>
              <a:rPr lang="en-US" sz="3600" dirty="0" smtClean="0">
                <a:solidFill>
                  <a:schemeClr val="tx2"/>
                </a:solidFill>
              </a:rPr>
              <a:t>tomorrow?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421" y="2667000"/>
            <a:ext cx="6248779" cy="2689086"/>
            <a:chOff x="304421" y="2667000"/>
            <a:chExt cx="6248779" cy="2689086"/>
          </a:xfrm>
        </p:grpSpPr>
        <p:sp>
          <p:nvSpPr>
            <p:cNvPr id="6" name="Rectangle 5"/>
            <p:cNvSpPr/>
            <p:nvPr/>
          </p:nvSpPr>
          <p:spPr>
            <a:xfrm>
              <a:off x="304421" y="4648200"/>
              <a:ext cx="1676779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solidFill>
                    <a:schemeClr val="tx2"/>
                  </a:solidFill>
                </a:rPr>
                <a:t>Yum ! I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5486400" y="2286000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9" idx="1"/>
              <a:endCxn id="6" idx="0"/>
            </p:cNvCxnSpPr>
            <p:nvPr/>
          </p:nvCxnSpPr>
          <p:spPr>
            <a:xfrm flipH="1">
              <a:off x="1142811" y="3352800"/>
              <a:ext cx="4686489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3400" y="2666999"/>
            <a:ext cx="3505200" cy="2689087"/>
            <a:chOff x="677395" y="2663398"/>
            <a:chExt cx="3505200" cy="2689087"/>
          </a:xfrm>
        </p:grpSpPr>
        <p:sp>
          <p:nvSpPr>
            <p:cNvPr id="7" name="Rectangle 6"/>
            <p:cNvSpPr/>
            <p:nvPr/>
          </p:nvSpPr>
          <p:spPr>
            <a:xfrm>
              <a:off x="2353795" y="4644599"/>
              <a:ext cx="1828800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</a:rPr>
                <a:t>w</a:t>
              </a:r>
              <a:r>
                <a:rPr lang="en-US" sz="4000" dirty="0" smtClean="0">
                  <a:solidFill>
                    <a:schemeClr val="tx2"/>
                  </a:solidFill>
                </a:rPr>
                <a:t>ant to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325095" y="2015698"/>
              <a:ext cx="685800" cy="19812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0" idx="1"/>
              <a:endCxn id="7" idx="0"/>
            </p:cNvCxnSpPr>
            <p:nvPr/>
          </p:nvCxnSpPr>
          <p:spPr>
            <a:xfrm>
              <a:off x="1667995" y="3349198"/>
              <a:ext cx="1600200" cy="12954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105150" y="2666998"/>
            <a:ext cx="3219450" cy="2689088"/>
            <a:chOff x="5143500" y="2075251"/>
            <a:chExt cx="3219450" cy="2689088"/>
          </a:xfrm>
        </p:grpSpPr>
        <p:sp>
          <p:nvSpPr>
            <p:cNvPr id="8" name="Rectangle 7"/>
            <p:cNvSpPr/>
            <p:nvPr/>
          </p:nvSpPr>
          <p:spPr>
            <a:xfrm>
              <a:off x="6388255" y="4056453"/>
              <a:ext cx="1974695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</a:rPr>
                <a:t>b</a:t>
              </a:r>
              <a:r>
                <a:rPr lang="en-US" sz="4000" dirty="0" smtClean="0">
                  <a:solidFill>
                    <a:schemeClr val="tx2"/>
                  </a:solidFill>
                </a:rPr>
                <a:t>e there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5524500" y="1694251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  <a:endCxn id="8" idx="0"/>
            </p:cNvCxnSpPr>
            <p:nvPr/>
          </p:nvCxnSpPr>
          <p:spPr>
            <a:xfrm>
              <a:off x="5867400" y="2761051"/>
              <a:ext cx="1508203" cy="12954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04800" y="1381780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3886200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49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02066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who wants to come over for dinner </a:t>
            </a:r>
            <a:r>
              <a:rPr lang="en-US" sz="3600" dirty="0" smtClean="0">
                <a:solidFill>
                  <a:schemeClr val="tx2"/>
                </a:solidFill>
              </a:rPr>
              <a:t>tomorrow?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421" y="2667000"/>
            <a:ext cx="6248779" cy="2689086"/>
            <a:chOff x="304421" y="2667000"/>
            <a:chExt cx="6248779" cy="2689086"/>
          </a:xfrm>
        </p:grpSpPr>
        <p:sp>
          <p:nvSpPr>
            <p:cNvPr id="6" name="Rectangle 5"/>
            <p:cNvSpPr/>
            <p:nvPr/>
          </p:nvSpPr>
          <p:spPr>
            <a:xfrm>
              <a:off x="304421" y="4648200"/>
              <a:ext cx="1676779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solidFill>
                    <a:schemeClr val="tx2"/>
                  </a:solidFill>
                </a:rPr>
                <a:t>Yum ! I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5486400" y="2286000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9" idx="1"/>
              <a:endCxn id="6" idx="0"/>
            </p:cNvCxnSpPr>
            <p:nvPr/>
          </p:nvCxnSpPr>
          <p:spPr>
            <a:xfrm flipH="1">
              <a:off x="1142811" y="3352800"/>
              <a:ext cx="4686489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3400" y="2666999"/>
            <a:ext cx="3505200" cy="2689087"/>
            <a:chOff x="677395" y="2663398"/>
            <a:chExt cx="3505200" cy="2689087"/>
          </a:xfrm>
        </p:grpSpPr>
        <p:sp>
          <p:nvSpPr>
            <p:cNvPr id="7" name="Rectangle 6"/>
            <p:cNvSpPr/>
            <p:nvPr/>
          </p:nvSpPr>
          <p:spPr>
            <a:xfrm>
              <a:off x="2353795" y="4644599"/>
              <a:ext cx="1828800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</a:rPr>
                <a:t>w</a:t>
              </a:r>
              <a:r>
                <a:rPr lang="en-US" sz="4000" dirty="0" smtClean="0">
                  <a:solidFill>
                    <a:schemeClr val="tx2"/>
                  </a:solidFill>
                </a:rPr>
                <a:t>ant to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325095" y="2015698"/>
              <a:ext cx="685800" cy="19812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0" idx="1"/>
              <a:endCxn id="7" idx="0"/>
            </p:cNvCxnSpPr>
            <p:nvPr/>
          </p:nvCxnSpPr>
          <p:spPr>
            <a:xfrm>
              <a:off x="1667995" y="3349198"/>
              <a:ext cx="1600200" cy="12954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105150" y="2666998"/>
            <a:ext cx="3219450" cy="2689088"/>
            <a:chOff x="5143500" y="2075251"/>
            <a:chExt cx="3219450" cy="2689088"/>
          </a:xfrm>
        </p:grpSpPr>
        <p:sp>
          <p:nvSpPr>
            <p:cNvPr id="8" name="Rectangle 7"/>
            <p:cNvSpPr/>
            <p:nvPr/>
          </p:nvSpPr>
          <p:spPr>
            <a:xfrm>
              <a:off x="6388255" y="4056453"/>
              <a:ext cx="1974695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</a:rPr>
                <a:t>b</a:t>
              </a:r>
              <a:r>
                <a:rPr lang="en-US" sz="4000" dirty="0" smtClean="0">
                  <a:solidFill>
                    <a:schemeClr val="tx2"/>
                  </a:solidFill>
                </a:rPr>
                <a:t>e there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5524500" y="1694251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  <a:endCxn id="8" idx="0"/>
            </p:cNvCxnSpPr>
            <p:nvPr/>
          </p:nvCxnSpPr>
          <p:spPr>
            <a:xfrm>
              <a:off x="5867400" y="2761051"/>
              <a:ext cx="1508203" cy="12954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04800" y="1381780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3886200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77000" y="2667000"/>
            <a:ext cx="2667000" cy="2689086"/>
            <a:chOff x="2438400" y="2317013"/>
            <a:chExt cx="2667000" cy="2689086"/>
          </a:xfrm>
        </p:grpSpPr>
        <p:sp>
          <p:nvSpPr>
            <p:cNvPr id="25" name="Rectangle 24"/>
            <p:cNvSpPr/>
            <p:nvPr/>
          </p:nvSpPr>
          <p:spPr>
            <a:xfrm>
              <a:off x="2438400" y="4298213"/>
              <a:ext cx="2667000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</a:rPr>
                <a:t>t</a:t>
              </a:r>
              <a:r>
                <a:rPr lang="en-US" sz="4000" dirty="0" smtClean="0">
                  <a:solidFill>
                    <a:schemeClr val="tx2"/>
                  </a:solidFill>
                </a:rPr>
                <a:t>omorrow !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3581400" y="1936013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1"/>
              <a:endCxn id="25" idx="0"/>
            </p:cNvCxnSpPr>
            <p:nvPr/>
          </p:nvCxnSpPr>
          <p:spPr>
            <a:xfrm flipH="1">
              <a:off x="3771900" y="3002813"/>
              <a:ext cx="15240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Based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Linear Model</a:t>
            </a:r>
          </a:p>
          <a:p>
            <a:r>
              <a:rPr lang="en-US" dirty="0" smtClean="0"/>
              <a:t>Features Include:</a:t>
            </a:r>
          </a:p>
          <a:p>
            <a:pPr lvl="1"/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Phrase Translation Probabilities</a:t>
            </a:r>
          </a:p>
          <a:p>
            <a:pPr lvl="1"/>
            <a:r>
              <a:rPr lang="en-US" dirty="0" smtClean="0"/>
              <a:t>Additional feature functions….</a:t>
            </a:r>
          </a:p>
          <a:p>
            <a:r>
              <a:rPr lang="en-US" dirty="0" smtClean="0"/>
              <a:t>Use Moses Decoder</a:t>
            </a:r>
          </a:p>
          <a:p>
            <a:pPr lvl="1"/>
            <a:r>
              <a:rPr lang="en-US" dirty="0" smtClean="0"/>
              <a:t>Beam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applying SMT to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Wider range of possible targets</a:t>
            </a:r>
          </a:p>
          <a:p>
            <a:r>
              <a:rPr lang="en-US" dirty="0" smtClean="0"/>
              <a:t>Larger fraction of unaligned words/phrases</a:t>
            </a:r>
          </a:p>
          <a:p>
            <a:r>
              <a:rPr lang="en-US" dirty="0" smtClean="0"/>
              <a:t>Large phrase pairs which can’t be decomposed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20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applying SMT to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Wider range of possible targets</a:t>
            </a:r>
          </a:p>
          <a:p>
            <a:r>
              <a:rPr lang="en-US" dirty="0" smtClean="0"/>
              <a:t>Larger fraction of unaligned words/phrases</a:t>
            </a:r>
          </a:p>
          <a:p>
            <a:r>
              <a:rPr lang="en-US" dirty="0" smtClean="0"/>
              <a:t>Large phrase pairs which can’t be decomposed</a:t>
            </a:r>
          </a:p>
          <a:p>
            <a:endParaRPr lang="en-US" dirty="0" smtClean="0"/>
          </a:p>
        </p:txBody>
      </p:sp>
      <p:sp>
        <p:nvSpPr>
          <p:cNvPr id="4" name="Explosion 1 3"/>
          <p:cNvSpPr/>
          <p:nvPr/>
        </p:nvSpPr>
        <p:spPr>
          <a:xfrm>
            <a:off x="609600" y="3048000"/>
            <a:ext cx="8229600" cy="3962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Source and Target are not Semantically </a:t>
            </a:r>
            <a:r>
              <a:rPr lang="en-US" sz="3600" dirty="0" err="1" smtClean="0"/>
              <a:t>Equivelant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35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Lexical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19400"/>
          </a:xfrm>
        </p:spPr>
        <p:txBody>
          <a:bodyPr/>
          <a:lstStyle/>
          <a:p>
            <a:r>
              <a:rPr lang="en-US" dirty="0" smtClean="0"/>
              <a:t>Source/Target strings are in same language</a:t>
            </a:r>
          </a:p>
          <a:p>
            <a:r>
              <a:rPr lang="en-US" dirty="0" smtClean="0"/>
              <a:t>Strongest associations between identical pairs</a:t>
            </a:r>
          </a:p>
          <a:p>
            <a:r>
              <a:rPr lang="en-US" dirty="0" smtClean="0"/>
              <a:t>Without anything to discourage the use of lexically similar phrases, the system  tends to “parrot back” input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1910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STATUS: </a:t>
            </a:r>
            <a:r>
              <a:rPr lang="en-US" sz="3200" dirty="0" smtClean="0">
                <a:solidFill>
                  <a:schemeClr val="tx2"/>
                </a:solidFill>
              </a:rPr>
              <a:t>I’m </a:t>
            </a:r>
            <a:r>
              <a:rPr lang="en-US" sz="3200" dirty="0">
                <a:solidFill>
                  <a:schemeClr val="tx2"/>
                </a:solidFill>
              </a:rPr>
              <a:t>slowly making this </a:t>
            </a:r>
            <a:r>
              <a:rPr lang="en-US" sz="3200" dirty="0" smtClean="0">
                <a:solidFill>
                  <a:schemeClr val="tx2"/>
                </a:solidFill>
              </a:rPr>
              <a:t>soup ...... </a:t>
            </a:r>
            <a:r>
              <a:rPr lang="en-US" sz="3200" dirty="0">
                <a:solidFill>
                  <a:schemeClr val="tx2"/>
                </a:solidFill>
              </a:rPr>
              <a:t>and it </a:t>
            </a:r>
            <a:r>
              <a:rPr lang="en-US" sz="3200" dirty="0" smtClean="0">
                <a:solidFill>
                  <a:schemeClr val="tx2"/>
                </a:solidFill>
              </a:rPr>
              <a:t>smells gorgeous</a:t>
            </a:r>
            <a:r>
              <a:rPr lang="en-US" sz="320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431036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RESPONSE: </a:t>
            </a:r>
            <a:r>
              <a:rPr lang="en-US" sz="3200" dirty="0" smtClean="0">
                <a:solidFill>
                  <a:schemeClr val="tx2"/>
                </a:solidFill>
              </a:rPr>
              <a:t>I’m </a:t>
            </a:r>
            <a:r>
              <a:rPr lang="en-US" sz="3200" dirty="0">
                <a:solidFill>
                  <a:schemeClr val="tx2"/>
                </a:solidFill>
              </a:rPr>
              <a:t>slowly making this </a:t>
            </a:r>
            <a:r>
              <a:rPr lang="en-US" sz="3200" dirty="0" smtClean="0">
                <a:solidFill>
                  <a:schemeClr val="tx2"/>
                </a:solidFill>
              </a:rPr>
              <a:t>soup ...... </a:t>
            </a:r>
            <a:r>
              <a:rPr lang="en-US" sz="3200" dirty="0">
                <a:solidFill>
                  <a:schemeClr val="tx2"/>
                </a:solidFill>
              </a:rPr>
              <a:t>and </a:t>
            </a:r>
            <a:r>
              <a:rPr lang="en-US" sz="3200" dirty="0" smtClean="0">
                <a:solidFill>
                  <a:schemeClr val="tx2"/>
                </a:solidFill>
              </a:rPr>
              <a:t>you smell gorgeous</a:t>
            </a:r>
            <a:r>
              <a:rPr lang="en-US" sz="3200" dirty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319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Lexical </a:t>
            </a:r>
            <a:r>
              <a:rPr lang="en-US" dirty="0" err="1" smtClean="0"/>
              <a:t>Repitition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Filter out phrase pairs where one is a substring of the other</a:t>
            </a:r>
          </a:p>
          <a:p>
            <a:r>
              <a:rPr lang="en-US" dirty="0" smtClean="0"/>
              <a:t>Novel feature which penalizes lexically similar phrase pairs</a:t>
            </a:r>
          </a:p>
          <a:p>
            <a:pPr lvl="1"/>
            <a:r>
              <a:rPr lang="en-US" dirty="0" err="1" smtClean="0"/>
              <a:t>Jaccard</a:t>
            </a:r>
            <a:r>
              <a:rPr lang="en-US" dirty="0" smtClean="0"/>
              <a:t> similarity between the set of words in the source and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Alignment: Doesn’t really 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smtClean="0"/>
              <a:t>Typically </a:t>
            </a:r>
            <a:r>
              <a:rPr lang="en-US" dirty="0" smtClean="0"/>
              <a:t>used for Phrase Extraction</a:t>
            </a:r>
          </a:p>
          <a:p>
            <a:r>
              <a:rPr lang="en-US" dirty="0" smtClean="0"/>
              <a:t>GIZA++</a:t>
            </a:r>
          </a:p>
          <a:p>
            <a:pPr lvl="1"/>
            <a:r>
              <a:rPr lang="en-US" dirty="0" smtClean="0"/>
              <a:t>Very poor alignments for Status/response pairs</a:t>
            </a:r>
          </a:p>
          <a:p>
            <a:r>
              <a:rPr lang="en-US" dirty="0" smtClean="0"/>
              <a:t>Alignments are very rarely one-to-one</a:t>
            </a:r>
          </a:p>
          <a:p>
            <a:pPr lvl="1"/>
            <a:r>
              <a:rPr lang="en-US" dirty="0" smtClean="0"/>
              <a:t>Large portions of source ignored</a:t>
            </a:r>
          </a:p>
          <a:p>
            <a:pPr lvl="1"/>
            <a:r>
              <a:rPr lang="en-US" dirty="0" smtClean="0"/>
              <a:t>Large phrase pairs which can’t be decomposed</a:t>
            </a:r>
          </a:p>
        </p:txBody>
      </p:sp>
    </p:spTree>
    <p:extLst>
      <p:ext uri="{BB962C8B-B14F-4D97-AF65-F5344CB8AC3E}">
        <p14:creationId xmlns:p14="http://schemas.microsoft.com/office/powerpoint/2010/main" val="20477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25" y="457200"/>
            <a:ext cx="725494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Alignment Makes Sense Sometimes…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2" t="23986" r="25218" b="7043"/>
          <a:stretch/>
        </p:blipFill>
        <p:spPr bwMode="auto">
          <a:xfrm>
            <a:off x="1889051" y="2417134"/>
            <a:ext cx="5061099" cy="367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Parallelism in Discourse </a:t>
            </a:r>
            <a:r>
              <a:rPr lang="en-US" dirty="0" smtClean="0">
                <a:solidFill>
                  <a:schemeClr val="accent1"/>
                </a:solidFill>
              </a:rPr>
              <a:t>(Hobbs 1985)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33082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 am slowly making this soup and it smells gorgeous!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87225"/>
            <a:ext cx="4841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I’ll bet it looks delicious too!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54" y="1280878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485908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32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Word Alignment is Very Difficult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16013" r="55669" b="9834"/>
          <a:stretch/>
        </p:blipFill>
        <p:spPr bwMode="auto">
          <a:xfrm>
            <a:off x="457200" y="1635675"/>
            <a:ext cx="2971800" cy="47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Word Alignment is Very Difficult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16013" r="55669" b="9834"/>
          <a:stretch/>
        </p:blipFill>
        <p:spPr bwMode="auto">
          <a:xfrm>
            <a:off x="457200" y="1635675"/>
            <a:ext cx="2971800" cy="47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2362200"/>
            <a:ext cx="4282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Difficult Cases confuse IBM Word Alignment Models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600" dirty="0" smtClean="0"/>
              <a:t>Poor Quality Alignments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1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smtClean="0"/>
              <a:t>Generate all phrase-pairs</a:t>
            </a:r>
            <a:br>
              <a:rPr lang="en-US" dirty="0" smtClean="0"/>
            </a:br>
            <a:r>
              <a:rPr lang="en-US" dirty="0" smtClean="0"/>
              <a:t>(With phrases up to length 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i="1" dirty="0"/>
              <a:t>S:</a:t>
            </a:r>
            <a:r>
              <a:rPr lang="en-US" dirty="0"/>
              <a:t> I am feeling sick</a:t>
            </a:r>
          </a:p>
          <a:p>
            <a:pPr lvl="1"/>
            <a:r>
              <a:rPr lang="en-US" i="1" dirty="0"/>
              <a:t>R:</a:t>
            </a:r>
            <a:r>
              <a:rPr lang="en-US" dirty="0"/>
              <a:t> Hope you feel </a:t>
            </a: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smtClean="0"/>
              <a:t>Generate all phrase-pairs</a:t>
            </a:r>
            <a:br>
              <a:rPr lang="en-US" dirty="0" smtClean="0"/>
            </a:br>
            <a:r>
              <a:rPr lang="en-US" dirty="0" smtClean="0"/>
              <a:t>(With phrases up to length 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i="1" dirty="0"/>
              <a:t>S:</a:t>
            </a:r>
            <a:r>
              <a:rPr lang="en-US" dirty="0"/>
              <a:t> I am feeling sick</a:t>
            </a:r>
          </a:p>
          <a:p>
            <a:pPr lvl="1"/>
            <a:r>
              <a:rPr lang="en-US" i="1" dirty="0"/>
              <a:t>R:</a:t>
            </a:r>
            <a:r>
              <a:rPr lang="en-US" dirty="0"/>
              <a:t> Hope you feel better</a:t>
            </a:r>
          </a:p>
          <a:p>
            <a:r>
              <a:rPr lang="en-US" dirty="0"/>
              <a:t>O(N*M) phrase pairs</a:t>
            </a:r>
          </a:p>
          <a:p>
            <a:pPr lvl="1"/>
            <a:r>
              <a:rPr lang="en-US" dirty="0"/>
              <a:t>N = length of status</a:t>
            </a:r>
          </a:p>
          <a:p>
            <a:pPr lvl="1"/>
            <a:r>
              <a:rPr lang="en-US" dirty="0"/>
              <a:t>M = length of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smtClean="0"/>
              <a:t>Generate all phrase-pairs</a:t>
            </a:r>
            <a:br>
              <a:rPr lang="en-US" dirty="0" smtClean="0"/>
            </a:br>
            <a:r>
              <a:rPr lang="en-US" dirty="0" smtClean="0"/>
              <a:t>(With phrases up to length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i="1" dirty="0" smtClean="0"/>
              <a:t>S:</a:t>
            </a:r>
            <a:r>
              <a:rPr lang="en-US" dirty="0" smtClean="0"/>
              <a:t> I am feeling sick</a:t>
            </a:r>
          </a:p>
          <a:p>
            <a:pPr lvl="1"/>
            <a:r>
              <a:rPr lang="en-US" i="1" dirty="0" smtClean="0"/>
              <a:t>R:</a:t>
            </a:r>
            <a:r>
              <a:rPr lang="en-US" dirty="0" smtClean="0"/>
              <a:t> Hope you feel better</a:t>
            </a:r>
          </a:p>
          <a:p>
            <a:r>
              <a:rPr lang="en-US" dirty="0" smtClean="0"/>
              <a:t>O(N*M) phrase pairs</a:t>
            </a:r>
          </a:p>
          <a:p>
            <a:pPr lvl="1"/>
            <a:r>
              <a:rPr lang="en-US" dirty="0" smtClean="0"/>
              <a:t>N = length of status</a:t>
            </a:r>
          </a:p>
          <a:p>
            <a:pPr lvl="1"/>
            <a:r>
              <a:rPr lang="en-US" dirty="0" smtClean="0"/>
              <a:t>M = length of response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58627"/>
              </p:ext>
            </p:extLst>
          </p:nvPr>
        </p:nvGraphicFramePr>
        <p:xfrm>
          <a:off x="5105400" y="2057400"/>
          <a:ext cx="3657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feeling sick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feel  better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feeling sick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Hope</a:t>
                      </a:r>
                      <a:r>
                        <a:rPr lang="en-US" baseline="0" dirty="0" smtClean="0"/>
                        <a:t> you feel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feeling sick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</a:t>
                      </a:r>
                      <a:r>
                        <a:rPr lang="en-US" baseline="0" dirty="0" smtClean="0"/>
                        <a:t> feel  better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am feeling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 am feeling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2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Pruning:</a:t>
            </a:r>
            <a:r>
              <a:rPr lang="en-US" dirty="0" smtClean="0"/>
              <a:t> Fisher Exact Test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(</a:t>
            </a:r>
            <a:r>
              <a:rPr lang="en-US" sz="3600" b="1" dirty="0" err="1" smtClean="0">
                <a:solidFill>
                  <a:schemeClr val="tx2"/>
                </a:solidFill>
              </a:rPr>
              <a:t>Johson</a:t>
            </a:r>
            <a:r>
              <a:rPr lang="en-US" sz="3600" b="1" dirty="0" smtClean="0">
                <a:solidFill>
                  <a:schemeClr val="tx2"/>
                </a:solidFill>
              </a:rPr>
              <a:t> et. al. 2007) (Moore 2004)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91533"/>
            <a:ext cx="8229600" cy="2266467"/>
          </a:xfrm>
        </p:spPr>
        <p:txBody>
          <a:bodyPr>
            <a:normAutofit/>
          </a:bodyPr>
          <a:lstStyle/>
          <a:p>
            <a:r>
              <a:rPr lang="en-US" dirty="0" smtClean="0"/>
              <a:t>Details:</a:t>
            </a:r>
          </a:p>
          <a:p>
            <a:pPr lvl="1"/>
            <a:r>
              <a:rPr lang="en-US" dirty="0"/>
              <a:t>Keep 5Million highest ranking phrase pairs</a:t>
            </a:r>
          </a:p>
          <a:p>
            <a:pPr lvl="2"/>
            <a:r>
              <a:rPr lang="en-US" dirty="0"/>
              <a:t>Includes a subset of the (1,1,1) </a:t>
            </a:r>
            <a:r>
              <a:rPr lang="en-US" dirty="0" smtClean="0"/>
              <a:t>pairs</a:t>
            </a:r>
          </a:p>
          <a:p>
            <a:pPr lvl="1"/>
            <a:r>
              <a:rPr lang="en-US" dirty="0" smtClean="0"/>
              <a:t>Filter out pairs where one phrase is a substring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3" t="32790" r="5740" b="26908"/>
          <a:stretch/>
        </p:blipFill>
        <p:spPr bwMode="auto">
          <a:xfrm>
            <a:off x="685800" y="1752600"/>
            <a:ext cx="7910624" cy="230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72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 Phrase-Table Entries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853029"/>
              </p:ext>
            </p:extLst>
          </p:nvPr>
        </p:nvGraphicFramePr>
        <p:xfrm>
          <a:off x="2362200" y="914400"/>
          <a:ext cx="5105400" cy="5709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7990"/>
                <a:gridCol w="2517410"/>
              </a:tblGrid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Source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Target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how are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good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wish 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good luck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sick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feel better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bed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dreams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interview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good luck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7488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how are you ?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 'm good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to bed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good night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thanks for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no problem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r u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 'm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my dad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your dad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airport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have a safe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8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can 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you can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Baseline:</a:t>
            </a:r>
            <a:r>
              <a:rPr lang="en-US" dirty="0" smtClean="0"/>
              <a:t> Information Retrieval/</a:t>
            </a:r>
            <a:br>
              <a:rPr lang="en-US" dirty="0" smtClean="0"/>
            </a:br>
            <a:r>
              <a:rPr lang="en-US" dirty="0"/>
              <a:t>Nearest Neighbor</a:t>
            </a:r>
            <a:br>
              <a:rPr lang="en-US" dirty="0"/>
            </a:br>
            <a:r>
              <a:rPr lang="en-US" sz="2200" b="1" dirty="0">
                <a:solidFill>
                  <a:schemeClr val="accent1"/>
                </a:solidFill>
              </a:rPr>
              <a:t>(Swanson and </a:t>
            </a:r>
            <a:r>
              <a:rPr lang="en-US" sz="2200" b="1" dirty="0" smtClean="0">
                <a:solidFill>
                  <a:schemeClr val="accent1"/>
                </a:solidFill>
              </a:rPr>
              <a:t>Gordon 2008) (Isbell </a:t>
            </a:r>
            <a:r>
              <a:rPr lang="en-US" sz="2200" b="1" dirty="0">
                <a:solidFill>
                  <a:schemeClr val="accent1"/>
                </a:solidFill>
              </a:rPr>
              <a:t>et. a</a:t>
            </a:r>
            <a:r>
              <a:rPr lang="en-US" sz="2200" b="1" dirty="0" smtClean="0">
                <a:solidFill>
                  <a:schemeClr val="accent1"/>
                </a:solidFill>
              </a:rPr>
              <a:t>l. 2000) (</a:t>
            </a:r>
            <a:r>
              <a:rPr lang="en-US" sz="2200" b="1" dirty="0" err="1" smtClean="0">
                <a:solidFill>
                  <a:schemeClr val="accent1"/>
                </a:solidFill>
              </a:rPr>
              <a:t>Jafarpour</a:t>
            </a:r>
            <a:r>
              <a:rPr lang="en-US" sz="2200" b="1" dirty="0" smtClean="0">
                <a:solidFill>
                  <a:schemeClr val="accent1"/>
                </a:solidFill>
              </a:rPr>
              <a:t> and Burgess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br>
              <a:rPr lang="en-US" sz="2200" b="1" dirty="0">
                <a:solidFill>
                  <a:schemeClr val="accent1"/>
                </a:solidFill>
              </a:rPr>
            </a:b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Find the most similar response in training data</a:t>
            </a:r>
          </a:p>
          <a:p>
            <a:r>
              <a:rPr lang="en-US" dirty="0" smtClean="0"/>
              <a:t>2 options to find response for status    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8" t="38372" r="8430" b="30814"/>
          <a:stretch/>
        </p:blipFill>
        <p:spPr bwMode="auto">
          <a:xfrm>
            <a:off x="919715" y="3649183"/>
            <a:ext cx="7081285" cy="176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5" t="42899" r="15607" b="47054"/>
          <a:stretch/>
        </p:blipFill>
        <p:spPr bwMode="auto">
          <a:xfrm>
            <a:off x="7005084" y="2626242"/>
            <a:ext cx="233916" cy="57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Turk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 of Output (System A &amp; B)</a:t>
            </a:r>
          </a:p>
          <a:p>
            <a:r>
              <a:rPr lang="en-US" dirty="0" smtClean="0"/>
              <a:t>For Each Experiment:</a:t>
            </a:r>
          </a:p>
          <a:p>
            <a:pPr lvl="1"/>
            <a:r>
              <a:rPr lang="en-US" dirty="0" smtClean="0"/>
              <a:t>Randomly select 200 status messages</a:t>
            </a:r>
          </a:p>
          <a:p>
            <a:pPr lvl="1"/>
            <a:r>
              <a:rPr lang="en-US" dirty="0" smtClean="0"/>
              <a:t>Generate response using systems A &amp; B</a:t>
            </a:r>
          </a:p>
          <a:p>
            <a:pPr lvl="1"/>
            <a:r>
              <a:rPr lang="en-US" dirty="0" smtClean="0"/>
              <a:t>Ask </a:t>
            </a:r>
            <a:r>
              <a:rPr lang="en-US" dirty="0" err="1" smtClean="0"/>
              <a:t>Turkers</a:t>
            </a:r>
            <a:r>
              <a:rPr lang="en-US" dirty="0" smtClean="0"/>
              <a:t> which response is better</a:t>
            </a:r>
          </a:p>
          <a:p>
            <a:pPr lvl="2"/>
            <a:r>
              <a:rPr lang="en-US" dirty="0" smtClean="0"/>
              <a:t>Each HIT is submitted to 3 different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79998"/>
              </p:ext>
            </p:extLst>
          </p:nvPr>
        </p:nvGraphicFramePr>
        <p:xfrm>
          <a:off x="228600" y="1691640"/>
          <a:ext cx="86106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System 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System 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Fraction 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Agreement (S)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MT-Chat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IR-Status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0.645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0.347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MT-Chat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IR-Response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0.593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0.330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MT-Chat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Human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0.145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0.433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Parallelism in Discourse </a:t>
            </a:r>
            <a:r>
              <a:rPr lang="en-US" dirty="0" smtClean="0">
                <a:solidFill>
                  <a:schemeClr val="accent1"/>
                </a:solidFill>
              </a:rPr>
              <a:t>(Hobbs 1985)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33082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 am slowly making this soup and it smells gorgeous!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87225"/>
            <a:ext cx="4841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I’ll bet it looks delicious too!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54" y="1280878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485908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24200" y="2602523"/>
            <a:ext cx="931985" cy="1406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4648200"/>
            <a:ext cx="4131733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MT outperforms IR</a:t>
            </a:r>
          </a:p>
          <a:p>
            <a:pPr lvl="1"/>
            <a:r>
              <a:rPr lang="en-US" dirty="0" smtClean="0"/>
              <a:t>Direct comparison is better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63532" y="4648200"/>
            <a:ext cx="4131733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Looses to humans</a:t>
            </a:r>
          </a:p>
          <a:p>
            <a:pPr lvl="1"/>
            <a:r>
              <a:rPr lang="en-US" dirty="0" smtClean="0"/>
              <a:t>But, generates better response in 15% of cases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18931"/>
              </p:ext>
            </p:extLst>
          </p:nvPr>
        </p:nvGraphicFramePr>
        <p:xfrm>
          <a:off x="228600" y="1691640"/>
          <a:ext cx="86106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System 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System 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Fraction 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Agreement (S)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MT-Chat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IR-Status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0.645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0.347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MT-Chat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IR-Response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0.593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0.330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MT-Chat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Human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0.145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0.433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7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Cases where MT output was preferred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32593"/>
              </p:ext>
            </p:extLst>
          </p:nvPr>
        </p:nvGraphicFramePr>
        <p:xfrm>
          <a:off x="457200" y="1066800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MT-Chat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Human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 want to go to a bonfire right about now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That does sound fun bonfire I wan </a:t>
                      </a:r>
                      <a:r>
                        <a:rPr lang="en-US" sz="2400" dirty="0" err="1" smtClean="0"/>
                        <a:t>na</a:t>
                      </a:r>
                      <a:r>
                        <a:rPr lang="en-US" sz="2400" dirty="0" smtClean="0"/>
                        <a:t> go!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Did my tweet bring that upon you?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hehe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I’m the invisible</a:t>
                      </a:r>
                      <a:r>
                        <a:rPr lang="en-US" sz="2400" baseline="0" dirty="0" smtClean="0"/>
                        <a:t> man.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Man, you</a:t>
                      </a:r>
                      <a:r>
                        <a:rPr lang="en-US" sz="2400" baseline="0" dirty="0" smtClean="0"/>
                        <a:t> could never be invisible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 can still see your face surrounded in blue!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ya</a:t>
                      </a:r>
                      <a:r>
                        <a:rPr lang="en-US" sz="2400" baseline="0" dirty="0" smtClean="0"/>
                        <a:t> number in my phone …and </a:t>
                      </a:r>
                      <a:r>
                        <a:rPr lang="en-US" sz="2400" baseline="0" dirty="0" err="1" smtClean="0"/>
                        <a:t>ima</a:t>
                      </a:r>
                      <a:r>
                        <a:rPr lang="en-US" sz="2400" baseline="0" dirty="0" smtClean="0"/>
                        <a:t> call  you 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 me when u do that in your phone call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 for what’s up?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 well </a:t>
                      </a:r>
                      <a:r>
                        <a:rPr lang="en-US" sz="2400" dirty="0" err="1" smtClean="0"/>
                        <a:t>hw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kum</a:t>
                      </a:r>
                      <a:r>
                        <a:rPr lang="en-US" sz="2400" dirty="0" smtClean="0"/>
                        <a:t> u </a:t>
                      </a:r>
                      <a:r>
                        <a:rPr lang="en-US" sz="2400" dirty="0" err="1" smtClean="0"/>
                        <a:t>dnt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eva</a:t>
                      </a:r>
                      <a:r>
                        <a:rPr lang="en-US" sz="2400" baseline="0" dirty="0" smtClean="0"/>
                        <a:t> call or txt me </a:t>
                      </a:r>
                      <a:r>
                        <a:rPr lang="en-US" sz="2400" baseline="0" dirty="0" smtClean="0">
                          <a:sym typeface="Wingdings" pitchFamily="2" charset="2"/>
                        </a:rPr>
                        <a:t>?!?! </a:t>
                      </a:r>
                      <a:r>
                        <a:rPr lang="en-US" sz="2400" baseline="0" dirty="0" err="1" smtClean="0">
                          <a:sym typeface="Wingdings" pitchFamily="2" charset="2"/>
                        </a:rPr>
                        <a:t>Lolz</a:t>
                      </a:r>
                      <a:r>
                        <a:rPr lang="en-US" sz="2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400" baseline="0" dirty="0" err="1" smtClean="0">
                          <a:sym typeface="Wingdings" pitchFamily="2" charset="2"/>
                        </a:rPr>
                        <a:t>jpn</a:t>
                      </a:r>
                      <a:r>
                        <a:rPr lang="en-US" sz="2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400" baseline="0" dirty="0" err="1" smtClean="0">
                          <a:sym typeface="Wingdings" pitchFamily="2" charset="2"/>
                        </a:rPr>
                        <a:t>hw</a:t>
                      </a:r>
                      <a:r>
                        <a:rPr lang="en-US" sz="2400" baseline="0" dirty="0" smtClean="0">
                          <a:sym typeface="Wingdings" pitchFamily="2" charset="2"/>
                        </a:rPr>
                        <a:t> r </a:t>
                      </a:r>
                      <a:r>
                        <a:rPr lang="en-US" sz="2400" baseline="0" dirty="0" err="1" smtClean="0">
                          <a:sym typeface="Wingdings" pitchFamily="2" charset="2"/>
                        </a:rPr>
                        <a:t>ya</a:t>
                      </a:r>
                      <a:r>
                        <a:rPr lang="en-US" sz="24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400" baseline="0" dirty="0" err="1" smtClean="0">
                          <a:sym typeface="Wingdings" pitchFamily="2" charset="2"/>
                        </a:rPr>
                        <a:t>tho</a:t>
                      </a:r>
                      <a:r>
                        <a:rPr lang="en-US" sz="2400" baseline="0" dirty="0" smtClean="0">
                          <a:sym typeface="Wingdings" pitchFamily="2" charset="2"/>
                        </a:rPr>
                        <a:t> ?!?!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Gray Maynard with hair? </a:t>
                      </a:r>
                      <a:r>
                        <a:rPr lang="en-US" sz="2400" baseline="0" dirty="0" smtClean="0"/>
                        <a:t> I did not approve this.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Maynard with grey</a:t>
                      </a:r>
                      <a:r>
                        <a:rPr lang="en-US" sz="2400" baseline="0" dirty="0" smtClean="0"/>
                        <a:t> hair!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 take it back the hair isn’t working for Maynard.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3"/>
              </a:rPr>
              <a:t>www.cs.washington.edu/homes/aritter/mt_chat.html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6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SMT as an approach to Generating Responses</a:t>
            </a:r>
          </a:p>
          <a:p>
            <a:r>
              <a:rPr lang="en-US" dirty="0" smtClean="0"/>
              <a:t>Many Challenges in Adapting Phrase-Based SMT to Conversations</a:t>
            </a:r>
          </a:p>
          <a:p>
            <a:pPr lvl="1"/>
            <a:r>
              <a:rPr lang="en-US" dirty="0" smtClean="0"/>
              <a:t>Lexical Repetition</a:t>
            </a:r>
          </a:p>
          <a:p>
            <a:pPr lvl="1"/>
            <a:r>
              <a:rPr lang="en-US" dirty="0" smtClean="0"/>
              <a:t>Difficult Alignment</a:t>
            </a:r>
          </a:p>
          <a:p>
            <a:r>
              <a:rPr lang="en-US" dirty="0" smtClean="0"/>
              <a:t>Phrase-based translation performs better than IR</a:t>
            </a:r>
          </a:p>
          <a:p>
            <a:pPr lvl="1"/>
            <a:r>
              <a:rPr lang="en-US" dirty="0" smtClean="0"/>
              <a:t>Able to beat Human responses 15% of the time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9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SMT as an approach to Generating Responses</a:t>
            </a:r>
          </a:p>
          <a:p>
            <a:r>
              <a:rPr lang="en-US" dirty="0" smtClean="0"/>
              <a:t>Many Challenges in Adapting Phrase-Based SMT to Conversations</a:t>
            </a:r>
          </a:p>
          <a:p>
            <a:pPr lvl="1"/>
            <a:r>
              <a:rPr lang="en-US" dirty="0" smtClean="0"/>
              <a:t>Lexical Repetition</a:t>
            </a:r>
          </a:p>
          <a:p>
            <a:pPr lvl="1"/>
            <a:r>
              <a:rPr lang="en-US" dirty="0" smtClean="0"/>
              <a:t>Difficult Alignment</a:t>
            </a:r>
          </a:p>
          <a:p>
            <a:r>
              <a:rPr lang="en-US" dirty="0" smtClean="0"/>
              <a:t>Phrase-based translation performs better than IR</a:t>
            </a:r>
          </a:p>
          <a:p>
            <a:pPr lvl="1"/>
            <a:r>
              <a:rPr lang="en-US" dirty="0" smtClean="0"/>
              <a:t>Able to beat Human responses 15% of the time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57564" y="5553670"/>
            <a:ext cx="2768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81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who wants to get some lunch </a:t>
            </a:r>
            <a:r>
              <a:rPr lang="en-US" sz="4800" dirty="0" smtClean="0">
                <a:solidFill>
                  <a:schemeClr val="tx2"/>
                </a:solidFill>
              </a:rPr>
              <a:t>?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57980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4149298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037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81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who wants to get some lunch </a:t>
            </a:r>
            <a:r>
              <a:rPr lang="en-US" sz="4800" dirty="0" smtClean="0">
                <a:solidFill>
                  <a:schemeClr val="tx2"/>
                </a:solidFill>
              </a:rPr>
              <a:t>?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3400" y="2812197"/>
            <a:ext cx="3200400" cy="2667000"/>
            <a:chOff x="533400" y="2812197"/>
            <a:chExt cx="3200400" cy="2667000"/>
          </a:xfrm>
        </p:grpSpPr>
        <p:sp>
          <p:nvSpPr>
            <p:cNvPr id="6" name="Rectangle 5"/>
            <p:cNvSpPr/>
            <p:nvPr/>
          </p:nvSpPr>
          <p:spPr>
            <a:xfrm>
              <a:off x="533400" y="4648200"/>
              <a:ext cx="2286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 smtClean="0">
                  <a:solidFill>
                    <a:schemeClr val="tx2"/>
                  </a:solidFill>
                </a:rPr>
                <a:t>I wan </a:t>
              </a:r>
              <a:r>
                <a:rPr lang="en-US" sz="4800" dirty="0" err="1" smtClean="0">
                  <a:solidFill>
                    <a:schemeClr val="tx2"/>
                  </a:solidFill>
                </a:rPr>
                <a:t>na</a:t>
              </a:r>
              <a:endParaRPr lang="en-US" sz="4800" dirty="0">
                <a:solidFill>
                  <a:schemeClr val="tx2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1905000" y="1669197"/>
              <a:ext cx="685800" cy="2971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9" idx="1"/>
              <a:endCxn id="6" idx="0"/>
            </p:cNvCxnSpPr>
            <p:nvPr/>
          </p:nvCxnSpPr>
          <p:spPr>
            <a:xfrm flipH="1">
              <a:off x="1676400" y="3497997"/>
              <a:ext cx="571500" cy="1150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33400" y="1457980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4149298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23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81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who wants to get some lunch </a:t>
            </a:r>
            <a:r>
              <a:rPr lang="en-US" sz="4800" dirty="0" smtClean="0">
                <a:solidFill>
                  <a:schemeClr val="tx2"/>
                </a:solidFill>
              </a:rPr>
              <a:t>?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3400" y="2812197"/>
            <a:ext cx="3200400" cy="2667000"/>
            <a:chOff x="533400" y="2812197"/>
            <a:chExt cx="3200400" cy="2667000"/>
          </a:xfrm>
        </p:grpSpPr>
        <p:sp>
          <p:nvSpPr>
            <p:cNvPr id="6" name="Rectangle 5"/>
            <p:cNvSpPr/>
            <p:nvPr/>
          </p:nvSpPr>
          <p:spPr>
            <a:xfrm>
              <a:off x="533400" y="4648200"/>
              <a:ext cx="2286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 smtClean="0">
                  <a:solidFill>
                    <a:schemeClr val="tx2"/>
                  </a:solidFill>
                </a:rPr>
                <a:t>I wan </a:t>
              </a:r>
              <a:r>
                <a:rPr lang="en-US" sz="4800" dirty="0" err="1" smtClean="0">
                  <a:solidFill>
                    <a:schemeClr val="tx2"/>
                  </a:solidFill>
                </a:rPr>
                <a:t>na</a:t>
              </a:r>
              <a:endParaRPr lang="en-US" sz="4800" dirty="0">
                <a:solidFill>
                  <a:schemeClr val="tx2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1905000" y="1669197"/>
              <a:ext cx="685800" cy="2971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9" idx="1"/>
              <a:endCxn id="6" idx="0"/>
            </p:cNvCxnSpPr>
            <p:nvPr/>
          </p:nvCxnSpPr>
          <p:spPr>
            <a:xfrm flipH="1">
              <a:off x="1676400" y="3497997"/>
              <a:ext cx="571500" cy="1150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19400" y="2812197"/>
            <a:ext cx="3581400" cy="2666999"/>
            <a:chOff x="2819400" y="2812197"/>
            <a:chExt cx="3581400" cy="2666999"/>
          </a:xfrm>
        </p:grpSpPr>
        <p:sp>
          <p:nvSpPr>
            <p:cNvPr id="7" name="Rectangle 6"/>
            <p:cNvSpPr/>
            <p:nvPr/>
          </p:nvSpPr>
          <p:spPr>
            <a:xfrm>
              <a:off x="2819400" y="4648199"/>
              <a:ext cx="3581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</a:rPr>
                <a:t>g</a:t>
              </a:r>
              <a:r>
                <a:rPr lang="en-US" sz="4800" dirty="0" smtClean="0">
                  <a:solidFill>
                    <a:schemeClr val="tx2"/>
                  </a:solidFill>
                </a:rPr>
                <a:t>et me some</a:t>
              </a:r>
              <a:endParaRPr lang="en-US" sz="4800" dirty="0">
                <a:solidFill>
                  <a:schemeClr val="tx2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4800600" y="2431197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0" idx="1"/>
            </p:cNvCxnSpPr>
            <p:nvPr/>
          </p:nvCxnSpPr>
          <p:spPr>
            <a:xfrm flipH="1">
              <a:off x="4572000" y="3497997"/>
              <a:ext cx="571500" cy="13026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33400" y="1457980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4149298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39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Translation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81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who wants to get some lunch </a:t>
            </a:r>
            <a:r>
              <a:rPr lang="en-US" sz="4800" dirty="0" smtClean="0">
                <a:solidFill>
                  <a:schemeClr val="tx2"/>
                </a:solidFill>
              </a:rPr>
              <a:t>?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3400" y="2812197"/>
            <a:ext cx="3200400" cy="2667000"/>
            <a:chOff x="533400" y="2812197"/>
            <a:chExt cx="3200400" cy="2667000"/>
          </a:xfrm>
        </p:grpSpPr>
        <p:sp>
          <p:nvSpPr>
            <p:cNvPr id="6" name="Rectangle 5"/>
            <p:cNvSpPr/>
            <p:nvPr/>
          </p:nvSpPr>
          <p:spPr>
            <a:xfrm>
              <a:off x="533400" y="4648200"/>
              <a:ext cx="2286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 smtClean="0">
                  <a:solidFill>
                    <a:schemeClr val="tx2"/>
                  </a:solidFill>
                </a:rPr>
                <a:t>I wan </a:t>
              </a:r>
              <a:r>
                <a:rPr lang="en-US" sz="4800" dirty="0" err="1" smtClean="0">
                  <a:solidFill>
                    <a:schemeClr val="tx2"/>
                  </a:solidFill>
                </a:rPr>
                <a:t>na</a:t>
              </a:r>
              <a:endParaRPr lang="en-US" sz="4800" dirty="0">
                <a:solidFill>
                  <a:schemeClr val="tx2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1905000" y="1669197"/>
              <a:ext cx="685800" cy="2971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9" idx="1"/>
              <a:endCxn id="6" idx="0"/>
            </p:cNvCxnSpPr>
            <p:nvPr/>
          </p:nvCxnSpPr>
          <p:spPr>
            <a:xfrm flipH="1">
              <a:off x="1676400" y="3497997"/>
              <a:ext cx="571500" cy="1150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19400" y="2812197"/>
            <a:ext cx="3581400" cy="2666999"/>
            <a:chOff x="2819400" y="2812197"/>
            <a:chExt cx="3581400" cy="2666999"/>
          </a:xfrm>
        </p:grpSpPr>
        <p:sp>
          <p:nvSpPr>
            <p:cNvPr id="7" name="Rectangle 6"/>
            <p:cNvSpPr/>
            <p:nvPr/>
          </p:nvSpPr>
          <p:spPr>
            <a:xfrm>
              <a:off x="2819400" y="4648199"/>
              <a:ext cx="3581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</a:rPr>
                <a:t>g</a:t>
              </a:r>
              <a:r>
                <a:rPr lang="en-US" sz="4800" dirty="0" smtClean="0">
                  <a:solidFill>
                    <a:schemeClr val="tx2"/>
                  </a:solidFill>
                </a:rPr>
                <a:t>et me some</a:t>
              </a:r>
              <a:endParaRPr lang="en-US" sz="4800" dirty="0">
                <a:solidFill>
                  <a:schemeClr val="tx2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4800600" y="2431197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0" idx="1"/>
            </p:cNvCxnSpPr>
            <p:nvPr/>
          </p:nvCxnSpPr>
          <p:spPr>
            <a:xfrm flipH="1">
              <a:off x="4572000" y="3497997"/>
              <a:ext cx="571500" cy="13026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248400" y="2812198"/>
            <a:ext cx="2133600" cy="2666998"/>
            <a:chOff x="6248400" y="2812198"/>
            <a:chExt cx="2133600" cy="2666998"/>
          </a:xfrm>
        </p:grpSpPr>
        <p:sp>
          <p:nvSpPr>
            <p:cNvPr id="8" name="Rectangle 7"/>
            <p:cNvSpPr/>
            <p:nvPr/>
          </p:nvSpPr>
          <p:spPr>
            <a:xfrm>
              <a:off x="6248400" y="4648199"/>
              <a:ext cx="2133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 smtClean="0">
                  <a:solidFill>
                    <a:schemeClr val="tx2"/>
                  </a:solidFill>
                </a:rPr>
                <a:t>chicken</a:t>
              </a:r>
              <a:endParaRPr lang="en-US" sz="4800" dirty="0">
                <a:solidFill>
                  <a:schemeClr val="tx2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6972300" y="2431198"/>
              <a:ext cx="685800" cy="1447800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  <a:endCxn id="8" idx="0"/>
            </p:cNvCxnSpPr>
            <p:nvPr/>
          </p:nvCxnSpPr>
          <p:spPr>
            <a:xfrm>
              <a:off x="7315200" y="3497998"/>
              <a:ext cx="0" cy="115020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33400" y="1457980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4149298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795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Parallelism in Discourse </a:t>
            </a:r>
            <a:r>
              <a:rPr lang="en-US" dirty="0" smtClean="0">
                <a:solidFill>
                  <a:schemeClr val="accent1"/>
                </a:solidFill>
              </a:rPr>
              <a:t>(Hobbs 1985)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33082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 am slowly making this soup and it smells gorgeous!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87225"/>
            <a:ext cx="4841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I’ll bet it looks delicious too!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54" y="1280878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485908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24200" y="2602523"/>
            <a:ext cx="931985" cy="1406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29050" y="2550784"/>
            <a:ext cx="2390042" cy="14364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Parallelism in Discourse </a:t>
            </a:r>
            <a:r>
              <a:rPr lang="en-US" dirty="0" smtClean="0">
                <a:solidFill>
                  <a:schemeClr val="accent1"/>
                </a:solidFill>
              </a:rPr>
              <a:t>(Hobbs 1985)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33082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 am slowly making this soup and it smells gorgeous!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87225"/>
            <a:ext cx="4841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I’ll bet it looks delicious too!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54" y="1280878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485908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24200" y="2602523"/>
            <a:ext cx="931985" cy="1406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29050" y="2550784"/>
            <a:ext cx="2390042" cy="14364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4071" y="2617857"/>
            <a:ext cx="2841381" cy="14364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Parallelism in Discourse </a:t>
            </a:r>
            <a:r>
              <a:rPr lang="en-US" dirty="0" smtClean="0">
                <a:solidFill>
                  <a:schemeClr val="accent1"/>
                </a:solidFill>
              </a:rPr>
              <a:t>(Hobbs 1985)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33082"/>
            <a:ext cx="891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 am slowly making this soup and it smells gorgeous!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87225"/>
            <a:ext cx="4841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I’ll bet it looks delicious too!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54" y="1280878"/>
            <a:ext cx="13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STATUS: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485908"/>
            <a:ext cx="184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RESPONSE:</a:t>
            </a:r>
            <a:endParaRPr lang="en-US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24200" y="2602523"/>
            <a:ext cx="931985" cy="1406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29050" y="2550784"/>
            <a:ext cx="2390042" cy="14364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4071" y="2617857"/>
            <a:ext cx="2841381" cy="14364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Explosion 1 2"/>
          <p:cNvSpPr/>
          <p:nvPr/>
        </p:nvSpPr>
        <p:spPr>
          <a:xfrm>
            <a:off x="457200" y="3505200"/>
            <a:ext cx="8229600" cy="3200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Can we “translate” the status into an appropriate response?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19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Should SMT work on conversations?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onversation and translation not the same</a:t>
            </a:r>
          </a:p>
          <a:p>
            <a:pPr lvl="1"/>
            <a:r>
              <a:rPr lang="en-US" dirty="0" smtClean="0"/>
              <a:t>Source and Target not Semantically Equivalent</a:t>
            </a:r>
          </a:p>
          <a:p>
            <a:r>
              <a:rPr lang="en-US" dirty="0" smtClean="0"/>
              <a:t>Can’t learn semantics behind conversations</a:t>
            </a:r>
          </a:p>
          <a:p>
            <a:r>
              <a:rPr lang="en-US" dirty="0" smtClean="0"/>
              <a:t>We Can learn some high-frequency patterns</a:t>
            </a:r>
          </a:p>
          <a:p>
            <a:pPr lvl="1"/>
            <a:r>
              <a:rPr lang="en-US" dirty="0" smtClean="0"/>
              <a:t>“I am” -&gt; “you are”</a:t>
            </a:r>
          </a:p>
          <a:p>
            <a:pPr lvl="1"/>
            <a:r>
              <a:rPr lang="en-US" dirty="0" smtClean="0"/>
              <a:t>“airport” -&gt; “safe flight”</a:t>
            </a:r>
          </a:p>
          <a:p>
            <a:r>
              <a:rPr lang="en-US" dirty="0" smtClean="0"/>
              <a:t>First step towards learning conversational models from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existing techniques</a:t>
            </a:r>
          </a:p>
          <a:p>
            <a:pPr lvl="1"/>
            <a:r>
              <a:rPr lang="en-US" dirty="0" smtClean="0"/>
              <a:t>Perform well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Provides probabilistic model of responses</a:t>
            </a:r>
          </a:p>
          <a:p>
            <a:pPr lvl="1"/>
            <a:r>
              <a:rPr lang="en-US" dirty="0" smtClean="0"/>
              <a:t>Straightforward to integrate into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1358</Words>
  <Application>Microsoft Office PowerPoint</Application>
  <PresentationFormat>On-screen Show (4:3)</PresentationFormat>
  <Paragraphs>350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Data Driven Response Generation in Social Media</vt:lpstr>
      <vt:lpstr>Task: Response Generation</vt:lpstr>
      <vt:lpstr>Parallelism in Discourse (Hobbs 1985)</vt:lpstr>
      <vt:lpstr>Parallelism in Discourse (Hobbs 1985)</vt:lpstr>
      <vt:lpstr>Parallelism in Discourse (Hobbs 1985)</vt:lpstr>
      <vt:lpstr>Parallelism in Discourse (Hobbs 1985)</vt:lpstr>
      <vt:lpstr>Parallelism in Discourse (Hobbs 1985)</vt:lpstr>
      <vt:lpstr>Why Should SMT work on conversations?</vt:lpstr>
      <vt:lpstr>SMT: Advantages</vt:lpstr>
      <vt:lpstr>Data Driven Response Generation: Potential Applications</vt:lpstr>
      <vt:lpstr>Data Driven Response Generation: Potential Applications</vt:lpstr>
      <vt:lpstr>Twitter Conversations</vt:lpstr>
      <vt:lpstr>Twitter Conversations</vt:lpstr>
      <vt:lpstr>Data</vt:lpstr>
      <vt:lpstr>Data</vt:lpstr>
      <vt:lpstr>Approach:  Statistical Machine Translation</vt:lpstr>
      <vt:lpstr>Approach:  Statistical Machine Translation</vt:lpstr>
      <vt:lpstr>Phrase-Based Translation</vt:lpstr>
      <vt:lpstr>Phrase-Based Translation</vt:lpstr>
      <vt:lpstr>Phrase-Based Translation</vt:lpstr>
      <vt:lpstr>Phrase-Based Translation</vt:lpstr>
      <vt:lpstr>Phrase-Based Translation</vt:lpstr>
      <vt:lpstr>Phrase Based Decoding</vt:lpstr>
      <vt:lpstr>Challenges applying SMT to Conversation</vt:lpstr>
      <vt:lpstr>Challenges applying SMT to Conversation</vt:lpstr>
      <vt:lpstr>Challenge: Lexical Repetition</vt:lpstr>
      <vt:lpstr>Lexical Repitition: Solution</vt:lpstr>
      <vt:lpstr>Word Alignment: Doesn’t really work…</vt:lpstr>
      <vt:lpstr>Word Alignment Makes Sense Sometimes…</vt:lpstr>
      <vt:lpstr>Sometimes Word Alignment is Very Difficult</vt:lpstr>
      <vt:lpstr>Sometimes Word Alignment is Very Difficult</vt:lpstr>
      <vt:lpstr>Solution:  Generate all phrase-pairs (With phrases up to length 4)</vt:lpstr>
      <vt:lpstr>Solution:  Generate all phrase-pairs (With phrases up to length 4)</vt:lpstr>
      <vt:lpstr>Solution:  Generate all phrase-pairs (With phrases up to length 4)</vt:lpstr>
      <vt:lpstr>Pruning: Fisher Exact Test (Johson et. al. 2007) (Moore 2004)</vt:lpstr>
      <vt:lpstr>Example Phrase-Table Entries</vt:lpstr>
      <vt:lpstr>Baseline: Information Retrieval/ Nearest Neighbor (Swanson and Gordon 2008) (Isbell et. al. 2000) (Jafarpour and Burgess) </vt:lpstr>
      <vt:lpstr>Mechanical Turk Evaluation</vt:lpstr>
      <vt:lpstr>Results</vt:lpstr>
      <vt:lpstr>Results</vt:lpstr>
      <vt:lpstr>Cases where MT output was preferred</vt:lpstr>
      <vt:lpstr>Demo</vt:lpstr>
      <vt:lpstr>Contributions</vt:lpstr>
      <vt:lpstr>Contributions</vt:lpstr>
      <vt:lpstr>Phrase-Based Translation</vt:lpstr>
      <vt:lpstr>Phrase-Based Translation</vt:lpstr>
      <vt:lpstr>Phrase-Based Translation</vt:lpstr>
      <vt:lpstr>Phrase-Based Translation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Conversations</dc:title>
  <dc:creator>aritter</dc:creator>
  <cp:lastModifiedBy>aritter</cp:lastModifiedBy>
  <cp:revision>259</cp:revision>
  <dcterms:created xsi:type="dcterms:W3CDTF">2006-08-16T00:00:00Z</dcterms:created>
  <dcterms:modified xsi:type="dcterms:W3CDTF">2011-10-14T13:30:39Z</dcterms:modified>
</cp:coreProperties>
</file>