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5" r:id="rId4"/>
    <p:sldId id="326" r:id="rId5"/>
    <p:sldId id="316" r:id="rId6"/>
    <p:sldId id="315" r:id="rId7"/>
    <p:sldId id="322" r:id="rId8"/>
    <p:sldId id="323" r:id="rId9"/>
    <p:sldId id="324" r:id="rId10"/>
    <p:sldId id="319" r:id="rId11"/>
    <p:sldId id="336" r:id="rId12"/>
    <p:sldId id="337" r:id="rId13"/>
    <p:sldId id="338" r:id="rId14"/>
    <p:sldId id="340" r:id="rId15"/>
    <p:sldId id="311" r:id="rId16"/>
    <p:sldId id="277" r:id="rId17"/>
    <p:sldId id="341" r:id="rId18"/>
    <p:sldId id="275" r:id="rId19"/>
    <p:sldId id="328" r:id="rId20"/>
    <p:sldId id="314" r:id="rId21"/>
    <p:sldId id="262" r:id="rId22"/>
    <p:sldId id="343" r:id="rId23"/>
    <p:sldId id="280" r:id="rId24"/>
    <p:sldId id="300" r:id="rId25"/>
    <p:sldId id="286" r:id="rId26"/>
    <p:sldId id="288" r:id="rId27"/>
    <p:sldId id="290" r:id="rId28"/>
    <p:sldId id="289" r:id="rId29"/>
    <p:sldId id="287" r:id="rId30"/>
    <p:sldId id="293" r:id="rId31"/>
    <p:sldId id="342" r:id="rId32"/>
    <p:sldId id="334" r:id="rId33"/>
    <p:sldId id="346" r:id="rId34"/>
    <p:sldId id="347" r:id="rId35"/>
    <p:sldId id="31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5265" autoAdjust="0"/>
  </p:normalViewPr>
  <p:slideViewPr>
    <p:cSldViewPr snapToGrid="0">
      <p:cViewPr varScale="1">
        <p:scale>
          <a:sx n="94" d="100"/>
          <a:sy n="94" d="100"/>
        </p:scale>
        <p:origin x="-18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Tau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showVal val="1"/>
          </c:dLbls>
          <c:cat>
            <c:strRef>
              <c:f>Sheet1!$A$2:$A$3</c:f>
              <c:strCache>
                <c:ptCount val="2"/>
                <c:pt idx="0">
                  <c:v>Bigram LM Baseline</c:v>
                </c:pt>
                <c:pt idx="1">
                  <c:v>EM Conversation Model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3.6000000000000025E-2</c:v>
                </c:pt>
                <c:pt idx="1">
                  <c:v>0.22000000000000008</c:v>
                </c:pt>
              </c:numCache>
            </c:numRef>
          </c:val>
        </c:ser>
        <c:axId val="83558400"/>
        <c:axId val="83592704"/>
      </c:barChart>
      <c:catAx>
        <c:axId val="83558400"/>
        <c:scaling>
          <c:orientation val="minMax"/>
        </c:scaling>
        <c:axPos val="b"/>
        <c:tickLblPos val="nextTo"/>
        <c:crossAx val="83592704"/>
        <c:crosses val="autoZero"/>
        <c:auto val="1"/>
        <c:lblAlgn val="ctr"/>
        <c:lblOffset val="100"/>
      </c:catAx>
      <c:valAx>
        <c:axId val="83592704"/>
        <c:scaling>
          <c:orientation val="minMax"/>
        </c:scaling>
        <c:axPos val="l"/>
        <c:majorGridlines/>
        <c:numFmt formatCode="General" sourceLinked="1"/>
        <c:tickLblPos val="nextTo"/>
        <c:crossAx val="835584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Tau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showVal val="1"/>
          </c:dLbls>
          <c:cat>
            <c:strRef>
              <c:f>Sheet1!$A$2:$A$4</c:f>
              <c:strCache>
                <c:ptCount val="3"/>
                <c:pt idx="0">
                  <c:v>Bigram LM Baseline</c:v>
                </c:pt>
                <c:pt idx="1">
                  <c:v>EM Conversation Model</c:v>
                </c:pt>
                <c:pt idx="2">
                  <c:v>Bayesian Conversation+Topic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3.5999999999999997E-2</c:v>
                </c:pt>
                <c:pt idx="1">
                  <c:v>0.22</c:v>
                </c:pt>
                <c:pt idx="2">
                  <c:v>0.28000000000000008</c:v>
                </c:pt>
              </c:numCache>
            </c:numRef>
          </c:val>
        </c:ser>
        <c:axId val="84023168"/>
        <c:axId val="84056704"/>
      </c:barChart>
      <c:catAx>
        <c:axId val="84023168"/>
        <c:scaling>
          <c:orientation val="minMax"/>
        </c:scaling>
        <c:axPos val="b"/>
        <c:tickLblPos val="nextTo"/>
        <c:crossAx val="84056704"/>
        <c:crosses val="autoZero"/>
        <c:auto val="1"/>
        <c:lblAlgn val="ctr"/>
        <c:lblOffset val="100"/>
      </c:catAx>
      <c:valAx>
        <c:axId val="84056704"/>
        <c:scaling>
          <c:orientation val="minMax"/>
        </c:scaling>
        <c:axPos val="l"/>
        <c:majorGridlines/>
        <c:numFmt formatCode="General" sourceLinked="1"/>
        <c:tickLblPos val="nextTo"/>
        <c:crossAx val="840231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Tau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showVal val="1"/>
          </c:dLbls>
          <c:cat>
            <c:strRef>
              <c:f>Sheet1!$A$2:$A$5</c:f>
              <c:strCache>
                <c:ptCount val="4"/>
                <c:pt idx="0">
                  <c:v>Bigram LM Baseline</c:v>
                </c:pt>
                <c:pt idx="1">
                  <c:v>EM Conversation Model</c:v>
                </c:pt>
                <c:pt idx="2">
                  <c:v>Bayesian Conversation+Topic</c:v>
                </c:pt>
                <c:pt idx="3">
                  <c:v>Bayesian Conversation Model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3.5999999999999997E-2</c:v>
                </c:pt>
                <c:pt idx="1">
                  <c:v>0.22</c:v>
                </c:pt>
                <c:pt idx="2">
                  <c:v>0.28000000000000008</c:v>
                </c:pt>
                <c:pt idx="3">
                  <c:v>0.31000000000000022</c:v>
                </c:pt>
              </c:numCache>
            </c:numRef>
          </c:val>
        </c:ser>
        <c:axId val="99308288"/>
        <c:axId val="99316096"/>
      </c:barChart>
      <c:catAx>
        <c:axId val="99308288"/>
        <c:scaling>
          <c:orientation val="minMax"/>
        </c:scaling>
        <c:axPos val="b"/>
        <c:tickLblPos val="nextTo"/>
        <c:crossAx val="99316096"/>
        <c:crosses val="autoZero"/>
        <c:auto val="1"/>
        <c:lblAlgn val="ctr"/>
        <c:lblOffset val="100"/>
      </c:catAx>
      <c:valAx>
        <c:axId val="99316096"/>
        <c:scaling>
          <c:orientation val="minMax"/>
        </c:scaling>
        <c:axPos val="l"/>
        <c:majorGridlines/>
        <c:numFmt formatCode="General" sourceLinked="1"/>
        <c:tickLblPos val="nextTo"/>
        <c:crossAx val="993082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70305-DE89-474C-B2EF-4E6BE18617A7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C92FF-961A-49C2-A6CF-DCC0E59A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Predictable</a:t>
            </a:r>
            <a:r>
              <a:rPr lang="en-US" baseline="0" dirty="0" smtClean="0"/>
              <a:t>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structure</a:t>
            </a:r>
          </a:p>
          <a:p>
            <a:r>
              <a:rPr lang="en-US" dirty="0" smtClean="0"/>
              <a:t>Animate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structure</a:t>
            </a:r>
          </a:p>
          <a:p>
            <a:r>
              <a:rPr lang="en-US" dirty="0" smtClean="0"/>
              <a:t>Animate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aseline="0" dirty="0" smtClean="0"/>
              <a:t>Content Modeling work from Summarization, looks pretty close to what we want</a:t>
            </a:r>
          </a:p>
          <a:p>
            <a:r>
              <a:rPr lang="en-US" baseline="0" dirty="0" smtClean="0"/>
              <a:t>	-Modeling news events in news articles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 content modeling approach to unsupervised dialogue act tagging</a:t>
            </a:r>
          </a:p>
          <a:p>
            <a:r>
              <a:rPr lang="en-US" dirty="0" smtClean="0"/>
              <a:t>	-Rename hidden states acts</a:t>
            </a:r>
          </a:p>
          <a:p>
            <a:r>
              <a:rPr lang="en-US" dirty="0" smtClean="0"/>
              <a:t>Just a Hidden Markov model where each hidden state generates </a:t>
            </a:r>
            <a:r>
              <a:rPr lang="en-US" baseline="0" dirty="0" smtClean="0"/>
              <a:t>a bag of words as opposed to a single word in an HMM POS tagger.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r>
              <a:rPr lang="en-US" baseline="0" dirty="0" smtClean="0"/>
              <a:t> modeling is attractive because it is unsupervised, and models discourse constraints, however when directly applied it tends to discover clusters of posts which represent a common topic, and not any particular dialogue act.</a:t>
            </a:r>
          </a:p>
          <a:p>
            <a:r>
              <a:rPr lang="en-US" baseline="0" dirty="0" smtClean="0"/>
              <a:t>Conversations on Twitter can occur on any topic, so there are strong clusters of topically-related posts.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a set of dialogue acts which give a shallow semantic representation of the conversation.</a:t>
            </a:r>
          </a:p>
          <a:p>
            <a:r>
              <a:rPr lang="en-US" dirty="0" smtClean="0"/>
              <a:t>Not a set of topic clusters which self-transition</a:t>
            </a:r>
            <a:r>
              <a:rPr lang="en-US" baseline="0" dirty="0" smtClean="0"/>
              <a:t> with high probability and partition conversations into topics.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 reminder, the content-modeling framework is a</a:t>
            </a:r>
            <a:r>
              <a:rPr lang="en-US" baseline="0" dirty="0" smtClean="0"/>
              <a:t> sentence-level HMM where the hidden states emit a bag of words.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proposing to add a set of hidden variables:</a:t>
            </a:r>
          </a:p>
          <a:p>
            <a:r>
              <a:rPr lang="en-US" dirty="0" smtClean="0"/>
              <a:t>	-One for each word</a:t>
            </a:r>
          </a:p>
          <a:p>
            <a:r>
              <a:rPr lang="en-US" dirty="0" smtClean="0"/>
              <a:t>	-They</a:t>
            </a:r>
            <a:r>
              <a:rPr lang="en-US" baseline="0" dirty="0" smtClean="0"/>
              <a:t> determine the source from which the word is drawn:</a:t>
            </a:r>
          </a:p>
          <a:p>
            <a:r>
              <a:rPr lang="en-US" baseline="0" dirty="0" smtClean="0"/>
              <a:t>		-A multinomial over words representing the topic of conversation</a:t>
            </a:r>
          </a:p>
          <a:p>
            <a:r>
              <a:rPr lang="en-US" baseline="0" dirty="0" smtClean="0"/>
              <a:t>		-General English</a:t>
            </a:r>
          </a:p>
          <a:p>
            <a:r>
              <a:rPr lang="en-US" baseline="0" dirty="0" smtClean="0"/>
              <a:t>		-A multinomial associated with the dialogue 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</a:t>
            </a:r>
            <a:r>
              <a:rPr lang="en-US" baseline="0" dirty="0" smtClean="0"/>
              <a:t>in this model becomes problematic</a:t>
            </a:r>
          </a:p>
          <a:p>
            <a:r>
              <a:rPr lang="en-US" baseline="0" dirty="0" smtClean="0"/>
              <a:t>	-Can’t efficiently sum out hidden variables using dynamic programming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decided to move to a sampling-based approach to inference</a:t>
            </a:r>
          </a:p>
          <a:p>
            <a:r>
              <a:rPr lang="en-US" baseline="0" dirty="0" smtClean="0"/>
              <a:t>	-Collapsed Gibbs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there are a lot of </a:t>
            </a:r>
            <a:r>
              <a:rPr lang="en-US" baseline="0" dirty="0" err="1" smtClean="0"/>
              <a:t>multinomials</a:t>
            </a:r>
            <a:r>
              <a:rPr lang="en-US" baseline="0" dirty="0" smtClean="0"/>
              <a:t> in our model, so rather than set them to some arbitrary value, we use slice sampling, and treat them like additional hidden variables.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twitter conversations look like?</a:t>
            </a:r>
          </a:p>
          <a:p>
            <a:r>
              <a:rPr lang="en-US" dirty="0" smtClean="0"/>
              <a:t>Most are not conversational</a:t>
            </a:r>
          </a:p>
          <a:p>
            <a:r>
              <a:rPr lang="en-US" dirty="0" smtClean="0"/>
              <a:t>	-People</a:t>
            </a:r>
            <a:r>
              <a:rPr lang="en-US" baseline="0" dirty="0" smtClean="0"/>
              <a:t> just broadcasting information about themselves</a:t>
            </a:r>
          </a:p>
          <a:p>
            <a:r>
              <a:rPr lang="en-US" baseline="0" dirty="0" smtClean="0"/>
              <a:t>10-20% are in reply to some other post</a:t>
            </a:r>
          </a:p>
          <a:p>
            <a:r>
              <a:rPr lang="en-US" baseline="0" dirty="0" smtClean="0"/>
              <a:t>	-These tend to form short conversations.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we can’t do efficient dynamic programming, we need to fall back to an approximation</a:t>
            </a:r>
            <a:r>
              <a:rPr lang="en-US" baseline="0" dirty="0" smtClean="0"/>
              <a:t> in order to evaluate the probability of held-out test </a:t>
            </a:r>
            <a:r>
              <a:rPr lang="en-US" baseline="0" dirty="0" err="1" smtClean="0"/>
              <a:t>dataChibbb</a:t>
            </a:r>
            <a:endParaRPr lang="en-US" baseline="0" dirty="0" smtClean="0"/>
          </a:p>
          <a:p>
            <a:r>
              <a:rPr lang="en-US" baseline="0" dirty="0" err="1" smtClean="0"/>
              <a:t>Chibb</a:t>
            </a:r>
            <a:r>
              <a:rPr lang="en-US" baseline="0" dirty="0" smtClean="0"/>
              <a:t>-Style estimator:</a:t>
            </a:r>
          </a:p>
          <a:p>
            <a:r>
              <a:rPr lang="en-US" baseline="0" dirty="0" smtClean="0"/>
              <a:t>	-Alternative to things like Harmonic Mean Method</a:t>
            </a:r>
          </a:p>
          <a:p>
            <a:r>
              <a:rPr lang="en-US" baseline="0" dirty="0" smtClean="0"/>
              <a:t>	-More accurate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Chibb</a:t>
            </a:r>
            <a:r>
              <a:rPr lang="en-US" baseline="0" dirty="0" smtClean="0"/>
              <a:t>-Style estimator:</a:t>
            </a:r>
          </a:p>
          <a:p>
            <a:r>
              <a:rPr lang="en-US" baseline="0" dirty="0" smtClean="0"/>
              <a:t>	-We have some data and hidden variables</a:t>
            </a:r>
          </a:p>
          <a:p>
            <a:r>
              <a:rPr lang="en-US" baseline="0" dirty="0" smtClean="0"/>
              <a:t>	-Pick an arbitrary assignment to the hidden variables</a:t>
            </a:r>
          </a:p>
          <a:p>
            <a:r>
              <a:rPr lang="en-US" baseline="0" dirty="0" smtClean="0"/>
              <a:t>	-Can easily compute the joint probability of the data and hidden variables</a:t>
            </a:r>
          </a:p>
          <a:p>
            <a:r>
              <a:rPr lang="en-US" baseline="0" dirty="0" smtClean="0"/>
              <a:t>	-This reduces the problem to computing the conditional probability of the hidden variables given the data (can be done using sampling)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Conversation+Topic</a:t>
            </a:r>
            <a:r>
              <a:rPr lang="en-US" dirty="0" smtClean="0"/>
              <a:t> model discovered the most interpretable set of dialogue acts, and didn’t’ include any “topic” clusters.</a:t>
            </a:r>
          </a:p>
          <a:p>
            <a:r>
              <a:rPr lang="en-US" baseline="0" dirty="0" smtClean="0"/>
              <a:t>Visualization of the transition matrix from the HMM</a:t>
            </a:r>
          </a:p>
          <a:p>
            <a:r>
              <a:rPr lang="en-US" baseline="0" dirty="0" smtClean="0"/>
              <a:t>	-Hidden states are labeled with my interpretation of the acts.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Word clouds represent the dialogue acts.</a:t>
            </a:r>
          </a:p>
          <a:p>
            <a:r>
              <a:rPr lang="en-US" baseline="0" dirty="0" smtClean="0"/>
              <a:t>Each word’s size is proportional to it’s probability given the 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is difficult</a:t>
            </a:r>
          </a:p>
          <a:p>
            <a:r>
              <a:rPr lang="en-US" dirty="0" smtClean="0"/>
              <a:t>	-We don’t have a set of gold-labeled conversations</a:t>
            </a:r>
          </a:p>
          <a:p>
            <a:r>
              <a:rPr lang="en-US" dirty="0" smtClean="0"/>
              <a:t>	-We want to remain agnostic about the right set of dialogue acts</a:t>
            </a:r>
          </a:p>
          <a:p>
            <a:r>
              <a:rPr lang="en-US" dirty="0" smtClean="0"/>
              <a:t>	-Allow each model to discover a</a:t>
            </a:r>
            <a:r>
              <a:rPr lang="en-US" baseline="0" dirty="0" smtClean="0"/>
              <a:t> set of dialogue acts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Tau is based on the number of exchanged pairs</a:t>
            </a:r>
          </a:p>
          <a:p>
            <a:r>
              <a:rPr lang="en-US" dirty="0" smtClean="0"/>
              <a:t>ranges from</a:t>
            </a:r>
            <a:r>
              <a:rPr lang="en-US" baseline="0" dirty="0" smtClean="0"/>
              <a:t> -1 to 1</a:t>
            </a:r>
          </a:p>
          <a:p>
            <a:r>
              <a:rPr lang="en-US" baseline="0" dirty="0" smtClean="0"/>
              <a:t>Reverse order is -1</a:t>
            </a:r>
          </a:p>
          <a:p>
            <a:r>
              <a:rPr lang="en-US" baseline="0" dirty="0" smtClean="0"/>
              <a:t>Correct order is +1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Conversation Model does much better than simple Bigram LM baseline.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Conversation+Topic</a:t>
            </a:r>
            <a:r>
              <a:rPr lang="en-US" baseline="0" dirty="0" smtClean="0"/>
              <a:t> does better, but these models are using different methods for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sampler for Conversation Model, and it performs a bit better</a:t>
            </a:r>
          </a:p>
          <a:p>
            <a:r>
              <a:rPr lang="en-US" dirty="0" smtClean="0"/>
              <a:t>	-But</a:t>
            </a:r>
            <a:r>
              <a:rPr lang="en-US" baseline="0" dirty="0" smtClean="0"/>
              <a:t> acts include topic clusters we wanted to avoid.</a:t>
            </a:r>
          </a:p>
          <a:p>
            <a:r>
              <a:rPr lang="en-US" baseline="0" dirty="0" smtClean="0"/>
              <a:t>Content words can help to predict sentence order</a:t>
            </a:r>
          </a:p>
          <a:p>
            <a:r>
              <a:rPr lang="en-US" baseline="0" dirty="0" smtClean="0"/>
              <a:t>	-Adjacent sentences contain similar content words – provides useful constraints for sentence ordering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goal is to model latent structure in conversations</a:t>
            </a:r>
          </a:p>
          <a:p>
            <a:r>
              <a:rPr lang="en-US" baseline="0" dirty="0" smtClean="0"/>
              <a:t>Traditionally referred to as “Dialogue Acts” or “Speech Acts”</a:t>
            </a:r>
          </a:p>
          <a:p>
            <a:r>
              <a:rPr lang="en-US" baseline="0" dirty="0" smtClean="0"/>
              <a:t>Tag each utterance with a label describing it’s role in the conversation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Dialogue Acts provide an initial level of semantic representation.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have been shown useful in many applications:</a:t>
            </a:r>
          </a:p>
          <a:p>
            <a:r>
              <a:rPr lang="en-US" baseline="0" dirty="0" smtClean="0"/>
              <a:t>	-Conversational Agents &amp; Dialogue Systems need to know whether user is asking a question, or giving command.</a:t>
            </a:r>
          </a:p>
          <a:p>
            <a:r>
              <a:rPr lang="en-US" baseline="0" dirty="0" smtClean="0"/>
              <a:t>	-Also been shown useful in Summarization</a:t>
            </a:r>
          </a:p>
          <a:p>
            <a:r>
              <a:rPr lang="en-US" baseline="0" dirty="0" smtClean="0"/>
              <a:t>	-Flirtation Detection (maybe interesting application to Twitter?)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Traditionally,</a:t>
            </a:r>
            <a:r>
              <a:rPr lang="en-US" baseline="0" dirty="0" smtClean="0"/>
              <a:t> Dialogue Act Taggers have been built using the “Annotate, Train, Test” </a:t>
            </a:r>
            <a:r>
              <a:rPr lang="en-US" baseline="0" dirty="0" err="1" smtClean="0"/>
              <a:t>pradigm</a:t>
            </a:r>
            <a:endParaRPr lang="en-US" baseline="0" dirty="0" smtClean="0"/>
          </a:p>
          <a:p>
            <a:r>
              <a:rPr lang="en-US" baseline="0" dirty="0" smtClean="0"/>
              <a:t>Lots of Manual Labeling – Very expensive</a:t>
            </a:r>
          </a:p>
          <a:p>
            <a:r>
              <a:rPr lang="en-US" baseline="0" dirty="0" smtClean="0"/>
              <a:t>Traditionally focused on conversational speech:</a:t>
            </a:r>
          </a:p>
          <a:p>
            <a:r>
              <a:rPr lang="en-US" baseline="0" dirty="0" smtClean="0"/>
              <a:t>	-Telephone conversations</a:t>
            </a:r>
          </a:p>
          <a:p>
            <a:r>
              <a:rPr lang="en-US" baseline="0" dirty="0" smtClean="0"/>
              <a:t>	-Recorded meetings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wider variety of</a:t>
            </a:r>
            <a:r>
              <a:rPr lang="en-US" baseline="0" dirty="0" smtClean="0"/>
              <a:t> conversations on the Internet</a:t>
            </a:r>
          </a:p>
          <a:p>
            <a:r>
              <a:rPr lang="en-US" baseline="0" dirty="0" smtClean="0"/>
              <a:t>Tags from speech not always appropriate</a:t>
            </a:r>
          </a:p>
          <a:p>
            <a:r>
              <a:rPr lang="en-US" baseline="0" dirty="0" smtClean="0"/>
              <a:t>Difficult to design a set of domain-independent dialogue acts (always missing something from some domain).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address</a:t>
            </a:r>
            <a:r>
              <a:rPr lang="en-US" baseline="0" dirty="0" smtClean="0"/>
              <a:t> these challenges we’ve been investigating unsupervised dialogue act tagging</a:t>
            </a:r>
          </a:p>
          <a:p>
            <a:r>
              <a:rPr lang="en-US" baseline="0" dirty="0" smtClean="0"/>
              <a:t>	-Automatically Discover dialogue acts which best describe the domain</a:t>
            </a:r>
          </a:p>
          <a:p>
            <a:r>
              <a:rPr lang="en-US" baseline="0" dirty="0" smtClean="0"/>
              <a:t>First application to “open domain” conversations where users can talk about any topic</a:t>
            </a:r>
          </a:p>
          <a:p>
            <a:r>
              <a:rPr lang="en-US" baseline="0" dirty="0" smtClean="0"/>
              <a:t>	-Strong tendency to cluster together posts on the same topic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Predictable</a:t>
            </a:r>
            <a:r>
              <a:rPr lang="en-US" baseline="0" dirty="0" smtClean="0"/>
              <a:t>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2FF-961A-49C2-A6CF-DCC0E59A90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research.microsoft.com/en-us/downloads/8f8d5323-0732-4ba0-8c6d-a5304967cc3f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downloads/8f8d5323-0732-4ba0-8c6d-a5304967cc3f/default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Modeling of Twitter Conversations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 (UW)</a:t>
            </a:r>
          </a:p>
          <a:p>
            <a:r>
              <a:rPr lang="en-US" dirty="0" smtClean="0"/>
              <a:t>Colin Cherry (NRC)</a:t>
            </a:r>
          </a:p>
          <a:p>
            <a:r>
              <a:rPr lang="en-US" dirty="0" smtClean="0"/>
              <a:t>Bill Dolan (MSR)</a:t>
            </a:r>
            <a:endParaRPr lang="en-US" dirty="0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3650" y="0"/>
            <a:ext cx="1428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81" y="550332"/>
            <a:ext cx="1900905" cy="3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0812" y="406400"/>
            <a:ext cx="1790514" cy="49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7391400" cy="37338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I 'm going to the beach this weekend! Woo! And I'll be there until Tuesday. Life is good.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1"/>
                </a:solidFill>
              </a:rPr>
              <a:t> Enjoy the beach! Hope you have great weather!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thank you </a:t>
            </a:r>
            <a:r>
              <a:rPr lang="en-US" sz="3500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500" b="1" dirty="0" smtClean="0">
              <a:solidFill>
                <a:schemeClr val="accent2"/>
              </a:solidFill>
            </a:endParaRPr>
          </a:p>
          <a:p>
            <a:pPr lvl="1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429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4648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Thanks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Latent Structure:</a:t>
            </a:r>
            <a:br>
              <a:rPr lang="en-US" dirty="0" smtClean="0"/>
            </a:br>
            <a:r>
              <a:rPr lang="en-US" dirty="0" smtClean="0"/>
              <a:t>Dialogue 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Discourse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7391400" cy="37338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I 'm going to the beach this weekend! Woo! And I'll be there until Tuesday. Life is good.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1"/>
                </a:solidFill>
              </a:rPr>
              <a:t> Enjoy the beach! Hope you have great weather!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thank you </a:t>
            </a:r>
            <a:r>
              <a:rPr lang="en-US" sz="3500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500" b="1" dirty="0" smtClean="0">
              <a:solidFill>
                <a:schemeClr val="accent2"/>
              </a:solidFill>
            </a:endParaRPr>
          </a:p>
          <a:p>
            <a:pPr lvl="1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429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4648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Thanks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rot="5400000">
            <a:off x="800100" y="30480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990600" y="44577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Words indicate dialogue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7391400" cy="37338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b="1" dirty="0" smtClean="0">
                <a:solidFill>
                  <a:schemeClr val="accent3"/>
                </a:solidFill>
              </a:rPr>
              <a:t>I 'm going to</a:t>
            </a:r>
            <a:r>
              <a:rPr lang="en-US" sz="3500" b="1" dirty="0" smtClean="0">
                <a:solidFill>
                  <a:schemeClr val="accent2"/>
                </a:solidFill>
              </a:rPr>
              <a:t> the beach this weekend! </a:t>
            </a:r>
            <a:r>
              <a:rPr lang="en-US" sz="3500" b="1" dirty="0" smtClean="0">
                <a:solidFill>
                  <a:schemeClr val="accent3"/>
                </a:solidFill>
              </a:rPr>
              <a:t>Woo</a:t>
            </a:r>
            <a:r>
              <a:rPr lang="en-US" sz="3500" b="1" dirty="0" smtClean="0">
                <a:solidFill>
                  <a:schemeClr val="accent2"/>
                </a:solidFill>
              </a:rPr>
              <a:t>! And I'll be there </a:t>
            </a:r>
            <a:r>
              <a:rPr lang="en-US" sz="3500" b="1" dirty="0" smtClean="0">
                <a:solidFill>
                  <a:schemeClr val="accent3"/>
                </a:solidFill>
              </a:rPr>
              <a:t>until</a:t>
            </a:r>
            <a:r>
              <a:rPr lang="en-US" sz="3500" b="1" dirty="0" smtClean="0">
                <a:solidFill>
                  <a:schemeClr val="accent2"/>
                </a:solidFill>
              </a:rPr>
              <a:t> Tuesday. Life is </a:t>
            </a:r>
            <a:r>
              <a:rPr lang="en-US" sz="3500" b="1" dirty="0" smtClean="0">
                <a:solidFill>
                  <a:schemeClr val="accent3"/>
                </a:solidFill>
              </a:rPr>
              <a:t>good</a:t>
            </a:r>
            <a:r>
              <a:rPr lang="en-US" sz="3500" b="1" dirty="0" smtClean="0">
                <a:solidFill>
                  <a:schemeClr val="accent2"/>
                </a:solidFill>
              </a:rPr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1"/>
                </a:solidFill>
              </a:rPr>
              <a:t> </a:t>
            </a:r>
            <a:r>
              <a:rPr lang="en-US" sz="3500" b="1" dirty="0" smtClean="0">
                <a:solidFill>
                  <a:schemeClr val="accent3"/>
                </a:solidFill>
              </a:rPr>
              <a:t>Enjoy</a:t>
            </a:r>
            <a:r>
              <a:rPr lang="en-US" sz="3500" b="1" dirty="0" smtClean="0">
                <a:solidFill>
                  <a:schemeClr val="accent1"/>
                </a:solidFill>
              </a:rPr>
              <a:t> the beach! </a:t>
            </a:r>
            <a:r>
              <a:rPr lang="en-US" sz="3500" b="1" dirty="0" smtClean="0">
                <a:solidFill>
                  <a:schemeClr val="accent3"/>
                </a:solidFill>
              </a:rPr>
              <a:t>Hope</a:t>
            </a:r>
            <a:r>
              <a:rPr lang="en-US" sz="3500" b="1" dirty="0" smtClean="0">
                <a:solidFill>
                  <a:schemeClr val="accent1"/>
                </a:solidFill>
              </a:rPr>
              <a:t> </a:t>
            </a:r>
            <a:r>
              <a:rPr lang="en-US" sz="3500" b="1" dirty="0" smtClean="0">
                <a:solidFill>
                  <a:schemeClr val="accent3"/>
                </a:solidFill>
              </a:rPr>
              <a:t>you</a:t>
            </a:r>
            <a:r>
              <a:rPr lang="en-US" sz="3500" b="1" dirty="0" smtClean="0">
                <a:solidFill>
                  <a:schemeClr val="accent1"/>
                </a:solidFill>
              </a:rPr>
              <a:t> have great weather!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b="1" dirty="0" smtClean="0">
                <a:solidFill>
                  <a:schemeClr val="accent3"/>
                </a:solidFill>
              </a:rPr>
              <a:t>thank</a:t>
            </a: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b="1" dirty="0" smtClean="0">
                <a:solidFill>
                  <a:schemeClr val="accent3"/>
                </a:solidFill>
              </a:rPr>
              <a:t>you</a:t>
            </a: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500" b="1" dirty="0" smtClean="0">
              <a:solidFill>
                <a:schemeClr val="accent2"/>
              </a:solidFill>
            </a:endParaRPr>
          </a:p>
          <a:p>
            <a:pPr lvl="1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429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648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Thanks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rot="5400000">
            <a:off x="800100" y="30480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990600" y="44577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Conversation Specific Topic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7391400" cy="37338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I 'm going to the </a:t>
            </a:r>
            <a:r>
              <a:rPr lang="en-US" sz="3500" b="1" dirty="0" smtClean="0"/>
              <a:t>beach</a:t>
            </a:r>
            <a:r>
              <a:rPr lang="en-US" sz="3500" b="1" dirty="0" smtClean="0">
                <a:solidFill>
                  <a:schemeClr val="accent2"/>
                </a:solidFill>
              </a:rPr>
              <a:t> this </a:t>
            </a:r>
            <a:r>
              <a:rPr lang="en-US" sz="3500" b="1" dirty="0" smtClean="0"/>
              <a:t>weekend</a:t>
            </a:r>
            <a:r>
              <a:rPr lang="en-US" sz="3500" b="1" dirty="0" smtClean="0">
                <a:solidFill>
                  <a:schemeClr val="accent2"/>
                </a:solidFill>
              </a:rPr>
              <a:t>! Woo! And I'll be there until </a:t>
            </a:r>
            <a:r>
              <a:rPr lang="en-US" sz="3500" b="1" dirty="0" smtClean="0"/>
              <a:t>Tuesday</a:t>
            </a:r>
            <a:r>
              <a:rPr lang="en-US" sz="3500" b="1" dirty="0" smtClean="0">
                <a:solidFill>
                  <a:schemeClr val="accent2"/>
                </a:solidFill>
              </a:rPr>
              <a:t>. Life is good.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1"/>
                </a:solidFill>
              </a:rPr>
              <a:t> Enjoy the </a:t>
            </a:r>
            <a:r>
              <a:rPr lang="en-US" sz="3500" b="1" dirty="0" smtClean="0"/>
              <a:t>beach</a:t>
            </a:r>
            <a:r>
              <a:rPr lang="en-US" sz="3500" b="1" dirty="0" smtClean="0">
                <a:solidFill>
                  <a:schemeClr val="accent1"/>
                </a:solidFill>
              </a:rPr>
              <a:t>! Hope you have great </a:t>
            </a:r>
            <a:r>
              <a:rPr lang="en-US" sz="3500" b="1" dirty="0" smtClean="0"/>
              <a:t>weather</a:t>
            </a:r>
            <a:r>
              <a:rPr lang="en-US" sz="3500" b="1" dirty="0" smtClean="0">
                <a:solidFill>
                  <a:schemeClr val="accent1"/>
                </a:solidFill>
              </a:rPr>
              <a:t>!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thank you </a:t>
            </a:r>
            <a:r>
              <a:rPr lang="en-US" sz="3500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500" b="1" dirty="0" smtClean="0">
              <a:solidFill>
                <a:schemeClr val="accent2"/>
              </a:solidFill>
            </a:endParaRPr>
          </a:p>
          <a:p>
            <a:pPr lvl="1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429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648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Thanks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rot="5400000">
            <a:off x="800100" y="30480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990600" y="44577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Modeling </a:t>
            </a: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dirty="0" err="1" smtClean="0">
                <a:solidFill>
                  <a:schemeClr val="accent5"/>
                </a:solidFill>
              </a:rPr>
              <a:t>Barzilay</a:t>
            </a:r>
            <a:r>
              <a:rPr lang="en-US" dirty="0" smtClean="0">
                <a:solidFill>
                  <a:schemeClr val="accent5"/>
                </a:solidFill>
              </a:rPr>
              <a:t> &amp; Lee 2004]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876799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Summarization</a:t>
            </a:r>
          </a:p>
          <a:p>
            <a:pPr marL="514350" indent="-514350"/>
            <a:r>
              <a:rPr lang="en-US" dirty="0" smtClean="0"/>
              <a:t>Model order of events in news articles</a:t>
            </a:r>
          </a:p>
          <a:p>
            <a:pPr marL="914400" lvl="1" indent="-514350"/>
            <a:r>
              <a:rPr lang="en-US" dirty="0" smtClean="0"/>
              <a:t>Very specific topics: e.g. Earthquakes</a:t>
            </a:r>
          </a:p>
          <a:p>
            <a:pPr marL="514350" indent="-514350"/>
            <a:r>
              <a:rPr lang="en-US" dirty="0" smtClean="0"/>
              <a:t>Model</a:t>
            </a:r>
          </a:p>
          <a:p>
            <a:pPr marL="914400" lvl="1" indent="-514350"/>
            <a:r>
              <a:rPr lang="en-US" b="1" dirty="0" smtClean="0">
                <a:solidFill>
                  <a:schemeClr val="accent2"/>
                </a:solidFill>
              </a:rPr>
              <a:t>Sentence Level HMM</a:t>
            </a:r>
          </a:p>
          <a:p>
            <a:pPr marL="1314450" lvl="2" indent="-514350"/>
            <a:r>
              <a:rPr lang="en-US" dirty="0" smtClean="0"/>
              <a:t>states emit whole sentences</a:t>
            </a:r>
          </a:p>
          <a:p>
            <a:pPr marL="914400" lvl="1" indent="-514350"/>
            <a:r>
              <a:rPr lang="en-US" dirty="0" smtClean="0"/>
              <a:t>Learn parameters with EM</a:t>
            </a:r>
          </a:p>
          <a:p>
            <a:pPr marL="514350" indent="-51435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3200" y="1905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Where, when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3505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Rictor</a:t>
            </a:r>
            <a:r>
              <a:rPr lang="en-US" sz="2400" dirty="0" smtClean="0"/>
              <a:t> scale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5029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Damage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7200900" y="31242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7239000" y="46863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 CM to Unsupervised DA Tagging</a:t>
            </a:r>
            <a:endParaRPr 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22377"/>
            <a:ext cx="8193286" cy="573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Models:</a:t>
            </a:r>
            <a:br>
              <a:rPr lang="en-US" dirty="0" smtClean="0"/>
            </a:br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Models Transitions Between Dialogue Acts</a:t>
            </a:r>
          </a:p>
          <a:p>
            <a:pPr lvl="1"/>
            <a:r>
              <a:rPr lang="en-US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Unsupervised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Topic Clusters</a:t>
            </a:r>
          </a:p>
          <a:p>
            <a:pPr lvl="2"/>
            <a:r>
              <a:rPr lang="en-US" dirty="0" err="1" smtClean="0"/>
              <a:t>Barzilay</a:t>
            </a:r>
            <a:r>
              <a:rPr lang="en-US" dirty="0" smtClean="0"/>
              <a:t> &amp; Lee masked out named entities to focus on general (not specific) events</a:t>
            </a:r>
          </a:p>
          <a:p>
            <a:pPr lvl="2"/>
            <a:r>
              <a:rPr lang="en-US" dirty="0" smtClean="0"/>
              <a:t>This is more difficult on Twitter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Strong Topic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We want: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13"/>
          <p:cNvGrpSpPr/>
          <p:nvPr/>
        </p:nvGrpSpPr>
        <p:grpSpPr>
          <a:xfrm>
            <a:off x="1295400" y="2362200"/>
            <a:ext cx="6934200" cy="3657600"/>
            <a:chOff x="1295400" y="2362200"/>
            <a:chExt cx="6934200" cy="3657600"/>
          </a:xfrm>
        </p:grpSpPr>
        <p:sp>
          <p:nvSpPr>
            <p:cNvPr id="5" name="Rectangle 4"/>
            <p:cNvSpPr/>
            <p:nvPr/>
          </p:nvSpPr>
          <p:spPr>
            <a:xfrm>
              <a:off x="1295400" y="2362200"/>
              <a:ext cx="2057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Status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3810000"/>
              <a:ext cx="2057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Comment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5181600"/>
              <a:ext cx="2057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Thanks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rot="5400000">
              <a:off x="2019300" y="3505200"/>
              <a:ext cx="609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rot="5400000">
              <a:off x="2057400" y="4914900"/>
              <a:ext cx="533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172200" y="2895600"/>
              <a:ext cx="2057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Technology</a:t>
              </a:r>
              <a:endParaRPr lang="en-US" dirty="0"/>
            </a:p>
          </p:txBody>
        </p:sp>
        <p:cxnSp>
          <p:nvCxnSpPr>
            <p:cNvPr id="15" name="Shape 14"/>
            <p:cNvCxnSpPr>
              <a:stCxn id="12" idx="2"/>
              <a:endCxn id="12" idx="0"/>
            </p:cNvCxnSpPr>
            <p:nvPr/>
          </p:nvCxnSpPr>
          <p:spPr>
            <a:xfrm rot="5400000" flipH="1">
              <a:off x="6781800" y="3314700"/>
              <a:ext cx="838200" cy="1588"/>
            </a:xfrm>
            <a:prstGeom prst="curvedConnector5">
              <a:avLst>
                <a:gd name="adj1" fmla="val -43940"/>
                <a:gd name="adj2" fmla="val 102367758"/>
                <a:gd name="adj3" fmla="val 14848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172200" y="4800600"/>
              <a:ext cx="2057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Food</a:t>
              </a:r>
              <a:endParaRPr lang="en-US" dirty="0"/>
            </a:p>
          </p:txBody>
        </p:sp>
        <p:cxnSp>
          <p:nvCxnSpPr>
            <p:cNvPr id="24" name="Shape 23"/>
            <p:cNvCxnSpPr>
              <a:stCxn id="23" idx="2"/>
              <a:endCxn id="23" idx="0"/>
            </p:cNvCxnSpPr>
            <p:nvPr/>
          </p:nvCxnSpPr>
          <p:spPr>
            <a:xfrm rot="5400000" flipH="1">
              <a:off x="6781800" y="5219700"/>
              <a:ext cx="838200" cy="1588"/>
            </a:xfrm>
            <a:prstGeom prst="curvedConnector5">
              <a:avLst>
                <a:gd name="adj1" fmla="val -50000"/>
                <a:gd name="adj2" fmla="val 96769521"/>
                <a:gd name="adj3" fmla="val 15606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l="1784" t="1664" r="1598" b="2536"/>
          <a:stretch>
            <a:fillRect/>
          </a:stretch>
        </p:blipFill>
        <p:spPr bwMode="auto">
          <a:xfrm>
            <a:off x="482601" y="2057410"/>
            <a:ext cx="8255000" cy="2878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separate content/dialogue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Dialogue act words</a:t>
            </a:r>
          </a:p>
          <a:p>
            <a:r>
              <a:rPr lang="en-US" dirty="0" smtClean="0"/>
              <a:t>Conversation specific words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LDA-style topic model</a:t>
            </a:r>
          </a:p>
          <a:p>
            <a:pPr lvl="1"/>
            <a:r>
              <a:rPr lang="en-US" dirty="0" smtClean="0"/>
              <a:t>Each word is generated from 1 of 3 sources:</a:t>
            </a:r>
          </a:p>
          <a:p>
            <a:pPr lvl="2"/>
            <a:r>
              <a:rPr lang="en-US" dirty="0" smtClean="0"/>
              <a:t>General </a:t>
            </a:r>
            <a:r>
              <a:rPr lang="en-US" b="1" dirty="0" smtClean="0"/>
              <a:t>English</a:t>
            </a:r>
          </a:p>
          <a:p>
            <a:pPr lvl="2"/>
            <a:r>
              <a:rPr lang="en-US" dirty="0" smtClean="0"/>
              <a:t>Conversation </a:t>
            </a:r>
            <a:r>
              <a:rPr lang="en-US" b="1" dirty="0" smtClean="0"/>
              <a:t>Topic</a:t>
            </a:r>
            <a:r>
              <a:rPr lang="en-US" dirty="0" smtClean="0"/>
              <a:t> Specific Vocabulary</a:t>
            </a:r>
          </a:p>
          <a:p>
            <a:pPr lvl="2"/>
            <a:r>
              <a:rPr lang="en-US" b="1" dirty="0" smtClean="0"/>
              <a:t>Dialogue Act</a:t>
            </a:r>
            <a:r>
              <a:rPr lang="en-US" dirty="0" smtClean="0"/>
              <a:t> specific Vocabulary</a:t>
            </a:r>
          </a:p>
          <a:p>
            <a:pPr lvl="1">
              <a:buNone/>
            </a:pPr>
            <a:r>
              <a:rPr lang="en-US" dirty="0" smtClean="0"/>
              <a:t>Similar to: 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[</a:t>
            </a:r>
            <a:r>
              <a:rPr lang="en-US" b="1" dirty="0" err="1" smtClean="0">
                <a:solidFill>
                  <a:schemeClr val="accent1"/>
                </a:solidFill>
              </a:rPr>
              <a:t>Daume</a:t>
            </a:r>
            <a:r>
              <a:rPr lang="en-US" b="1" dirty="0" smtClean="0">
                <a:solidFill>
                  <a:schemeClr val="accent1"/>
                </a:solidFill>
              </a:rPr>
              <a:t> III and </a:t>
            </a:r>
            <a:r>
              <a:rPr lang="en-US" b="1" dirty="0" err="1" smtClean="0">
                <a:solidFill>
                  <a:schemeClr val="accent1"/>
                </a:solidFill>
              </a:rPr>
              <a:t>Marcu</a:t>
            </a:r>
            <a:r>
              <a:rPr lang="en-US" b="1" dirty="0" smtClean="0">
                <a:solidFill>
                  <a:schemeClr val="accent1"/>
                </a:solidFill>
              </a:rPr>
              <a:t>, 2006]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[</a:t>
            </a:r>
            <a:r>
              <a:rPr lang="en-US" b="1" dirty="0" err="1" smtClean="0">
                <a:solidFill>
                  <a:schemeClr val="accent1"/>
                </a:solidFill>
              </a:rPr>
              <a:t>Haghighi</a:t>
            </a:r>
            <a:r>
              <a:rPr lang="en-US" b="1" dirty="0" smtClean="0">
                <a:solidFill>
                  <a:schemeClr val="accent1"/>
                </a:solidFill>
              </a:rPr>
              <a:t> &amp; </a:t>
            </a:r>
            <a:r>
              <a:rPr lang="en-US" b="1" dirty="0" err="1" smtClean="0">
                <a:solidFill>
                  <a:schemeClr val="accent1"/>
                </a:solidFill>
              </a:rPr>
              <a:t>Vanderwende</a:t>
            </a:r>
            <a:r>
              <a:rPr lang="en-US" b="1" dirty="0" smtClean="0">
                <a:solidFill>
                  <a:schemeClr val="accent1"/>
                </a:solidFill>
              </a:rPr>
              <a:t> 2009]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Conversation Model</a:t>
            </a:r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85799"/>
            <a:ext cx="7519221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of Twitter looks like this: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I want a </a:t>
            </a:r>
            <a:r>
              <a:rPr lang="en-US" b="1" dirty="0" err="1" smtClean="0">
                <a:solidFill>
                  <a:schemeClr val="accent2"/>
                </a:solidFill>
              </a:rPr>
              <a:t>cuban</a:t>
            </a:r>
            <a:r>
              <a:rPr lang="en-US" b="1" dirty="0" smtClean="0">
                <a:solidFill>
                  <a:schemeClr val="accent2"/>
                </a:solidFill>
              </a:rPr>
              <a:t> sandwich extra bad!!</a:t>
            </a:r>
            <a:endParaRPr lang="en-US" dirty="0" smtClean="0"/>
          </a:p>
          <a:p>
            <a:r>
              <a:rPr lang="en-US" dirty="0" smtClean="0"/>
              <a:t>About 10-20% are </a:t>
            </a:r>
            <a:r>
              <a:rPr lang="en-US" b="1" dirty="0" smtClean="0"/>
              <a:t>replies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I 'm going to the beach this weekend! Woo! And I'll be there until Tuesday. Life is good.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1"/>
                </a:solidFill>
              </a:rPr>
              <a:t>Enjoy the beach! Hope you have great weather!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thank you </a:t>
            </a:r>
            <a:r>
              <a:rPr lang="en-US" sz="3500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500" b="1" dirty="0" smtClean="0">
              <a:solidFill>
                <a:schemeClr val="accent2"/>
              </a:solidFill>
            </a:endParaRPr>
          </a:p>
          <a:p>
            <a:pPr lvl="1"/>
            <a:endParaRPr lang="en-US" b="1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700" y="0"/>
            <a:ext cx="2400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Conversation+Topic</a:t>
            </a:r>
            <a:r>
              <a:rPr lang="en-US" smtClean="0"/>
              <a:t> Model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960" y="685800"/>
            <a:ext cx="746084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Collapsed Gibbs sampling</a:t>
            </a:r>
          </a:p>
          <a:p>
            <a:pPr lvl="1"/>
            <a:r>
              <a:rPr lang="en-US" dirty="0" smtClean="0"/>
              <a:t>Sample each hidden variable conditioned on assignment of all others</a:t>
            </a:r>
          </a:p>
          <a:p>
            <a:pPr lvl="1"/>
            <a:r>
              <a:rPr lang="en-US" dirty="0" smtClean="0"/>
              <a:t>Integrate out parameters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But, lots of </a:t>
            </a:r>
            <a:r>
              <a:rPr lang="en-US" dirty="0" err="1" smtClean="0">
                <a:solidFill>
                  <a:schemeClr val="accent2"/>
                </a:solidFill>
              </a:rPr>
              <a:t>hyperparameters</a:t>
            </a:r>
            <a:r>
              <a:rPr lang="en-US" dirty="0" smtClean="0">
                <a:solidFill>
                  <a:schemeClr val="accent2"/>
                </a:solidFill>
              </a:rPr>
              <a:t> to set</a:t>
            </a:r>
          </a:p>
          <a:p>
            <a:pPr lvl="1"/>
            <a:r>
              <a:rPr lang="en-US" dirty="0" smtClean="0"/>
              <a:t>Act transition multinomial</a:t>
            </a:r>
          </a:p>
          <a:p>
            <a:pPr lvl="1"/>
            <a:r>
              <a:rPr lang="en-US" dirty="0" smtClean="0"/>
              <a:t>Act emission multinomial</a:t>
            </a:r>
          </a:p>
          <a:p>
            <a:pPr lvl="1"/>
            <a:r>
              <a:rPr lang="en-US" dirty="0" smtClean="0"/>
              <a:t>Doc-specific </a:t>
            </a:r>
            <a:r>
              <a:rPr lang="en-US" dirty="0" err="1" smtClean="0"/>
              <a:t>multinomal</a:t>
            </a:r>
            <a:endParaRPr lang="en-US" dirty="0" smtClean="0"/>
          </a:p>
          <a:p>
            <a:pPr lvl="1"/>
            <a:r>
              <a:rPr lang="en-US" dirty="0" smtClean="0"/>
              <a:t>English multinomial</a:t>
            </a:r>
          </a:p>
          <a:p>
            <a:pPr lvl="1"/>
            <a:r>
              <a:rPr lang="en-US" dirty="0" smtClean="0"/>
              <a:t>Source distribution multinomial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943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Slice Sampling </a:t>
            </a:r>
            <a:r>
              <a:rPr lang="en-US" sz="3600" dirty="0" err="1" smtClean="0">
                <a:solidFill>
                  <a:schemeClr val="accent2"/>
                </a:solidFill>
              </a:rPr>
              <a:t>Hyperparameters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[Neal 2003]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904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Need to evaluate the probability of a conversation</a:t>
            </a:r>
          </a:p>
          <a:p>
            <a:pPr lvl="1"/>
            <a:r>
              <a:rPr lang="en-US" dirty="0" smtClean="0"/>
              <a:t>Integrate out hidden variables</a:t>
            </a:r>
          </a:p>
          <a:p>
            <a:pPr lvl="1"/>
            <a:r>
              <a:rPr lang="en-US" smtClean="0"/>
              <a:t>Use as </a:t>
            </a:r>
            <a:r>
              <a:rPr lang="en-US" dirty="0" smtClean="0"/>
              <a:t>a language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8966" y="4165209"/>
            <a:ext cx="5106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Chibb</a:t>
            </a:r>
            <a:r>
              <a:rPr lang="en-US" sz="2800" dirty="0" smtClean="0">
                <a:solidFill>
                  <a:schemeClr val="accent2"/>
                </a:solidFill>
              </a:rPr>
              <a:t>-style Estimator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[Wallach et. al 2009] 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[Murray &amp; </a:t>
            </a:r>
            <a:r>
              <a:rPr lang="en-US" sz="2800" dirty="0" err="1" smtClean="0">
                <a:solidFill>
                  <a:schemeClr val="accent1"/>
                </a:solidFill>
              </a:rPr>
              <a:t>Salakhutdinov</a:t>
            </a:r>
            <a:r>
              <a:rPr lang="en-US" sz="2800" dirty="0" smtClean="0">
                <a:solidFill>
                  <a:schemeClr val="accent1"/>
                </a:solidFill>
              </a:rPr>
              <a:t> 2009]</a:t>
            </a:r>
            <a:endParaRPr lang="en-US" sz="2800" dirty="0" smtClean="0"/>
          </a:p>
          <a:p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Chibb</a:t>
            </a:r>
            <a:r>
              <a:rPr lang="en-US" dirty="0" smtClean="0"/>
              <a:t> Style Estimator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[Wallach et. al 2009]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[Murray &amp; </a:t>
            </a:r>
            <a:r>
              <a:rPr lang="en-US" dirty="0" err="1" smtClean="0">
                <a:solidFill>
                  <a:schemeClr val="accent1"/>
                </a:solidFill>
              </a:rPr>
              <a:t>Salakhutdinov</a:t>
            </a:r>
            <a:r>
              <a:rPr lang="en-US" dirty="0" smtClean="0">
                <a:solidFill>
                  <a:schemeClr val="accent1"/>
                </a:solidFill>
              </a:rPr>
              <a:t> 2009]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70447" y="1905000"/>
          <a:ext cx="3425553" cy="1517650"/>
        </p:xfrm>
        <a:graphic>
          <a:graphicData uri="http://schemas.openxmlformats.org/presentationml/2006/ole">
            <p:oleObj spid="_x0000_s31746" name="Equation" r:id="rId3" imgW="1002960" imgH="4442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3581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Need to estimate: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4038600"/>
          <a:ext cx="8656638" cy="1157378"/>
        </p:xfrm>
        <a:graphic>
          <a:graphicData uri="http://schemas.openxmlformats.org/presentationml/2006/ole">
            <p:oleObj spid="_x0000_s31747" name="Equation" r:id="rId4" imgW="322560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324600" y="5486400"/>
          <a:ext cx="2454275" cy="658813"/>
        </p:xfrm>
        <a:graphic>
          <a:graphicData uri="http://schemas.openxmlformats.org/presentationml/2006/ole">
            <p:oleObj spid="_x0000_s31748" name="Equation" r:id="rId5" imgW="8506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on 10,000 Twitter conversations of length 3 to </a:t>
            </a:r>
            <a:r>
              <a:rPr lang="en-US" smtClean="0"/>
              <a:t>6 tweets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Conversation+Topic</a:t>
            </a:r>
            <a:r>
              <a:rPr lang="en-US" sz="3600" dirty="0" smtClean="0"/>
              <a:t> model</a:t>
            </a:r>
            <a:br>
              <a:rPr lang="en-US" sz="3600" dirty="0" smtClean="0"/>
            </a:br>
            <a:r>
              <a:rPr lang="en-US" sz="3600" dirty="0" smtClean="0"/>
              <a:t>Dialogue act transitions</a:t>
            </a:r>
            <a:endParaRPr lang="en-US" sz="36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 t="8954"/>
          <a:stretch>
            <a:fillRect/>
          </a:stretch>
        </p:blipFill>
        <p:spPr bwMode="auto">
          <a:xfrm>
            <a:off x="1355728" y="1532456"/>
            <a:ext cx="6686550" cy="500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 cstate="print"/>
          <a:srcRect l="20556" t="29334" r="21667" b="16445"/>
          <a:stretch>
            <a:fillRect/>
          </a:stretch>
        </p:blipFill>
        <p:spPr bwMode="auto">
          <a:xfrm>
            <a:off x="0" y="22098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133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Status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8341" y="296334"/>
            <a:ext cx="2436799" cy="20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nut 9"/>
          <p:cNvSpPr/>
          <p:nvPr/>
        </p:nvSpPr>
        <p:spPr>
          <a:xfrm>
            <a:off x="7433732" y="601133"/>
            <a:ext cx="533400" cy="533400"/>
          </a:xfrm>
          <a:prstGeom prst="donut">
            <a:avLst>
              <a:gd name="adj" fmla="val 622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 cstate="print"/>
          <a:srcRect l="20556" t="26667" r="21667" b="14667"/>
          <a:stretch>
            <a:fillRect/>
          </a:stretch>
        </p:blipFill>
        <p:spPr bwMode="auto">
          <a:xfrm>
            <a:off x="0" y="18288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188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Question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341" y="296334"/>
            <a:ext cx="2436799" cy="20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nut 8"/>
          <p:cNvSpPr/>
          <p:nvPr/>
        </p:nvSpPr>
        <p:spPr>
          <a:xfrm>
            <a:off x="7823199" y="1058334"/>
            <a:ext cx="533400" cy="533400"/>
          </a:xfrm>
          <a:prstGeom prst="donut">
            <a:avLst>
              <a:gd name="adj" fmla="val 622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 l="21111" t="26667" r="21667" b="13778"/>
          <a:stretch>
            <a:fillRect/>
          </a:stretch>
        </p:blipFill>
        <p:spPr bwMode="auto">
          <a:xfrm>
            <a:off x="0" y="1851734"/>
            <a:ext cx="7696200" cy="500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428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Question to Followers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341" y="296334"/>
            <a:ext cx="2436799" cy="20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nut 8"/>
          <p:cNvSpPr/>
          <p:nvPr/>
        </p:nvSpPr>
        <p:spPr>
          <a:xfrm>
            <a:off x="7992533" y="567266"/>
            <a:ext cx="1015999" cy="533400"/>
          </a:xfrm>
          <a:prstGeom prst="donut">
            <a:avLst>
              <a:gd name="adj" fmla="val 622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 l="20556" t="34667" r="21667" b="22667"/>
          <a:stretch>
            <a:fillRect/>
          </a:stretch>
        </p:blipFill>
        <p:spPr bwMode="auto">
          <a:xfrm>
            <a:off x="0" y="30480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401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Reference Broadcast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341" y="296334"/>
            <a:ext cx="2436799" cy="20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nut 6"/>
          <p:cNvSpPr/>
          <p:nvPr/>
        </p:nvSpPr>
        <p:spPr>
          <a:xfrm>
            <a:off x="6451599" y="584199"/>
            <a:ext cx="1075268" cy="533400"/>
          </a:xfrm>
          <a:prstGeom prst="donut">
            <a:avLst>
              <a:gd name="adj" fmla="val 622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Public API</a:t>
            </a:r>
          </a:p>
          <a:p>
            <a:r>
              <a:rPr lang="en-US" dirty="0" smtClean="0"/>
              <a:t>Public Timeline</a:t>
            </a:r>
          </a:p>
          <a:p>
            <a:pPr lvl="1"/>
            <a:r>
              <a:rPr lang="en-US" dirty="0" smtClean="0"/>
              <a:t>20 randomly selected posts per minute</a:t>
            </a:r>
          </a:p>
          <a:p>
            <a:pPr lvl="1"/>
            <a:r>
              <a:rPr lang="en-US" dirty="0" smtClean="0"/>
              <a:t>Use to get random sample of twitter users</a:t>
            </a:r>
          </a:p>
          <a:p>
            <a:pPr lvl="2"/>
            <a:r>
              <a:rPr lang="en-US" dirty="0" smtClean="0"/>
              <a:t>Query to get all their posts</a:t>
            </a:r>
          </a:p>
          <a:p>
            <a:pPr lvl="2"/>
            <a:r>
              <a:rPr lang="en-US" dirty="0" smtClean="0"/>
              <a:t>Follow any that are replies to collect conversations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11" y="4902200"/>
            <a:ext cx="7920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No need for disentanglement</a:t>
            </a:r>
          </a:p>
          <a:p>
            <a:pPr algn="ctr"/>
            <a:r>
              <a:rPr lang="en-US" sz="4400" b="1" dirty="0" smtClean="0">
                <a:solidFill>
                  <a:schemeClr val="accent5"/>
                </a:solidFill>
              </a:rPr>
              <a:t>[</a:t>
            </a:r>
            <a:r>
              <a:rPr lang="en-US" sz="4400" b="1" dirty="0" err="1" smtClean="0">
                <a:solidFill>
                  <a:schemeClr val="accent5"/>
                </a:solidFill>
              </a:rPr>
              <a:t>Elsner</a:t>
            </a:r>
            <a:r>
              <a:rPr lang="en-US" sz="4400" b="1" dirty="0" smtClean="0">
                <a:solidFill>
                  <a:schemeClr val="accent5"/>
                </a:solidFill>
              </a:rPr>
              <a:t> &amp; </a:t>
            </a:r>
            <a:r>
              <a:rPr lang="en-US" sz="4400" b="1" dirty="0" err="1" smtClean="0">
                <a:solidFill>
                  <a:schemeClr val="accent5"/>
                </a:solidFill>
              </a:rPr>
              <a:t>Charniak</a:t>
            </a:r>
            <a:r>
              <a:rPr lang="en-US" sz="4400" b="1" dirty="0" smtClean="0">
                <a:solidFill>
                  <a:schemeClr val="accent5"/>
                </a:solidFill>
              </a:rPr>
              <a:t> 2008]</a:t>
            </a:r>
            <a:r>
              <a:rPr lang="en-US" sz="4400" dirty="0" smtClean="0">
                <a:solidFill>
                  <a:schemeClr val="accent2"/>
                </a:solidFill>
              </a:rPr>
              <a:t>  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 l="20556" t="26667" r="21667" b="13778"/>
          <a:stretch>
            <a:fillRect/>
          </a:stretch>
        </p:blipFill>
        <p:spPr bwMode="auto">
          <a:xfrm>
            <a:off x="0" y="17526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181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Reaction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341" y="296334"/>
            <a:ext cx="2436799" cy="20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nut 8"/>
          <p:cNvSpPr/>
          <p:nvPr/>
        </p:nvSpPr>
        <p:spPr>
          <a:xfrm>
            <a:off x="6468532" y="1058334"/>
            <a:ext cx="533400" cy="533400"/>
          </a:xfrm>
          <a:prstGeom prst="donut">
            <a:avLst>
              <a:gd name="adj" fmla="val 622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which works best?</a:t>
            </a:r>
          </a:p>
          <a:p>
            <a:endParaRPr lang="en-US" dirty="0" smtClean="0"/>
          </a:p>
          <a:p>
            <a:r>
              <a:rPr lang="en-US" dirty="0" smtClean="0"/>
              <a:t>How well can we </a:t>
            </a:r>
            <a:r>
              <a:rPr lang="en-US" b="1" dirty="0" smtClean="0"/>
              <a:t>predict sentence order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Generate all </a:t>
            </a:r>
            <a:r>
              <a:rPr lang="en-US" b="1" dirty="0" smtClean="0"/>
              <a:t>permutations</a:t>
            </a:r>
            <a:r>
              <a:rPr lang="en-US" dirty="0" smtClean="0"/>
              <a:t> of a conversation</a:t>
            </a:r>
          </a:p>
          <a:p>
            <a:pPr lvl="1"/>
            <a:r>
              <a:rPr lang="en-US" dirty="0" smtClean="0"/>
              <a:t>Compute probability of each</a:t>
            </a:r>
          </a:p>
          <a:p>
            <a:pPr lvl="1"/>
            <a:r>
              <a:rPr lang="en-US" dirty="0" smtClean="0"/>
              <a:t>How similar is highest ranked to </a:t>
            </a:r>
            <a:r>
              <a:rPr lang="en-US" b="1" dirty="0" smtClean="0"/>
              <a:t>original order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Measure permutation similarity with </a:t>
            </a:r>
            <a:r>
              <a:rPr lang="en-US" b="1" dirty="0" smtClean="0">
                <a:solidFill>
                  <a:schemeClr val="accent2"/>
                </a:solidFill>
              </a:rPr>
              <a:t>Kendall Tau</a:t>
            </a:r>
          </a:p>
          <a:p>
            <a:pPr lvl="2"/>
            <a:r>
              <a:rPr lang="en-US" dirty="0" smtClean="0"/>
              <a:t>Counts number of swaps needed to get desired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– Conversation Ordering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– Conversation Ordering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– Conversation Ordering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75137" y="0"/>
            <a:ext cx="8464061" cy="1364566"/>
          </a:xfrm>
          <a:prstGeom prst="wedgeRectCallout">
            <a:avLst>
              <a:gd name="adj1" fmla="val 35718"/>
              <a:gd name="adj2" fmla="val 11088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Content words help predict sentence order</a:t>
            </a:r>
          </a:p>
          <a:p>
            <a:pPr lvl="1"/>
            <a:r>
              <a:rPr lang="en-US" sz="2800" dirty="0" smtClean="0"/>
              <a:t>-Adjacent sentences contain similar content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364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270001"/>
            <a:ext cx="8229600" cy="3454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a corpus of Twitter Conversations</a:t>
            </a:r>
          </a:p>
          <a:p>
            <a:pPr lvl="1"/>
            <a:r>
              <a:rPr lang="en-US" dirty="0" smtClean="0">
                <a:hlinkClick r:id="rId2"/>
              </a:rPr>
              <a:t>http://research.microsoft.com/en-us/downloads/8f8d5323-0732-4ba0-8c6d-a5304967cc3f/default.aspx</a:t>
            </a:r>
            <a:endParaRPr lang="en-US" dirty="0" smtClean="0"/>
          </a:p>
          <a:p>
            <a:r>
              <a:rPr lang="en-US" dirty="0" smtClean="0"/>
              <a:t>Conversations on Twitter seem to have some common structure</a:t>
            </a:r>
          </a:p>
          <a:p>
            <a:r>
              <a:rPr lang="en-US" dirty="0" smtClean="0"/>
              <a:t>Strong </a:t>
            </a:r>
            <a:r>
              <a:rPr lang="en-US" b="1" dirty="0" smtClean="0"/>
              <a:t>topic clusters</a:t>
            </a:r>
            <a:r>
              <a:rPr lang="en-US" dirty="0" smtClean="0"/>
              <a:t> are a problem for </a:t>
            </a:r>
            <a:r>
              <a:rPr lang="en-US" b="1" dirty="0" smtClean="0"/>
              <a:t>open-domain</a:t>
            </a:r>
            <a:r>
              <a:rPr lang="en-US" dirty="0" smtClean="0"/>
              <a:t> </a:t>
            </a:r>
            <a:r>
              <a:rPr lang="en-US" b="1" dirty="0" smtClean="0"/>
              <a:t>unsupervised</a:t>
            </a:r>
            <a:r>
              <a:rPr lang="en-US" dirty="0" smtClean="0"/>
              <a:t> DA tagging</a:t>
            </a:r>
          </a:p>
          <a:p>
            <a:pPr lvl="1"/>
            <a:r>
              <a:rPr lang="en-US" dirty="0" smtClean="0"/>
              <a:t>Presented an approach to address this</a:t>
            </a:r>
          </a:p>
          <a:p>
            <a:r>
              <a:rPr lang="en-US" dirty="0" smtClean="0"/>
              <a:t>Gibbs Sampling/Full Bayesian inference seems to outperform EM on Conversation Ordering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 l="20556" t="51889" r="21667" b="27667"/>
          <a:stretch>
            <a:fillRect/>
          </a:stretch>
        </p:blipFill>
        <p:spPr bwMode="auto">
          <a:xfrm>
            <a:off x="685800" y="46482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Conversation Length</a:t>
            </a:r>
            <a:br>
              <a:rPr lang="en-US" dirty="0" smtClean="0"/>
            </a:br>
            <a:r>
              <a:rPr lang="en-US" dirty="0" smtClean="0"/>
              <a:t>(number of Tweets)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747520"/>
          <a:ext cx="1828800" cy="46769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8200"/>
                <a:gridCol w="990600"/>
              </a:tblGrid>
              <a:tr h="2878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Length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Frequency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952603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214787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97533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43447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26349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14432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10277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6180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4614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3004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2450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1764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1377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888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652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541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…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…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 l="3522" r="2568"/>
          <a:stretch>
            <a:fillRect/>
          </a:stretch>
        </p:blipFill>
        <p:spPr bwMode="auto">
          <a:xfrm>
            <a:off x="2743200" y="2195108"/>
            <a:ext cx="6096000" cy="372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Latent Structure:</a:t>
            </a:r>
            <a:br>
              <a:rPr lang="en-US" dirty="0" smtClean="0"/>
            </a:br>
            <a:r>
              <a:rPr lang="en-US" dirty="0" smtClean="0"/>
              <a:t>Dialogue 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7391400" cy="37338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I 'm going to the beach this weekend! Woo! And I'll be there until Tuesday. Life is good.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1"/>
                </a:solidFill>
              </a:rPr>
              <a:t> Enjoy the beach! Hope you have great weather!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 thank you </a:t>
            </a:r>
            <a:r>
              <a:rPr lang="en-US" sz="3500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500" b="1" dirty="0" smtClean="0">
              <a:solidFill>
                <a:schemeClr val="accent2"/>
              </a:solidFill>
            </a:endParaRPr>
          </a:p>
          <a:p>
            <a:pPr lvl="1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429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4648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Dialogue Acts:</a:t>
            </a:r>
            <a:br>
              <a:rPr lang="en-US" dirty="0" smtClean="0"/>
            </a:br>
            <a:r>
              <a:rPr lang="en-US" dirty="0" smtClean="0"/>
              <a:t>Many Useful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Conversation Agents </a:t>
            </a: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dirty="0" err="1" smtClean="0">
                <a:solidFill>
                  <a:schemeClr val="accent5"/>
                </a:solidFill>
              </a:rPr>
              <a:t>Wilks</a:t>
            </a:r>
            <a:r>
              <a:rPr lang="en-US" dirty="0" smtClean="0">
                <a:solidFill>
                  <a:schemeClr val="accent5"/>
                </a:solidFill>
              </a:rPr>
              <a:t> 2006]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Dialogue Systems </a:t>
            </a:r>
            <a:r>
              <a:rPr lang="en-US" dirty="0" smtClean="0">
                <a:solidFill>
                  <a:schemeClr val="accent5"/>
                </a:solidFill>
              </a:rPr>
              <a:t>[Allen et al. 2007]</a:t>
            </a:r>
          </a:p>
          <a:p>
            <a:r>
              <a:rPr lang="en-US" dirty="0" smtClean="0"/>
              <a:t>Dialogue Summarization </a:t>
            </a:r>
            <a:r>
              <a:rPr lang="en-US" dirty="0" smtClean="0">
                <a:solidFill>
                  <a:schemeClr val="accent5"/>
                </a:solidFill>
              </a:rPr>
              <a:t>[Murray et al. 2006]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Flirtation Detection </a:t>
            </a: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dirty="0" err="1" smtClean="0">
                <a:solidFill>
                  <a:schemeClr val="accent5"/>
                </a:solidFill>
              </a:rPr>
              <a:t>Ranganath</a:t>
            </a:r>
            <a:r>
              <a:rPr lang="en-US" dirty="0" smtClean="0">
                <a:solidFill>
                  <a:schemeClr val="accent5"/>
                </a:solidFill>
              </a:rPr>
              <a:t> et al. 2009]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Corpus of Conversations</a:t>
            </a:r>
          </a:p>
          <a:p>
            <a:pPr lvl="1"/>
            <a:r>
              <a:rPr lang="en-US" dirty="0" smtClean="0"/>
              <a:t>focus on speech data</a:t>
            </a:r>
          </a:p>
          <a:p>
            <a:pPr lvl="2"/>
            <a:r>
              <a:rPr lang="en-US" dirty="0" smtClean="0"/>
              <a:t>Telephone Conversations - </a:t>
            </a:r>
            <a:r>
              <a:rPr lang="en-US" b="1" dirty="0" smtClean="0">
                <a:solidFill>
                  <a:schemeClr val="accent5"/>
                </a:solidFill>
              </a:rPr>
              <a:t>[</a:t>
            </a:r>
            <a:r>
              <a:rPr lang="en-US" b="1" dirty="0" err="1" smtClean="0">
                <a:solidFill>
                  <a:schemeClr val="accent5"/>
                </a:solidFill>
              </a:rPr>
              <a:t>Jurafsky</a:t>
            </a:r>
            <a:r>
              <a:rPr lang="en-US" b="1" dirty="0" smtClean="0">
                <a:solidFill>
                  <a:schemeClr val="accent5"/>
                </a:solidFill>
              </a:rPr>
              <a:t> et. al. 1997]</a:t>
            </a:r>
          </a:p>
          <a:p>
            <a:pPr lvl="2"/>
            <a:r>
              <a:rPr lang="en-US" dirty="0" smtClean="0"/>
              <a:t>Meetings - </a:t>
            </a:r>
            <a:r>
              <a:rPr lang="en-US" b="1" dirty="0" smtClean="0">
                <a:solidFill>
                  <a:schemeClr val="accent5"/>
                </a:solidFill>
              </a:rPr>
              <a:t>[</a:t>
            </a:r>
            <a:r>
              <a:rPr lang="en-US" b="1" dirty="0" err="1" smtClean="0">
                <a:solidFill>
                  <a:schemeClr val="accent5"/>
                </a:solidFill>
              </a:rPr>
              <a:t>Dhillon</a:t>
            </a:r>
            <a:r>
              <a:rPr lang="en-US" b="1" dirty="0" smtClean="0">
                <a:solidFill>
                  <a:schemeClr val="accent5"/>
                </a:solidFill>
              </a:rPr>
              <a:t> et. al. 2004] [</a:t>
            </a:r>
            <a:r>
              <a:rPr lang="en-US" b="1" dirty="0" err="1" smtClean="0">
                <a:solidFill>
                  <a:schemeClr val="accent5"/>
                </a:solidFill>
              </a:rPr>
              <a:t>Carletta</a:t>
            </a:r>
            <a:r>
              <a:rPr lang="en-US" b="1" dirty="0" smtClean="0">
                <a:solidFill>
                  <a:schemeClr val="accent5"/>
                </a:solidFill>
              </a:rPr>
              <a:t> et. al. 2006]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Annotation Guidelines</a:t>
            </a:r>
          </a:p>
          <a:p>
            <a:r>
              <a:rPr lang="en-US" dirty="0" smtClean="0"/>
              <a:t>Manual Labeling</a:t>
            </a:r>
          </a:p>
          <a:p>
            <a:pPr lvl="1"/>
            <a:r>
              <a:rPr lang="en-US" dirty="0" smtClean="0"/>
              <a:t>Expensive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Dialogue Acts for 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Internet Conversations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953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Lots of Variety</a:t>
            </a:r>
          </a:p>
          <a:p>
            <a:pPr lvl="1"/>
            <a:r>
              <a:rPr lang="en-US" dirty="0" smtClean="0"/>
              <a:t>Email </a:t>
            </a:r>
            <a:r>
              <a:rPr lang="en-US" b="1" dirty="0" smtClean="0">
                <a:solidFill>
                  <a:schemeClr val="accent5"/>
                </a:solidFill>
              </a:rPr>
              <a:t>[Cohen et. al. 2004]</a:t>
            </a:r>
            <a:endParaRPr lang="en-US" dirty="0" smtClean="0"/>
          </a:p>
          <a:p>
            <a:pPr lvl="1"/>
            <a:r>
              <a:rPr lang="en-US" dirty="0" smtClean="0"/>
              <a:t>Internet Forums </a:t>
            </a:r>
            <a:r>
              <a:rPr lang="en-US" b="1" dirty="0" smtClean="0">
                <a:solidFill>
                  <a:schemeClr val="accent5"/>
                </a:solidFill>
              </a:rPr>
              <a:t>[</a:t>
            </a:r>
            <a:r>
              <a:rPr lang="en-US" b="1" dirty="0" err="1" smtClean="0">
                <a:solidFill>
                  <a:schemeClr val="accent5"/>
                </a:solidFill>
              </a:rPr>
              <a:t>Jeong</a:t>
            </a:r>
            <a:r>
              <a:rPr lang="en-US" b="1" dirty="0" smtClean="0">
                <a:solidFill>
                  <a:schemeClr val="accent5"/>
                </a:solidFill>
              </a:rPr>
              <a:t> et. al. 2009]</a:t>
            </a:r>
          </a:p>
          <a:p>
            <a:pPr lvl="1"/>
            <a:r>
              <a:rPr lang="en-US" dirty="0" smtClean="0"/>
              <a:t>IRC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Twitter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More on the horizon?</a:t>
            </a:r>
          </a:p>
          <a:p>
            <a:r>
              <a:rPr lang="en-US" dirty="0" smtClean="0"/>
              <a:t>Tags  from speech data not always appropriate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Includes: </a:t>
            </a:r>
            <a:r>
              <a:rPr lang="en-US" dirty="0" smtClean="0"/>
              <a:t>Backchannel, </a:t>
            </a:r>
            <a:r>
              <a:rPr lang="en-US" dirty="0" err="1" smtClean="0"/>
              <a:t>distruption</a:t>
            </a:r>
            <a:r>
              <a:rPr lang="en-US" dirty="0" smtClean="0"/>
              <a:t>, </a:t>
            </a:r>
            <a:r>
              <a:rPr lang="en-US" dirty="0" err="1" smtClean="0"/>
              <a:t>floorgrabber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Missing</a:t>
            </a:r>
            <a:r>
              <a:rPr lang="en-US" dirty="0" smtClean="0"/>
              <a:t>: Meeting request, Status post, 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Unsupervised</a:t>
            </a:r>
            <a:r>
              <a:rPr lang="en-US" dirty="0" smtClean="0"/>
              <a:t> Tagging of Dialogue Acts</a:t>
            </a:r>
          </a:p>
          <a:p>
            <a:pPr lvl="1"/>
            <a:r>
              <a:rPr lang="en-US" dirty="0" smtClean="0"/>
              <a:t>First application to </a:t>
            </a:r>
            <a:r>
              <a:rPr lang="en-US" b="1" dirty="0" smtClean="0">
                <a:solidFill>
                  <a:schemeClr val="accent2"/>
                </a:solidFill>
              </a:rPr>
              <a:t>open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Dialogue Modeling on Twitter</a:t>
            </a:r>
          </a:p>
          <a:p>
            <a:pPr lvl="1"/>
            <a:r>
              <a:rPr lang="en-US" dirty="0" smtClean="0"/>
              <a:t>Potential for new language technology applications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Lots of data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Release a dataset of Twitter conversations</a:t>
            </a:r>
          </a:p>
          <a:p>
            <a:pPr lvl="1"/>
            <a:r>
              <a:rPr lang="en-US" dirty="0" smtClean="0"/>
              <a:t>Collected over several months</a:t>
            </a:r>
          </a:p>
          <a:p>
            <a:pPr lvl="1"/>
            <a:r>
              <a:rPr lang="en-US" dirty="0" smtClean="0">
                <a:hlinkClick r:id="rId3"/>
              </a:rPr>
              <a:t>http://research.microsoft.com/en-us/downloads/8f8d5323-0732-4ba0-8c6d-a5304967cc3f/default.aspx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1387</Words>
  <Application>Microsoft Office PowerPoint</Application>
  <PresentationFormat>On-screen Show (4:3)</PresentationFormat>
  <Paragraphs>334</Paragraphs>
  <Slides>35</Slides>
  <Notes>26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Unsupervised Modeling of Twitter Conversations</vt:lpstr>
      <vt:lpstr>Twitter</vt:lpstr>
      <vt:lpstr>Gathering Conversations</vt:lpstr>
      <vt:lpstr>Conversation Length (number of Tweets)</vt:lpstr>
      <vt:lpstr>Modeling Latent Structure: Dialogue Acts</vt:lpstr>
      <vt:lpstr>Dialogue Acts: Many Useful Applications</vt:lpstr>
      <vt:lpstr>Traditional Approaches</vt:lpstr>
      <vt:lpstr>Dialogue Acts for  Internet Conversations</vt:lpstr>
      <vt:lpstr>Our Contributions</vt:lpstr>
      <vt:lpstr>Modeling Latent Structure: Dialogue Acts</vt:lpstr>
      <vt:lpstr>Discourse constraints</vt:lpstr>
      <vt:lpstr>Words indicate dialogue act</vt:lpstr>
      <vt:lpstr>Conversation Specific Topic Words</vt:lpstr>
      <vt:lpstr>Content Modeling [Barzilay &amp; Lee 2004]</vt:lpstr>
      <vt:lpstr>Adapt CM to Unsupervised DA Tagging</vt:lpstr>
      <vt:lpstr>Content Models: Pros/Cons</vt:lpstr>
      <vt:lpstr>Problem: Strong Topic Clusters</vt:lpstr>
      <vt:lpstr>Goal: separate content/dialogue words</vt:lpstr>
      <vt:lpstr>Conversation Model</vt:lpstr>
      <vt:lpstr>Conversation+Topic Model</vt:lpstr>
      <vt:lpstr>Inference</vt:lpstr>
      <vt:lpstr>Probability Estimation</vt:lpstr>
      <vt:lpstr>Chibb Style Estimator  [Wallach et. al 2009]  [Murray &amp; Salakhutdinov 2009]</vt:lpstr>
      <vt:lpstr>Qualitative Evaluation</vt:lpstr>
      <vt:lpstr>Conversation+Topic model Dialogue act transitions</vt:lpstr>
      <vt:lpstr>Slide 26</vt:lpstr>
      <vt:lpstr>Slide 27</vt:lpstr>
      <vt:lpstr>Slide 28</vt:lpstr>
      <vt:lpstr>Slide 29</vt:lpstr>
      <vt:lpstr>Slide 30</vt:lpstr>
      <vt:lpstr>Evaluation</vt:lpstr>
      <vt:lpstr>Experiments – Conversation Ordering</vt:lpstr>
      <vt:lpstr>Experiments – Conversation Ordering</vt:lpstr>
      <vt:lpstr>Experiments – Conversation Ordering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Twitter Conversations</dc:title>
  <dc:creator>Alan Ritter</dc:creator>
  <cp:lastModifiedBy>aritter</cp:lastModifiedBy>
  <cp:revision>729</cp:revision>
  <dcterms:created xsi:type="dcterms:W3CDTF">2006-08-16T00:00:00Z</dcterms:created>
  <dcterms:modified xsi:type="dcterms:W3CDTF">2010-06-08T16:23:15Z</dcterms:modified>
</cp:coreProperties>
</file>